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57" r:id="rId4"/>
    <p:sldId id="259" r:id="rId5"/>
    <p:sldId id="271" r:id="rId6"/>
    <p:sldId id="272" r:id="rId7"/>
    <p:sldId id="273" r:id="rId8"/>
    <p:sldId id="274" r:id="rId9"/>
    <p:sldId id="275" r:id="rId10"/>
    <p:sldId id="276" r:id="rId11"/>
    <p:sldId id="277" r:id="rId12"/>
    <p:sldId id="278" r:id="rId13"/>
    <p:sldId id="279" r:id="rId14"/>
    <p:sldId id="280" r:id="rId15"/>
    <p:sldId id="283" r:id="rId16"/>
    <p:sldId id="284" r:id="rId17"/>
    <p:sldId id="285" r:id="rId18"/>
    <p:sldId id="281" r:id="rId19"/>
    <p:sldId id="282" r:id="rId20"/>
    <p:sldId id="286" r:id="rId21"/>
    <p:sldId id="260"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52" autoAdjust="0"/>
    <p:restoredTop sz="94660"/>
  </p:normalViewPr>
  <p:slideViewPr>
    <p:cSldViewPr>
      <p:cViewPr varScale="1">
        <p:scale>
          <a:sx n="94" d="100"/>
          <a:sy n="94" d="100"/>
        </p:scale>
        <p:origin x="90" y="5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7/6/2014 4:32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7/6/2014 4:32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3966932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6 (Topic 2.2.3):</a:t>
            </a:r>
            <a:br>
              <a:rPr lang="en-US" dirty="0" smtClean="0"/>
            </a:br>
            <a:r>
              <a:rPr lang="en-US" dirty="0" smtClean="0">
                <a:effectLst/>
              </a:rPr>
              <a:t>Annuities II</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Problems</a:t>
            </a:r>
          </a:p>
        </p:txBody>
      </p:sp>
      <p:sp>
        <p:nvSpPr>
          <p:cNvPr id="3" name="Text Placeholder 2"/>
          <p:cNvSpPr>
            <a:spLocks noGrp="1"/>
          </p:cNvSpPr>
          <p:nvPr>
            <p:ph type="body" sz="quarter" idx="10"/>
          </p:nvPr>
        </p:nvSpPr>
        <p:spPr>
          <a:xfrm>
            <a:off x="381000" y="1411552"/>
            <a:ext cx="8382000" cy="3496342"/>
          </a:xfrm>
        </p:spPr>
        <p:txBody>
          <a:bodyPr/>
          <a:lstStyle/>
          <a:p>
            <a:r>
              <a:rPr lang="en-US" dirty="0"/>
              <a:t>Present Value: How long will it take to repay a loan?</a:t>
            </a:r>
          </a:p>
          <a:p>
            <a:endParaRPr lang="en-US" dirty="0" smtClean="0"/>
          </a:p>
          <a:p>
            <a:endParaRPr lang="en-US" dirty="0"/>
          </a:p>
          <a:p>
            <a:r>
              <a:rPr lang="en-US" dirty="0"/>
              <a:t>Future Value: How long will it take to save a certain amount?</a:t>
            </a:r>
          </a:p>
          <a:p>
            <a:pPr marL="0" indent="0">
              <a:buNone/>
            </a:pPr>
            <a:endParaRPr lang="en-US" dirty="0"/>
          </a:p>
        </p:txBody>
      </p:sp>
    </p:spTree>
    <p:extLst>
      <p:ext uri="{BB962C8B-B14F-4D97-AF65-F5344CB8AC3E}">
        <p14:creationId xmlns:p14="http://schemas.microsoft.com/office/powerpoint/2010/main" val="281915384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PV Time Problem</a:t>
            </a:r>
          </a:p>
        </p:txBody>
      </p:sp>
      <p:sp>
        <p:nvSpPr>
          <p:cNvPr id="3" name="Text Placeholder 2"/>
          <p:cNvSpPr>
            <a:spLocks noGrp="1"/>
          </p:cNvSpPr>
          <p:nvPr>
            <p:ph type="body" sz="quarter" idx="10"/>
          </p:nvPr>
        </p:nvSpPr>
        <p:spPr>
          <a:xfrm>
            <a:off x="381000" y="1411552"/>
            <a:ext cx="8382000" cy="5059847"/>
          </a:xfrm>
        </p:spPr>
        <p:txBody>
          <a:bodyPr/>
          <a:lstStyle/>
          <a:p>
            <a:r>
              <a:rPr lang="en-US" dirty="0" smtClean="0"/>
              <a:t>Length of a Loan</a:t>
            </a:r>
          </a:p>
          <a:p>
            <a:pPr lvl="1"/>
            <a:endParaRPr lang="en-US" dirty="0" smtClean="0"/>
          </a:p>
          <a:p>
            <a:pPr lvl="1"/>
            <a:r>
              <a:rPr lang="en-US" dirty="0" smtClean="0"/>
              <a:t>If </a:t>
            </a:r>
            <a:r>
              <a:rPr lang="en-US" dirty="0"/>
              <a:t>I borrow at $</a:t>
            </a:r>
            <a:r>
              <a:rPr lang="en-US" dirty="0" smtClean="0"/>
              <a:t>1,000 </a:t>
            </a:r>
            <a:r>
              <a:rPr lang="en-US" dirty="0"/>
              <a:t>at 11%, and I want to make annual payments of $</a:t>
            </a:r>
            <a:r>
              <a:rPr lang="en-US" dirty="0" smtClean="0"/>
              <a:t>350, </a:t>
            </a:r>
            <a:r>
              <a:rPr lang="en-US" dirty="0"/>
              <a:t>how long will it take me to repay the loan</a:t>
            </a:r>
            <a:r>
              <a:rPr lang="en-US" dirty="0" smtClean="0"/>
              <a:t>?</a:t>
            </a:r>
          </a:p>
          <a:p>
            <a:pPr marL="517525" lvl="1" indent="0">
              <a:buNone/>
            </a:pPr>
            <a:endParaRPr lang="en-US" dirty="0" smtClean="0"/>
          </a:p>
          <a:p>
            <a:pPr lvl="1"/>
            <a:r>
              <a:rPr lang="en-US" dirty="0" smtClean="0"/>
              <a:t>This is a question of how long it will take to repay a loan.</a:t>
            </a:r>
            <a:endParaRPr lang="en-US" dirty="0"/>
          </a:p>
          <a:p>
            <a:endParaRPr lang="en-US" dirty="0" smtClean="0"/>
          </a:p>
          <a:p>
            <a:pPr marL="0" indent="0">
              <a:buNone/>
            </a:pPr>
            <a:r>
              <a:rPr lang="en-US" sz="2800" dirty="0" smtClean="0"/>
              <a:t>N </a:t>
            </a:r>
            <a:r>
              <a:rPr lang="en-US" sz="2800" dirty="0"/>
              <a:t>= </a:t>
            </a:r>
            <a:r>
              <a:rPr lang="en-US" sz="2800" b="1" dirty="0">
                <a:solidFill>
                  <a:srgbClr val="FF0000"/>
                </a:solidFill>
              </a:rPr>
              <a:t>3.62</a:t>
            </a:r>
            <a:r>
              <a:rPr lang="en-US" sz="2800" dirty="0"/>
              <a:t>; I% =11; PV = -1,000; PMT = 350; FV = 0</a:t>
            </a:r>
          </a:p>
          <a:p>
            <a:pPr marL="0" indent="0">
              <a:buNone/>
            </a:pPr>
            <a:r>
              <a:rPr lang="en-US" sz="2800" b="1" dirty="0" smtClean="0">
                <a:solidFill>
                  <a:srgbClr val="FF0000"/>
                </a:solidFill>
              </a:rPr>
              <a:t>3.62 years</a:t>
            </a:r>
            <a:endParaRPr lang="en-US" sz="2800" dirty="0"/>
          </a:p>
        </p:txBody>
      </p:sp>
    </p:spTree>
    <p:extLst>
      <p:ext uri="{BB962C8B-B14F-4D97-AF65-F5344CB8AC3E}">
        <p14:creationId xmlns:p14="http://schemas.microsoft.com/office/powerpoint/2010/main" val="126677150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t>
            </a:r>
            <a:r>
              <a:rPr lang="en-US" dirty="0"/>
              <a:t>Time Problem</a:t>
            </a:r>
          </a:p>
        </p:txBody>
      </p:sp>
      <p:sp>
        <p:nvSpPr>
          <p:cNvPr id="3" name="Text Placeholder 2"/>
          <p:cNvSpPr>
            <a:spLocks noGrp="1"/>
          </p:cNvSpPr>
          <p:nvPr>
            <p:ph type="body" sz="quarter" idx="10"/>
          </p:nvPr>
        </p:nvSpPr>
        <p:spPr>
          <a:xfrm>
            <a:off x="381000" y="1411552"/>
            <a:ext cx="8382000" cy="4992136"/>
          </a:xfrm>
        </p:spPr>
        <p:txBody>
          <a:bodyPr/>
          <a:lstStyle/>
          <a:p>
            <a:r>
              <a:rPr lang="en-US" dirty="0" smtClean="0"/>
              <a:t>Investment Time Horizon</a:t>
            </a:r>
          </a:p>
          <a:p>
            <a:pPr lvl="1"/>
            <a:endParaRPr lang="en-US" dirty="0" smtClean="0"/>
          </a:p>
          <a:p>
            <a:pPr lvl="1"/>
            <a:r>
              <a:rPr lang="en-US" dirty="0" smtClean="0"/>
              <a:t>I </a:t>
            </a:r>
            <a:r>
              <a:rPr lang="en-US" dirty="0"/>
              <a:t>need $</a:t>
            </a:r>
            <a:r>
              <a:rPr lang="en-US" dirty="0" smtClean="0"/>
              <a:t>1,000 </a:t>
            </a:r>
            <a:r>
              <a:rPr lang="en-US" dirty="0" smtClean="0"/>
              <a:t>and </a:t>
            </a:r>
            <a:r>
              <a:rPr lang="en-US" dirty="0"/>
              <a:t>can save $150 per year. If I </a:t>
            </a:r>
            <a:r>
              <a:rPr lang="en-US" dirty="0" smtClean="0"/>
              <a:t>receive a </a:t>
            </a:r>
            <a:r>
              <a:rPr lang="en-US" dirty="0"/>
              <a:t>return of 11%, how long will it take me to reach </a:t>
            </a:r>
            <a:r>
              <a:rPr lang="en-US" dirty="0" smtClean="0"/>
              <a:t>$1,000?</a:t>
            </a:r>
          </a:p>
          <a:p>
            <a:pPr marL="517525" lvl="1" indent="0">
              <a:buNone/>
            </a:pPr>
            <a:endParaRPr lang="en-US" dirty="0"/>
          </a:p>
          <a:p>
            <a:pPr lvl="1"/>
            <a:r>
              <a:rPr lang="en-US" dirty="0" smtClean="0"/>
              <a:t>This is a question of how long it will take to reach an investment goal.</a:t>
            </a:r>
          </a:p>
          <a:p>
            <a:pPr marL="517525" lvl="1" indent="0">
              <a:buNone/>
            </a:pPr>
            <a:endParaRPr lang="en-US" dirty="0" smtClean="0"/>
          </a:p>
          <a:p>
            <a:pPr marL="0" indent="0">
              <a:buNone/>
            </a:pPr>
            <a:r>
              <a:rPr lang="en-US" sz="2800" dirty="0" smtClean="0"/>
              <a:t>N </a:t>
            </a:r>
            <a:r>
              <a:rPr lang="en-US" sz="2800" dirty="0"/>
              <a:t>= </a:t>
            </a:r>
            <a:r>
              <a:rPr lang="en-US" sz="2800" b="1" dirty="0">
                <a:solidFill>
                  <a:srgbClr val="FF0000"/>
                </a:solidFill>
              </a:rPr>
              <a:t>5.27</a:t>
            </a:r>
            <a:r>
              <a:rPr lang="en-US" sz="2800" dirty="0"/>
              <a:t>; I% =11; PV = 0; PMT = 150; FV = -1,000</a:t>
            </a:r>
          </a:p>
          <a:p>
            <a:pPr marL="0" indent="0">
              <a:buNone/>
            </a:pPr>
            <a:r>
              <a:rPr lang="en-US" sz="2800" b="1" dirty="0" smtClean="0">
                <a:solidFill>
                  <a:srgbClr val="FF0000"/>
                </a:solidFill>
              </a:rPr>
              <a:t>5.27 years</a:t>
            </a:r>
            <a:endParaRPr lang="en-US" sz="2800" dirty="0"/>
          </a:p>
        </p:txBody>
      </p:sp>
    </p:spTree>
    <p:extLst>
      <p:ext uri="{BB962C8B-B14F-4D97-AF65-F5344CB8AC3E}">
        <p14:creationId xmlns:p14="http://schemas.microsoft.com/office/powerpoint/2010/main" val="212660836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Annuity</a:t>
            </a:r>
            <a:endParaRPr lang="en-US" dirty="0"/>
          </a:p>
        </p:txBody>
      </p:sp>
      <p:graphicFrame>
        <p:nvGraphicFramePr>
          <p:cNvPr id="4" name="Object 6"/>
          <p:cNvGraphicFramePr>
            <a:graphicFrameLocks noChangeAspect="1"/>
          </p:cNvGraphicFramePr>
          <p:nvPr>
            <p:extLst>
              <p:ext uri="{D42A27DB-BD31-4B8C-83A1-F6EECF244321}">
                <p14:modId xmlns:p14="http://schemas.microsoft.com/office/powerpoint/2010/main" val="757975215"/>
              </p:ext>
            </p:extLst>
          </p:nvPr>
        </p:nvGraphicFramePr>
        <p:xfrm>
          <a:off x="407988" y="1666875"/>
          <a:ext cx="8099425" cy="2016125"/>
        </p:xfrm>
        <a:graphic>
          <a:graphicData uri="http://schemas.openxmlformats.org/presentationml/2006/ole">
            <mc:AlternateContent xmlns:mc="http://schemas.openxmlformats.org/markup-compatibility/2006">
              <mc:Choice xmlns:v="urn:schemas-microsoft-com:vml" Requires="v">
                <p:oleObj spid="_x0000_s7206" name="Equation" r:id="rId3" imgW="2286000" imgH="558720" progId="Equation.DSMT4">
                  <p:embed/>
                </p:oleObj>
              </mc:Choice>
              <mc:Fallback>
                <p:oleObj name="Equation" r:id="rId3" imgW="2286000" imgH="558720" progId="Equation.DSMT4">
                  <p:embed/>
                  <p:pic>
                    <p:nvPicPr>
                      <p:cNvPr id="0" name=""/>
                      <p:cNvPicPr>
                        <a:picLocks noChangeAspect="1" noChangeArrowheads="1"/>
                      </p:cNvPicPr>
                      <p:nvPr/>
                    </p:nvPicPr>
                    <p:blipFill>
                      <a:blip r:embed="rId4"/>
                      <a:srcRect/>
                      <a:stretch>
                        <a:fillRect/>
                      </a:stretch>
                    </p:blipFill>
                    <p:spPr bwMode="auto">
                      <a:xfrm>
                        <a:off x="407988" y="1666875"/>
                        <a:ext cx="8099425" cy="201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53411848"/>
              </p:ext>
            </p:extLst>
          </p:nvPr>
        </p:nvGraphicFramePr>
        <p:xfrm>
          <a:off x="3822700" y="3954463"/>
          <a:ext cx="1746250" cy="1416050"/>
        </p:xfrm>
        <a:graphic>
          <a:graphicData uri="http://schemas.openxmlformats.org/presentationml/2006/ole">
            <mc:AlternateContent xmlns:mc="http://schemas.openxmlformats.org/markup-compatibility/2006">
              <mc:Choice xmlns:v="urn:schemas-microsoft-com:vml" Requires="v">
                <p:oleObj spid="_x0000_s7207" name="Equation" r:id="rId5" imgW="1384200" imgH="1117440" progId="Equation.DSMT4">
                  <p:embed/>
                </p:oleObj>
              </mc:Choice>
              <mc:Fallback>
                <p:oleObj name="Equation" r:id="rId5" imgW="1384200" imgH="1117440" progId="Equation.DSMT4">
                  <p:embed/>
                  <p:pic>
                    <p:nvPicPr>
                      <p:cNvPr id="0" name=""/>
                      <p:cNvPicPr>
                        <a:picLocks noChangeAspect="1" noChangeArrowheads="1"/>
                      </p:cNvPicPr>
                      <p:nvPr/>
                    </p:nvPicPr>
                    <p:blipFill>
                      <a:blip r:embed="rId6"/>
                      <a:srcRect/>
                      <a:stretch>
                        <a:fillRect/>
                      </a:stretch>
                    </p:blipFill>
                    <p:spPr bwMode="auto">
                      <a:xfrm>
                        <a:off x="3822700" y="3954463"/>
                        <a:ext cx="174625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1565166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Factor Annuities</a:t>
            </a:r>
            <a:endParaRPr lang="en-US" dirty="0"/>
          </a:p>
        </p:txBody>
      </p:sp>
      <p:sp>
        <p:nvSpPr>
          <p:cNvPr id="6" name="Text Placeholder 2"/>
          <p:cNvSpPr>
            <a:spLocks noGrp="1"/>
          </p:cNvSpPr>
          <p:nvPr>
            <p:ph type="body" sz="quarter" idx="10"/>
          </p:nvPr>
        </p:nvSpPr>
        <p:spPr>
          <a:xfrm>
            <a:off x="381000" y="1411552"/>
            <a:ext cx="8382000" cy="4370427"/>
          </a:xfrm>
        </p:spPr>
        <p:txBody>
          <a:bodyPr/>
          <a:lstStyle/>
          <a:p>
            <a:r>
              <a:rPr lang="en-US" dirty="0" smtClean="0"/>
              <a:t>So Far only four factors:</a:t>
            </a:r>
          </a:p>
          <a:p>
            <a:pPr lvl="1"/>
            <a:r>
              <a:rPr lang="en-US" dirty="0" smtClean="0"/>
              <a:t>N, I%, PV, PMT	or</a:t>
            </a:r>
          </a:p>
          <a:p>
            <a:pPr lvl="1"/>
            <a:r>
              <a:rPr lang="en-US" dirty="0" smtClean="0"/>
              <a:t>N, I%, PMT, FV</a:t>
            </a:r>
          </a:p>
          <a:p>
            <a:pPr lvl="1"/>
            <a:r>
              <a:rPr lang="en-US" dirty="0" smtClean="0"/>
              <a:t>Either PV or FV was 0</a:t>
            </a:r>
          </a:p>
          <a:p>
            <a:endParaRPr lang="en-US" dirty="0" smtClean="0"/>
          </a:p>
          <a:p>
            <a:r>
              <a:rPr lang="en-US" dirty="0" smtClean="0"/>
              <a:t>Five Factor Annuities:</a:t>
            </a:r>
          </a:p>
          <a:p>
            <a:pPr lvl="1"/>
            <a:r>
              <a:rPr lang="en-US" dirty="0" smtClean="0"/>
              <a:t>Use All Five Factors</a:t>
            </a:r>
          </a:p>
          <a:p>
            <a:pPr lvl="1"/>
            <a:r>
              <a:rPr lang="en-US" dirty="0"/>
              <a:t>N, I%, PV, </a:t>
            </a:r>
            <a:r>
              <a:rPr lang="en-US" dirty="0" smtClean="0"/>
              <a:t>PMT, FV</a:t>
            </a:r>
          </a:p>
          <a:p>
            <a:pPr lvl="1"/>
            <a:r>
              <a:rPr lang="en-US" dirty="0" smtClean="0"/>
              <a:t>Have non-zero PV and FV</a:t>
            </a:r>
            <a:endParaRPr lang="en-US" dirty="0"/>
          </a:p>
        </p:txBody>
      </p:sp>
    </p:spTree>
    <p:extLst>
      <p:ext uri="{BB962C8B-B14F-4D97-AF65-F5344CB8AC3E}">
        <p14:creationId xmlns:p14="http://schemas.microsoft.com/office/powerpoint/2010/main" val="246811867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Example: Five Factor Annuities</a:t>
            </a:r>
            <a:endParaRPr lang="en-US" dirty="0"/>
          </a:p>
        </p:txBody>
      </p:sp>
      <p:sp>
        <p:nvSpPr>
          <p:cNvPr id="6" name="Text Placeholder 2"/>
          <p:cNvSpPr>
            <a:spLocks noGrp="1"/>
          </p:cNvSpPr>
          <p:nvPr>
            <p:ph type="body" sz="quarter" idx="10"/>
          </p:nvPr>
        </p:nvSpPr>
        <p:spPr>
          <a:xfrm>
            <a:off x="304800" y="1411552"/>
            <a:ext cx="8458200" cy="4616648"/>
          </a:xfrm>
        </p:spPr>
        <p:txBody>
          <a:bodyPr/>
          <a:lstStyle/>
          <a:p>
            <a:r>
              <a:rPr lang="en-US" dirty="0" smtClean="0"/>
              <a:t>I will put $100 per year in an account that has a return of 8%. How much will I have in that account in 6 years if the account already has balance of $1,500?</a:t>
            </a:r>
          </a:p>
          <a:p>
            <a:endParaRPr lang="en-US" dirty="0"/>
          </a:p>
          <a:p>
            <a:pPr marL="0" indent="0">
              <a:buNone/>
            </a:pPr>
            <a:r>
              <a:rPr lang="en-US" sz="2800" dirty="0"/>
              <a:t>N = 6; I% = 8; PV = -1500; PMT = -100; FV = </a:t>
            </a:r>
            <a:r>
              <a:rPr lang="en-US" sz="2800" b="1" dirty="0">
                <a:solidFill>
                  <a:srgbClr val="FF0000"/>
                </a:solidFill>
              </a:rPr>
              <a:t>3,113.90</a:t>
            </a:r>
          </a:p>
          <a:p>
            <a:endParaRPr lang="en-US" dirty="0" smtClean="0"/>
          </a:p>
          <a:p>
            <a:r>
              <a:rPr lang="en-US" sz="2800" dirty="0" smtClean="0"/>
              <a:t>Note the Negatives: </a:t>
            </a:r>
          </a:p>
          <a:p>
            <a:pPr lvl="1"/>
            <a:r>
              <a:rPr lang="en-US" sz="2400" dirty="0" smtClean="0"/>
              <a:t>PV and PMT are inflows </a:t>
            </a:r>
            <a:r>
              <a:rPr lang="en-US" sz="2400" dirty="0" smtClean="0">
                <a:latin typeface="Arial" panose="020B0604020202020204" pitchFamily="34" charset="0"/>
                <a:cs typeface="Arial" panose="020B0604020202020204" pitchFamily="34" charset="0"/>
              </a:rPr>
              <a:t>→</a:t>
            </a:r>
            <a:r>
              <a:rPr lang="en-US" sz="2400" dirty="0" smtClean="0"/>
              <a:t> negative </a:t>
            </a:r>
          </a:p>
          <a:p>
            <a:pPr lvl="1"/>
            <a:r>
              <a:rPr lang="en-US" sz="2400" dirty="0" smtClean="0"/>
              <a:t>FV </a:t>
            </a:r>
            <a:r>
              <a:rPr lang="en-US" sz="2400" dirty="0"/>
              <a:t>is outflow </a:t>
            </a:r>
            <a:r>
              <a:rPr lang="en-US" sz="2400" dirty="0">
                <a:latin typeface="Arial" panose="020B0604020202020204" pitchFamily="34" charset="0"/>
                <a:cs typeface="Arial" panose="020B0604020202020204" pitchFamily="34" charset="0"/>
              </a:rPr>
              <a:t>→</a:t>
            </a:r>
            <a:r>
              <a:rPr lang="en-US" sz="2400" dirty="0"/>
              <a:t> </a:t>
            </a:r>
            <a:r>
              <a:rPr lang="en-US" sz="2400" dirty="0" smtClean="0"/>
              <a:t>positive</a:t>
            </a:r>
            <a:endParaRPr lang="en-US" sz="2800" dirty="0" smtClean="0"/>
          </a:p>
        </p:txBody>
      </p:sp>
    </p:spTree>
    <p:extLst>
      <p:ext uri="{BB962C8B-B14F-4D97-AF65-F5344CB8AC3E}">
        <p14:creationId xmlns:p14="http://schemas.microsoft.com/office/powerpoint/2010/main" val="204438317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Annuities Due</a:t>
            </a:r>
            <a:endParaRPr lang="en-US" dirty="0"/>
          </a:p>
        </p:txBody>
      </p:sp>
      <p:sp>
        <p:nvSpPr>
          <p:cNvPr id="3" name="Text Placeholder 2"/>
          <p:cNvSpPr>
            <a:spLocks noGrp="1"/>
          </p:cNvSpPr>
          <p:nvPr>
            <p:ph type="body" sz="quarter" idx="10"/>
          </p:nvPr>
        </p:nvSpPr>
        <p:spPr>
          <a:xfrm>
            <a:off x="381000" y="1411552"/>
            <a:ext cx="8382000" cy="4185761"/>
          </a:xfrm>
        </p:spPr>
        <p:txBody>
          <a:bodyPr/>
          <a:lstStyle/>
          <a:p>
            <a:r>
              <a:rPr lang="en-US" dirty="0"/>
              <a:t>An annuity due is an annuity that begins this period, not next.</a:t>
            </a:r>
          </a:p>
          <a:p>
            <a:pPr lvl="1"/>
            <a:r>
              <a:rPr lang="en-US" dirty="0" smtClean="0"/>
              <a:t>All payment are shifted one period earlier.</a:t>
            </a:r>
          </a:p>
          <a:p>
            <a:pPr lvl="1"/>
            <a:r>
              <a:rPr lang="en-US" dirty="0" smtClean="0"/>
              <a:t>The first payment occurs now.</a:t>
            </a:r>
          </a:p>
          <a:p>
            <a:pPr lvl="1"/>
            <a:endParaRPr lang="en-US" dirty="0"/>
          </a:p>
          <a:p>
            <a:r>
              <a:rPr lang="en-US" dirty="0" smtClean="0"/>
              <a:t>Calculation Adjustment</a:t>
            </a:r>
          </a:p>
          <a:p>
            <a:pPr lvl="1"/>
            <a:r>
              <a:rPr lang="en-US" dirty="0" smtClean="0"/>
              <a:t>Change the payment timing line (last line) to BEGIN (instead of END)</a:t>
            </a:r>
          </a:p>
          <a:p>
            <a:pPr lvl="1"/>
            <a:r>
              <a:rPr lang="en-US" dirty="0" smtClean="0"/>
              <a:t>PMT: END </a:t>
            </a:r>
            <a:r>
              <a:rPr lang="en-US" b="1" dirty="0" smtClean="0"/>
              <a:t>BEGIN</a:t>
            </a:r>
            <a:endParaRPr lang="en-US" b="1" dirty="0"/>
          </a:p>
        </p:txBody>
      </p:sp>
    </p:spTree>
    <p:extLst>
      <p:ext uri="{BB962C8B-B14F-4D97-AF65-F5344CB8AC3E}">
        <p14:creationId xmlns:p14="http://schemas.microsoft.com/office/powerpoint/2010/main" val="177201359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Annuity Due Problem</a:t>
            </a:r>
            <a:endParaRPr lang="en-US" dirty="0"/>
          </a:p>
        </p:txBody>
      </p:sp>
      <p:sp>
        <p:nvSpPr>
          <p:cNvPr id="3" name="Text Placeholder 2"/>
          <p:cNvSpPr>
            <a:spLocks noGrp="1"/>
          </p:cNvSpPr>
          <p:nvPr>
            <p:ph type="body" sz="quarter" idx="10"/>
          </p:nvPr>
        </p:nvSpPr>
        <p:spPr>
          <a:xfrm>
            <a:off x="381000" y="1411552"/>
            <a:ext cx="8382000" cy="4413516"/>
          </a:xfrm>
        </p:spPr>
        <p:txBody>
          <a:bodyPr/>
          <a:lstStyle/>
          <a:p>
            <a:r>
              <a:rPr lang="en-US" dirty="0"/>
              <a:t>What is the value of a 5 year annual, annuity due of $500 (r = 4</a:t>
            </a:r>
            <a:r>
              <a:rPr lang="en-US" dirty="0" smtClean="0"/>
              <a:t>%)?</a:t>
            </a:r>
          </a:p>
          <a:p>
            <a:endParaRPr lang="en-US" dirty="0"/>
          </a:p>
          <a:p>
            <a:pPr marL="0" indent="0">
              <a:buNone/>
            </a:pPr>
            <a:r>
              <a:rPr lang="en-US" sz="2800" dirty="0"/>
              <a:t>N = </a:t>
            </a:r>
            <a:r>
              <a:rPr lang="en-US" sz="2800" dirty="0" smtClean="0"/>
              <a:t>5; </a:t>
            </a:r>
            <a:r>
              <a:rPr lang="en-US" sz="2800" dirty="0"/>
              <a:t>I/Y = 4; PV </a:t>
            </a:r>
            <a:r>
              <a:rPr lang="en-US" sz="2800" dirty="0" smtClean="0"/>
              <a:t>= </a:t>
            </a:r>
            <a:r>
              <a:rPr lang="en-US" sz="2800" b="1" dirty="0" smtClean="0">
                <a:solidFill>
                  <a:srgbClr val="FF0000"/>
                </a:solidFill>
              </a:rPr>
              <a:t>2,314.95</a:t>
            </a:r>
            <a:r>
              <a:rPr lang="en-US" sz="2800" dirty="0"/>
              <a:t>; PMT = -500; FV = 0</a:t>
            </a:r>
          </a:p>
          <a:p>
            <a:pPr marL="0" indent="0">
              <a:buNone/>
            </a:pPr>
            <a:r>
              <a:rPr lang="en-US" dirty="0" smtClean="0"/>
              <a:t>PMT: END </a:t>
            </a:r>
            <a:r>
              <a:rPr lang="en-US" b="1" dirty="0" smtClean="0"/>
              <a:t>BEGIN</a:t>
            </a:r>
          </a:p>
          <a:p>
            <a:endParaRPr lang="en-US" dirty="0"/>
          </a:p>
          <a:p>
            <a:r>
              <a:rPr lang="en-US" dirty="0" smtClean="0"/>
              <a:t>In every other way, the annuity due is calculated in the same way as the regular annuity. </a:t>
            </a:r>
            <a:endParaRPr lang="en-US" dirty="0"/>
          </a:p>
        </p:txBody>
      </p:sp>
    </p:spTree>
    <p:extLst>
      <p:ext uri="{BB962C8B-B14F-4D97-AF65-F5344CB8AC3E}">
        <p14:creationId xmlns:p14="http://schemas.microsoft.com/office/powerpoint/2010/main" val="287196073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Flow Chart</a:t>
            </a:r>
            <a:endParaRPr lang="en-US" dirty="0"/>
          </a:p>
        </p:txBody>
      </p:sp>
      <p:pic>
        <p:nvPicPr>
          <p:cNvPr id="138" name="Picture 137"/>
          <p:cNvPicPr>
            <a:picLocks noChangeAspect="1"/>
          </p:cNvPicPr>
          <p:nvPr/>
        </p:nvPicPr>
        <p:blipFill>
          <a:blip r:embed="rId2"/>
          <a:stretch>
            <a:fillRect/>
          </a:stretch>
        </p:blipFill>
        <p:spPr>
          <a:xfrm>
            <a:off x="457200" y="894985"/>
            <a:ext cx="8124825" cy="5153025"/>
          </a:xfrm>
          <a:prstGeom prst="rect">
            <a:avLst/>
          </a:prstGeom>
        </p:spPr>
      </p:pic>
    </p:spTree>
    <p:extLst>
      <p:ext uri="{BB962C8B-B14F-4D97-AF65-F5344CB8AC3E}">
        <p14:creationId xmlns:p14="http://schemas.microsoft.com/office/powerpoint/2010/main" val="19264195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6 (Topic 2.2.3):</a:t>
            </a:r>
            <a:br>
              <a:rPr lang="en-US" dirty="0" smtClean="0"/>
            </a:br>
            <a:r>
              <a:rPr lang="en-US" dirty="0" smtClean="0">
                <a:effectLst/>
              </a:rPr>
              <a:t>Annuities II</a:t>
            </a:r>
            <a:r>
              <a:rPr lang="en-US" dirty="0" smtClean="0"/>
              <a:t/>
            </a:r>
            <a:br>
              <a:rPr lang="en-US" dirty="0" smtClean="0"/>
            </a:br>
            <a:endParaRPr lang="en-US" dirty="0"/>
          </a:p>
        </p:txBody>
      </p:sp>
    </p:spTree>
    <p:extLst>
      <p:ext uri="{BB962C8B-B14F-4D97-AF65-F5344CB8AC3E}">
        <p14:creationId xmlns:p14="http://schemas.microsoft.com/office/powerpoint/2010/main" val="368042966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053144"/>
          </a:xfrm>
        </p:spPr>
        <p:txBody>
          <a:bodyPr/>
          <a:lstStyle/>
          <a:p>
            <a:pPr marL="514350" indent="-514350">
              <a:buFont typeface="+mj-lt"/>
              <a:buAutoNum type="arabicPeriod"/>
            </a:pPr>
            <a:r>
              <a:rPr lang="en-US" dirty="0" smtClean="0"/>
              <a:t>Payment, Interest Rate and Time Problems</a:t>
            </a:r>
          </a:p>
          <a:p>
            <a:pPr marL="514350" indent="-514350">
              <a:buFont typeface="+mj-lt"/>
              <a:buAutoNum type="arabicPeriod"/>
            </a:pPr>
            <a:r>
              <a:rPr lang="en-US" dirty="0" smtClean="0"/>
              <a:t>Growing Annuities</a:t>
            </a:r>
          </a:p>
          <a:p>
            <a:pPr marL="514350" indent="-514350">
              <a:buFont typeface="+mj-lt"/>
              <a:buAutoNum type="arabicPeriod"/>
            </a:pPr>
            <a:r>
              <a:rPr lang="en-US" dirty="0" smtClean="0"/>
              <a:t>Five Factor Annuities</a:t>
            </a:r>
          </a:p>
          <a:p>
            <a:pPr marL="514350" indent="-514350">
              <a:buFont typeface="+mj-lt"/>
              <a:buAutoNum type="arabicPeriod"/>
            </a:pPr>
            <a:r>
              <a:rPr lang="en-US" dirty="0" smtClean="0"/>
              <a:t>Annuities Due</a:t>
            </a:r>
          </a:p>
          <a:p>
            <a:pPr marL="514350" indent="-514350">
              <a:buFont typeface="+mj-lt"/>
              <a:buAutoNum type="arabicPeriod"/>
            </a:pPr>
            <a:r>
              <a:rPr lang="en-US" dirty="0" smtClean="0"/>
              <a:t>Decision Flow Chart</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8795"/>
          </a:xfrm>
        </p:spPr>
        <p:txBody>
          <a:bodyPr/>
          <a:lstStyle/>
          <a:p>
            <a:r>
              <a:rPr lang="en-US" sz="4400" dirty="0"/>
              <a:t>Payment, Interest Rate and Time Problems</a:t>
            </a:r>
          </a:p>
        </p:txBody>
      </p:sp>
      <p:sp>
        <p:nvSpPr>
          <p:cNvPr id="3" name="Text Placeholder 2"/>
          <p:cNvSpPr>
            <a:spLocks noGrp="1"/>
          </p:cNvSpPr>
          <p:nvPr>
            <p:ph type="body" sz="quarter" idx="10"/>
          </p:nvPr>
        </p:nvSpPr>
        <p:spPr>
          <a:xfrm>
            <a:off x="381000" y="1600200"/>
            <a:ext cx="8382000" cy="4844403"/>
          </a:xfrm>
        </p:spPr>
        <p:txBody>
          <a:bodyPr/>
          <a:lstStyle/>
          <a:p>
            <a:r>
              <a:rPr lang="en-US" dirty="0"/>
              <a:t>Annuities have three </a:t>
            </a:r>
            <a:r>
              <a:rPr lang="en-US" dirty="0" smtClean="0"/>
              <a:t>variables</a:t>
            </a:r>
            <a:r>
              <a:rPr lang="en-US" dirty="0"/>
              <a:t>:</a:t>
            </a:r>
          </a:p>
          <a:p>
            <a:pPr lvl="1"/>
            <a:endParaRPr lang="en-US" dirty="0" smtClean="0"/>
          </a:p>
          <a:p>
            <a:pPr lvl="1"/>
            <a:r>
              <a:rPr lang="en-US" dirty="0" smtClean="0"/>
              <a:t>Payment (PMT)</a:t>
            </a:r>
            <a:endParaRPr lang="en-US" dirty="0"/>
          </a:p>
          <a:p>
            <a:pPr lvl="1"/>
            <a:endParaRPr lang="en-US" dirty="0" smtClean="0"/>
          </a:p>
          <a:p>
            <a:pPr lvl="1"/>
            <a:r>
              <a:rPr lang="en-US" dirty="0" smtClean="0"/>
              <a:t>Interest Rate (I%)</a:t>
            </a:r>
            <a:endParaRPr lang="en-US" dirty="0"/>
          </a:p>
          <a:p>
            <a:pPr lvl="1"/>
            <a:endParaRPr lang="en-US" dirty="0" smtClean="0"/>
          </a:p>
          <a:p>
            <a:pPr lvl="1"/>
            <a:r>
              <a:rPr lang="en-US" dirty="0" smtClean="0"/>
              <a:t>Periods/Time (N)</a:t>
            </a:r>
          </a:p>
          <a:p>
            <a:pPr lvl="1"/>
            <a:endParaRPr lang="en-US" dirty="0"/>
          </a:p>
          <a:p>
            <a:r>
              <a:rPr lang="en-US" dirty="0"/>
              <a:t>PV and FV Versions</a:t>
            </a:r>
          </a:p>
          <a:p>
            <a:pPr marL="0" indent="0">
              <a:buNone/>
            </a:pPr>
            <a:endParaRPr lang="en-US" dirty="0"/>
          </a:p>
        </p:txBody>
      </p:sp>
    </p:spTree>
    <p:extLst>
      <p:ext uri="{BB962C8B-B14F-4D97-AF65-F5344CB8AC3E}">
        <p14:creationId xmlns:p14="http://schemas.microsoft.com/office/powerpoint/2010/main" val="18281517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Problems</a:t>
            </a:r>
            <a:endParaRPr lang="en-US" dirty="0"/>
          </a:p>
        </p:txBody>
      </p:sp>
      <p:sp>
        <p:nvSpPr>
          <p:cNvPr id="3" name="Text Placeholder 2"/>
          <p:cNvSpPr>
            <a:spLocks noGrp="1"/>
          </p:cNvSpPr>
          <p:nvPr>
            <p:ph type="body" sz="quarter" idx="10"/>
          </p:nvPr>
        </p:nvSpPr>
        <p:spPr>
          <a:xfrm>
            <a:off x="381000" y="1411552"/>
            <a:ext cx="8382000" cy="3939540"/>
          </a:xfrm>
        </p:spPr>
        <p:txBody>
          <a:bodyPr/>
          <a:lstStyle/>
          <a:p>
            <a:r>
              <a:rPr lang="en-US" dirty="0"/>
              <a:t>Present Value: What it the payment on a loan?</a:t>
            </a:r>
          </a:p>
          <a:p>
            <a:endParaRPr lang="en-US" dirty="0" smtClean="0"/>
          </a:p>
          <a:p>
            <a:endParaRPr lang="en-US" dirty="0"/>
          </a:p>
          <a:p>
            <a:r>
              <a:rPr lang="en-US" dirty="0"/>
              <a:t>Future Value: </a:t>
            </a:r>
            <a:r>
              <a:rPr lang="en-US" dirty="0" smtClean="0"/>
              <a:t>How much do </a:t>
            </a:r>
            <a:r>
              <a:rPr lang="en-US" dirty="0"/>
              <a:t>you need to save </a:t>
            </a:r>
            <a:r>
              <a:rPr lang="en-US" dirty="0" smtClean="0"/>
              <a:t>per period to </a:t>
            </a:r>
            <a:r>
              <a:rPr lang="en-US" dirty="0"/>
              <a:t>achieve an investment goal?</a:t>
            </a:r>
          </a:p>
          <a:p>
            <a:pPr marL="0" indent="0">
              <a:buNone/>
            </a:pPr>
            <a:endParaRPr lang="en-US" dirty="0"/>
          </a:p>
        </p:txBody>
      </p:sp>
    </p:spTree>
    <p:extLst>
      <p:ext uri="{BB962C8B-B14F-4D97-AF65-F5344CB8AC3E}">
        <p14:creationId xmlns:p14="http://schemas.microsoft.com/office/powerpoint/2010/main" val="26111299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PV Payment Problem</a:t>
            </a:r>
            <a:endParaRPr lang="en-US" dirty="0"/>
          </a:p>
        </p:txBody>
      </p:sp>
      <p:sp>
        <p:nvSpPr>
          <p:cNvPr id="3" name="Text Placeholder 2"/>
          <p:cNvSpPr>
            <a:spLocks noGrp="1"/>
          </p:cNvSpPr>
          <p:nvPr>
            <p:ph type="body" sz="quarter" idx="10"/>
          </p:nvPr>
        </p:nvSpPr>
        <p:spPr>
          <a:xfrm>
            <a:off x="381000" y="1411552"/>
            <a:ext cx="8382000" cy="4672048"/>
          </a:xfrm>
        </p:spPr>
        <p:txBody>
          <a:bodyPr/>
          <a:lstStyle/>
          <a:p>
            <a:r>
              <a:rPr lang="en-US" dirty="0"/>
              <a:t>Payments on a </a:t>
            </a:r>
            <a:r>
              <a:rPr lang="en-US" dirty="0" smtClean="0"/>
              <a:t>Loan:</a:t>
            </a:r>
            <a:endParaRPr lang="en-US" dirty="0"/>
          </a:p>
          <a:p>
            <a:pPr lvl="1"/>
            <a:endParaRPr lang="en-US" dirty="0" smtClean="0"/>
          </a:p>
          <a:p>
            <a:pPr lvl="1"/>
            <a:r>
              <a:rPr lang="en-US" dirty="0" smtClean="0"/>
              <a:t>If </a:t>
            </a:r>
            <a:r>
              <a:rPr lang="en-US" dirty="0"/>
              <a:t>I borrow at $</a:t>
            </a:r>
            <a:r>
              <a:rPr lang="en-US" dirty="0" smtClean="0"/>
              <a:t>1,000 </a:t>
            </a:r>
            <a:r>
              <a:rPr lang="en-US" dirty="0"/>
              <a:t>at 11% for 5 years, what are my monthly payments? </a:t>
            </a:r>
          </a:p>
          <a:p>
            <a:pPr lvl="1"/>
            <a:endParaRPr lang="en-US" dirty="0"/>
          </a:p>
          <a:p>
            <a:pPr lvl="1"/>
            <a:r>
              <a:rPr lang="en-US" dirty="0" smtClean="0"/>
              <a:t>This </a:t>
            </a:r>
            <a:r>
              <a:rPr lang="en-US" dirty="0"/>
              <a:t>is a question of calculating the cash flows of </a:t>
            </a:r>
            <a:r>
              <a:rPr lang="en-US" dirty="0" smtClean="0"/>
              <a:t>a PV </a:t>
            </a:r>
            <a:r>
              <a:rPr lang="en-US" dirty="0"/>
              <a:t>annuity.</a:t>
            </a:r>
          </a:p>
          <a:p>
            <a:endParaRPr lang="en-US" dirty="0" smtClean="0"/>
          </a:p>
          <a:p>
            <a:pPr marL="0" indent="0">
              <a:buNone/>
            </a:pPr>
            <a:r>
              <a:rPr lang="en-US" sz="2800" dirty="0"/>
              <a:t>N = 5; </a:t>
            </a:r>
            <a:r>
              <a:rPr lang="en-US" sz="2800" dirty="0" smtClean="0"/>
              <a:t>I% </a:t>
            </a:r>
            <a:r>
              <a:rPr lang="en-US" sz="2800" dirty="0"/>
              <a:t>= 11; PV = -1,000; PMT = </a:t>
            </a:r>
            <a:r>
              <a:rPr lang="en-US" sz="2800" b="1" dirty="0">
                <a:solidFill>
                  <a:srgbClr val="FF0000"/>
                </a:solidFill>
              </a:rPr>
              <a:t>270.57</a:t>
            </a:r>
            <a:r>
              <a:rPr lang="en-US" sz="2800" dirty="0"/>
              <a:t>; FV = 0</a:t>
            </a:r>
          </a:p>
          <a:p>
            <a:pPr marL="0" indent="0">
              <a:buNone/>
            </a:pPr>
            <a:endParaRPr lang="en-US" dirty="0"/>
          </a:p>
        </p:txBody>
      </p:sp>
    </p:spTree>
    <p:extLst>
      <p:ext uri="{BB962C8B-B14F-4D97-AF65-F5344CB8AC3E}">
        <p14:creationId xmlns:p14="http://schemas.microsoft.com/office/powerpoint/2010/main" val="364778684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FV Payment Problem</a:t>
            </a:r>
            <a:endParaRPr lang="en-US" dirty="0"/>
          </a:p>
        </p:txBody>
      </p:sp>
      <p:sp>
        <p:nvSpPr>
          <p:cNvPr id="3" name="Text Placeholder 2"/>
          <p:cNvSpPr>
            <a:spLocks noGrp="1"/>
          </p:cNvSpPr>
          <p:nvPr>
            <p:ph type="body" sz="quarter" idx="10"/>
          </p:nvPr>
        </p:nvSpPr>
        <p:spPr>
          <a:xfrm>
            <a:off x="381000" y="1411552"/>
            <a:ext cx="8382000" cy="4992136"/>
          </a:xfrm>
        </p:spPr>
        <p:txBody>
          <a:bodyPr/>
          <a:lstStyle/>
          <a:p>
            <a:r>
              <a:rPr lang="en-US" dirty="0" smtClean="0"/>
              <a:t>Savings Problem:</a:t>
            </a:r>
            <a:endParaRPr lang="en-US" dirty="0"/>
          </a:p>
          <a:p>
            <a:pPr lvl="1"/>
            <a:endParaRPr lang="en-US" dirty="0" smtClean="0"/>
          </a:p>
          <a:p>
            <a:pPr lvl="1"/>
            <a:r>
              <a:rPr lang="en-US" dirty="0" smtClean="0"/>
              <a:t>If </a:t>
            </a:r>
            <a:r>
              <a:rPr lang="en-US" dirty="0"/>
              <a:t>I want to have $</a:t>
            </a:r>
            <a:r>
              <a:rPr lang="en-US" dirty="0" smtClean="0"/>
              <a:t>100,000 </a:t>
            </a:r>
            <a:r>
              <a:rPr lang="en-US" dirty="0"/>
              <a:t>in 5 </a:t>
            </a:r>
            <a:r>
              <a:rPr lang="en-US" dirty="0" smtClean="0"/>
              <a:t>years, how </a:t>
            </a:r>
            <a:r>
              <a:rPr lang="en-US" dirty="0"/>
              <a:t>much do I have to save per </a:t>
            </a:r>
            <a:r>
              <a:rPr lang="en-US" dirty="0" smtClean="0"/>
              <a:t>year if my return is </a:t>
            </a:r>
            <a:r>
              <a:rPr lang="en-US" dirty="0"/>
              <a:t>11</a:t>
            </a:r>
            <a:r>
              <a:rPr lang="en-US" dirty="0" smtClean="0"/>
              <a:t>%?</a:t>
            </a:r>
            <a:endParaRPr lang="en-US" dirty="0"/>
          </a:p>
          <a:p>
            <a:pPr lvl="1"/>
            <a:endParaRPr lang="en-US" dirty="0"/>
          </a:p>
          <a:p>
            <a:pPr lvl="1"/>
            <a:r>
              <a:rPr lang="en-US" dirty="0" smtClean="0"/>
              <a:t>This is </a:t>
            </a:r>
            <a:r>
              <a:rPr lang="en-US" dirty="0"/>
              <a:t>a question of calculating the cash flows of </a:t>
            </a:r>
            <a:r>
              <a:rPr lang="en-US" dirty="0" smtClean="0"/>
              <a:t>a FV </a:t>
            </a:r>
            <a:r>
              <a:rPr lang="en-US" dirty="0"/>
              <a:t>annuity.</a:t>
            </a:r>
          </a:p>
          <a:p>
            <a:endParaRPr lang="en-US" dirty="0" smtClean="0"/>
          </a:p>
          <a:p>
            <a:pPr marL="0" indent="0">
              <a:buNone/>
            </a:pPr>
            <a:r>
              <a:rPr lang="en-US" sz="2400" dirty="0"/>
              <a:t>N = 5; </a:t>
            </a:r>
            <a:r>
              <a:rPr lang="en-US" sz="2400" dirty="0" smtClean="0"/>
              <a:t>I% </a:t>
            </a:r>
            <a:r>
              <a:rPr lang="en-US" sz="2400" dirty="0"/>
              <a:t>= 11; PV = 0; PMT = </a:t>
            </a:r>
            <a:r>
              <a:rPr lang="en-US" sz="2400" b="1" dirty="0">
                <a:solidFill>
                  <a:srgbClr val="FF0000"/>
                </a:solidFill>
              </a:rPr>
              <a:t>16,057.03</a:t>
            </a:r>
            <a:r>
              <a:rPr lang="en-US" sz="2400" dirty="0"/>
              <a:t>; FV = -100,000</a:t>
            </a:r>
          </a:p>
          <a:p>
            <a:pPr marL="0" indent="0">
              <a:buNone/>
            </a:pPr>
            <a:endParaRPr lang="en-US" dirty="0"/>
          </a:p>
        </p:txBody>
      </p:sp>
    </p:spTree>
    <p:extLst>
      <p:ext uri="{BB962C8B-B14F-4D97-AF65-F5344CB8AC3E}">
        <p14:creationId xmlns:p14="http://schemas.microsoft.com/office/powerpoint/2010/main" val="316285406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 Rate Problems</a:t>
            </a:r>
          </a:p>
        </p:txBody>
      </p:sp>
      <p:sp>
        <p:nvSpPr>
          <p:cNvPr id="3" name="Text Placeholder 2"/>
          <p:cNvSpPr>
            <a:spLocks noGrp="1"/>
          </p:cNvSpPr>
          <p:nvPr>
            <p:ph type="body" sz="quarter" idx="10"/>
          </p:nvPr>
        </p:nvSpPr>
        <p:spPr>
          <a:xfrm>
            <a:off x="381000" y="1411552"/>
            <a:ext cx="8382000" cy="3496342"/>
          </a:xfrm>
        </p:spPr>
        <p:txBody>
          <a:bodyPr/>
          <a:lstStyle/>
          <a:p>
            <a:r>
              <a:rPr lang="en-US" dirty="0"/>
              <a:t>Present Value: What it the interest rate on a loan?</a:t>
            </a:r>
          </a:p>
          <a:p>
            <a:endParaRPr lang="en-US" dirty="0" smtClean="0"/>
          </a:p>
          <a:p>
            <a:endParaRPr lang="en-US" dirty="0"/>
          </a:p>
          <a:p>
            <a:r>
              <a:rPr lang="en-US" dirty="0"/>
              <a:t>Future Value: What </a:t>
            </a:r>
            <a:r>
              <a:rPr lang="en-US" dirty="0" smtClean="0"/>
              <a:t>return do </a:t>
            </a:r>
            <a:r>
              <a:rPr lang="en-US" dirty="0"/>
              <a:t>you need to achieve an investment goal?</a:t>
            </a:r>
          </a:p>
          <a:p>
            <a:endParaRPr lang="en-US" dirty="0"/>
          </a:p>
        </p:txBody>
      </p:sp>
    </p:spTree>
    <p:extLst>
      <p:ext uri="{BB962C8B-B14F-4D97-AF65-F5344CB8AC3E}">
        <p14:creationId xmlns:p14="http://schemas.microsoft.com/office/powerpoint/2010/main" val="414428064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PV Interest Rate Problem</a:t>
            </a:r>
          </a:p>
        </p:txBody>
      </p:sp>
      <p:sp>
        <p:nvSpPr>
          <p:cNvPr id="3" name="Text Placeholder 2"/>
          <p:cNvSpPr>
            <a:spLocks noGrp="1"/>
          </p:cNvSpPr>
          <p:nvPr>
            <p:ph type="body" sz="quarter" idx="10"/>
          </p:nvPr>
        </p:nvSpPr>
        <p:spPr>
          <a:xfrm>
            <a:off x="381000" y="1411552"/>
            <a:ext cx="8382000" cy="4672048"/>
          </a:xfrm>
        </p:spPr>
        <p:txBody>
          <a:bodyPr/>
          <a:lstStyle/>
          <a:p>
            <a:r>
              <a:rPr lang="en-US" dirty="0"/>
              <a:t>Interest </a:t>
            </a:r>
            <a:r>
              <a:rPr lang="en-US" dirty="0" smtClean="0"/>
              <a:t>Rate </a:t>
            </a:r>
            <a:r>
              <a:rPr lang="en-US" dirty="0"/>
              <a:t>on a L</a:t>
            </a:r>
            <a:r>
              <a:rPr lang="en-US" dirty="0" smtClean="0"/>
              <a:t>oan</a:t>
            </a:r>
            <a:endParaRPr lang="en-US" dirty="0"/>
          </a:p>
          <a:p>
            <a:pPr lvl="1"/>
            <a:endParaRPr lang="en-US" dirty="0" smtClean="0"/>
          </a:p>
          <a:p>
            <a:pPr lvl="1"/>
            <a:r>
              <a:rPr lang="en-US" dirty="0" smtClean="0"/>
              <a:t>If </a:t>
            </a:r>
            <a:r>
              <a:rPr lang="en-US" dirty="0"/>
              <a:t>I borrow at $</a:t>
            </a:r>
            <a:r>
              <a:rPr lang="en-US" dirty="0" smtClean="0"/>
              <a:t>1,000 </a:t>
            </a:r>
            <a:r>
              <a:rPr lang="en-US" dirty="0"/>
              <a:t>for 5 years and repay it $250 per year, what is the interest rate? </a:t>
            </a:r>
          </a:p>
          <a:p>
            <a:pPr lvl="1"/>
            <a:endParaRPr lang="en-US" dirty="0"/>
          </a:p>
          <a:p>
            <a:pPr lvl="1"/>
            <a:r>
              <a:rPr lang="en-US" dirty="0" smtClean="0"/>
              <a:t>This is </a:t>
            </a:r>
            <a:r>
              <a:rPr lang="en-US" dirty="0"/>
              <a:t>a question of calculating the interest on a loan.</a:t>
            </a:r>
          </a:p>
          <a:p>
            <a:endParaRPr lang="en-US" dirty="0" smtClean="0"/>
          </a:p>
          <a:p>
            <a:pPr marL="0" indent="0">
              <a:buNone/>
            </a:pPr>
            <a:r>
              <a:rPr lang="en-US" sz="2800" dirty="0"/>
              <a:t>N = 5; I% = </a:t>
            </a:r>
            <a:r>
              <a:rPr lang="en-US" sz="2800" b="1" dirty="0">
                <a:solidFill>
                  <a:srgbClr val="FF0000"/>
                </a:solidFill>
              </a:rPr>
              <a:t>7.93%</a:t>
            </a:r>
            <a:r>
              <a:rPr lang="en-US" sz="2800" dirty="0"/>
              <a:t>; PV = 1,000; PMT = -250; FV = 0</a:t>
            </a:r>
          </a:p>
          <a:p>
            <a:pPr marL="0" indent="0">
              <a:buNone/>
            </a:pPr>
            <a:endParaRPr lang="en-US" dirty="0"/>
          </a:p>
        </p:txBody>
      </p:sp>
    </p:spTree>
    <p:extLst>
      <p:ext uri="{BB962C8B-B14F-4D97-AF65-F5344CB8AC3E}">
        <p14:creationId xmlns:p14="http://schemas.microsoft.com/office/powerpoint/2010/main" val="307032420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FV </a:t>
            </a:r>
            <a:r>
              <a:rPr lang="en-US" dirty="0"/>
              <a:t>Interest Rate Problem</a:t>
            </a:r>
          </a:p>
        </p:txBody>
      </p:sp>
      <p:sp>
        <p:nvSpPr>
          <p:cNvPr id="3" name="Text Placeholder 2"/>
          <p:cNvSpPr>
            <a:spLocks noGrp="1"/>
          </p:cNvSpPr>
          <p:nvPr>
            <p:ph type="body" sz="quarter" idx="10"/>
          </p:nvPr>
        </p:nvSpPr>
        <p:spPr>
          <a:xfrm>
            <a:off x="381000" y="1411552"/>
            <a:ext cx="8382000" cy="4672048"/>
          </a:xfrm>
        </p:spPr>
        <p:txBody>
          <a:bodyPr/>
          <a:lstStyle/>
          <a:p>
            <a:r>
              <a:rPr lang="en-US" dirty="0" smtClean="0"/>
              <a:t>Return on an Investment</a:t>
            </a:r>
            <a:endParaRPr lang="en-US" dirty="0"/>
          </a:p>
          <a:p>
            <a:pPr lvl="1"/>
            <a:endParaRPr lang="en-US" dirty="0" smtClean="0"/>
          </a:p>
          <a:p>
            <a:pPr lvl="1"/>
            <a:r>
              <a:rPr lang="en-US" dirty="0" smtClean="0"/>
              <a:t>If </a:t>
            </a:r>
            <a:r>
              <a:rPr lang="en-US" dirty="0"/>
              <a:t>I want to have $</a:t>
            </a:r>
            <a:r>
              <a:rPr lang="en-US" dirty="0" smtClean="0"/>
              <a:t>1,000 </a:t>
            </a:r>
            <a:r>
              <a:rPr lang="en-US" dirty="0"/>
              <a:t>in 5 years and can save $150 per year, what </a:t>
            </a:r>
            <a:r>
              <a:rPr lang="en-US" dirty="0" smtClean="0"/>
              <a:t>return do I need? </a:t>
            </a:r>
            <a:endParaRPr lang="en-US" dirty="0"/>
          </a:p>
          <a:p>
            <a:pPr lvl="1"/>
            <a:endParaRPr lang="en-US" dirty="0"/>
          </a:p>
          <a:p>
            <a:pPr lvl="1"/>
            <a:r>
              <a:rPr lang="en-US" dirty="0" smtClean="0"/>
              <a:t>This a </a:t>
            </a:r>
            <a:r>
              <a:rPr lang="en-US" dirty="0"/>
              <a:t>is a question of calculating the </a:t>
            </a:r>
            <a:r>
              <a:rPr lang="en-US" dirty="0" smtClean="0"/>
              <a:t>return on </a:t>
            </a:r>
            <a:r>
              <a:rPr lang="en-US" dirty="0"/>
              <a:t>an investment.</a:t>
            </a:r>
          </a:p>
          <a:p>
            <a:endParaRPr lang="en-US" dirty="0" smtClean="0"/>
          </a:p>
          <a:p>
            <a:pPr marL="0" indent="0">
              <a:buNone/>
            </a:pPr>
            <a:r>
              <a:rPr lang="en-US" sz="2800" dirty="0"/>
              <a:t>N = 5; I% = </a:t>
            </a:r>
            <a:r>
              <a:rPr lang="en-US" sz="2800" b="1" dirty="0">
                <a:solidFill>
                  <a:srgbClr val="FF0000"/>
                </a:solidFill>
              </a:rPr>
              <a:t>14.43%</a:t>
            </a:r>
            <a:r>
              <a:rPr lang="en-US" sz="2800" dirty="0"/>
              <a:t>; PV = 0; PMT = -150; FV = 1,000</a:t>
            </a:r>
          </a:p>
          <a:p>
            <a:pPr marL="0" indent="0">
              <a:buNone/>
            </a:pPr>
            <a:endParaRPr lang="en-US" dirty="0"/>
          </a:p>
        </p:txBody>
      </p:sp>
    </p:spTree>
    <p:extLst>
      <p:ext uri="{BB962C8B-B14F-4D97-AF65-F5344CB8AC3E}">
        <p14:creationId xmlns:p14="http://schemas.microsoft.com/office/powerpoint/2010/main" val="265267190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80"/>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425</TotalTime>
  <Words>1002</Words>
  <Application>Microsoft Office PowerPoint</Application>
  <PresentationFormat>On-screen Show (4:3)</PresentationFormat>
  <Paragraphs>132</Paragraphs>
  <Slides>19</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Century Gothic</vt:lpstr>
      <vt:lpstr>Courier New</vt:lpstr>
      <vt:lpstr>Wingdings</vt:lpstr>
      <vt:lpstr>Blue Segoe 4-3 template-template_April-17-2007</vt:lpstr>
      <vt:lpstr>White with Courier font for code slides</vt:lpstr>
      <vt:lpstr>Equation</vt:lpstr>
      <vt:lpstr>Video 6 (Topic 2.2.3): Annuities II </vt:lpstr>
      <vt:lpstr>Topics</vt:lpstr>
      <vt:lpstr>Payment, Interest Rate and Time Problems</vt:lpstr>
      <vt:lpstr>Payment Problems</vt:lpstr>
      <vt:lpstr>PV Payment Problem</vt:lpstr>
      <vt:lpstr>FV Payment Problem</vt:lpstr>
      <vt:lpstr>Interest Rate Problems</vt:lpstr>
      <vt:lpstr>PV Interest Rate Problem</vt:lpstr>
      <vt:lpstr>FV Interest Rate Problem</vt:lpstr>
      <vt:lpstr>Time Problems</vt:lpstr>
      <vt:lpstr>PV Time Problem</vt:lpstr>
      <vt:lpstr>FV Time Problem</vt:lpstr>
      <vt:lpstr>Growing Annuity</vt:lpstr>
      <vt:lpstr>Five Factor Annuities</vt:lpstr>
      <vt:lpstr>Example: Five Factor Annuities</vt:lpstr>
      <vt:lpstr>Annuities Due</vt:lpstr>
      <vt:lpstr>Annuity Due Problem</vt:lpstr>
      <vt:lpstr>Decision Flow Chart</vt:lpstr>
      <vt:lpstr>Video 6 (Topic 2.2.3): Annuities II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63</cp:revision>
  <dcterms:created xsi:type="dcterms:W3CDTF">2014-06-29T21:19:00Z</dcterms:created>
  <dcterms:modified xsi:type="dcterms:W3CDTF">2014-07-06T20:32:45Z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