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5"/>
  </p:notesMasterIdLst>
  <p:sldIdLst>
    <p:sldId id="280" r:id="rId4"/>
    <p:sldId id="259" r:id="rId5"/>
    <p:sldId id="290" r:id="rId6"/>
    <p:sldId id="291" r:id="rId7"/>
    <p:sldId id="284" r:id="rId8"/>
    <p:sldId id="289" r:id="rId9"/>
    <p:sldId id="282" r:id="rId10"/>
    <p:sldId id="283" r:id="rId11"/>
    <p:sldId id="285" r:id="rId12"/>
    <p:sldId id="287" r:id="rId13"/>
    <p:sldId id="281" r:id="rId14"/>
  </p:sldIdLst>
  <p:sldSz cx="9144000" cy="6858000" type="screen4x3"/>
  <p:notesSz cx="7315200" cy="96012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29" autoAdjust="0"/>
    <p:restoredTop sz="94660"/>
  </p:normalViewPr>
  <p:slideViewPr>
    <p:cSldViewPr>
      <p:cViewPr varScale="1">
        <p:scale>
          <a:sx n="118" d="100"/>
          <a:sy n="118" d="100"/>
        </p:scale>
        <p:origin x="199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9A656AE6-D131-4182-8B4B-D8C160C8C95C}" type="datetimeFigureOut">
              <a:rPr lang="en-US" smtClean="0"/>
              <a:t>7/31/2014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CCC58D59-23CE-466F-916B-9437441DB45B}" type="slidenum">
              <a:rPr lang="en-US" smtClean="0"/>
              <a:t>‹#›</a:t>
            </a:fld>
            <a:endParaRPr lang="en-US"/>
          </a:p>
        </p:txBody>
      </p:sp>
    </p:spTree>
    <p:extLst>
      <p:ext uri="{BB962C8B-B14F-4D97-AF65-F5344CB8AC3E}">
        <p14:creationId xmlns:p14="http://schemas.microsoft.com/office/powerpoint/2010/main" val="278872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7/31/2014 11:40 AM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6900595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01E982B1-0E37-40D2-BFB6-406F7E707865}" type="slidenum">
              <a:rPr lang="en-US"/>
              <a:pPr/>
              <a:t>10</a:t>
            </a:fld>
            <a:endParaRPr lang="en-US" dirty="0"/>
          </a:p>
        </p:txBody>
      </p:sp>
      <p:sp>
        <p:nvSpPr>
          <p:cNvPr id="119810" name="Rectangle 2"/>
          <p:cNvSpPr>
            <a:spLocks noGrp="1" noRot="1" noChangeAspect="1" noChangeArrowheads="1"/>
          </p:cNvSpPr>
          <p:nvPr>
            <p:ph type="sldImg"/>
          </p:nvPr>
        </p:nvSpPr>
        <p:spPr bwMode="auto">
          <a:xfrm>
            <a:off x="1204913" y="698500"/>
            <a:ext cx="4600575" cy="3451225"/>
          </a:xfrm>
          <a:prstGeom prst="rect">
            <a:avLst/>
          </a:prstGeom>
          <a:noFill/>
          <a:ln w="12700" cap="flat">
            <a:solidFill>
              <a:schemeClr val="tx1"/>
            </a:solidFill>
            <a:miter lim="800000"/>
            <a:headEnd/>
            <a:tailEnd/>
          </a:ln>
        </p:spPr>
      </p:sp>
      <p:sp>
        <p:nvSpPr>
          <p:cNvPr id="119811" name="Rectangle 3"/>
          <p:cNvSpPr>
            <a:spLocks noGrp="1" noChangeArrowheads="1"/>
          </p:cNvSpPr>
          <p:nvPr>
            <p:ph type="body" idx="1"/>
          </p:nvPr>
        </p:nvSpPr>
        <p:spPr bwMode="auto">
          <a:xfrm>
            <a:off x="935039" y="4387768"/>
            <a:ext cx="5140325" cy="4155919"/>
          </a:xfrm>
          <a:prstGeom prst="rect">
            <a:avLst/>
          </a:prstGeom>
          <a:noFill/>
          <a:ln>
            <a:miter lim="800000"/>
            <a:headEnd/>
            <a:tailEnd/>
          </a:ln>
        </p:spPr>
        <p:txBody>
          <a:bodyPr lIns="93662" tIns="47625" rIns="93662" bIns="47625"/>
          <a:lstStyle/>
          <a:p>
            <a:endParaRPr lang="en-US" dirty="0"/>
          </a:p>
        </p:txBody>
      </p:sp>
    </p:spTree>
    <p:extLst>
      <p:ext uri="{BB962C8B-B14F-4D97-AF65-F5344CB8AC3E}">
        <p14:creationId xmlns:p14="http://schemas.microsoft.com/office/powerpoint/2010/main" val="3442009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7/31/2014 11:40 AM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869983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2</a:t>
            </a:fld>
            <a:endParaRPr lang="en-US"/>
          </a:p>
        </p:txBody>
      </p:sp>
    </p:spTree>
    <p:extLst>
      <p:ext uri="{BB962C8B-B14F-4D97-AF65-F5344CB8AC3E}">
        <p14:creationId xmlns:p14="http://schemas.microsoft.com/office/powerpoint/2010/main" val="1930142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904280-9F97-4C55-8C71-A6E04F3CE29C}" type="slidenum">
              <a:rPr lang="en-US"/>
              <a:pPr/>
              <a:t>3</a:t>
            </a:fld>
            <a:endParaRPr lang="en-US"/>
          </a:p>
        </p:txBody>
      </p:sp>
      <p:sp>
        <p:nvSpPr>
          <p:cNvPr id="871426" name="Rectangle 2"/>
          <p:cNvSpPr>
            <a:spLocks noGrp="1" noRot="1" noChangeAspect="1" noChangeArrowheads="1" noTextEdit="1"/>
          </p:cNvSpPr>
          <p:nvPr>
            <p:ph type="sldImg"/>
          </p:nvPr>
        </p:nvSpPr>
        <p:spPr>
          <a:ln/>
        </p:spPr>
      </p:sp>
      <p:sp>
        <p:nvSpPr>
          <p:cNvPr id="871427" name="Rectangle 3"/>
          <p:cNvSpPr>
            <a:spLocks noGrp="1" noChangeArrowheads="1"/>
          </p:cNvSpPr>
          <p:nvPr>
            <p:ph type="body" idx="1"/>
          </p:nvPr>
        </p:nvSpPr>
        <p:spPr/>
        <p:txBody>
          <a:bodyPr/>
          <a:lstStyle/>
          <a:p>
            <a:r>
              <a:rPr lang="en-US" b="1" i="1"/>
              <a:t>www:</a:t>
            </a:r>
            <a:r>
              <a:rPr lang="en-US" i="1"/>
              <a:t> Click on the web surfer icon to find out about upcoming stock splits and dividends</a:t>
            </a:r>
            <a:endParaRPr lang="en-US" b="1" i="1"/>
          </a:p>
        </p:txBody>
      </p:sp>
    </p:spTree>
    <p:extLst>
      <p:ext uri="{BB962C8B-B14F-4D97-AF65-F5344CB8AC3E}">
        <p14:creationId xmlns:p14="http://schemas.microsoft.com/office/powerpoint/2010/main" val="3290371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904280-9F97-4C55-8C71-A6E04F3CE29C}" type="slidenum">
              <a:rPr lang="en-US"/>
              <a:pPr/>
              <a:t>4</a:t>
            </a:fld>
            <a:endParaRPr lang="en-US"/>
          </a:p>
        </p:txBody>
      </p:sp>
      <p:sp>
        <p:nvSpPr>
          <p:cNvPr id="871426" name="Rectangle 2"/>
          <p:cNvSpPr>
            <a:spLocks noGrp="1" noRot="1" noChangeAspect="1" noChangeArrowheads="1" noTextEdit="1"/>
          </p:cNvSpPr>
          <p:nvPr>
            <p:ph type="sldImg"/>
          </p:nvPr>
        </p:nvSpPr>
        <p:spPr>
          <a:ln/>
        </p:spPr>
      </p:sp>
      <p:sp>
        <p:nvSpPr>
          <p:cNvPr id="871427" name="Rectangle 3"/>
          <p:cNvSpPr>
            <a:spLocks noGrp="1" noChangeArrowheads="1"/>
          </p:cNvSpPr>
          <p:nvPr>
            <p:ph type="body" idx="1"/>
          </p:nvPr>
        </p:nvSpPr>
        <p:spPr/>
        <p:txBody>
          <a:bodyPr/>
          <a:lstStyle/>
          <a:p>
            <a:r>
              <a:rPr lang="en-US" b="1" i="1"/>
              <a:t>www:</a:t>
            </a:r>
            <a:r>
              <a:rPr lang="en-US" i="1"/>
              <a:t> Click on the web surfer icon to find out about upcoming stock splits and dividends</a:t>
            </a:r>
            <a:endParaRPr lang="en-US" b="1" i="1"/>
          </a:p>
        </p:txBody>
      </p:sp>
    </p:spTree>
    <p:extLst>
      <p:ext uri="{BB962C8B-B14F-4D97-AF65-F5344CB8AC3E}">
        <p14:creationId xmlns:p14="http://schemas.microsoft.com/office/powerpoint/2010/main" val="982722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31A689F2-5422-4E17-97B4-808C9AE46B6F}" type="slidenum">
              <a:rPr lang="en-US"/>
              <a:pPr/>
              <a:t>5</a:t>
            </a:fld>
            <a:endParaRPr lang="en-US" dirty="0"/>
          </a:p>
        </p:txBody>
      </p:sp>
      <p:sp>
        <p:nvSpPr>
          <p:cNvPr id="106498" name="Rectangle 2"/>
          <p:cNvSpPr>
            <a:spLocks noGrp="1" noRot="1" noChangeAspect="1" noChangeArrowheads="1"/>
          </p:cNvSpPr>
          <p:nvPr>
            <p:ph type="sldImg"/>
          </p:nvPr>
        </p:nvSpPr>
        <p:spPr bwMode="auto">
          <a:xfrm>
            <a:off x="1204913" y="698500"/>
            <a:ext cx="4600575" cy="3451225"/>
          </a:xfrm>
          <a:prstGeom prst="rect">
            <a:avLst/>
          </a:prstGeom>
          <a:noFill/>
          <a:ln w="12700" cap="flat">
            <a:solidFill>
              <a:schemeClr val="tx1"/>
            </a:solidFill>
            <a:miter lim="800000"/>
            <a:headEnd/>
            <a:tailEnd/>
          </a:ln>
        </p:spPr>
      </p:sp>
      <p:sp>
        <p:nvSpPr>
          <p:cNvPr id="106499" name="Rectangle 3"/>
          <p:cNvSpPr>
            <a:spLocks noGrp="1" noChangeArrowheads="1"/>
          </p:cNvSpPr>
          <p:nvPr>
            <p:ph type="body" idx="1"/>
          </p:nvPr>
        </p:nvSpPr>
        <p:spPr bwMode="auto">
          <a:xfrm>
            <a:off x="935039" y="4387768"/>
            <a:ext cx="5140325" cy="4155919"/>
          </a:xfrm>
          <a:prstGeom prst="rect">
            <a:avLst/>
          </a:prstGeom>
          <a:noFill/>
          <a:ln>
            <a:miter lim="800000"/>
            <a:headEnd/>
            <a:tailEnd/>
          </a:ln>
        </p:spPr>
        <p:txBody>
          <a:bodyPr lIns="93662" tIns="47625" rIns="93662" bIns="47625"/>
          <a:lstStyle/>
          <a:p>
            <a:endParaRPr lang="en-US" dirty="0"/>
          </a:p>
        </p:txBody>
      </p:sp>
    </p:spTree>
    <p:extLst>
      <p:ext uri="{BB962C8B-B14F-4D97-AF65-F5344CB8AC3E}">
        <p14:creationId xmlns:p14="http://schemas.microsoft.com/office/powerpoint/2010/main" val="3642657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244EA0-60D8-4CEB-A409-9BE889255606}" type="slidenum">
              <a:rPr lang="en-US"/>
              <a:pPr/>
              <a:t>6</a:t>
            </a:fld>
            <a:endParaRPr lang="en-US"/>
          </a:p>
        </p:txBody>
      </p:sp>
      <p:sp>
        <p:nvSpPr>
          <p:cNvPr id="891906" name="Rectangle 2"/>
          <p:cNvSpPr>
            <a:spLocks noGrp="1" noRot="1" noChangeAspect="1" noChangeArrowheads="1" noTextEdit="1"/>
          </p:cNvSpPr>
          <p:nvPr>
            <p:ph type="sldImg"/>
          </p:nvPr>
        </p:nvSpPr>
        <p:spPr>
          <a:ln/>
        </p:spPr>
      </p:sp>
      <p:sp>
        <p:nvSpPr>
          <p:cNvPr id="8919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938815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5DD06A18-9EBE-4A99-9E3C-7C18FD8277A3}" type="slidenum">
              <a:rPr lang="en-US"/>
              <a:pPr/>
              <a:t>7</a:t>
            </a:fld>
            <a:endParaRPr lang="en-US" dirty="0"/>
          </a:p>
        </p:txBody>
      </p:sp>
      <p:sp>
        <p:nvSpPr>
          <p:cNvPr id="102402" name="Rectangle 2"/>
          <p:cNvSpPr>
            <a:spLocks noGrp="1" noRot="1" noChangeAspect="1" noChangeArrowheads="1"/>
          </p:cNvSpPr>
          <p:nvPr>
            <p:ph type="sldImg"/>
          </p:nvPr>
        </p:nvSpPr>
        <p:spPr bwMode="auto">
          <a:xfrm>
            <a:off x="1204913" y="698500"/>
            <a:ext cx="4600575" cy="3451225"/>
          </a:xfrm>
          <a:prstGeom prst="rect">
            <a:avLst/>
          </a:prstGeom>
          <a:noFill/>
          <a:ln w="12700" cap="flat">
            <a:solidFill>
              <a:schemeClr val="tx1"/>
            </a:solidFill>
            <a:miter lim="800000"/>
            <a:headEnd/>
            <a:tailEnd/>
          </a:ln>
        </p:spPr>
      </p:sp>
      <p:sp>
        <p:nvSpPr>
          <p:cNvPr id="102403" name="Rectangle 3"/>
          <p:cNvSpPr>
            <a:spLocks noGrp="1" noChangeArrowheads="1"/>
          </p:cNvSpPr>
          <p:nvPr>
            <p:ph type="body" idx="1"/>
          </p:nvPr>
        </p:nvSpPr>
        <p:spPr bwMode="auto">
          <a:xfrm>
            <a:off x="935039" y="4387768"/>
            <a:ext cx="5140325" cy="4155919"/>
          </a:xfrm>
          <a:prstGeom prst="rect">
            <a:avLst/>
          </a:prstGeom>
          <a:noFill/>
          <a:ln>
            <a:miter lim="800000"/>
            <a:headEnd/>
            <a:tailEnd/>
          </a:ln>
        </p:spPr>
        <p:txBody>
          <a:bodyPr lIns="93662" tIns="47625" rIns="93662" bIns="47625"/>
          <a:lstStyle/>
          <a:p>
            <a:endParaRPr lang="en-US" dirty="0"/>
          </a:p>
        </p:txBody>
      </p:sp>
    </p:spTree>
    <p:extLst>
      <p:ext uri="{BB962C8B-B14F-4D97-AF65-F5344CB8AC3E}">
        <p14:creationId xmlns:p14="http://schemas.microsoft.com/office/powerpoint/2010/main" val="41107734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02D4468A-98DD-4972-825A-D86171E820B2}" type="slidenum">
              <a:rPr lang="en-US"/>
              <a:pPr/>
              <a:t>8</a:t>
            </a:fld>
            <a:endParaRPr lang="en-US" dirty="0"/>
          </a:p>
        </p:txBody>
      </p:sp>
      <p:sp>
        <p:nvSpPr>
          <p:cNvPr id="104450" name="Rectangle 2"/>
          <p:cNvSpPr>
            <a:spLocks noGrp="1" noRot="1" noChangeAspect="1" noChangeArrowheads="1"/>
          </p:cNvSpPr>
          <p:nvPr>
            <p:ph type="sldImg"/>
          </p:nvPr>
        </p:nvSpPr>
        <p:spPr bwMode="auto">
          <a:xfrm>
            <a:off x="1204913" y="698500"/>
            <a:ext cx="4600575" cy="3451225"/>
          </a:xfrm>
          <a:prstGeom prst="rect">
            <a:avLst/>
          </a:prstGeom>
          <a:noFill/>
          <a:ln w="12700" cap="flat">
            <a:solidFill>
              <a:schemeClr val="tx1"/>
            </a:solidFill>
            <a:miter lim="800000"/>
            <a:headEnd/>
            <a:tailEnd/>
          </a:ln>
        </p:spPr>
      </p:sp>
      <p:sp>
        <p:nvSpPr>
          <p:cNvPr id="104451" name="Rectangle 3"/>
          <p:cNvSpPr>
            <a:spLocks noGrp="1" noChangeArrowheads="1"/>
          </p:cNvSpPr>
          <p:nvPr>
            <p:ph type="body" idx="1"/>
          </p:nvPr>
        </p:nvSpPr>
        <p:spPr bwMode="auto">
          <a:xfrm>
            <a:off x="935039" y="4387768"/>
            <a:ext cx="5140325" cy="4155919"/>
          </a:xfrm>
          <a:prstGeom prst="rect">
            <a:avLst/>
          </a:prstGeom>
          <a:noFill/>
          <a:ln>
            <a:miter lim="800000"/>
            <a:headEnd/>
            <a:tailEnd/>
          </a:ln>
        </p:spPr>
        <p:txBody>
          <a:bodyPr lIns="93662" tIns="47625" rIns="93662" bIns="47625"/>
          <a:lstStyle/>
          <a:p>
            <a:endParaRPr lang="en-US" dirty="0"/>
          </a:p>
        </p:txBody>
      </p:sp>
    </p:spTree>
    <p:extLst>
      <p:ext uri="{BB962C8B-B14F-4D97-AF65-F5344CB8AC3E}">
        <p14:creationId xmlns:p14="http://schemas.microsoft.com/office/powerpoint/2010/main" val="18876257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6482C214-6F5C-4528-B419-7BDCE142BFBF}" type="slidenum">
              <a:rPr lang="en-US"/>
              <a:pPr/>
              <a:t>9</a:t>
            </a:fld>
            <a:endParaRPr lang="en-US" dirty="0"/>
          </a:p>
        </p:txBody>
      </p:sp>
      <p:sp>
        <p:nvSpPr>
          <p:cNvPr id="115714" name="Rectangle 2"/>
          <p:cNvSpPr>
            <a:spLocks noGrp="1" noRot="1" noChangeAspect="1" noChangeArrowheads="1"/>
          </p:cNvSpPr>
          <p:nvPr>
            <p:ph type="sldImg"/>
          </p:nvPr>
        </p:nvSpPr>
        <p:spPr bwMode="auto">
          <a:xfrm>
            <a:off x="1204913" y="698500"/>
            <a:ext cx="4600575" cy="3451225"/>
          </a:xfrm>
          <a:prstGeom prst="rect">
            <a:avLst/>
          </a:prstGeom>
          <a:noFill/>
          <a:ln w="12700" cap="flat">
            <a:solidFill>
              <a:schemeClr val="tx1"/>
            </a:solidFill>
            <a:miter lim="800000"/>
            <a:headEnd/>
            <a:tailEnd/>
          </a:ln>
        </p:spPr>
      </p:sp>
      <p:sp>
        <p:nvSpPr>
          <p:cNvPr id="115715" name="Rectangle 3"/>
          <p:cNvSpPr>
            <a:spLocks noGrp="1" noChangeArrowheads="1"/>
          </p:cNvSpPr>
          <p:nvPr>
            <p:ph type="body" idx="1"/>
          </p:nvPr>
        </p:nvSpPr>
        <p:spPr bwMode="auto">
          <a:xfrm>
            <a:off x="935039" y="4387768"/>
            <a:ext cx="5140325" cy="4155919"/>
          </a:xfrm>
          <a:prstGeom prst="rect">
            <a:avLst/>
          </a:prstGeom>
          <a:noFill/>
          <a:ln>
            <a:miter lim="800000"/>
            <a:headEnd/>
            <a:tailEnd/>
          </a:ln>
        </p:spPr>
        <p:txBody>
          <a:bodyPr lIns="93662" tIns="47625" rIns="93662" bIns="47625"/>
          <a:lstStyle/>
          <a:p>
            <a:endParaRPr lang="en-US" dirty="0"/>
          </a:p>
        </p:txBody>
      </p:sp>
    </p:spTree>
    <p:extLst>
      <p:ext uri="{BB962C8B-B14F-4D97-AF65-F5344CB8AC3E}">
        <p14:creationId xmlns:p14="http://schemas.microsoft.com/office/powerpoint/2010/main" val="3133884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305800" cy="1523495"/>
          </a:xfrm>
        </p:spPr>
        <p:txBody>
          <a:bodyPr>
            <a:noAutofit/>
          </a:bodyPr>
          <a:lstStyle>
            <a:lvl1pPr>
              <a:lnSpc>
                <a:spcPct val="90000"/>
              </a:lnSpc>
              <a:defRPr sz="5400">
                <a:latin typeface="Century Gothic" panose="020B0502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latin typeface="Century Gothic" panose="020B0502020202020204"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6764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514600" y="6248400"/>
            <a:ext cx="4114800" cy="512817"/>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entury Gothic" panose="020B0502020202020204"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286000"/>
          </a:xfrm>
        </p:spPr>
        <p:txBody>
          <a:bodyPr/>
          <a:lstStyle/>
          <a:p>
            <a:r>
              <a:rPr lang="en-US" dirty="0" smtClean="0"/>
              <a:t>Video 49 (Topic 9.4):</a:t>
            </a:r>
            <a:br>
              <a:rPr lang="en-US" dirty="0" smtClean="0"/>
            </a:br>
            <a:r>
              <a:rPr lang="en-US" dirty="0" smtClean="0"/>
              <a:t>Stock Splits, Stock Dividends, and DRIP’s</a:t>
            </a:r>
            <a:endParaRPr lang="en-US" dirty="0"/>
          </a:p>
        </p:txBody>
      </p:sp>
    </p:spTree>
    <p:extLst>
      <p:ext uri="{BB962C8B-B14F-4D97-AF65-F5344CB8AC3E}">
        <p14:creationId xmlns:p14="http://schemas.microsoft.com/office/powerpoint/2010/main" val="3020527198"/>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9" name="Rectangle 5"/>
          <p:cNvSpPr>
            <a:spLocks noGrp="1" noChangeArrowheads="1"/>
          </p:cNvSpPr>
          <p:nvPr>
            <p:ph type="title"/>
          </p:nvPr>
        </p:nvSpPr>
        <p:spPr/>
        <p:txBody>
          <a:bodyPr/>
          <a:lstStyle/>
          <a:p>
            <a:r>
              <a:rPr lang="en-US" dirty="0"/>
              <a:t>New Stock Plan</a:t>
            </a:r>
          </a:p>
        </p:txBody>
      </p:sp>
      <p:sp>
        <p:nvSpPr>
          <p:cNvPr id="118790" name="Rectangle 6"/>
          <p:cNvSpPr>
            <a:spLocks noGrp="1" noChangeArrowheads="1"/>
          </p:cNvSpPr>
          <p:nvPr>
            <p:ph type="body" idx="1"/>
          </p:nvPr>
        </p:nvSpPr>
        <p:spPr>
          <a:xfrm>
            <a:off x="349306" y="1219200"/>
            <a:ext cx="8382000" cy="3299365"/>
          </a:xfrm>
        </p:spPr>
        <p:txBody>
          <a:bodyPr/>
          <a:lstStyle/>
          <a:p>
            <a:r>
              <a:rPr lang="en-US" dirty="0"/>
              <a:t>Firm issues new stock to DRIP enrollees, keeps money and uses it to buy assets.</a:t>
            </a:r>
          </a:p>
          <a:p>
            <a:endParaRPr lang="en-US" dirty="0" smtClean="0"/>
          </a:p>
          <a:p>
            <a:r>
              <a:rPr lang="en-US" dirty="0" smtClean="0"/>
              <a:t>No </a:t>
            </a:r>
            <a:r>
              <a:rPr lang="en-US" dirty="0"/>
              <a:t>fees are charged, plus sells stock at discount of 5% from market price, which is about equal to flotation costs of underwritten stock offering.</a:t>
            </a:r>
          </a:p>
        </p:txBody>
      </p:sp>
    </p:spTree>
    <p:extLst>
      <p:ext uri="{BB962C8B-B14F-4D97-AF65-F5344CB8AC3E}">
        <p14:creationId xmlns:p14="http://schemas.microsoft.com/office/powerpoint/2010/main" val="179889753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286000"/>
          </a:xfrm>
        </p:spPr>
        <p:txBody>
          <a:bodyPr/>
          <a:lstStyle/>
          <a:p>
            <a:r>
              <a:rPr lang="en-US" dirty="0" smtClean="0"/>
              <a:t>Video 49 (Topic 9.4):</a:t>
            </a:r>
            <a:br>
              <a:rPr lang="en-US" dirty="0" smtClean="0"/>
            </a:br>
            <a:r>
              <a:rPr lang="en-US" dirty="0" smtClean="0"/>
              <a:t>Stock Splits, Stock Dividends, and DRIP’s</a:t>
            </a:r>
            <a:endParaRPr lang="en-US" dirty="0"/>
          </a:p>
        </p:txBody>
      </p:sp>
    </p:spTree>
    <p:extLst>
      <p:ext uri="{BB962C8B-B14F-4D97-AF65-F5344CB8AC3E}">
        <p14:creationId xmlns:p14="http://schemas.microsoft.com/office/powerpoint/2010/main" val="2113326329"/>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Text Placeholder 2"/>
          <p:cNvSpPr>
            <a:spLocks noGrp="1"/>
          </p:cNvSpPr>
          <p:nvPr>
            <p:ph type="body" sz="quarter" idx="10"/>
          </p:nvPr>
        </p:nvSpPr>
        <p:spPr>
          <a:xfrm>
            <a:off x="372908" y="1143000"/>
            <a:ext cx="8382000" cy="2283702"/>
          </a:xfrm>
        </p:spPr>
        <p:txBody>
          <a:bodyPr/>
          <a:lstStyle/>
          <a:p>
            <a:pPr marL="1031875" lvl="1" indent="-514350">
              <a:buFont typeface="+mj-lt"/>
              <a:buAutoNum type="arabicPeriod"/>
            </a:pPr>
            <a:r>
              <a:rPr lang="en-US" dirty="0" smtClean="0"/>
              <a:t>Stock Splits</a:t>
            </a:r>
          </a:p>
          <a:p>
            <a:pPr marL="1031875" lvl="1" indent="-514350">
              <a:buFont typeface="+mj-lt"/>
              <a:buAutoNum type="arabicPeriod"/>
            </a:pPr>
            <a:endParaRPr lang="en-US" dirty="0"/>
          </a:p>
          <a:p>
            <a:pPr marL="1031875" lvl="1" indent="-514350">
              <a:buFont typeface="+mj-lt"/>
              <a:buAutoNum type="arabicPeriod"/>
            </a:pPr>
            <a:r>
              <a:rPr lang="en-US" dirty="0" smtClean="0"/>
              <a:t>Stock Dividends</a:t>
            </a:r>
          </a:p>
          <a:p>
            <a:pPr marL="1031875" lvl="1" indent="-514350">
              <a:buFont typeface="+mj-lt"/>
              <a:buAutoNum type="arabicPeriod"/>
            </a:pPr>
            <a:endParaRPr lang="en-US" dirty="0"/>
          </a:p>
          <a:p>
            <a:pPr marL="1031875" lvl="1" indent="-514350">
              <a:buFont typeface="+mj-lt"/>
              <a:buAutoNum type="arabicPeriod"/>
            </a:pPr>
            <a:r>
              <a:rPr lang="en-US" dirty="0" smtClean="0"/>
              <a:t>Dividend Reinvestment Plans (DRIP)</a:t>
            </a:r>
            <a:endParaRPr lang="en-US" dirty="0"/>
          </a:p>
        </p:txBody>
      </p:sp>
    </p:spTree>
    <p:extLst>
      <p:ext uri="{BB962C8B-B14F-4D97-AF65-F5344CB8AC3E}">
        <p14:creationId xmlns:p14="http://schemas.microsoft.com/office/powerpoint/2010/main" val="221032452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02" name="Rectangle 2"/>
          <p:cNvSpPr>
            <a:spLocks noGrp="1" noChangeArrowheads="1"/>
          </p:cNvSpPr>
          <p:nvPr>
            <p:ph type="title"/>
          </p:nvPr>
        </p:nvSpPr>
        <p:spPr/>
        <p:txBody>
          <a:bodyPr/>
          <a:lstStyle/>
          <a:p>
            <a:r>
              <a:rPr lang="en-US" dirty="0"/>
              <a:t>Stock Splits</a:t>
            </a:r>
          </a:p>
        </p:txBody>
      </p:sp>
      <p:sp>
        <p:nvSpPr>
          <p:cNvPr id="870403" name="Rectangle 3"/>
          <p:cNvSpPr>
            <a:spLocks noGrp="1" noChangeArrowheads="1"/>
          </p:cNvSpPr>
          <p:nvPr>
            <p:ph type="body" idx="1"/>
          </p:nvPr>
        </p:nvSpPr>
        <p:spPr>
          <a:xfrm>
            <a:off x="381000" y="1371600"/>
            <a:ext cx="8382000" cy="4800600"/>
          </a:xfrm>
        </p:spPr>
        <p:txBody>
          <a:bodyPr>
            <a:normAutofit fontScale="92500" lnSpcReduction="10000"/>
          </a:bodyPr>
          <a:lstStyle/>
          <a:p>
            <a:pPr marL="342900" indent="-342900"/>
            <a:r>
              <a:rPr lang="en-US" dirty="0"/>
              <a:t>Stock </a:t>
            </a:r>
            <a:r>
              <a:rPr lang="en-US" dirty="0" smtClean="0"/>
              <a:t>Splits</a:t>
            </a:r>
            <a:r>
              <a:rPr lang="en-US" dirty="0"/>
              <a:t>:  </a:t>
            </a:r>
            <a:r>
              <a:rPr lang="en-US" dirty="0" smtClean="0"/>
              <a:t>Firm </a:t>
            </a:r>
            <a:r>
              <a:rPr lang="en-US" dirty="0"/>
              <a:t>divides its existing shares into multiple </a:t>
            </a:r>
            <a:r>
              <a:rPr lang="en-US" dirty="0" smtClean="0"/>
              <a:t>shares</a:t>
            </a:r>
          </a:p>
          <a:p>
            <a:pPr marL="860425" lvl="1" indent="-342900"/>
            <a:r>
              <a:rPr lang="en-US" dirty="0" smtClean="0"/>
              <a:t>Like a stock </a:t>
            </a:r>
            <a:r>
              <a:rPr lang="en-US" dirty="0"/>
              <a:t>dividend except it is expressed as a </a:t>
            </a:r>
            <a:r>
              <a:rPr lang="en-US" dirty="0" smtClean="0"/>
              <a:t>ratio</a:t>
            </a:r>
          </a:p>
          <a:p>
            <a:pPr marL="860425" lvl="1" indent="-342900"/>
            <a:r>
              <a:rPr lang="en-US" dirty="0" smtClean="0"/>
              <a:t>For </a:t>
            </a:r>
            <a:r>
              <a:rPr lang="en-US" dirty="0"/>
              <a:t>example, a 2 for 1 stock split is the same as a 100% stock dividend.</a:t>
            </a:r>
          </a:p>
          <a:p>
            <a:pPr marL="342900" indent="-342900"/>
            <a:endParaRPr lang="en-US" dirty="0" smtClean="0"/>
          </a:p>
          <a:p>
            <a:pPr marL="342900" indent="-342900"/>
            <a:r>
              <a:rPr lang="en-US" dirty="0" smtClean="0"/>
              <a:t>Stock </a:t>
            </a:r>
            <a:r>
              <a:rPr lang="en-US" dirty="0"/>
              <a:t>price is reduced when the stock splits.</a:t>
            </a:r>
          </a:p>
          <a:p>
            <a:pPr marL="342900" indent="-342900"/>
            <a:endParaRPr lang="en-US" dirty="0" smtClean="0"/>
          </a:p>
          <a:p>
            <a:pPr marL="342900" indent="-342900"/>
            <a:r>
              <a:rPr lang="en-US" dirty="0" smtClean="0"/>
              <a:t>Common </a:t>
            </a:r>
            <a:r>
              <a:rPr lang="en-US" dirty="0"/>
              <a:t>explanation for split is to return price to a “more desirable trading range.”</a:t>
            </a:r>
          </a:p>
        </p:txBody>
      </p:sp>
    </p:spTree>
    <p:extLst>
      <p:ext uri="{BB962C8B-B14F-4D97-AF65-F5344CB8AC3E}">
        <p14:creationId xmlns:p14="http://schemas.microsoft.com/office/powerpoint/2010/main" val="209947135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02" name="Rectangle 2"/>
          <p:cNvSpPr>
            <a:spLocks noGrp="1" noChangeArrowheads="1"/>
          </p:cNvSpPr>
          <p:nvPr>
            <p:ph type="title"/>
          </p:nvPr>
        </p:nvSpPr>
        <p:spPr/>
        <p:txBody>
          <a:bodyPr/>
          <a:lstStyle/>
          <a:p>
            <a:r>
              <a:rPr lang="en-US" dirty="0" smtClean="0"/>
              <a:t>Reverse Stock </a:t>
            </a:r>
            <a:r>
              <a:rPr lang="en-US" dirty="0"/>
              <a:t>Splits</a:t>
            </a:r>
          </a:p>
        </p:txBody>
      </p:sp>
      <p:sp>
        <p:nvSpPr>
          <p:cNvPr id="870403" name="Rectangle 3"/>
          <p:cNvSpPr>
            <a:spLocks noGrp="1" noChangeArrowheads="1"/>
          </p:cNvSpPr>
          <p:nvPr>
            <p:ph type="body" idx="1"/>
          </p:nvPr>
        </p:nvSpPr>
        <p:spPr>
          <a:xfrm>
            <a:off x="381000" y="1371600"/>
            <a:ext cx="8382000" cy="4800600"/>
          </a:xfrm>
        </p:spPr>
        <p:txBody>
          <a:bodyPr>
            <a:normAutofit/>
          </a:bodyPr>
          <a:lstStyle/>
          <a:p>
            <a:pPr marL="342900" indent="-342900"/>
            <a:r>
              <a:rPr lang="en-US" dirty="0" smtClean="0"/>
              <a:t>Shares </a:t>
            </a:r>
            <a:r>
              <a:rPr lang="en-US" dirty="0"/>
              <a:t>of </a:t>
            </a:r>
            <a:r>
              <a:rPr lang="en-US" dirty="0" smtClean="0"/>
              <a:t>stock </a:t>
            </a:r>
            <a:r>
              <a:rPr lang="en-US" dirty="0"/>
              <a:t>are </a:t>
            </a:r>
            <a:r>
              <a:rPr lang="en-US" dirty="0" smtClean="0"/>
              <a:t>merged </a:t>
            </a:r>
            <a:r>
              <a:rPr lang="en-US" dirty="0"/>
              <a:t>to form a smaller number of proportionally more valuable shares. </a:t>
            </a:r>
            <a:endParaRPr lang="en-US" dirty="0" smtClean="0"/>
          </a:p>
          <a:p>
            <a:pPr marL="860425" lvl="1" indent="-342900"/>
            <a:endParaRPr lang="en-US" dirty="0" smtClean="0"/>
          </a:p>
          <a:p>
            <a:pPr marL="860425" lvl="1" indent="-342900"/>
            <a:r>
              <a:rPr lang="en-US" dirty="0" smtClean="0"/>
              <a:t>There </a:t>
            </a:r>
            <a:r>
              <a:rPr lang="en-US" dirty="0"/>
              <a:t>are many ways to </a:t>
            </a:r>
            <a:r>
              <a:rPr lang="en-US" dirty="0" smtClean="0"/>
              <a:t>do this</a:t>
            </a:r>
          </a:p>
          <a:p>
            <a:pPr marL="860425" lvl="1" indent="-342900"/>
            <a:endParaRPr lang="en-US" dirty="0" smtClean="0"/>
          </a:p>
          <a:p>
            <a:pPr marL="860425" lvl="1" indent="-342900"/>
            <a:r>
              <a:rPr lang="en-US" dirty="0" smtClean="0"/>
              <a:t>One </a:t>
            </a:r>
            <a:r>
              <a:rPr lang="en-US" dirty="0"/>
              <a:t>simple way is for the corporation to cancel a uniform fraction of each shareholder's shares</a:t>
            </a:r>
            <a:endParaRPr lang="en-US" dirty="0"/>
          </a:p>
        </p:txBody>
      </p:sp>
    </p:spTree>
    <p:extLst>
      <p:ext uri="{BB962C8B-B14F-4D97-AF65-F5344CB8AC3E}">
        <p14:creationId xmlns:p14="http://schemas.microsoft.com/office/powerpoint/2010/main" val="153354758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7" name="Rectangle 5"/>
          <p:cNvSpPr>
            <a:spLocks noGrp="1" noChangeArrowheads="1"/>
          </p:cNvSpPr>
          <p:nvPr>
            <p:ph type="title"/>
          </p:nvPr>
        </p:nvSpPr>
        <p:spPr>
          <a:xfrm>
            <a:off x="381000" y="230188"/>
            <a:ext cx="8382000" cy="664797"/>
          </a:xfrm>
        </p:spPr>
        <p:txBody>
          <a:bodyPr/>
          <a:lstStyle/>
          <a:p>
            <a:r>
              <a:rPr lang="en-US" dirty="0"/>
              <a:t>When </a:t>
            </a:r>
            <a:r>
              <a:rPr lang="en-US" dirty="0" smtClean="0"/>
              <a:t>Should a Firm Split?</a:t>
            </a:r>
            <a:endParaRPr lang="en-US" dirty="0"/>
          </a:p>
        </p:txBody>
      </p:sp>
      <p:sp>
        <p:nvSpPr>
          <p:cNvPr id="105478" name="Rectangle 6"/>
          <p:cNvSpPr>
            <a:spLocks noGrp="1" noChangeArrowheads="1"/>
          </p:cNvSpPr>
          <p:nvPr>
            <p:ph type="body" idx="1"/>
          </p:nvPr>
        </p:nvSpPr>
        <p:spPr>
          <a:xfrm>
            <a:off x="368188" y="1219200"/>
            <a:ext cx="8382000" cy="4628960"/>
          </a:xfrm>
        </p:spPr>
        <p:txBody>
          <a:bodyPr/>
          <a:lstStyle/>
          <a:p>
            <a:r>
              <a:rPr lang="en-US" dirty="0" smtClean="0"/>
              <a:t>Stock </a:t>
            </a:r>
            <a:r>
              <a:rPr lang="en-US" dirty="0"/>
              <a:t>splits can be used to keep the price in the optimal range</a:t>
            </a:r>
            <a:r>
              <a:rPr lang="en-US" dirty="0" smtClean="0"/>
              <a:t>.</a:t>
            </a:r>
          </a:p>
          <a:p>
            <a:r>
              <a:rPr lang="en-US" dirty="0" smtClean="0"/>
              <a:t>But most </a:t>
            </a:r>
            <a:r>
              <a:rPr lang="en-US" dirty="0"/>
              <a:t>stocks are purchased by institutional investors who have millions </a:t>
            </a:r>
            <a:r>
              <a:rPr lang="en-US" dirty="0" smtClean="0"/>
              <a:t>to </a:t>
            </a:r>
            <a:r>
              <a:rPr lang="en-US" dirty="0"/>
              <a:t>invest and are indifferent to price levels.  Plus, stock splits and stock dividends are expensive!</a:t>
            </a:r>
          </a:p>
          <a:p>
            <a:r>
              <a:rPr lang="en-US" dirty="0" smtClean="0"/>
              <a:t>Stock </a:t>
            </a:r>
            <a:r>
              <a:rPr lang="en-US" dirty="0"/>
              <a:t>splits generally occur when management is confident, so are interpreted as positive signals</a:t>
            </a:r>
            <a:r>
              <a:rPr lang="en-US" dirty="0" smtClean="0"/>
              <a:t>.</a:t>
            </a:r>
            <a:endParaRPr lang="en-US" dirty="0"/>
          </a:p>
        </p:txBody>
      </p:sp>
    </p:spTree>
    <p:extLst>
      <p:ext uri="{BB962C8B-B14F-4D97-AF65-F5344CB8AC3E}">
        <p14:creationId xmlns:p14="http://schemas.microsoft.com/office/powerpoint/2010/main" val="311993012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9378" name="Rectangle 2"/>
          <p:cNvSpPr>
            <a:spLocks noGrp="1" noChangeArrowheads="1"/>
          </p:cNvSpPr>
          <p:nvPr>
            <p:ph type="title"/>
          </p:nvPr>
        </p:nvSpPr>
        <p:spPr/>
        <p:txBody>
          <a:bodyPr/>
          <a:lstStyle/>
          <a:p>
            <a:r>
              <a:rPr lang="en-US" dirty="0" smtClean="0"/>
              <a:t>Stock </a:t>
            </a:r>
            <a:r>
              <a:rPr lang="en-US" dirty="0"/>
              <a:t>Dividends</a:t>
            </a:r>
          </a:p>
        </p:txBody>
      </p:sp>
      <p:sp>
        <p:nvSpPr>
          <p:cNvPr id="869379" name="Rectangle 3"/>
          <p:cNvSpPr>
            <a:spLocks noGrp="1" noChangeArrowheads="1"/>
          </p:cNvSpPr>
          <p:nvPr>
            <p:ph type="body" idx="1"/>
          </p:nvPr>
        </p:nvSpPr>
        <p:spPr>
          <a:xfrm>
            <a:off x="304800" y="1219200"/>
            <a:ext cx="8382000" cy="4825937"/>
          </a:xfrm>
        </p:spPr>
        <p:txBody>
          <a:bodyPr/>
          <a:lstStyle/>
          <a:p>
            <a:pPr marL="342900" indent="-342900">
              <a:lnSpc>
                <a:spcPct val="90000"/>
              </a:lnSpc>
            </a:pPr>
            <a:r>
              <a:rPr lang="en-US" sz="3000" dirty="0"/>
              <a:t>Pay additional shares of stock instead of cash</a:t>
            </a:r>
          </a:p>
          <a:p>
            <a:pPr marL="342900" indent="-342900">
              <a:lnSpc>
                <a:spcPct val="90000"/>
              </a:lnSpc>
            </a:pPr>
            <a:endParaRPr lang="en-US" sz="3000" dirty="0" smtClean="0"/>
          </a:p>
          <a:p>
            <a:pPr marL="342900" indent="-342900">
              <a:lnSpc>
                <a:spcPct val="90000"/>
              </a:lnSpc>
            </a:pPr>
            <a:r>
              <a:rPr lang="en-US" sz="3000" dirty="0" smtClean="0"/>
              <a:t>Increases </a:t>
            </a:r>
            <a:r>
              <a:rPr lang="en-US" sz="3000" dirty="0"/>
              <a:t>the number of outstanding shares</a:t>
            </a:r>
          </a:p>
          <a:p>
            <a:pPr marL="342900" indent="-342900">
              <a:lnSpc>
                <a:spcPct val="90000"/>
              </a:lnSpc>
            </a:pPr>
            <a:endParaRPr lang="en-US" sz="3000" dirty="0" smtClean="0"/>
          </a:p>
          <a:p>
            <a:pPr marL="342900" indent="-342900">
              <a:lnSpc>
                <a:spcPct val="90000"/>
              </a:lnSpc>
            </a:pPr>
            <a:r>
              <a:rPr lang="en-US" sz="3000" dirty="0" smtClean="0"/>
              <a:t>Small </a:t>
            </a:r>
            <a:r>
              <a:rPr lang="en-US" sz="3000" dirty="0"/>
              <a:t>stock </a:t>
            </a:r>
            <a:r>
              <a:rPr lang="en-US" sz="3000" dirty="0" smtClean="0"/>
              <a:t>dividend</a:t>
            </a:r>
          </a:p>
          <a:p>
            <a:pPr marL="860425" lvl="1" indent="-342900"/>
            <a:r>
              <a:rPr lang="en-US" dirty="0" smtClean="0"/>
              <a:t>Less </a:t>
            </a:r>
            <a:r>
              <a:rPr lang="en-US" dirty="0"/>
              <a:t>than 20 to 25%</a:t>
            </a:r>
          </a:p>
          <a:p>
            <a:pPr marL="342900" indent="-342900">
              <a:lnSpc>
                <a:spcPct val="90000"/>
              </a:lnSpc>
            </a:pPr>
            <a:endParaRPr lang="en-US" sz="3000" dirty="0" smtClean="0"/>
          </a:p>
          <a:p>
            <a:pPr marL="342900" indent="-342900">
              <a:lnSpc>
                <a:spcPct val="90000"/>
              </a:lnSpc>
            </a:pPr>
            <a:r>
              <a:rPr lang="en-US" sz="3000" dirty="0" smtClean="0"/>
              <a:t>Large </a:t>
            </a:r>
            <a:r>
              <a:rPr lang="en-US" sz="3000" dirty="0"/>
              <a:t>stock </a:t>
            </a:r>
            <a:r>
              <a:rPr lang="en-US" sz="3000" dirty="0" smtClean="0"/>
              <a:t>dividend</a:t>
            </a:r>
          </a:p>
          <a:p>
            <a:pPr marL="860425" lvl="1" indent="-342900"/>
            <a:r>
              <a:rPr lang="en-US" dirty="0" smtClean="0"/>
              <a:t>More </a:t>
            </a:r>
            <a:r>
              <a:rPr lang="en-US" dirty="0"/>
              <a:t>than 20 to 25</a:t>
            </a:r>
            <a:r>
              <a:rPr lang="en-US" dirty="0" smtClean="0"/>
              <a:t>%</a:t>
            </a:r>
            <a:endParaRPr lang="en-US" dirty="0"/>
          </a:p>
        </p:txBody>
      </p:sp>
    </p:spTree>
    <p:extLst>
      <p:ext uri="{BB962C8B-B14F-4D97-AF65-F5344CB8AC3E}">
        <p14:creationId xmlns:p14="http://schemas.microsoft.com/office/powerpoint/2010/main" val="188692860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1" name="Rectangle 5"/>
          <p:cNvSpPr>
            <a:spLocks noGrp="1" noChangeArrowheads="1"/>
          </p:cNvSpPr>
          <p:nvPr>
            <p:ph type="title"/>
          </p:nvPr>
        </p:nvSpPr>
        <p:spPr/>
        <p:txBody>
          <a:bodyPr/>
          <a:lstStyle/>
          <a:p>
            <a:r>
              <a:rPr lang="en-US" dirty="0"/>
              <a:t>Stock Dividends vs. Stock Splits</a:t>
            </a:r>
          </a:p>
        </p:txBody>
      </p:sp>
      <p:sp>
        <p:nvSpPr>
          <p:cNvPr id="101382" name="Rectangle 6"/>
          <p:cNvSpPr>
            <a:spLocks noGrp="1" noChangeArrowheads="1"/>
          </p:cNvSpPr>
          <p:nvPr>
            <p:ph type="body" idx="1"/>
          </p:nvPr>
        </p:nvSpPr>
        <p:spPr>
          <a:xfrm>
            <a:off x="381000" y="1293909"/>
            <a:ext cx="8382000" cy="4585871"/>
          </a:xfrm>
        </p:spPr>
        <p:txBody>
          <a:bodyPr/>
          <a:lstStyle/>
          <a:p>
            <a:r>
              <a:rPr lang="en-US" dirty="0"/>
              <a:t>Stock </a:t>
            </a:r>
            <a:r>
              <a:rPr lang="en-US" dirty="0" smtClean="0"/>
              <a:t>Dividend</a:t>
            </a:r>
          </a:p>
          <a:p>
            <a:pPr lvl="1"/>
            <a:r>
              <a:rPr lang="en-US" dirty="0" smtClean="0"/>
              <a:t>Firm </a:t>
            </a:r>
            <a:r>
              <a:rPr lang="en-US" dirty="0"/>
              <a:t>issues new shares in lieu of paying a cash dividend.  If 10%, get 10 shares for each 100 shares </a:t>
            </a:r>
            <a:r>
              <a:rPr lang="en-US" dirty="0" smtClean="0"/>
              <a:t>owned</a:t>
            </a:r>
            <a:endParaRPr lang="en-US" dirty="0"/>
          </a:p>
          <a:p>
            <a:endParaRPr lang="en-US" dirty="0" smtClean="0"/>
          </a:p>
          <a:p>
            <a:r>
              <a:rPr lang="en-US" dirty="0" smtClean="0"/>
              <a:t>Stock Split:</a:t>
            </a:r>
          </a:p>
          <a:p>
            <a:pPr lvl="1"/>
            <a:r>
              <a:rPr lang="en-US" dirty="0" smtClean="0"/>
              <a:t>Firm </a:t>
            </a:r>
            <a:r>
              <a:rPr lang="en-US" dirty="0"/>
              <a:t>increases the number of shares outstanding, say </a:t>
            </a:r>
            <a:r>
              <a:rPr lang="en-US" dirty="0" smtClean="0"/>
              <a:t>2:1</a:t>
            </a:r>
          </a:p>
          <a:p>
            <a:pPr lvl="1"/>
            <a:endParaRPr lang="en-US" dirty="0"/>
          </a:p>
          <a:p>
            <a:pPr lvl="1"/>
            <a:r>
              <a:rPr lang="en-US" dirty="0" smtClean="0"/>
              <a:t>Gives shareholders </a:t>
            </a:r>
            <a:r>
              <a:rPr lang="en-US" dirty="0"/>
              <a:t>more </a:t>
            </a:r>
            <a:r>
              <a:rPr lang="en-US" dirty="0" smtClean="0"/>
              <a:t>shares</a:t>
            </a:r>
          </a:p>
        </p:txBody>
      </p:sp>
    </p:spTree>
    <p:extLst>
      <p:ext uri="{BB962C8B-B14F-4D97-AF65-F5344CB8AC3E}">
        <p14:creationId xmlns:p14="http://schemas.microsoft.com/office/powerpoint/2010/main" val="168334801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9" name="Rectangle 5"/>
          <p:cNvSpPr>
            <a:spLocks noGrp="1" noChangeArrowheads="1"/>
          </p:cNvSpPr>
          <p:nvPr>
            <p:ph type="title"/>
          </p:nvPr>
        </p:nvSpPr>
        <p:spPr/>
        <p:txBody>
          <a:bodyPr/>
          <a:lstStyle/>
          <a:p>
            <a:r>
              <a:rPr lang="en-US" dirty="0" smtClean="0"/>
              <a:t>Stock Dividends vs. Stock </a:t>
            </a:r>
            <a:r>
              <a:rPr lang="en-US" dirty="0" smtClean="0"/>
              <a:t>Split</a:t>
            </a:r>
            <a:endParaRPr lang="en-US" sz="2800" dirty="0"/>
          </a:p>
        </p:txBody>
      </p:sp>
      <p:sp>
        <p:nvSpPr>
          <p:cNvPr id="103430" name="Rectangle 6"/>
          <p:cNvSpPr>
            <a:spLocks noGrp="1" noChangeArrowheads="1"/>
          </p:cNvSpPr>
          <p:nvPr>
            <p:ph type="body" idx="1"/>
          </p:nvPr>
        </p:nvSpPr>
        <p:spPr>
          <a:xfrm>
            <a:off x="381000" y="1066800"/>
            <a:ext cx="8382000" cy="5195268"/>
          </a:xfrm>
        </p:spPr>
        <p:txBody>
          <a:bodyPr/>
          <a:lstStyle/>
          <a:p>
            <a:pPr>
              <a:lnSpc>
                <a:spcPct val="90000"/>
              </a:lnSpc>
            </a:pPr>
            <a:r>
              <a:rPr lang="en-US" sz="2800" dirty="0"/>
              <a:t>Both stock dividends and stock splits increase the number of shares outstanding, so “the pie is divided into smaller pieces</a:t>
            </a:r>
            <a:r>
              <a:rPr lang="en-US" sz="2800" dirty="0" smtClean="0"/>
              <a:t>.”</a:t>
            </a:r>
          </a:p>
          <a:p>
            <a:r>
              <a:rPr lang="en-US" sz="2800" dirty="0"/>
              <a:t>Stock Splits and Stock Dividends are economically the </a:t>
            </a:r>
            <a:r>
              <a:rPr lang="en-US" sz="2800" dirty="0" smtClean="0"/>
              <a:t>same</a:t>
            </a:r>
          </a:p>
          <a:p>
            <a:pPr lvl="1"/>
            <a:r>
              <a:rPr lang="en-US" sz="2400" dirty="0"/>
              <a:t>T</a:t>
            </a:r>
            <a:r>
              <a:rPr lang="en-US" sz="2400" dirty="0" smtClean="0"/>
              <a:t>he </a:t>
            </a:r>
            <a:r>
              <a:rPr lang="en-US" sz="2400" dirty="0"/>
              <a:t>number of shares outstanding increases and the price of each share </a:t>
            </a:r>
            <a:r>
              <a:rPr lang="en-US" sz="2400" dirty="0" smtClean="0"/>
              <a:t>drops</a:t>
            </a:r>
          </a:p>
          <a:p>
            <a:pPr lvl="1"/>
            <a:r>
              <a:rPr lang="en-US" sz="2400" dirty="0" smtClean="0"/>
              <a:t>The </a:t>
            </a:r>
            <a:r>
              <a:rPr lang="en-US" sz="2400" dirty="0"/>
              <a:t>value of the firm does not change.</a:t>
            </a:r>
          </a:p>
          <a:p>
            <a:pPr>
              <a:lnSpc>
                <a:spcPct val="90000"/>
              </a:lnSpc>
            </a:pPr>
            <a:r>
              <a:rPr lang="en-US" sz="2800" dirty="0" smtClean="0"/>
              <a:t>Unless </a:t>
            </a:r>
            <a:r>
              <a:rPr lang="en-US" sz="2800" dirty="0"/>
              <a:t>the stock dividend or split conveys information, or is accompanied by another event like higher dividends, the stock price </a:t>
            </a:r>
            <a:r>
              <a:rPr lang="en-US" sz="2800" i="1" dirty="0" smtClean="0"/>
              <a:t>should</a:t>
            </a:r>
            <a:r>
              <a:rPr lang="en-US" sz="2800" dirty="0" smtClean="0"/>
              <a:t> fall </a:t>
            </a:r>
            <a:r>
              <a:rPr lang="en-US" sz="2800" dirty="0"/>
              <a:t>so as to keep each investor’s wealth unchanged</a:t>
            </a:r>
            <a:r>
              <a:rPr lang="en-US" sz="2800" dirty="0" smtClean="0"/>
              <a:t>.</a:t>
            </a:r>
            <a:endParaRPr lang="en-US" sz="2800" dirty="0"/>
          </a:p>
        </p:txBody>
      </p:sp>
    </p:spTree>
    <p:extLst>
      <p:ext uri="{BB962C8B-B14F-4D97-AF65-F5344CB8AC3E}">
        <p14:creationId xmlns:p14="http://schemas.microsoft.com/office/powerpoint/2010/main" val="128687224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3" name="Rectangle 5"/>
          <p:cNvSpPr>
            <a:spLocks noGrp="1" noChangeArrowheads="1"/>
          </p:cNvSpPr>
          <p:nvPr>
            <p:ph type="title"/>
          </p:nvPr>
        </p:nvSpPr>
        <p:spPr>
          <a:xfrm>
            <a:off x="381000" y="230188"/>
            <a:ext cx="8382000" cy="553998"/>
          </a:xfrm>
        </p:spPr>
        <p:txBody>
          <a:bodyPr/>
          <a:lstStyle/>
          <a:p>
            <a:r>
              <a:rPr lang="en-US" sz="4000" dirty="0" smtClean="0"/>
              <a:t>Dividend Reinvestment Plan </a:t>
            </a:r>
            <a:r>
              <a:rPr lang="en-US" sz="4000" dirty="0"/>
              <a:t>(DRIP</a:t>
            </a:r>
            <a:r>
              <a:rPr lang="en-US" sz="4000" dirty="0" smtClean="0"/>
              <a:t>)</a:t>
            </a:r>
            <a:endParaRPr lang="en-US" sz="4000" dirty="0"/>
          </a:p>
        </p:txBody>
      </p:sp>
      <p:sp>
        <p:nvSpPr>
          <p:cNvPr id="114694" name="Rectangle 6"/>
          <p:cNvSpPr>
            <a:spLocks noGrp="1" noChangeArrowheads="1"/>
          </p:cNvSpPr>
          <p:nvPr>
            <p:ph type="body" idx="1"/>
          </p:nvPr>
        </p:nvSpPr>
        <p:spPr>
          <a:xfrm>
            <a:off x="304800" y="1219200"/>
            <a:ext cx="8382000" cy="4850559"/>
          </a:xfrm>
        </p:spPr>
        <p:txBody>
          <a:bodyPr/>
          <a:lstStyle/>
          <a:p>
            <a:r>
              <a:rPr lang="en-US" dirty="0"/>
              <a:t>Shareholders can automatically reinvest their dividends in shares of the company’s common stock.  </a:t>
            </a:r>
            <a:endParaRPr lang="en-US" dirty="0" smtClean="0"/>
          </a:p>
          <a:p>
            <a:pPr lvl="1"/>
            <a:r>
              <a:rPr lang="en-US" dirty="0" smtClean="0"/>
              <a:t>Get </a:t>
            </a:r>
            <a:r>
              <a:rPr lang="en-US" dirty="0" smtClean="0"/>
              <a:t>stock versus cash</a:t>
            </a:r>
          </a:p>
          <a:p>
            <a:endParaRPr lang="en-US" dirty="0"/>
          </a:p>
          <a:p>
            <a:r>
              <a:rPr lang="en-US" dirty="0"/>
              <a:t>There are two types of plans:</a:t>
            </a:r>
          </a:p>
          <a:p>
            <a:pPr lvl="1"/>
            <a:endParaRPr lang="en-US" dirty="0" smtClean="0"/>
          </a:p>
          <a:p>
            <a:pPr lvl="1"/>
            <a:r>
              <a:rPr lang="en-US" dirty="0" smtClean="0"/>
              <a:t>Open Market</a:t>
            </a:r>
            <a:endParaRPr lang="en-US" dirty="0"/>
          </a:p>
          <a:p>
            <a:pPr lvl="1"/>
            <a:endParaRPr lang="en-US" dirty="0" smtClean="0"/>
          </a:p>
          <a:p>
            <a:pPr lvl="1"/>
            <a:r>
              <a:rPr lang="en-US" dirty="0" smtClean="0"/>
              <a:t>New Stock</a:t>
            </a:r>
            <a:endParaRPr lang="en-US" dirty="0"/>
          </a:p>
        </p:txBody>
      </p:sp>
    </p:spTree>
    <p:extLst>
      <p:ext uri="{BB962C8B-B14F-4D97-AF65-F5344CB8AC3E}">
        <p14:creationId xmlns:p14="http://schemas.microsoft.com/office/powerpoint/2010/main" val="3170917148"/>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VIOUS_ACTIVE_SLIDE" val="262"/>
</p:tagLst>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(Bright blue underwater design)</Template>
  <TotalTime>1926</TotalTime>
  <Words>723</Words>
  <Application>Microsoft Office PowerPoint</Application>
  <PresentationFormat>On-screen Show (4:3)</PresentationFormat>
  <Paragraphs>88</Paragraphs>
  <Slides>11</Slides>
  <Notes>11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Calibri</vt:lpstr>
      <vt:lpstr>Century Gothic</vt:lpstr>
      <vt:lpstr>Courier New</vt:lpstr>
      <vt:lpstr>Wingdings</vt:lpstr>
      <vt:lpstr>Blue Segoe 4-3 template-template_April-17-2007</vt:lpstr>
      <vt:lpstr>White with Courier font for code slides</vt:lpstr>
      <vt:lpstr>Video 49 (Topic 9.4): Stock Splits, Stock Dividends, and DRIP’s</vt:lpstr>
      <vt:lpstr>Topics</vt:lpstr>
      <vt:lpstr>Stock Splits</vt:lpstr>
      <vt:lpstr>Reverse Stock Splits</vt:lpstr>
      <vt:lpstr>When Should a Firm Split?</vt:lpstr>
      <vt:lpstr>Stock Dividends</vt:lpstr>
      <vt:lpstr>Stock Dividends vs. Stock Splits</vt:lpstr>
      <vt:lpstr>Stock Dividends vs. Stock Split</vt:lpstr>
      <vt:lpstr>Dividend Reinvestment Plan (DRIP)</vt:lpstr>
      <vt:lpstr>New Stock Plan</vt:lpstr>
      <vt:lpstr>Video 49 (Topic 9.4): Stock Splits, Stock Dividends, and DRIP’s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account</dc:creator>
  <cp:keywords/>
  <cp:lastModifiedBy>Lawrence Schrenk</cp:lastModifiedBy>
  <cp:revision>267</cp:revision>
  <dcterms:created xsi:type="dcterms:W3CDTF">2014-06-29T21:19:00Z</dcterms:created>
  <dcterms:modified xsi:type="dcterms:W3CDTF">2014-07-31T17:02:54Z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