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76" r:id="rId4"/>
    <p:sldId id="259" r:id="rId5"/>
    <p:sldId id="278" r:id="rId6"/>
    <p:sldId id="287" r:id="rId7"/>
    <p:sldId id="286" r:id="rId8"/>
    <p:sldId id="288" r:id="rId9"/>
    <p:sldId id="289" r:id="rId10"/>
    <p:sldId id="290" r:id="rId11"/>
    <p:sldId id="280" r:id="rId12"/>
    <p:sldId id="281" r:id="rId13"/>
    <p:sldId id="283" r:id="rId14"/>
    <p:sldId id="277" r:id="rId15"/>
  </p:sldIdLst>
  <p:sldSz cx="9144000" cy="6858000" type="screen4x3"/>
  <p:notesSz cx="7315200" cy="96012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7/25/2014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11:07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11:26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796154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a:t>
            </a:r>
            <a:r>
              <a:rPr lang="en-US" dirty="0" smtClean="0"/>
              <a:t>37 </a:t>
            </a:r>
            <a:r>
              <a:rPr lang="en-US" dirty="0" smtClean="0"/>
              <a:t>(Topic </a:t>
            </a:r>
            <a:r>
              <a:rPr lang="en-US" dirty="0" smtClean="0"/>
              <a:t>7.3):</a:t>
            </a:r>
            <a:r>
              <a:rPr lang="en-US" dirty="0" smtClean="0"/>
              <a:t/>
            </a:r>
            <a:br>
              <a:rPr lang="en-US" dirty="0" smtClean="0"/>
            </a:br>
            <a:r>
              <a:rPr lang="en-US" dirty="0" smtClean="0"/>
              <a:t>Other Issues</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304800"/>
            <a:ext cx="7924800" cy="1524000"/>
          </a:xfrm>
          <a:ln cap="flat"/>
        </p:spPr>
        <p:txBody>
          <a:bodyPr/>
          <a:lstStyle/>
          <a:p>
            <a:r>
              <a:rPr lang="en-US" altLang="en-US" dirty="0"/>
              <a:t>Increasing Marginal Cost of Capital</a:t>
            </a:r>
          </a:p>
        </p:txBody>
      </p:sp>
      <p:sp>
        <p:nvSpPr>
          <p:cNvPr id="105475" name="Rectangle 3"/>
          <p:cNvSpPr>
            <a:spLocks noGrp="1" noChangeArrowheads="1"/>
          </p:cNvSpPr>
          <p:nvPr>
            <p:ph type="body" idx="1"/>
          </p:nvPr>
        </p:nvSpPr>
        <p:spPr>
          <a:xfrm>
            <a:off x="609600" y="1811267"/>
            <a:ext cx="7772400" cy="4924425"/>
          </a:xfrm>
          <a:noFill/>
          <a:ln/>
        </p:spPr>
        <p:txBody>
          <a:bodyPr/>
          <a:lstStyle/>
          <a:p>
            <a:r>
              <a:rPr lang="en-US" altLang="en-US" dirty="0" smtClean="0"/>
              <a:t>Flotation costs with externally </a:t>
            </a:r>
            <a:r>
              <a:rPr lang="en-US" altLang="en-US" dirty="0"/>
              <a:t>raised capital </a:t>
            </a:r>
            <a:r>
              <a:rPr lang="en-US" altLang="en-US" dirty="0" smtClean="0"/>
              <a:t>increases </a:t>
            </a:r>
            <a:r>
              <a:rPr lang="en-US" altLang="en-US" dirty="0"/>
              <a:t>the cost of </a:t>
            </a:r>
            <a:r>
              <a:rPr lang="en-US" altLang="en-US" dirty="0" smtClean="0"/>
              <a:t>capital</a:t>
            </a:r>
          </a:p>
          <a:p>
            <a:endParaRPr lang="en-US" altLang="en-US" dirty="0"/>
          </a:p>
          <a:p>
            <a:r>
              <a:rPr lang="en-US" altLang="en-US" dirty="0" smtClean="0"/>
              <a:t>Large </a:t>
            </a:r>
            <a:r>
              <a:rPr lang="en-US" altLang="en-US" dirty="0"/>
              <a:t>capital </a:t>
            </a:r>
            <a:r>
              <a:rPr lang="en-US" altLang="en-US" dirty="0" smtClean="0"/>
              <a:t>projects seen </a:t>
            </a:r>
            <a:r>
              <a:rPr lang="en-US" altLang="en-US" dirty="0"/>
              <a:t>as </a:t>
            </a:r>
            <a:r>
              <a:rPr lang="en-US" altLang="en-US" dirty="0" smtClean="0"/>
              <a:t>risky</a:t>
            </a:r>
            <a:r>
              <a:rPr lang="en-US" altLang="en-US" dirty="0"/>
              <a:t>, which drives up the cost of </a:t>
            </a:r>
            <a:r>
              <a:rPr lang="en-US" altLang="en-US" dirty="0" smtClean="0"/>
              <a:t>capital</a:t>
            </a:r>
          </a:p>
          <a:p>
            <a:endParaRPr lang="en-US" altLang="en-US" dirty="0"/>
          </a:p>
          <a:p>
            <a:r>
              <a:rPr lang="en-US" altLang="en-US" dirty="0"/>
              <a:t>If external funds </a:t>
            </a:r>
            <a:r>
              <a:rPr lang="en-US" altLang="en-US" dirty="0" smtClean="0"/>
              <a:t>needed, </a:t>
            </a:r>
            <a:r>
              <a:rPr lang="en-US" altLang="en-US" dirty="0"/>
              <a:t>then the NPV </a:t>
            </a:r>
            <a:r>
              <a:rPr lang="en-US" altLang="en-US" dirty="0" smtClean="0"/>
              <a:t>should </a:t>
            </a:r>
            <a:r>
              <a:rPr lang="en-US" altLang="en-US" dirty="0"/>
              <a:t>be estimated using this higher marginal cost of </a:t>
            </a:r>
            <a:r>
              <a:rPr lang="en-US" altLang="en-US" dirty="0" smtClean="0"/>
              <a:t>capital</a:t>
            </a:r>
            <a:endParaRPr lang="en-US" altLang="en-US" dirty="0"/>
          </a:p>
          <a:p>
            <a:endParaRPr lang="en-US" altLang="en-US" dirty="0"/>
          </a:p>
        </p:txBody>
      </p:sp>
    </p:spTree>
    <p:extLst>
      <p:ext uri="{BB962C8B-B14F-4D97-AF65-F5344CB8AC3E}">
        <p14:creationId xmlns:p14="http://schemas.microsoft.com/office/powerpoint/2010/main" val="310874216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026"/>
          <p:cNvSpPr>
            <a:spLocks noGrp="1" noChangeArrowheads="1"/>
          </p:cNvSpPr>
          <p:nvPr>
            <p:ph type="title"/>
          </p:nvPr>
        </p:nvSpPr>
        <p:spPr>
          <a:xfrm>
            <a:off x="609600" y="304800"/>
            <a:ext cx="7924800" cy="736600"/>
          </a:xfrm>
          <a:ln cap="flat"/>
        </p:spPr>
        <p:txBody>
          <a:bodyPr/>
          <a:lstStyle/>
          <a:p>
            <a:r>
              <a:rPr lang="en-US" altLang="en-US" dirty="0"/>
              <a:t>Capital Rationing</a:t>
            </a:r>
          </a:p>
        </p:txBody>
      </p:sp>
      <p:sp>
        <p:nvSpPr>
          <p:cNvPr id="107523" name="Rectangle 1027"/>
          <p:cNvSpPr>
            <a:spLocks noGrp="1" noChangeArrowheads="1"/>
          </p:cNvSpPr>
          <p:nvPr>
            <p:ph type="body" idx="1"/>
          </p:nvPr>
        </p:nvSpPr>
        <p:spPr>
          <a:xfrm>
            <a:off x="381000" y="1524000"/>
            <a:ext cx="8001000" cy="4555093"/>
          </a:xfrm>
          <a:noFill/>
          <a:ln/>
        </p:spPr>
        <p:txBody>
          <a:bodyPr/>
          <a:lstStyle/>
          <a:p>
            <a:pPr marL="344488" indent="-344488"/>
            <a:r>
              <a:rPr lang="en-US" altLang="en-US" dirty="0"/>
              <a:t>Capital </a:t>
            </a:r>
            <a:r>
              <a:rPr lang="en-US" altLang="en-US" dirty="0" smtClean="0"/>
              <a:t>Rationing: Company cannot fund </a:t>
            </a:r>
            <a:r>
              <a:rPr lang="en-US" altLang="en-US" dirty="0"/>
              <a:t>all positive NPV </a:t>
            </a:r>
            <a:r>
              <a:rPr lang="en-US" altLang="en-US" dirty="0" smtClean="0"/>
              <a:t>projects</a:t>
            </a:r>
          </a:p>
          <a:p>
            <a:pPr marL="344488" indent="-344488"/>
            <a:endParaRPr lang="en-US" altLang="en-US" dirty="0"/>
          </a:p>
          <a:p>
            <a:pPr marL="344488" indent="-344488"/>
            <a:r>
              <a:rPr lang="en-US" altLang="en-US" dirty="0" smtClean="0"/>
              <a:t>Possible Reasons:</a:t>
            </a:r>
          </a:p>
          <a:p>
            <a:pPr marL="862013" lvl="1" indent="-344488"/>
            <a:r>
              <a:rPr lang="en-US" altLang="en-US" dirty="0"/>
              <a:t>Companies want to avoid the direct costs (i.e., flotation costs) and the indirect costs of issuing new capital.</a:t>
            </a:r>
          </a:p>
          <a:p>
            <a:pPr marL="862013" lvl="1" indent="-344488"/>
            <a:r>
              <a:rPr lang="en-US" altLang="en-US" dirty="0"/>
              <a:t>Companies don’t have enough </a:t>
            </a:r>
            <a:r>
              <a:rPr lang="en-US" altLang="en-US" dirty="0" smtClean="0"/>
              <a:t>staff </a:t>
            </a:r>
            <a:r>
              <a:rPr lang="en-US" altLang="en-US" dirty="0"/>
              <a:t>to implement all positive NPV projects.</a:t>
            </a:r>
          </a:p>
          <a:p>
            <a:pPr marL="862013" lvl="1" indent="-344488"/>
            <a:endParaRPr lang="en-US" altLang="en-US" dirty="0"/>
          </a:p>
        </p:txBody>
      </p:sp>
    </p:spTree>
    <p:extLst>
      <p:ext uri="{BB962C8B-B14F-4D97-AF65-F5344CB8AC3E}">
        <p14:creationId xmlns:p14="http://schemas.microsoft.com/office/powerpoint/2010/main" val="92482381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a:t>
            </a:r>
            <a:r>
              <a:rPr lang="en-US" dirty="0" smtClean="0"/>
              <a:t>37 </a:t>
            </a:r>
            <a:r>
              <a:rPr lang="en-US" dirty="0" smtClean="0"/>
              <a:t>(Topic </a:t>
            </a:r>
            <a:r>
              <a:rPr lang="en-US" dirty="0" smtClean="0"/>
              <a:t>7.3):</a:t>
            </a:r>
            <a:r>
              <a:rPr lang="en-US" dirty="0" smtClean="0"/>
              <a:t/>
            </a:r>
            <a:br>
              <a:rPr lang="en-US" dirty="0" smtClean="0"/>
            </a:br>
            <a:r>
              <a:rPr lang="en-US" dirty="0" smtClean="0"/>
              <a:t>Other Issues</a:t>
            </a:r>
            <a:endParaRPr lang="en-US" dirty="0"/>
          </a:p>
        </p:txBody>
      </p:sp>
    </p:spTree>
    <p:extLst>
      <p:ext uri="{BB962C8B-B14F-4D97-AF65-F5344CB8AC3E}">
        <p14:creationId xmlns:p14="http://schemas.microsoft.com/office/powerpoint/2010/main" val="37487029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72908" y="1143000"/>
            <a:ext cx="8382000" cy="2960811"/>
          </a:xfrm>
        </p:spPr>
        <p:txBody>
          <a:bodyPr/>
          <a:lstStyle/>
          <a:p>
            <a:pPr marL="1031875" lvl="1" indent="-514350">
              <a:buFont typeface="+mj-lt"/>
              <a:buAutoNum type="arabicPeriod"/>
            </a:pPr>
            <a:r>
              <a:rPr lang="en-US" dirty="0" smtClean="0"/>
              <a:t>Projects with Unequal Lives</a:t>
            </a:r>
          </a:p>
          <a:p>
            <a:pPr marL="1031875" lvl="1" indent="-514350">
              <a:buFont typeface="+mj-lt"/>
              <a:buAutoNum type="arabicPeriod"/>
            </a:pPr>
            <a:endParaRPr lang="en-US" dirty="0"/>
          </a:p>
          <a:p>
            <a:pPr marL="1376363" lvl="2" indent="-514350">
              <a:buFont typeface="+mj-lt"/>
              <a:buAutoNum type="arabicPeriod"/>
            </a:pPr>
            <a:r>
              <a:rPr lang="en-US" dirty="0" smtClean="0"/>
              <a:t>Replacement Chains</a:t>
            </a:r>
          </a:p>
          <a:p>
            <a:pPr marL="1376363" lvl="2" indent="-514350">
              <a:buFont typeface="+mj-lt"/>
              <a:buAutoNum type="arabicPeriod"/>
            </a:pPr>
            <a:endParaRPr lang="en-US" dirty="0"/>
          </a:p>
          <a:p>
            <a:pPr marL="1376363" lvl="2" indent="-514350">
              <a:buFont typeface="+mj-lt"/>
              <a:buAutoNum type="arabicPeriod"/>
            </a:pPr>
            <a:r>
              <a:rPr lang="en-US" dirty="0" smtClean="0"/>
              <a:t>Equivalent Annual Annuities (EAA)</a:t>
            </a:r>
          </a:p>
          <a:p>
            <a:pPr marL="1376363" lvl="2" indent="-514350">
              <a:buFont typeface="+mj-lt"/>
              <a:buAutoNum type="arabicPeriod"/>
            </a:pPr>
            <a:endParaRPr lang="en-US" dirty="0"/>
          </a:p>
          <a:p>
            <a:pPr marL="1031875" lvl="1" indent="-514350">
              <a:buFont typeface="+mj-lt"/>
              <a:buAutoNum type="arabicPeriod"/>
            </a:pPr>
            <a:r>
              <a:rPr lang="en-US" dirty="0" smtClean="0"/>
              <a:t>Final Thoughts</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30188"/>
            <a:ext cx="8382000" cy="1370012"/>
          </a:xfrm>
        </p:spPr>
        <p:txBody>
          <a:bodyPr/>
          <a:lstStyle/>
          <a:p>
            <a:r>
              <a:rPr lang="en-US" altLang="en-US" dirty="0"/>
              <a:t>Evaluating Projects with Unequal Lives</a:t>
            </a:r>
          </a:p>
        </p:txBody>
      </p:sp>
      <p:sp>
        <p:nvSpPr>
          <p:cNvPr id="21507" name="Rectangle 3"/>
          <p:cNvSpPr>
            <a:spLocks noGrp="1" noChangeArrowheads="1"/>
          </p:cNvSpPr>
          <p:nvPr>
            <p:ph type="body" idx="1"/>
          </p:nvPr>
        </p:nvSpPr>
        <p:spPr>
          <a:xfrm>
            <a:off x="381000" y="2133600"/>
            <a:ext cx="8382000" cy="3834896"/>
          </a:xfrm>
        </p:spPr>
        <p:txBody>
          <a:bodyPr/>
          <a:lstStyle/>
          <a:p>
            <a:r>
              <a:rPr lang="en-US" altLang="en-US" dirty="0" smtClean="0"/>
              <a:t>If </a:t>
            </a:r>
            <a:r>
              <a:rPr lang="en-US" altLang="en-US" dirty="0"/>
              <a:t>two </a:t>
            </a:r>
            <a:r>
              <a:rPr lang="en-US" altLang="en-US" dirty="0" smtClean="0"/>
              <a:t>projects have unequal time horizons, </a:t>
            </a:r>
            <a:r>
              <a:rPr lang="en-US" altLang="en-US" dirty="0"/>
              <a:t>we need to make adjustment before computing NPV</a:t>
            </a:r>
            <a:r>
              <a:rPr lang="en-US" altLang="en-US" dirty="0" smtClean="0"/>
              <a:t>.</a:t>
            </a:r>
          </a:p>
          <a:p>
            <a:endParaRPr lang="en-US" altLang="en-US" dirty="0" smtClean="0"/>
          </a:p>
          <a:p>
            <a:r>
              <a:rPr lang="en-US" altLang="en-US" dirty="0" smtClean="0"/>
              <a:t>(Equivalent) Solutions</a:t>
            </a:r>
          </a:p>
          <a:p>
            <a:pPr lvl="1"/>
            <a:r>
              <a:rPr lang="en-US" altLang="en-US" dirty="0"/>
              <a:t>Replacement Chains</a:t>
            </a:r>
          </a:p>
          <a:p>
            <a:pPr lvl="1"/>
            <a:endParaRPr lang="en-US" altLang="en-US" dirty="0"/>
          </a:p>
          <a:p>
            <a:pPr lvl="1"/>
            <a:r>
              <a:rPr lang="en-US" altLang="en-US" dirty="0"/>
              <a:t>Equivalent Annual Annuities (</a:t>
            </a:r>
            <a:r>
              <a:rPr lang="en-US" altLang="en-US" dirty="0" smtClean="0"/>
              <a:t>EAA</a:t>
            </a:r>
            <a:r>
              <a:rPr lang="en-US" altLang="en-US" dirty="0"/>
              <a:t>)</a:t>
            </a:r>
          </a:p>
        </p:txBody>
      </p:sp>
    </p:spTree>
    <p:extLst>
      <p:ext uri="{BB962C8B-B14F-4D97-AF65-F5344CB8AC3E}">
        <p14:creationId xmlns:p14="http://schemas.microsoft.com/office/powerpoint/2010/main" val="316804535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Uneven Lives Example</a:t>
            </a:r>
            <a:r>
              <a:rPr lang="en-US" baseline="-25000" dirty="0" smtClean="0"/>
              <a:t>▪</a:t>
            </a:r>
            <a:endParaRPr lang="en-US" baseline="-25000" dirty="0"/>
          </a:p>
        </p:txBody>
      </p:sp>
      <p:sp>
        <p:nvSpPr>
          <p:cNvPr id="3" name="Content Placeholder 2"/>
          <p:cNvSpPr>
            <a:spLocks noGrp="1"/>
          </p:cNvSpPr>
          <p:nvPr>
            <p:ph idx="1"/>
          </p:nvPr>
        </p:nvSpPr>
        <p:spPr>
          <a:xfrm>
            <a:off x="304800" y="990600"/>
            <a:ext cx="8382000" cy="5121402"/>
          </a:xfrm>
        </p:spPr>
        <p:txBody>
          <a:bodyPr/>
          <a:lstStyle/>
          <a:p>
            <a:r>
              <a:rPr lang="en-US" dirty="0" smtClean="0"/>
              <a:t>Consider these two mutually exclusive projects (r = 10%):</a:t>
            </a:r>
          </a:p>
          <a:p>
            <a:endParaRPr lang="en-US" dirty="0" smtClean="0"/>
          </a:p>
          <a:p>
            <a:endParaRPr lang="en-US" dirty="0"/>
          </a:p>
          <a:p>
            <a:endParaRPr lang="en-US" dirty="0" smtClean="0"/>
          </a:p>
          <a:p>
            <a:r>
              <a:rPr lang="en-US" dirty="0" smtClean="0"/>
              <a:t>NPV</a:t>
            </a:r>
            <a:r>
              <a:rPr lang="en-US" baseline="-25000" dirty="0" smtClean="0"/>
              <a:t>A</a:t>
            </a:r>
            <a:r>
              <a:rPr lang="en-US" dirty="0" smtClean="0"/>
              <a:t> = $413.22 and NPV</a:t>
            </a:r>
            <a:r>
              <a:rPr lang="en-US" baseline="-25000" dirty="0" smtClean="0"/>
              <a:t>B</a:t>
            </a:r>
            <a:r>
              <a:rPr lang="en-US" dirty="0" smtClean="0"/>
              <a:t> $568.27</a:t>
            </a:r>
          </a:p>
          <a:p>
            <a:endParaRPr lang="en-US" dirty="0"/>
          </a:p>
          <a:p>
            <a:r>
              <a:rPr lang="en-US" dirty="0" smtClean="0"/>
              <a:t>Is B the better project?</a:t>
            </a:r>
            <a:endParaRPr lang="en-US" dirty="0"/>
          </a:p>
          <a:p>
            <a:pPr lvl="1"/>
            <a:r>
              <a:rPr lang="en-US" dirty="0" smtClean="0"/>
              <a:t>What about the return on our funds in years 3 and 4, if we accept Project 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8708658"/>
              </p:ext>
            </p:extLst>
          </p:nvPr>
        </p:nvGraphicFramePr>
        <p:xfrm>
          <a:off x="1687287" y="2133600"/>
          <a:ext cx="5617026" cy="1112520"/>
        </p:xfrm>
        <a:graphic>
          <a:graphicData uri="http://schemas.openxmlformats.org/drawingml/2006/table">
            <a:tbl>
              <a:tblPr firstRow="1" bandRow="1">
                <a:tableStyleId>{5C22544A-7EE6-4342-B048-85BDC9FD1C3A}</a:tableStyleId>
              </a:tblPr>
              <a:tblGrid>
                <a:gridCol w="936171"/>
                <a:gridCol w="936171"/>
                <a:gridCol w="936171"/>
                <a:gridCol w="936171"/>
                <a:gridCol w="936171"/>
                <a:gridCol w="936171"/>
              </a:tblGrid>
              <a:tr h="370840">
                <a:tc>
                  <a:txBody>
                    <a:bodyPr/>
                    <a:lstStyle/>
                    <a:p>
                      <a:pPr algn="ctr"/>
                      <a:r>
                        <a:rPr lang="en-US" dirty="0" smtClean="0">
                          <a:solidFill>
                            <a:schemeClr val="bg1"/>
                          </a:solidFill>
                        </a:rPr>
                        <a:t>Project</a:t>
                      </a:r>
                      <a:endParaRPr lang="en-US" dirty="0">
                        <a:solidFill>
                          <a:schemeClr val="bg1"/>
                        </a:solidFill>
                      </a:endParaRPr>
                    </a:p>
                  </a:txBody>
                  <a:tcPr/>
                </a:tc>
                <a:tc>
                  <a:txBody>
                    <a:bodyPr/>
                    <a:lstStyle/>
                    <a:p>
                      <a:pPr algn="ctr"/>
                      <a:r>
                        <a:rPr lang="en-US" dirty="0" smtClean="0">
                          <a:solidFill>
                            <a:schemeClr val="bg1"/>
                          </a:solidFill>
                        </a:rPr>
                        <a:t>0</a:t>
                      </a:r>
                      <a:endParaRPr lang="en-US" dirty="0">
                        <a:solidFill>
                          <a:schemeClr val="bg1"/>
                        </a:solidFill>
                      </a:endParaRPr>
                    </a:p>
                  </a:txBody>
                  <a:tcPr/>
                </a:tc>
                <a:tc>
                  <a:txBody>
                    <a:bodyPr/>
                    <a:lstStyle/>
                    <a:p>
                      <a:pPr algn="ctr"/>
                      <a:r>
                        <a:rPr lang="en-US" dirty="0" smtClean="0">
                          <a:solidFill>
                            <a:schemeClr val="bg1"/>
                          </a:solidFill>
                        </a:rPr>
                        <a:t>1</a:t>
                      </a:r>
                      <a:endParaRPr lang="en-US" dirty="0">
                        <a:solidFill>
                          <a:schemeClr val="bg1"/>
                        </a:solidFill>
                      </a:endParaRPr>
                    </a:p>
                  </a:txBody>
                  <a:tcPr/>
                </a:tc>
                <a:tc>
                  <a:txBody>
                    <a:bodyPr/>
                    <a:lstStyle/>
                    <a:p>
                      <a:pPr algn="ctr"/>
                      <a:r>
                        <a:rPr lang="en-US" dirty="0" smtClean="0">
                          <a:solidFill>
                            <a:schemeClr val="bg1"/>
                          </a:solidFill>
                        </a:rPr>
                        <a:t>2</a:t>
                      </a:r>
                      <a:endParaRPr lang="en-US" dirty="0">
                        <a:solidFill>
                          <a:schemeClr val="bg1"/>
                        </a:solidFill>
                      </a:endParaRPr>
                    </a:p>
                  </a:txBody>
                  <a:tcPr/>
                </a:tc>
                <a:tc>
                  <a:txBody>
                    <a:bodyPr/>
                    <a:lstStyle/>
                    <a:p>
                      <a:pPr algn="ctr"/>
                      <a:r>
                        <a:rPr lang="en-US" dirty="0" smtClean="0">
                          <a:solidFill>
                            <a:schemeClr val="bg1"/>
                          </a:solidFill>
                        </a:rPr>
                        <a:t>3</a:t>
                      </a:r>
                      <a:endParaRPr lang="en-US" dirty="0">
                        <a:solidFill>
                          <a:schemeClr val="bg1"/>
                        </a:solidFill>
                      </a:endParaRPr>
                    </a:p>
                  </a:txBody>
                  <a:tcPr/>
                </a:tc>
                <a:tc>
                  <a:txBody>
                    <a:bodyPr/>
                    <a:lstStyle/>
                    <a:p>
                      <a:pPr algn="ctr"/>
                      <a:r>
                        <a:rPr lang="en-US" dirty="0" smtClean="0">
                          <a:solidFill>
                            <a:schemeClr val="bg1"/>
                          </a:solidFill>
                        </a:rPr>
                        <a:t>4</a:t>
                      </a:r>
                      <a:endParaRPr lang="en-US" dirty="0">
                        <a:solidFill>
                          <a:schemeClr val="bg1"/>
                        </a:solidFill>
                      </a:endParaRPr>
                    </a:p>
                  </a:txBody>
                  <a:tcPr/>
                </a:tc>
              </a:tr>
              <a:tr h="370840">
                <a:tc>
                  <a:txBody>
                    <a:bodyPr/>
                    <a:lstStyle/>
                    <a:p>
                      <a:pPr algn="ctr"/>
                      <a:r>
                        <a:rPr lang="en-US" dirty="0" smtClean="0"/>
                        <a:t>A</a:t>
                      </a:r>
                      <a:endParaRPr lang="en-US" dirty="0"/>
                    </a:p>
                  </a:txBody>
                  <a:tcPr/>
                </a:tc>
                <a:tc>
                  <a:txBody>
                    <a:bodyPr/>
                    <a:lstStyle/>
                    <a:p>
                      <a:pPr algn="ctr"/>
                      <a:r>
                        <a:rPr lang="en-US" dirty="0" smtClean="0"/>
                        <a:t>-10,000</a:t>
                      </a:r>
                      <a:endParaRPr lang="en-US" dirty="0"/>
                    </a:p>
                  </a:txBody>
                  <a:tcPr/>
                </a:tc>
                <a:tc>
                  <a:txBody>
                    <a:bodyPr/>
                    <a:lstStyle/>
                    <a:p>
                      <a:pPr algn="ctr"/>
                      <a:r>
                        <a:rPr lang="en-US" dirty="0" smtClean="0"/>
                        <a:t>6,000</a:t>
                      </a:r>
                      <a:endParaRPr lang="en-US" dirty="0"/>
                    </a:p>
                  </a:txBody>
                  <a:tcPr/>
                </a:tc>
                <a:tc>
                  <a:txBody>
                    <a:bodyPr/>
                    <a:lstStyle/>
                    <a:p>
                      <a:pPr algn="ctr"/>
                      <a:r>
                        <a:rPr lang="en-US" dirty="0" smtClean="0"/>
                        <a:t>6,000</a:t>
                      </a: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-10,000</a:t>
                      </a:r>
                      <a:endParaRPr lang="en-US" dirty="0"/>
                    </a:p>
                  </a:txBody>
                  <a:tcPr/>
                </a:tc>
                <a:tc>
                  <a:txBody>
                    <a:bodyPr/>
                    <a:lstStyle/>
                    <a:p>
                      <a:pPr algn="ctr"/>
                      <a:r>
                        <a:rPr lang="en-US" dirty="0" smtClean="0"/>
                        <a:t>3000</a:t>
                      </a:r>
                      <a:endParaRPr lang="en-US" dirty="0"/>
                    </a:p>
                  </a:txBody>
                  <a:tcPr/>
                </a:tc>
                <a:tc>
                  <a:txBody>
                    <a:bodyPr/>
                    <a:lstStyle/>
                    <a:p>
                      <a:pPr algn="ctr"/>
                      <a:r>
                        <a:rPr lang="en-US" dirty="0" smtClean="0"/>
                        <a:t>3000</a:t>
                      </a:r>
                      <a:endParaRPr lang="en-US" dirty="0"/>
                    </a:p>
                  </a:txBody>
                  <a:tcPr/>
                </a:tc>
                <a:tc>
                  <a:txBody>
                    <a:bodyPr/>
                    <a:lstStyle/>
                    <a:p>
                      <a:pPr algn="ctr"/>
                      <a:r>
                        <a:rPr lang="en-US" dirty="0" smtClean="0"/>
                        <a:t>3500</a:t>
                      </a:r>
                      <a:endParaRPr lang="en-US" dirty="0"/>
                    </a:p>
                  </a:txBody>
                  <a:tcPr/>
                </a:tc>
                <a:tc>
                  <a:txBody>
                    <a:bodyPr/>
                    <a:lstStyle/>
                    <a:p>
                      <a:pPr algn="ctr"/>
                      <a:r>
                        <a:rPr lang="en-US" dirty="0" smtClean="0"/>
                        <a:t>4000</a:t>
                      </a:r>
                      <a:endParaRPr lang="en-US" dirty="0"/>
                    </a:p>
                  </a:txBody>
                  <a:tcPr/>
                </a:tc>
              </a:tr>
            </a:tbl>
          </a:graphicData>
        </a:graphic>
      </p:graphicFrame>
    </p:spTree>
    <p:extLst>
      <p:ext uri="{BB962C8B-B14F-4D97-AF65-F5344CB8AC3E}">
        <p14:creationId xmlns:p14="http://schemas.microsoft.com/office/powerpoint/2010/main" val="33060052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Replacement </a:t>
            </a:r>
            <a:r>
              <a:rPr lang="en-US" dirty="0" smtClean="0"/>
              <a:t>Chains</a:t>
            </a:r>
            <a:endParaRPr lang="en-US" dirty="0"/>
          </a:p>
        </p:txBody>
      </p:sp>
      <p:sp>
        <p:nvSpPr>
          <p:cNvPr id="3" name="Content Placeholder 2"/>
          <p:cNvSpPr>
            <a:spLocks noGrp="1"/>
          </p:cNvSpPr>
          <p:nvPr>
            <p:ph idx="1"/>
          </p:nvPr>
        </p:nvSpPr>
        <p:spPr>
          <a:xfrm>
            <a:off x="381000" y="1676400"/>
            <a:ext cx="8382000" cy="2412968"/>
          </a:xfrm>
        </p:spPr>
        <p:txBody>
          <a:bodyPr/>
          <a:lstStyle/>
          <a:p>
            <a:r>
              <a:rPr lang="en-US" dirty="0" smtClean="0"/>
              <a:t>Evaluate each project over an equal time horizon.</a:t>
            </a:r>
          </a:p>
          <a:p>
            <a:endParaRPr lang="en-US" dirty="0" smtClean="0"/>
          </a:p>
          <a:p>
            <a:r>
              <a:rPr lang="en-US" dirty="0" smtClean="0"/>
              <a:t>Compare NPV and IRR over extended periods. </a:t>
            </a:r>
            <a:endParaRPr lang="en-US" dirty="0"/>
          </a:p>
        </p:txBody>
      </p:sp>
    </p:spTree>
    <p:extLst>
      <p:ext uri="{BB962C8B-B14F-4D97-AF65-F5344CB8AC3E}">
        <p14:creationId xmlns:p14="http://schemas.microsoft.com/office/powerpoint/2010/main" val="284964318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Replacement </a:t>
            </a:r>
            <a:r>
              <a:rPr lang="en-US" dirty="0" smtClean="0"/>
              <a:t>Chain Example</a:t>
            </a:r>
            <a:endParaRPr lang="en-US" dirty="0"/>
          </a:p>
        </p:txBody>
      </p:sp>
      <p:sp>
        <p:nvSpPr>
          <p:cNvPr id="3" name="Content Placeholder 2"/>
          <p:cNvSpPr>
            <a:spLocks noGrp="1"/>
          </p:cNvSpPr>
          <p:nvPr>
            <p:ph idx="1"/>
          </p:nvPr>
        </p:nvSpPr>
        <p:spPr>
          <a:xfrm>
            <a:off x="76200" y="1219200"/>
            <a:ext cx="8915400" cy="4998291"/>
          </a:xfrm>
        </p:spPr>
        <p:txBody>
          <a:bodyPr/>
          <a:lstStyle/>
          <a:p>
            <a:r>
              <a:rPr lang="en-US" dirty="0" smtClean="0"/>
              <a:t>Evaluate each project over an equal time horizon.</a:t>
            </a:r>
          </a:p>
          <a:p>
            <a:pPr lvl="1"/>
            <a:r>
              <a:rPr lang="en-US" dirty="0" smtClean="0"/>
              <a:t>Repeat Project A, so that it covers the same time horizon as Project B (r = 10%).</a:t>
            </a:r>
          </a:p>
          <a:p>
            <a:endParaRPr lang="en-US" dirty="0" smtClean="0"/>
          </a:p>
          <a:p>
            <a:endParaRPr lang="en-US" dirty="0"/>
          </a:p>
          <a:p>
            <a:endParaRPr lang="en-US" dirty="0" smtClean="0"/>
          </a:p>
          <a:p>
            <a:r>
              <a:rPr lang="en-US" dirty="0" smtClean="0"/>
              <a:t>Recalculate NPV*</a:t>
            </a:r>
            <a:r>
              <a:rPr lang="en-US" baseline="-25000" dirty="0" smtClean="0"/>
              <a:t>A</a:t>
            </a:r>
            <a:r>
              <a:rPr lang="en-US" dirty="0" smtClean="0"/>
              <a:t> over 4 years horizon.</a:t>
            </a:r>
          </a:p>
          <a:p>
            <a:endParaRPr lang="en-US" dirty="0" smtClean="0"/>
          </a:p>
          <a:p>
            <a:r>
              <a:rPr lang="en-US" dirty="0" smtClean="0"/>
              <a:t>NPV*</a:t>
            </a:r>
            <a:r>
              <a:rPr lang="en-US" baseline="-25000" dirty="0" smtClean="0"/>
              <a:t>A</a:t>
            </a:r>
            <a:r>
              <a:rPr lang="en-US" dirty="0" smtClean="0"/>
              <a:t> = $754.73 &gt; </a:t>
            </a:r>
            <a:r>
              <a:rPr lang="en-US" dirty="0"/>
              <a:t>NPV</a:t>
            </a:r>
            <a:r>
              <a:rPr lang="en-US" baseline="-25000" dirty="0"/>
              <a:t>B</a:t>
            </a:r>
            <a:r>
              <a:rPr lang="en-US" dirty="0"/>
              <a:t> $</a:t>
            </a:r>
            <a:r>
              <a:rPr lang="en-US" dirty="0" smtClean="0"/>
              <a:t>568.27</a:t>
            </a:r>
            <a:r>
              <a:rPr lang="en-US" dirty="0"/>
              <a:t>→ Project </a:t>
            </a:r>
            <a:r>
              <a:rPr lang="en-US" dirty="0" smtClean="0"/>
              <a:t>A</a:t>
            </a:r>
          </a:p>
        </p:txBody>
      </p:sp>
      <p:graphicFrame>
        <p:nvGraphicFramePr>
          <p:cNvPr id="4" name="Table 3"/>
          <p:cNvGraphicFramePr>
            <a:graphicFrameLocks noGrp="1"/>
          </p:cNvGraphicFramePr>
          <p:nvPr>
            <p:extLst>
              <p:ext uri="{D42A27DB-BD31-4B8C-83A1-F6EECF244321}">
                <p14:modId xmlns:p14="http://schemas.microsoft.com/office/powerpoint/2010/main" val="4066760741"/>
              </p:ext>
            </p:extLst>
          </p:nvPr>
        </p:nvGraphicFramePr>
        <p:xfrm>
          <a:off x="1600200" y="3124200"/>
          <a:ext cx="5617026" cy="1381760"/>
        </p:xfrm>
        <a:graphic>
          <a:graphicData uri="http://schemas.openxmlformats.org/drawingml/2006/table">
            <a:tbl>
              <a:tblPr firstRow="1" bandRow="1">
                <a:tableStyleId>{5C22544A-7EE6-4342-B048-85BDC9FD1C3A}</a:tableStyleId>
              </a:tblPr>
              <a:tblGrid>
                <a:gridCol w="936171"/>
                <a:gridCol w="936171"/>
                <a:gridCol w="936171"/>
                <a:gridCol w="936171"/>
                <a:gridCol w="936171"/>
                <a:gridCol w="936171"/>
              </a:tblGrid>
              <a:tr h="370840">
                <a:tc>
                  <a:txBody>
                    <a:bodyPr/>
                    <a:lstStyle/>
                    <a:p>
                      <a:pPr algn="ctr"/>
                      <a:r>
                        <a:rPr lang="en-US" dirty="0" smtClean="0">
                          <a:solidFill>
                            <a:schemeClr val="bg1"/>
                          </a:solidFill>
                        </a:rPr>
                        <a:t>Project</a:t>
                      </a:r>
                      <a:endParaRPr lang="en-US" dirty="0">
                        <a:solidFill>
                          <a:schemeClr val="bg1"/>
                        </a:solidFill>
                      </a:endParaRPr>
                    </a:p>
                  </a:txBody>
                  <a:tcPr/>
                </a:tc>
                <a:tc>
                  <a:txBody>
                    <a:bodyPr/>
                    <a:lstStyle/>
                    <a:p>
                      <a:pPr algn="ctr"/>
                      <a:r>
                        <a:rPr lang="en-US" dirty="0" smtClean="0">
                          <a:solidFill>
                            <a:schemeClr val="bg1"/>
                          </a:solidFill>
                        </a:rPr>
                        <a:t>0</a:t>
                      </a:r>
                      <a:endParaRPr lang="en-US" dirty="0">
                        <a:solidFill>
                          <a:schemeClr val="bg1"/>
                        </a:solidFill>
                      </a:endParaRPr>
                    </a:p>
                  </a:txBody>
                  <a:tcPr/>
                </a:tc>
                <a:tc>
                  <a:txBody>
                    <a:bodyPr/>
                    <a:lstStyle/>
                    <a:p>
                      <a:pPr algn="ctr"/>
                      <a:r>
                        <a:rPr lang="en-US" dirty="0" smtClean="0">
                          <a:solidFill>
                            <a:schemeClr val="bg1"/>
                          </a:solidFill>
                        </a:rPr>
                        <a:t>1</a:t>
                      </a:r>
                      <a:endParaRPr lang="en-US" dirty="0">
                        <a:solidFill>
                          <a:schemeClr val="bg1"/>
                        </a:solidFill>
                      </a:endParaRPr>
                    </a:p>
                  </a:txBody>
                  <a:tcPr/>
                </a:tc>
                <a:tc>
                  <a:txBody>
                    <a:bodyPr/>
                    <a:lstStyle/>
                    <a:p>
                      <a:pPr algn="ctr"/>
                      <a:r>
                        <a:rPr lang="en-US" dirty="0" smtClean="0">
                          <a:solidFill>
                            <a:schemeClr val="bg1"/>
                          </a:solidFill>
                        </a:rPr>
                        <a:t>2</a:t>
                      </a:r>
                      <a:endParaRPr lang="en-US" dirty="0">
                        <a:solidFill>
                          <a:schemeClr val="bg1"/>
                        </a:solidFill>
                      </a:endParaRPr>
                    </a:p>
                  </a:txBody>
                  <a:tcPr/>
                </a:tc>
                <a:tc>
                  <a:txBody>
                    <a:bodyPr/>
                    <a:lstStyle/>
                    <a:p>
                      <a:pPr algn="ctr"/>
                      <a:r>
                        <a:rPr lang="en-US" dirty="0" smtClean="0">
                          <a:solidFill>
                            <a:schemeClr val="bg1"/>
                          </a:solidFill>
                        </a:rPr>
                        <a:t>3</a:t>
                      </a:r>
                      <a:endParaRPr lang="en-US" dirty="0">
                        <a:solidFill>
                          <a:schemeClr val="bg1"/>
                        </a:solidFill>
                      </a:endParaRPr>
                    </a:p>
                  </a:txBody>
                  <a:tcPr/>
                </a:tc>
                <a:tc>
                  <a:txBody>
                    <a:bodyPr/>
                    <a:lstStyle/>
                    <a:p>
                      <a:pPr algn="ctr"/>
                      <a:r>
                        <a:rPr lang="en-US" dirty="0" smtClean="0">
                          <a:solidFill>
                            <a:schemeClr val="bg1"/>
                          </a:solidFill>
                        </a:rPr>
                        <a:t>4</a:t>
                      </a:r>
                      <a:endParaRPr lang="en-US" dirty="0">
                        <a:solidFill>
                          <a:schemeClr val="bg1"/>
                        </a:solidFill>
                      </a:endParaRPr>
                    </a:p>
                  </a:txBody>
                  <a:tcPr/>
                </a:tc>
              </a:tr>
              <a:tr h="370840">
                <a:tc>
                  <a:txBody>
                    <a:bodyPr/>
                    <a:lstStyle/>
                    <a:p>
                      <a:pPr algn="ctr"/>
                      <a:r>
                        <a:rPr lang="en-US" dirty="0" smtClean="0"/>
                        <a:t>A</a:t>
                      </a:r>
                      <a:endParaRPr lang="en-US" dirty="0"/>
                    </a:p>
                  </a:txBody>
                  <a:tcPr/>
                </a:tc>
                <a:tc>
                  <a:txBody>
                    <a:bodyPr/>
                    <a:lstStyle/>
                    <a:p>
                      <a:pPr algn="ctr"/>
                      <a:r>
                        <a:rPr lang="en-US" dirty="0" smtClean="0"/>
                        <a:t>-10,000</a:t>
                      </a:r>
                      <a:endParaRPr lang="en-US" dirty="0"/>
                    </a:p>
                  </a:txBody>
                  <a:tcPr/>
                </a:tc>
                <a:tc>
                  <a:txBody>
                    <a:bodyPr/>
                    <a:lstStyle/>
                    <a:p>
                      <a:pPr algn="ctr"/>
                      <a:r>
                        <a:rPr lang="en-US" dirty="0" smtClean="0"/>
                        <a:t>6,000</a:t>
                      </a:r>
                      <a:endParaRPr lang="en-US" dirty="0"/>
                    </a:p>
                  </a:txBody>
                  <a:tcPr/>
                </a:tc>
                <a:tc>
                  <a:txBody>
                    <a:bodyPr/>
                    <a:lstStyle/>
                    <a:p>
                      <a:pPr algn="ctr"/>
                      <a:r>
                        <a:rPr lang="en-US" dirty="0" smtClean="0"/>
                        <a:t>6,000</a:t>
                      </a:r>
                    </a:p>
                    <a:p>
                      <a:pPr algn="ctr"/>
                      <a:r>
                        <a:rPr lang="en-US" dirty="0" smtClean="0"/>
                        <a:t>-10,000</a:t>
                      </a:r>
                      <a:endParaRPr lang="en-US" dirty="0"/>
                    </a:p>
                  </a:txBody>
                  <a:tcPr/>
                </a:tc>
                <a:tc>
                  <a:txBody>
                    <a:bodyPr/>
                    <a:lstStyle/>
                    <a:p>
                      <a:pPr algn="ctr"/>
                      <a:endParaRPr lang="en-US" dirty="0" smtClean="0"/>
                    </a:p>
                    <a:p>
                      <a:pPr algn="ctr"/>
                      <a:r>
                        <a:rPr lang="en-US" dirty="0" smtClean="0"/>
                        <a:t>6,000</a:t>
                      </a:r>
                      <a:endParaRPr lang="en-US" dirty="0"/>
                    </a:p>
                  </a:txBody>
                  <a:tcPr/>
                </a:tc>
                <a:tc>
                  <a:txBody>
                    <a:bodyPr/>
                    <a:lstStyle/>
                    <a:p>
                      <a:pPr algn="ctr"/>
                      <a:endParaRPr lang="en-US" dirty="0" smtClean="0"/>
                    </a:p>
                    <a:p>
                      <a:pPr algn="ctr"/>
                      <a:r>
                        <a:rPr lang="en-US" dirty="0" smtClean="0"/>
                        <a:t>6,000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-10,000</a:t>
                      </a:r>
                      <a:endParaRPr lang="en-US" dirty="0"/>
                    </a:p>
                  </a:txBody>
                  <a:tcPr/>
                </a:tc>
                <a:tc>
                  <a:txBody>
                    <a:bodyPr/>
                    <a:lstStyle/>
                    <a:p>
                      <a:pPr algn="ctr"/>
                      <a:r>
                        <a:rPr lang="en-US" dirty="0" smtClean="0"/>
                        <a:t>3000</a:t>
                      </a:r>
                      <a:endParaRPr lang="en-US" dirty="0"/>
                    </a:p>
                  </a:txBody>
                  <a:tcPr/>
                </a:tc>
                <a:tc>
                  <a:txBody>
                    <a:bodyPr/>
                    <a:lstStyle/>
                    <a:p>
                      <a:pPr algn="ctr"/>
                      <a:r>
                        <a:rPr lang="en-US" dirty="0" smtClean="0"/>
                        <a:t>3000</a:t>
                      </a:r>
                      <a:endParaRPr lang="en-US" dirty="0"/>
                    </a:p>
                  </a:txBody>
                  <a:tcPr/>
                </a:tc>
                <a:tc>
                  <a:txBody>
                    <a:bodyPr/>
                    <a:lstStyle/>
                    <a:p>
                      <a:pPr algn="ctr"/>
                      <a:r>
                        <a:rPr lang="en-US" dirty="0" smtClean="0"/>
                        <a:t>3500</a:t>
                      </a:r>
                      <a:endParaRPr lang="en-US" dirty="0"/>
                    </a:p>
                  </a:txBody>
                  <a:tcPr/>
                </a:tc>
                <a:tc>
                  <a:txBody>
                    <a:bodyPr/>
                    <a:lstStyle/>
                    <a:p>
                      <a:pPr algn="ctr"/>
                      <a:r>
                        <a:rPr lang="en-US" dirty="0" smtClean="0"/>
                        <a:t>4000</a:t>
                      </a:r>
                      <a:endParaRPr lang="en-US" dirty="0"/>
                    </a:p>
                  </a:txBody>
                  <a:tcPr/>
                </a:tc>
              </a:tr>
            </a:tbl>
          </a:graphicData>
        </a:graphic>
      </p:graphicFrame>
    </p:spTree>
    <p:extLst>
      <p:ext uri="{BB962C8B-B14F-4D97-AF65-F5344CB8AC3E}">
        <p14:creationId xmlns:p14="http://schemas.microsoft.com/office/powerpoint/2010/main" val="36121522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altLang="en-US" dirty="0"/>
              <a:t>Equivalent Annual Annuities (EAA</a:t>
            </a:r>
            <a:r>
              <a:rPr lang="en-US" altLang="en-US" dirty="0" smtClean="0"/>
              <a:t>) </a:t>
            </a:r>
            <a:r>
              <a:rPr lang="en-US" dirty="0" smtClean="0"/>
              <a:t>Approach</a:t>
            </a:r>
            <a:endParaRPr lang="en-US" dirty="0"/>
          </a:p>
        </p:txBody>
      </p:sp>
      <p:sp>
        <p:nvSpPr>
          <p:cNvPr id="3" name="Content Placeholder 2"/>
          <p:cNvSpPr>
            <a:spLocks noGrp="1"/>
          </p:cNvSpPr>
          <p:nvPr>
            <p:ph idx="1"/>
          </p:nvPr>
        </p:nvSpPr>
        <p:spPr>
          <a:xfrm>
            <a:off x="457200" y="1905000"/>
            <a:ext cx="8382000" cy="3496342"/>
          </a:xfrm>
        </p:spPr>
        <p:txBody>
          <a:bodyPr/>
          <a:lstStyle/>
          <a:p>
            <a:r>
              <a:rPr lang="en-US" dirty="0" smtClean="0"/>
              <a:t>Find NPV for each project.</a:t>
            </a:r>
          </a:p>
          <a:p>
            <a:endParaRPr lang="en-US" dirty="0"/>
          </a:p>
          <a:p>
            <a:r>
              <a:rPr lang="en-US" dirty="0" smtClean="0"/>
              <a:t>Convert these NPV’s</a:t>
            </a:r>
            <a:r>
              <a:rPr lang="en-US" dirty="0"/>
              <a:t> into </a:t>
            </a:r>
            <a:r>
              <a:rPr lang="en-US" dirty="0" smtClean="0"/>
              <a:t>equivalent annual </a:t>
            </a:r>
            <a:r>
              <a:rPr lang="en-US" dirty="0"/>
              <a:t>annuity </a:t>
            </a:r>
            <a:r>
              <a:rPr lang="en-US" dirty="0" smtClean="0"/>
              <a:t>payments.</a:t>
            </a:r>
          </a:p>
          <a:p>
            <a:endParaRPr lang="en-US" dirty="0"/>
          </a:p>
          <a:p>
            <a:r>
              <a:rPr lang="en-US" dirty="0" smtClean="0"/>
              <a:t>Select the project with the higher equivalent annual annuity </a:t>
            </a:r>
            <a:r>
              <a:rPr lang="en-US" dirty="0"/>
              <a:t>payments</a:t>
            </a:r>
            <a:endParaRPr lang="en-US" dirty="0" smtClean="0"/>
          </a:p>
        </p:txBody>
      </p:sp>
    </p:spTree>
    <p:extLst>
      <p:ext uri="{BB962C8B-B14F-4D97-AF65-F5344CB8AC3E}">
        <p14:creationId xmlns:p14="http://schemas.microsoft.com/office/powerpoint/2010/main" val="372978267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altLang="en-US" dirty="0"/>
              <a:t>EAA </a:t>
            </a:r>
            <a:r>
              <a:rPr lang="en-US" dirty="0" smtClean="0"/>
              <a:t>Example</a:t>
            </a:r>
            <a:endParaRPr lang="en-US" dirty="0"/>
          </a:p>
        </p:txBody>
      </p:sp>
      <p:sp>
        <p:nvSpPr>
          <p:cNvPr id="3" name="Content Placeholder 2"/>
          <p:cNvSpPr>
            <a:spLocks noGrp="1"/>
          </p:cNvSpPr>
          <p:nvPr>
            <p:ph idx="1"/>
          </p:nvPr>
        </p:nvSpPr>
        <p:spPr>
          <a:xfrm>
            <a:off x="457200" y="1219200"/>
            <a:ext cx="8382000" cy="4856714"/>
          </a:xfrm>
        </p:spPr>
        <p:txBody>
          <a:bodyPr/>
          <a:lstStyle/>
          <a:p>
            <a:r>
              <a:rPr lang="en-US" sz="2800" dirty="0" smtClean="0"/>
              <a:t>NPV</a:t>
            </a:r>
            <a:r>
              <a:rPr lang="en-US" sz="2800" baseline="-25000" dirty="0" smtClean="0"/>
              <a:t>A</a:t>
            </a:r>
            <a:r>
              <a:rPr lang="en-US" sz="2800" dirty="0" smtClean="0"/>
              <a:t> </a:t>
            </a:r>
            <a:r>
              <a:rPr lang="en-US" sz="2800" dirty="0"/>
              <a:t>= $413.22 and NPV</a:t>
            </a:r>
            <a:r>
              <a:rPr lang="en-US" sz="2800" baseline="-25000" dirty="0"/>
              <a:t>B</a:t>
            </a:r>
            <a:r>
              <a:rPr lang="en-US" sz="2800" dirty="0"/>
              <a:t> $</a:t>
            </a:r>
            <a:r>
              <a:rPr lang="en-US" sz="2800" dirty="0" smtClean="0"/>
              <a:t>568.27</a:t>
            </a:r>
          </a:p>
          <a:p>
            <a:endParaRPr lang="en-US" sz="2800" dirty="0"/>
          </a:p>
          <a:p>
            <a:r>
              <a:rPr lang="en-US" sz="2800" dirty="0" smtClean="0"/>
              <a:t>EEA</a:t>
            </a:r>
            <a:r>
              <a:rPr lang="en-US" sz="2800" baseline="-25000" dirty="0" smtClean="0"/>
              <a:t>A</a:t>
            </a:r>
          </a:p>
          <a:p>
            <a:pPr marL="517525" lvl="1" indent="0">
              <a:buNone/>
            </a:pPr>
            <a:r>
              <a:rPr lang="en-US" sz="2400" dirty="0" smtClean="0"/>
              <a:t>N = 2; I% = 10; PV = -413.22; PMT = ???; FV = 0</a:t>
            </a:r>
          </a:p>
          <a:p>
            <a:pPr marL="517525" lvl="1" indent="0">
              <a:buNone/>
            </a:pPr>
            <a:r>
              <a:rPr lang="en-US" sz="2400" dirty="0" smtClean="0"/>
              <a:t>PMT</a:t>
            </a:r>
            <a:r>
              <a:rPr lang="en-US" sz="2400" dirty="0"/>
              <a:t> (EEA) </a:t>
            </a:r>
            <a:r>
              <a:rPr lang="en-US" sz="2400" dirty="0" smtClean="0"/>
              <a:t>= $238.09</a:t>
            </a:r>
          </a:p>
          <a:p>
            <a:endParaRPr lang="en-US" sz="2800" dirty="0"/>
          </a:p>
          <a:p>
            <a:r>
              <a:rPr lang="en-US" sz="2800" dirty="0" smtClean="0"/>
              <a:t>EEA</a:t>
            </a:r>
            <a:r>
              <a:rPr lang="en-US" sz="2800" baseline="-25000" dirty="0" smtClean="0"/>
              <a:t>B</a:t>
            </a:r>
            <a:endParaRPr lang="en-US" sz="2800" baseline="-25000" dirty="0"/>
          </a:p>
          <a:p>
            <a:pPr marL="517525" lvl="1" indent="0">
              <a:buNone/>
            </a:pPr>
            <a:r>
              <a:rPr lang="en-US" sz="2400" dirty="0"/>
              <a:t>N = </a:t>
            </a:r>
            <a:r>
              <a:rPr lang="en-US" sz="2400" dirty="0" smtClean="0"/>
              <a:t>4; </a:t>
            </a:r>
            <a:r>
              <a:rPr lang="en-US" sz="2400" dirty="0"/>
              <a:t>I% = 10; PV = </a:t>
            </a:r>
            <a:r>
              <a:rPr lang="en-US" sz="2400" dirty="0" smtClean="0"/>
              <a:t>-568.27; </a:t>
            </a:r>
            <a:r>
              <a:rPr lang="en-US" sz="2400" dirty="0"/>
              <a:t>PMT = ???; FV = 0</a:t>
            </a:r>
          </a:p>
          <a:p>
            <a:pPr marL="517525" lvl="1" indent="0">
              <a:buNone/>
            </a:pPr>
            <a:r>
              <a:rPr lang="en-US" sz="2400" dirty="0" smtClean="0"/>
              <a:t>PMT (EEA) = $179.27</a:t>
            </a:r>
            <a:endParaRPr lang="en-US" sz="2400" dirty="0"/>
          </a:p>
          <a:p>
            <a:endParaRPr lang="en-US" sz="2800" dirty="0" smtClean="0"/>
          </a:p>
          <a:p>
            <a:r>
              <a:rPr lang="en-US" sz="2800" dirty="0" smtClean="0"/>
              <a:t>EEA</a:t>
            </a:r>
            <a:r>
              <a:rPr lang="en-US" sz="2800" baseline="-25000" dirty="0" smtClean="0"/>
              <a:t>A </a:t>
            </a:r>
            <a:r>
              <a:rPr lang="en-US" sz="2800" dirty="0" smtClean="0"/>
              <a:t> &gt; EEA</a:t>
            </a:r>
            <a:r>
              <a:rPr lang="en-US" sz="2800" baseline="-25000" dirty="0" smtClean="0"/>
              <a:t>B</a:t>
            </a:r>
            <a:r>
              <a:rPr lang="en-US" sz="2800" dirty="0" smtClean="0"/>
              <a:t> → Project A</a:t>
            </a:r>
            <a:endParaRPr lang="en-US" sz="2800" dirty="0"/>
          </a:p>
        </p:txBody>
      </p:sp>
    </p:spTree>
    <p:extLst>
      <p:ext uri="{BB962C8B-B14F-4D97-AF65-F5344CB8AC3E}">
        <p14:creationId xmlns:p14="http://schemas.microsoft.com/office/powerpoint/2010/main" val="401341246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09600" y="228600"/>
            <a:ext cx="7924800" cy="1524000"/>
          </a:xfrm>
          <a:ln cap="flat"/>
        </p:spPr>
        <p:txBody>
          <a:bodyPr/>
          <a:lstStyle/>
          <a:p>
            <a:r>
              <a:rPr lang="en-US" altLang="en-US" dirty="0"/>
              <a:t>Choosing the Optimal Capital Budget</a:t>
            </a:r>
          </a:p>
        </p:txBody>
      </p:sp>
      <p:sp>
        <p:nvSpPr>
          <p:cNvPr id="104451" name="Rectangle 3"/>
          <p:cNvSpPr>
            <a:spLocks noGrp="1" noChangeArrowheads="1"/>
          </p:cNvSpPr>
          <p:nvPr>
            <p:ph type="body" idx="1"/>
          </p:nvPr>
        </p:nvSpPr>
        <p:spPr>
          <a:xfrm>
            <a:off x="381001" y="1909763"/>
            <a:ext cx="8288338" cy="3767185"/>
          </a:xfrm>
          <a:noFill/>
          <a:ln/>
        </p:spPr>
        <p:txBody>
          <a:bodyPr/>
          <a:lstStyle/>
          <a:p>
            <a:r>
              <a:rPr lang="en-US" altLang="en-US" dirty="0"/>
              <a:t>Finance theory says to accept all positive NPV projects.</a:t>
            </a:r>
          </a:p>
          <a:p>
            <a:r>
              <a:rPr lang="en-US" altLang="en-US" dirty="0"/>
              <a:t>Two problems </a:t>
            </a:r>
            <a:r>
              <a:rPr lang="en-US" altLang="en-US" dirty="0" smtClean="0"/>
              <a:t>if not </a:t>
            </a:r>
            <a:r>
              <a:rPr lang="en-US" altLang="en-US" dirty="0"/>
              <a:t>enough internally </a:t>
            </a:r>
            <a:r>
              <a:rPr lang="en-US" altLang="en-US" dirty="0" smtClean="0"/>
              <a:t>cash </a:t>
            </a:r>
            <a:r>
              <a:rPr lang="en-US" altLang="en-US" dirty="0"/>
              <a:t>to fund all </a:t>
            </a:r>
            <a:r>
              <a:rPr lang="en-US" altLang="en-US" dirty="0" smtClean="0"/>
              <a:t>these projects</a:t>
            </a:r>
            <a:r>
              <a:rPr lang="en-US" altLang="en-US" dirty="0"/>
              <a:t>:</a:t>
            </a:r>
          </a:p>
          <a:p>
            <a:pPr lvl="1"/>
            <a:endParaRPr lang="en-US" altLang="en-US" dirty="0" smtClean="0"/>
          </a:p>
          <a:p>
            <a:pPr lvl="1"/>
            <a:r>
              <a:rPr lang="en-US" altLang="en-US" dirty="0" smtClean="0"/>
              <a:t>Increasing Marginal Cost of Capital</a:t>
            </a:r>
            <a:endParaRPr lang="en-US" altLang="en-US" dirty="0"/>
          </a:p>
          <a:p>
            <a:pPr lvl="1"/>
            <a:endParaRPr lang="en-US" altLang="en-US" dirty="0" smtClean="0"/>
          </a:p>
          <a:p>
            <a:pPr lvl="1"/>
            <a:r>
              <a:rPr lang="en-US" altLang="en-US" dirty="0" smtClean="0"/>
              <a:t>Capital Rationing</a:t>
            </a:r>
            <a:endParaRPr lang="en-US" altLang="en-US" dirty="0"/>
          </a:p>
        </p:txBody>
      </p:sp>
    </p:spTree>
    <p:extLst>
      <p:ext uri="{BB962C8B-B14F-4D97-AF65-F5344CB8AC3E}">
        <p14:creationId xmlns:p14="http://schemas.microsoft.com/office/powerpoint/2010/main" val="303973449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1796</TotalTime>
  <Words>677</Words>
  <Application>Microsoft Office PowerPoint</Application>
  <PresentationFormat>On-screen Show (4:3)</PresentationFormat>
  <Paragraphs>128</Paragraphs>
  <Slides>12</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Century Gothic</vt:lpstr>
      <vt:lpstr>Courier New</vt:lpstr>
      <vt:lpstr>Wingdings</vt:lpstr>
      <vt:lpstr>Blue Segoe 4-3 template-template_April-17-2007</vt:lpstr>
      <vt:lpstr>White with Courier font for code slides</vt:lpstr>
      <vt:lpstr>Video 37 (Topic 7.3): Other Issues</vt:lpstr>
      <vt:lpstr>Topics</vt:lpstr>
      <vt:lpstr>Evaluating Projects with Unequal Lives</vt:lpstr>
      <vt:lpstr>Uneven Lives Example▪</vt:lpstr>
      <vt:lpstr>Replacement Chains</vt:lpstr>
      <vt:lpstr>Replacement Chain Example</vt:lpstr>
      <vt:lpstr>Equivalent Annual Annuities (EAA) Approach</vt:lpstr>
      <vt:lpstr>EAA Example</vt:lpstr>
      <vt:lpstr>Choosing the Optimal Capital Budget</vt:lpstr>
      <vt:lpstr>Increasing Marginal Cost of Capital</vt:lpstr>
      <vt:lpstr>Capital Rationing</vt:lpstr>
      <vt:lpstr>Video 37 (Topic 7.3): Other Issues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248</cp:revision>
  <dcterms:created xsi:type="dcterms:W3CDTF">2014-06-29T21:19:00Z</dcterms:created>
  <dcterms:modified xsi:type="dcterms:W3CDTF">2014-07-25T21:48:26Z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