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76" r:id="rId4"/>
    <p:sldId id="259" r:id="rId5"/>
    <p:sldId id="285" r:id="rId6"/>
    <p:sldId id="294" r:id="rId7"/>
    <p:sldId id="284" r:id="rId8"/>
    <p:sldId id="287" r:id="rId9"/>
    <p:sldId id="286" r:id="rId10"/>
    <p:sldId id="288" r:id="rId11"/>
    <p:sldId id="289" r:id="rId12"/>
    <p:sldId id="290" r:id="rId13"/>
    <p:sldId id="291" r:id="rId14"/>
    <p:sldId id="293" r:id="rId15"/>
    <p:sldId id="282" r:id="rId16"/>
  </p:sldIdLst>
  <p:sldSz cx="9144000" cy="6858000" type="screen4x3"/>
  <p:notesSz cx="7315200" cy="96012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3" d="100"/>
          <a:sy n="113" d="100"/>
        </p:scale>
        <p:origin x="9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7/25/2014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9:43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2418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73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82477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14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47372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12</a:t>
            </a:fld>
            <a:endParaRPr lang="en-US"/>
          </a:p>
        </p:txBody>
      </p:sp>
    </p:spTree>
    <p:extLst>
      <p:ext uri="{BB962C8B-B14F-4D97-AF65-F5344CB8AC3E}">
        <p14:creationId xmlns:p14="http://schemas.microsoft.com/office/powerpoint/2010/main" val="3329771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7/25/2014 9:43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239283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160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50334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058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482382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150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7725762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22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345800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754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786207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181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47497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2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84767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2DD83F45-6396-4543-8285-F45C6685AEAD}" type="slidenum">
              <a:rPr lang="en-US"/>
              <a:pPr/>
              <a:t>‹#›</a:t>
            </a:fld>
            <a:endParaRPr lang="en-US"/>
          </a:p>
        </p:txBody>
      </p:sp>
    </p:spTree>
    <p:extLst>
      <p:ext uri="{BB962C8B-B14F-4D97-AF65-F5344CB8AC3E}">
        <p14:creationId xmlns:p14="http://schemas.microsoft.com/office/powerpoint/2010/main" val="3345057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35 (Topic 7.2.3):</a:t>
            </a:r>
            <a:br>
              <a:rPr lang="en-US" dirty="0" smtClean="0"/>
            </a:br>
            <a:r>
              <a:rPr lang="en-US" dirty="0" smtClean="0"/>
              <a:t>Modified Internal Rate of Return (MIRR)</a:t>
            </a:r>
            <a:endParaRPr lang="en-US" dirty="0"/>
          </a:p>
        </p:txBody>
      </p:sp>
    </p:spTree>
    <p:extLst>
      <p:ext uri="{BB962C8B-B14F-4D97-AF65-F5344CB8AC3E}">
        <p14:creationId xmlns:p14="http://schemas.microsoft.com/office/powerpoint/2010/main" val="1437245959"/>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195263" y="228600"/>
            <a:ext cx="8015287" cy="664797"/>
          </a:xfrm>
        </p:spPr>
        <p:txBody>
          <a:bodyPr/>
          <a:lstStyle/>
          <a:p>
            <a:r>
              <a:rPr lang="en-US" dirty="0"/>
              <a:t>MIRR Example </a:t>
            </a:r>
            <a:r>
              <a:rPr lang="en-US" dirty="0" smtClean="0"/>
              <a:t>3</a:t>
            </a:r>
            <a:endParaRPr lang="en-US" dirty="0"/>
          </a:p>
        </p:txBody>
      </p:sp>
      <p:sp>
        <p:nvSpPr>
          <p:cNvPr id="226307" name="Rectangle 3"/>
          <p:cNvSpPr>
            <a:spLocks noGrp="1" noChangeArrowheads="1"/>
          </p:cNvSpPr>
          <p:nvPr>
            <p:ph type="body" sz="half" idx="1"/>
          </p:nvPr>
        </p:nvSpPr>
        <p:spPr>
          <a:xfrm>
            <a:off x="609600" y="1600200"/>
            <a:ext cx="7696200" cy="3911840"/>
          </a:xfrm>
        </p:spPr>
        <p:txBody>
          <a:bodyPr/>
          <a:lstStyle/>
          <a:p>
            <a:r>
              <a:rPr lang="en-US" sz="2800" dirty="0"/>
              <a:t>EXAMPLE (</a:t>
            </a:r>
            <a:r>
              <a:rPr lang="en-US" sz="2800" dirty="0" err="1" smtClean="0"/>
              <a:t>r</a:t>
            </a:r>
            <a:r>
              <a:rPr lang="en-US" sz="2800" baseline="-25000" dirty="0" err="1"/>
              <a:t>RI</a:t>
            </a:r>
            <a:r>
              <a:rPr lang="en-US" sz="2800" dirty="0" smtClean="0"/>
              <a:t> </a:t>
            </a:r>
            <a:r>
              <a:rPr lang="en-US" sz="2800" dirty="0"/>
              <a:t>= 10%):</a:t>
            </a:r>
          </a:p>
          <a:p>
            <a:endParaRPr lang="en-US" sz="2800" dirty="0"/>
          </a:p>
          <a:p>
            <a:endParaRPr lang="en-US" sz="2800" dirty="0"/>
          </a:p>
          <a:p>
            <a:endParaRPr lang="en-US" sz="2800" dirty="0"/>
          </a:p>
          <a:p>
            <a:r>
              <a:rPr lang="en-US" sz="2800" dirty="0"/>
              <a:t>MIRR Step 3: Find the present value of all cash </a:t>
            </a:r>
            <a:r>
              <a:rPr lang="en-US" sz="2800" i="1" dirty="0"/>
              <a:t>out</a:t>
            </a:r>
            <a:r>
              <a:rPr lang="en-US" sz="2800" dirty="0"/>
              <a:t>flows.</a:t>
            </a:r>
          </a:p>
          <a:p>
            <a:pPr lvl="1"/>
            <a:endParaRPr lang="en-US" sz="2600" dirty="0" smtClean="0"/>
          </a:p>
          <a:p>
            <a:pPr lvl="1"/>
            <a:r>
              <a:rPr lang="en-US" sz="2600" dirty="0" smtClean="0"/>
              <a:t>The </a:t>
            </a:r>
            <a:r>
              <a:rPr lang="en-US" sz="2600" dirty="0"/>
              <a:t>only cash outflow is at t = 0 and its present value is -1,000.</a:t>
            </a:r>
          </a:p>
        </p:txBody>
      </p:sp>
      <p:graphicFrame>
        <p:nvGraphicFramePr>
          <p:cNvPr id="226308" name="Group 4"/>
          <p:cNvGraphicFramePr>
            <a:graphicFrameLocks noGrp="1"/>
          </p:cNvGraphicFramePr>
          <p:nvPr>
            <p:ph sz="half" idx="2"/>
            <p:extLst>
              <p:ext uri="{D42A27DB-BD31-4B8C-83A1-F6EECF244321}">
                <p14:modId xmlns:p14="http://schemas.microsoft.com/office/powerpoint/2010/main" val="971808228"/>
              </p:ext>
            </p:extLst>
          </p:nvPr>
        </p:nvGraphicFramePr>
        <p:xfrm>
          <a:off x="1371600" y="2133600"/>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26328" name="Rectangle 2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1726832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195263" y="228600"/>
            <a:ext cx="8015287" cy="664797"/>
          </a:xfrm>
        </p:spPr>
        <p:txBody>
          <a:bodyPr/>
          <a:lstStyle/>
          <a:p>
            <a:r>
              <a:rPr lang="en-US" dirty="0"/>
              <a:t>MIRR Example </a:t>
            </a:r>
            <a:r>
              <a:rPr lang="en-US" dirty="0" smtClean="0"/>
              <a:t>4</a:t>
            </a:r>
            <a:endParaRPr lang="en-US" dirty="0"/>
          </a:p>
        </p:txBody>
      </p:sp>
      <p:sp>
        <p:nvSpPr>
          <p:cNvPr id="230403" name="Rectangle 3"/>
          <p:cNvSpPr>
            <a:spLocks noGrp="1" noChangeArrowheads="1"/>
          </p:cNvSpPr>
          <p:nvPr>
            <p:ph type="body" sz="half" idx="1"/>
          </p:nvPr>
        </p:nvSpPr>
        <p:spPr>
          <a:xfrm>
            <a:off x="304800" y="1143000"/>
            <a:ext cx="8458200" cy="4800600"/>
          </a:xfrm>
        </p:spPr>
        <p:txBody>
          <a:bodyPr>
            <a:noAutofit/>
          </a:bodyPr>
          <a:lstStyle/>
          <a:p>
            <a:r>
              <a:rPr lang="en-US" sz="2800" dirty="0"/>
              <a:t>EXAMPLE (</a:t>
            </a:r>
            <a:r>
              <a:rPr lang="en-US" sz="2800" dirty="0" err="1" smtClean="0"/>
              <a:t>r</a:t>
            </a:r>
            <a:r>
              <a:rPr lang="en-US" sz="2800" baseline="-25000" dirty="0" err="1"/>
              <a:t>RI</a:t>
            </a:r>
            <a:r>
              <a:rPr lang="en-US" sz="2800" dirty="0" smtClean="0"/>
              <a:t> </a:t>
            </a:r>
            <a:r>
              <a:rPr lang="en-US" sz="2800" dirty="0"/>
              <a:t>= 10%):</a:t>
            </a:r>
          </a:p>
          <a:p>
            <a:endParaRPr lang="en-US" sz="2800" dirty="0"/>
          </a:p>
          <a:p>
            <a:endParaRPr lang="en-US" sz="2800" dirty="0" smtClean="0"/>
          </a:p>
          <a:p>
            <a:endParaRPr lang="en-US" sz="2800" dirty="0"/>
          </a:p>
          <a:p>
            <a:r>
              <a:rPr lang="en-US" sz="2800" dirty="0" smtClean="0"/>
              <a:t>MIRR </a:t>
            </a:r>
            <a:r>
              <a:rPr lang="en-US" sz="2800" dirty="0"/>
              <a:t>Step 4: Find the MIRR that makes the present value of all cash </a:t>
            </a:r>
            <a:r>
              <a:rPr lang="en-US" sz="2800" i="1" dirty="0"/>
              <a:t>out</a:t>
            </a:r>
            <a:r>
              <a:rPr lang="en-US" sz="2800" dirty="0"/>
              <a:t>flows equal to the present value of the terminal value. </a:t>
            </a:r>
            <a:endParaRPr lang="en-US" sz="2800" dirty="0" smtClean="0"/>
          </a:p>
          <a:p>
            <a:endParaRPr lang="en-US" sz="2800" dirty="0"/>
          </a:p>
          <a:p>
            <a:pPr marL="0" indent="0">
              <a:buNone/>
            </a:pPr>
            <a:r>
              <a:rPr lang="en-US" sz="2400" dirty="0" smtClean="0"/>
              <a:t>N = 4; I% = 15.53%; PV = -1000; PMT = 0; FV = 1781.30</a:t>
            </a:r>
            <a:endParaRPr lang="en-US" sz="2400" dirty="0"/>
          </a:p>
          <a:p>
            <a:endParaRPr lang="en-US" sz="2800" dirty="0"/>
          </a:p>
          <a:p>
            <a:r>
              <a:rPr lang="en-US" sz="2800" b="1" dirty="0" smtClean="0">
                <a:solidFill>
                  <a:srgbClr val="FF0000"/>
                </a:solidFill>
              </a:rPr>
              <a:t>Result</a:t>
            </a:r>
            <a:r>
              <a:rPr lang="en-US" sz="2800" b="1" dirty="0">
                <a:solidFill>
                  <a:srgbClr val="FF0000"/>
                </a:solidFill>
              </a:rPr>
              <a:t>: 15.53% &gt; 10% </a:t>
            </a:r>
            <a:r>
              <a:rPr lang="en-US" sz="2800" b="1" i="1" dirty="0">
                <a:solidFill>
                  <a:srgbClr val="FF0000"/>
                </a:solidFill>
              </a:rPr>
              <a:t>Good Project</a:t>
            </a:r>
          </a:p>
        </p:txBody>
      </p:sp>
      <p:graphicFrame>
        <p:nvGraphicFramePr>
          <p:cNvPr id="230404" name="Group 4"/>
          <p:cNvGraphicFramePr>
            <a:graphicFrameLocks noGrp="1"/>
          </p:cNvGraphicFramePr>
          <p:nvPr>
            <p:ph sz="half" idx="2"/>
            <p:extLst>
              <p:ext uri="{D42A27DB-BD31-4B8C-83A1-F6EECF244321}">
                <p14:modId xmlns:p14="http://schemas.microsoft.com/office/powerpoint/2010/main" val="2005260961"/>
              </p:ext>
            </p:extLst>
          </p:nvPr>
        </p:nvGraphicFramePr>
        <p:xfrm>
          <a:off x="1219200" y="1767839"/>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30424" name="Rectangle 2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3306576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4372" y="312414"/>
            <a:ext cx="8382000" cy="664797"/>
          </a:xfrm>
          <a:noFill/>
          <a:ln/>
        </p:spPr>
        <p:txBody>
          <a:bodyPr/>
          <a:lstStyle/>
          <a:p>
            <a:r>
              <a:rPr lang="en-US" dirty="0" smtClean="0"/>
              <a:t>MIRR: Analysis</a:t>
            </a:r>
            <a:endParaRPr lang="en-US" altLang="en-US" dirty="0"/>
          </a:p>
        </p:txBody>
      </p:sp>
      <p:sp>
        <p:nvSpPr>
          <p:cNvPr id="26627" name="Rectangle 3"/>
          <p:cNvSpPr>
            <a:spLocks noGrp="1" noChangeArrowheads="1"/>
          </p:cNvSpPr>
          <p:nvPr>
            <p:ph type="body" idx="1"/>
          </p:nvPr>
        </p:nvSpPr>
        <p:spPr>
          <a:xfrm>
            <a:off x="381000" y="1676400"/>
            <a:ext cx="8382000" cy="3797963"/>
          </a:xfrm>
          <a:noFill/>
          <a:ln/>
        </p:spPr>
        <p:txBody>
          <a:bodyPr/>
          <a:lstStyle/>
          <a:p>
            <a:r>
              <a:rPr lang="en-US" altLang="en-US" dirty="0"/>
              <a:t>MIRR is better than IRR because:</a:t>
            </a:r>
          </a:p>
          <a:p>
            <a:pPr lvl="1"/>
            <a:endParaRPr lang="en-US" altLang="en-US" dirty="0"/>
          </a:p>
          <a:p>
            <a:pPr lvl="1"/>
            <a:r>
              <a:rPr lang="en-US" altLang="en-US" dirty="0" smtClean="0"/>
              <a:t>MIRR can specific the reinvestment rate</a:t>
            </a:r>
            <a:endParaRPr lang="en-US" altLang="en-US" dirty="0"/>
          </a:p>
          <a:p>
            <a:pPr lvl="1"/>
            <a:endParaRPr lang="en-US" altLang="en-US" dirty="0"/>
          </a:p>
          <a:p>
            <a:pPr lvl="1"/>
            <a:r>
              <a:rPr lang="en-US" altLang="en-US" dirty="0" smtClean="0"/>
              <a:t>MIRR </a:t>
            </a:r>
            <a:r>
              <a:rPr lang="en-US" altLang="en-US" dirty="0"/>
              <a:t>avoids the problem of multiple </a:t>
            </a:r>
            <a:r>
              <a:rPr lang="en-US" altLang="en-US" dirty="0" smtClean="0"/>
              <a:t>IRR's</a:t>
            </a:r>
          </a:p>
          <a:p>
            <a:pPr lvl="1"/>
            <a:endParaRPr lang="en-US" altLang="en-US" dirty="0"/>
          </a:p>
          <a:p>
            <a:r>
              <a:rPr lang="en-US" altLang="en-US" dirty="0" smtClean="0"/>
              <a:t>But MIRR still has the same problems as IRR when it is used to compare projects.</a:t>
            </a:r>
            <a:endParaRPr lang="en-US" altLang="en-US" dirty="0"/>
          </a:p>
        </p:txBody>
      </p:sp>
    </p:spTree>
    <p:extLst>
      <p:ext uri="{BB962C8B-B14F-4D97-AF65-F5344CB8AC3E}">
        <p14:creationId xmlns:p14="http://schemas.microsoft.com/office/powerpoint/2010/main" val="1963745304"/>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35 (Topic 7.2.3):</a:t>
            </a:r>
            <a:br>
              <a:rPr lang="en-US" dirty="0" smtClean="0"/>
            </a:br>
            <a:r>
              <a:rPr lang="en-US" dirty="0" smtClean="0"/>
              <a:t>Modified Internal Rate of Return (MIRR)</a:t>
            </a:r>
            <a:endParaRPr lang="en-US" dirty="0"/>
          </a:p>
        </p:txBody>
      </p:sp>
    </p:spTree>
    <p:extLst>
      <p:ext uri="{BB962C8B-B14F-4D97-AF65-F5344CB8AC3E}">
        <p14:creationId xmlns:p14="http://schemas.microsoft.com/office/powerpoint/2010/main" val="169959679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939540"/>
          </a:xfrm>
        </p:spPr>
        <p:txBody>
          <a:bodyPr/>
          <a:lstStyle/>
          <a:p>
            <a:pPr marL="514350" indent="-514350">
              <a:buFont typeface="+mj-lt"/>
              <a:buAutoNum type="arabicPeriod"/>
            </a:pPr>
            <a:r>
              <a:rPr lang="en-US" dirty="0"/>
              <a:t>What is Modified Internal Rate of </a:t>
            </a:r>
            <a:r>
              <a:rPr lang="en-US" dirty="0" smtClean="0"/>
              <a:t>Return?</a:t>
            </a:r>
            <a:endParaRPr lang="en-US" dirty="0"/>
          </a:p>
          <a:p>
            <a:pPr marL="514350" indent="-514350">
              <a:buFont typeface="+mj-lt"/>
              <a:buAutoNum type="arabicPeriod"/>
            </a:pPr>
            <a:endParaRPr lang="en-US" dirty="0"/>
          </a:p>
          <a:p>
            <a:pPr marL="514350" indent="-514350">
              <a:buFont typeface="+mj-lt"/>
              <a:buAutoNum type="arabicPeriod"/>
            </a:pPr>
            <a:r>
              <a:rPr lang="en-US" dirty="0" smtClean="0"/>
              <a:t>Calculating </a:t>
            </a:r>
            <a:r>
              <a:rPr lang="en-US" dirty="0"/>
              <a:t>Modified Internal Rate of Return </a:t>
            </a:r>
            <a:endParaRPr lang="en-US" dirty="0" smtClean="0"/>
          </a:p>
          <a:p>
            <a:pPr marL="514350" indent="-514350">
              <a:buFont typeface="+mj-lt"/>
              <a:buAutoNum type="arabicPeriod"/>
            </a:pPr>
            <a:endParaRPr lang="en-US" dirty="0"/>
          </a:p>
          <a:p>
            <a:pPr marL="514350" indent="-514350">
              <a:buFont typeface="+mj-lt"/>
              <a:buAutoNum type="arabicPeriod"/>
            </a:pPr>
            <a:r>
              <a:rPr lang="en-US" dirty="0" smtClean="0"/>
              <a:t>Analysis of </a:t>
            </a:r>
            <a:r>
              <a:rPr lang="en-US" dirty="0"/>
              <a:t>Modified Internal Rate of Return </a:t>
            </a:r>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sz="3800" dirty="0" smtClean="0"/>
              <a:t>‘</a:t>
            </a:r>
            <a:r>
              <a:rPr lang="en-US" dirty="0" smtClean="0"/>
              <a:t>Modification</a:t>
            </a:r>
            <a:r>
              <a:rPr lang="en-US" sz="3800" dirty="0" smtClean="0"/>
              <a:t>’</a:t>
            </a:r>
            <a:endParaRPr lang="en-US" sz="3800" dirty="0"/>
          </a:p>
        </p:txBody>
      </p:sp>
      <p:sp>
        <p:nvSpPr>
          <p:cNvPr id="185347" name="Rectangle 3"/>
          <p:cNvSpPr>
            <a:spLocks noGrp="1" noChangeArrowheads="1"/>
          </p:cNvSpPr>
          <p:nvPr>
            <p:ph type="body" idx="1"/>
          </p:nvPr>
        </p:nvSpPr>
        <p:spPr/>
        <p:txBody>
          <a:bodyPr>
            <a:normAutofit fontScale="92500" lnSpcReduction="10000"/>
          </a:bodyPr>
          <a:lstStyle/>
          <a:p>
            <a:r>
              <a:rPr lang="en-US" dirty="0" smtClean="0"/>
              <a:t>Allows </a:t>
            </a:r>
            <a:r>
              <a:rPr lang="en-US" dirty="0"/>
              <a:t>the reinvestment rate (</a:t>
            </a:r>
            <a:r>
              <a:rPr lang="en-US" dirty="0" err="1" smtClean="0"/>
              <a:t>r</a:t>
            </a:r>
            <a:r>
              <a:rPr lang="en-US" baseline="-25000" dirty="0" err="1" smtClean="0"/>
              <a:t>RI</a:t>
            </a:r>
            <a:r>
              <a:rPr lang="en-US" dirty="0" smtClean="0"/>
              <a:t>) of </a:t>
            </a:r>
            <a:r>
              <a:rPr lang="en-US" dirty="0"/>
              <a:t>cash flows to </a:t>
            </a:r>
            <a:r>
              <a:rPr lang="en-US" dirty="0" smtClean="0"/>
              <a:t>be specified.</a:t>
            </a:r>
          </a:p>
          <a:p>
            <a:endParaRPr lang="en-US" dirty="0"/>
          </a:p>
          <a:p>
            <a:r>
              <a:rPr lang="en-US" dirty="0" smtClean="0"/>
              <a:t>Allows the reinvestment rate </a:t>
            </a:r>
            <a:r>
              <a:rPr lang="en-US" dirty="0"/>
              <a:t>(</a:t>
            </a:r>
            <a:r>
              <a:rPr lang="en-US" dirty="0" err="1"/>
              <a:t>r</a:t>
            </a:r>
            <a:r>
              <a:rPr lang="en-US" baseline="-25000" dirty="0" err="1"/>
              <a:t>RI</a:t>
            </a:r>
            <a:r>
              <a:rPr lang="en-US" dirty="0"/>
              <a:t>) of </a:t>
            </a:r>
            <a:r>
              <a:rPr lang="en-US" dirty="0" smtClean="0"/>
              <a:t>cash flows to be different than the discount rate.</a:t>
            </a:r>
            <a:endParaRPr lang="en-US" dirty="0"/>
          </a:p>
        </p:txBody>
      </p:sp>
    </p:spTree>
    <p:extLst>
      <p:ext uri="{BB962C8B-B14F-4D97-AF65-F5344CB8AC3E}">
        <p14:creationId xmlns:p14="http://schemas.microsoft.com/office/powerpoint/2010/main" val="14298402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81000" y="230188"/>
            <a:ext cx="8382000" cy="1329595"/>
          </a:xfrm>
        </p:spPr>
        <p:txBody>
          <a:bodyPr/>
          <a:lstStyle/>
          <a:p>
            <a:r>
              <a:rPr lang="en-US" dirty="0" smtClean="0"/>
              <a:t>Modified Internal </a:t>
            </a:r>
            <a:r>
              <a:rPr lang="en-US" dirty="0"/>
              <a:t>Rate of Return </a:t>
            </a:r>
            <a:r>
              <a:rPr lang="en-US" dirty="0" smtClean="0"/>
              <a:t>(MIRR</a:t>
            </a:r>
            <a:r>
              <a:rPr lang="en-US" dirty="0"/>
              <a:t>)</a:t>
            </a:r>
          </a:p>
        </p:txBody>
      </p:sp>
      <p:sp>
        <p:nvSpPr>
          <p:cNvPr id="169987" name="Rectangle 3"/>
          <p:cNvSpPr>
            <a:spLocks noGrp="1" noChangeArrowheads="1"/>
          </p:cNvSpPr>
          <p:nvPr>
            <p:ph type="body" idx="1"/>
          </p:nvPr>
        </p:nvSpPr>
        <p:spPr>
          <a:xfrm>
            <a:off x="381000" y="1676400"/>
            <a:ext cx="8382000" cy="4038029"/>
          </a:xfrm>
        </p:spPr>
        <p:txBody>
          <a:bodyPr/>
          <a:lstStyle/>
          <a:p>
            <a:r>
              <a:rPr lang="en-US" dirty="0" smtClean="0"/>
              <a:t>MIRR is the </a:t>
            </a:r>
            <a:r>
              <a:rPr lang="en-US" dirty="0"/>
              <a:t>discount rate that makes present value of all cash </a:t>
            </a:r>
            <a:r>
              <a:rPr lang="en-US" dirty="0" smtClean="0"/>
              <a:t>outflows equal </a:t>
            </a:r>
            <a:r>
              <a:rPr lang="en-US" dirty="0"/>
              <a:t>to the present value of all cash </a:t>
            </a:r>
            <a:r>
              <a:rPr lang="en-US" dirty="0" smtClean="0"/>
              <a:t>inflows</a:t>
            </a:r>
            <a:r>
              <a:rPr lang="en-US" dirty="0" smtClean="0"/>
              <a:t>.</a:t>
            </a:r>
          </a:p>
          <a:p>
            <a:endParaRPr lang="en-US" dirty="0"/>
          </a:p>
          <a:p>
            <a:endParaRPr lang="en-US" dirty="0" smtClean="0"/>
          </a:p>
          <a:p>
            <a:endParaRPr lang="en-US" dirty="0"/>
          </a:p>
          <a:p>
            <a:endParaRPr lang="en-US" dirty="0" smtClean="0"/>
          </a:p>
          <a:p>
            <a:r>
              <a:rPr lang="en-US" i="1" dirty="0" smtClean="0"/>
              <a:t>NOTE: No calculator function for MIRR.</a:t>
            </a:r>
            <a:endParaRPr lang="en-US" i="1" dirty="0"/>
          </a:p>
        </p:txBody>
      </p:sp>
      <p:graphicFrame>
        <p:nvGraphicFramePr>
          <p:cNvPr id="501761" name="Object 1"/>
          <p:cNvGraphicFramePr>
            <a:graphicFrameLocks noChangeAspect="1"/>
          </p:cNvGraphicFramePr>
          <p:nvPr>
            <p:extLst>
              <p:ext uri="{D42A27DB-BD31-4B8C-83A1-F6EECF244321}">
                <p14:modId xmlns:p14="http://schemas.microsoft.com/office/powerpoint/2010/main" val="1001903362"/>
              </p:ext>
            </p:extLst>
          </p:nvPr>
        </p:nvGraphicFramePr>
        <p:xfrm>
          <a:off x="381000" y="3962400"/>
          <a:ext cx="8361363" cy="515717"/>
        </p:xfrm>
        <a:graphic>
          <a:graphicData uri="http://schemas.openxmlformats.org/presentationml/2006/ole">
            <mc:AlternateContent xmlns:mc="http://schemas.openxmlformats.org/markup-compatibility/2006">
              <mc:Choice xmlns:v="urn:schemas-microsoft-com:vml" Requires="v">
                <p:oleObj spid="_x0000_s3083" name="Equation" r:id="rId4" imgW="3314520" imgH="203040" progId="Equation.DSMT4">
                  <p:embed/>
                </p:oleObj>
              </mc:Choice>
              <mc:Fallback>
                <p:oleObj name="Equation" r:id="rId4" imgW="3314520" imgH="203040" progId="Equation.DSMT4">
                  <p:embed/>
                  <p:pic>
                    <p:nvPicPr>
                      <p:cNvPr id="0" name=""/>
                      <p:cNvPicPr>
                        <a:picLocks noChangeAspect="1" noChangeArrowheads="1"/>
                      </p:cNvPicPr>
                      <p:nvPr/>
                    </p:nvPicPr>
                    <p:blipFill>
                      <a:blip r:embed="rId5"/>
                      <a:srcRect/>
                      <a:stretch>
                        <a:fillRect/>
                      </a:stretch>
                    </p:blipFill>
                    <p:spPr bwMode="auto">
                      <a:xfrm>
                        <a:off x="381000" y="3962400"/>
                        <a:ext cx="8361363" cy="515717"/>
                      </a:xfrm>
                      <a:prstGeom prst="rect">
                        <a:avLst/>
                      </a:prstGeom>
                      <a:noFill/>
                      <a:extLst/>
                    </p:spPr>
                  </p:pic>
                </p:oleObj>
              </mc:Fallback>
            </mc:AlternateContent>
          </a:graphicData>
        </a:graphic>
      </p:graphicFrame>
    </p:spTree>
    <p:extLst>
      <p:ext uri="{BB962C8B-B14F-4D97-AF65-F5344CB8AC3E}">
        <p14:creationId xmlns:p14="http://schemas.microsoft.com/office/powerpoint/2010/main" val="122569337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381000" y="230188"/>
            <a:ext cx="8382000" cy="664797"/>
          </a:xfrm>
        </p:spPr>
        <p:txBody>
          <a:bodyPr/>
          <a:lstStyle/>
          <a:p>
            <a:pPr marL="800100" indent="-800100"/>
            <a:r>
              <a:rPr lang="en-US" dirty="0"/>
              <a:t>MIRR </a:t>
            </a:r>
            <a:r>
              <a:rPr lang="en-US" dirty="0" smtClean="0"/>
              <a:t>Rule</a:t>
            </a:r>
            <a:endParaRPr lang="en-US" dirty="0"/>
          </a:p>
        </p:txBody>
      </p:sp>
      <p:sp>
        <p:nvSpPr>
          <p:cNvPr id="184323" name="Rectangle 3"/>
          <p:cNvSpPr>
            <a:spLocks noGrp="1" noChangeArrowheads="1"/>
          </p:cNvSpPr>
          <p:nvPr>
            <p:ph type="body" idx="1"/>
          </p:nvPr>
        </p:nvSpPr>
        <p:spPr>
          <a:xfrm>
            <a:off x="381000" y="1676400"/>
            <a:ext cx="8382000" cy="4343400"/>
          </a:xfrm>
        </p:spPr>
        <p:txBody>
          <a:bodyPr>
            <a:normAutofit/>
          </a:bodyPr>
          <a:lstStyle/>
          <a:p>
            <a:pPr>
              <a:lnSpc>
                <a:spcPct val="90000"/>
              </a:lnSpc>
            </a:pPr>
            <a:r>
              <a:rPr lang="en-US" dirty="0" smtClean="0"/>
              <a:t>Rule: Do project if MIRR &gt; required </a:t>
            </a:r>
            <a:r>
              <a:rPr lang="en-US" dirty="0"/>
              <a:t>rate of return (r). </a:t>
            </a:r>
            <a:endParaRPr lang="en-US" dirty="0" smtClean="0"/>
          </a:p>
          <a:p>
            <a:pPr lvl="1">
              <a:lnSpc>
                <a:spcPct val="90000"/>
              </a:lnSpc>
            </a:pPr>
            <a:endParaRPr lang="en-US" dirty="0"/>
          </a:p>
          <a:p>
            <a:r>
              <a:rPr lang="en-US" dirty="0"/>
              <a:t>If the return on the project </a:t>
            </a:r>
            <a:r>
              <a:rPr lang="en-US" dirty="0" smtClean="0"/>
              <a:t>(MIRR</a:t>
            </a:r>
            <a:r>
              <a:rPr lang="en-US" dirty="0"/>
              <a:t>) is greater than the return expected on projects with this level of risk (r), then do the project</a:t>
            </a:r>
          </a:p>
          <a:p>
            <a:pPr>
              <a:lnSpc>
                <a:spcPct val="90000"/>
              </a:lnSpc>
            </a:pPr>
            <a:endParaRPr lang="en-US" dirty="0"/>
          </a:p>
        </p:txBody>
      </p:sp>
    </p:spTree>
    <p:extLst>
      <p:ext uri="{BB962C8B-B14F-4D97-AF65-F5344CB8AC3E}">
        <p14:creationId xmlns:p14="http://schemas.microsoft.com/office/powerpoint/2010/main" val="58489117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381000" y="230188"/>
            <a:ext cx="8382000" cy="664797"/>
          </a:xfrm>
        </p:spPr>
        <p:txBody>
          <a:bodyPr/>
          <a:lstStyle/>
          <a:p>
            <a:r>
              <a:rPr lang="en-US" dirty="0"/>
              <a:t>MIRR Process</a:t>
            </a:r>
          </a:p>
        </p:txBody>
      </p:sp>
      <p:sp>
        <p:nvSpPr>
          <p:cNvPr id="220163" name="Rectangle 3"/>
          <p:cNvSpPr>
            <a:spLocks noGrp="1" noChangeArrowheads="1"/>
          </p:cNvSpPr>
          <p:nvPr>
            <p:ph type="body" idx="1"/>
          </p:nvPr>
        </p:nvSpPr>
        <p:spPr>
          <a:xfrm>
            <a:off x="304800" y="1143000"/>
            <a:ext cx="8229600" cy="4679894"/>
          </a:xfrm>
        </p:spPr>
        <p:txBody>
          <a:bodyPr/>
          <a:lstStyle/>
          <a:p>
            <a:r>
              <a:rPr lang="en-US" sz="2800" dirty="0"/>
              <a:t>Steps:</a:t>
            </a:r>
          </a:p>
          <a:p>
            <a:pPr marL="1031875" lvl="1" indent="-514350">
              <a:buFont typeface="+mj-lt"/>
              <a:buAutoNum type="arabicPeriod"/>
            </a:pPr>
            <a:r>
              <a:rPr lang="en-US" dirty="0" smtClean="0"/>
              <a:t>Determine </a:t>
            </a:r>
            <a:r>
              <a:rPr lang="en-US" dirty="0"/>
              <a:t>all cash </a:t>
            </a:r>
            <a:r>
              <a:rPr lang="en-US" dirty="0" smtClean="0"/>
              <a:t>flows.</a:t>
            </a:r>
          </a:p>
          <a:p>
            <a:pPr marL="1031875" lvl="1" indent="-514350">
              <a:buFont typeface="+mj-lt"/>
              <a:buAutoNum type="arabicPeriod"/>
            </a:pPr>
            <a:r>
              <a:rPr lang="en-US" dirty="0" smtClean="0"/>
              <a:t>Find </a:t>
            </a:r>
            <a:r>
              <a:rPr lang="en-US" dirty="0"/>
              <a:t>the </a:t>
            </a:r>
            <a:r>
              <a:rPr lang="en-US" dirty="0" smtClean="0"/>
              <a:t>future value (in the last year) </a:t>
            </a:r>
            <a:r>
              <a:rPr lang="en-US" dirty="0"/>
              <a:t>of all cash </a:t>
            </a:r>
            <a:r>
              <a:rPr lang="en-US" i="1" dirty="0" smtClean="0"/>
              <a:t>in</a:t>
            </a:r>
            <a:r>
              <a:rPr lang="en-US" dirty="0" smtClean="0"/>
              <a:t>flows </a:t>
            </a:r>
            <a:r>
              <a:rPr lang="en-US" sz="2800" dirty="0" smtClean="0"/>
              <a:t>compounded </a:t>
            </a:r>
            <a:r>
              <a:rPr lang="en-US" sz="2800" dirty="0"/>
              <a:t>at </a:t>
            </a:r>
            <a:r>
              <a:rPr lang="en-US" sz="2800" dirty="0" err="1"/>
              <a:t>r</a:t>
            </a:r>
            <a:r>
              <a:rPr lang="en-US" sz="2800" baseline="-25000" dirty="0" err="1"/>
              <a:t>RI</a:t>
            </a:r>
            <a:r>
              <a:rPr lang="en-US" sz="2800" dirty="0"/>
              <a:t>.</a:t>
            </a:r>
          </a:p>
          <a:p>
            <a:pPr marL="1031875" lvl="1" indent="-514350">
              <a:buFont typeface="+mj-lt"/>
              <a:buAutoNum type="arabicPeriod"/>
            </a:pPr>
            <a:r>
              <a:rPr lang="en-US" dirty="0" smtClean="0"/>
              <a:t>Find </a:t>
            </a:r>
            <a:r>
              <a:rPr lang="en-US" dirty="0"/>
              <a:t>the present value of all cash </a:t>
            </a:r>
            <a:r>
              <a:rPr lang="en-US" i="1" dirty="0"/>
              <a:t>out</a:t>
            </a:r>
            <a:r>
              <a:rPr lang="en-US" dirty="0"/>
              <a:t>flows.</a:t>
            </a:r>
          </a:p>
          <a:p>
            <a:pPr marL="1031875" lvl="1" indent="-514350">
              <a:buFont typeface="+mj-lt"/>
              <a:buAutoNum type="arabicPeriod"/>
            </a:pPr>
            <a:r>
              <a:rPr lang="en-US" dirty="0" smtClean="0"/>
              <a:t>Find </a:t>
            </a:r>
            <a:r>
              <a:rPr lang="en-US" dirty="0"/>
              <a:t>the </a:t>
            </a:r>
            <a:r>
              <a:rPr lang="en-US" dirty="0" smtClean="0"/>
              <a:t>MIRR, the </a:t>
            </a:r>
            <a:r>
              <a:rPr lang="en-US" dirty="0"/>
              <a:t>discount rate that makes the present value of all cash </a:t>
            </a:r>
            <a:r>
              <a:rPr lang="en-US" i="1" dirty="0"/>
              <a:t>out</a:t>
            </a:r>
            <a:r>
              <a:rPr lang="en-US" dirty="0"/>
              <a:t>flows equal to the present value of the terminal value. </a:t>
            </a:r>
          </a:p>
        </p:txBody>
      </p:sp>
    </p:spTree>
    <p:extLst>
      <p:ext uri="{BB962C8B-B14F-4D97-AF65-F5344CB8AC3E}">
        <p14:creationId xmlns:p14="http://schemas.microsoft.com/office/powerpoint/2010/main" val="109215036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dirty="0"/>
              <a:t>MIRR </a:t>
            </a:r>
            <a:r>
              <a:rPr lang="en-US" dirty="0" smtClean="0"/>
              <a:t>Diagram</a:t>
            </a:r>
            <a:r>
              <a:rPr lang="en-US" baseline="-25000" dirty="0" smtClean="0"/>
              <a:t>▪</a:t>
            </a:r>
            <a:endParaRPr lang="en-US" baseline="-25000" dirty="0"/>
          </a:p>
        </p:txBody>
      </p:sp>
      <p:sp>
        <p:nvSpPr>
          <p:cNvPr id="274436" name="AutoShape 4"/>
          <p:cNvSpPr>
            <a:spLocks noChangeArrowheads="1"/>
          </p:cNvSpPr>
          <p:nvPr/>
        </p:nvSpPr>
        <p:spPr bwMode="auto">
          <a:xfrm>
            <a:off x="6096000" y="19812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4437" name="AutoShape 5"/>
          <p:cNvSpPr>
            <a:spLocks noChangeArrowheads="1"/>
          </p:cNvSpPr>
          <p:nvPr/>
        </p:nvSpPr>
        <p:spPr bwMode="auto">
          <a:xfrm>
            <a:off x="3810000" y="19812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4439" name="AutoShape 7"/>
          <p:cNvSpPr>
            <a:spLocks noChangeArrowheads="1"/>
          </p:cNvSpPr>
          <p:nvPr/>
        </p:nvSpPr>
        <p:spPr bwMode="auto">
          <a:xfrm>
            <a:off x="4953000" y="19812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cxnSp>
        <p:nvCxnSpPr>
          <p:cNvPr id="274442" name="AutoShape 10"/>
          <p:cNvCxnSpPr>
            <a:cxnSpLocks noChangeShapeType="1"/>
            <a:stCxn id="274439" idx="2"/>
          </p:cNvCxnSpPr>
          <p:nvPr/>
        </p:nvCxnSpPr>
        <p:spPr bwMode="auto">
          <a:xfrm rot="16200000" flipH="1">
            <a:off x="5486400" y="2514600"/>
            <a:ext cx="1676400" cy="1828800"/>
          </a:xfrm>
          <a:prstGeom prst="bentConnector2">
            <a:avLst/>
          </a:prstGeom>
          <a:noFill/>
          <a:ln w="12700">
            <a:solidFill>
              <a:schemeClr val="tx1"/>
            </a:solidFill>
            <a:miter lim="800000"/>
            <a:headEnd type="none" w="sm" len="sm"/>
            <a:tailEnd type="triangle" w="med" len="med"/>
          </a:ln>
          <a:effectLst/>
        </p:spPr>
      </p:cxnSp>
      <p:cxnSp>
        <p:nvCxnSpPr>
          <p:cNvPr id="274444" name="AutoShape 12"/>
          <p:cNvCxnSpPr>
            <a:cxnSpLocks noChangeShapeType="1"/>
            <a:stCxn id="274437" idx="2"/>
          </p:cNvCxnSpPr>
          <p:nvPr/>
        </p:nvCxnSpPr>
        <p:spPr bwMode="auto">
          <a:xfrm rot="16200000" flipH="1">
            <a:off x="4610100" y="2247900"/>
            <a:ext cx="2286000" cy="2971800"/>
          </a:xfrm>
          <a:prstGeom prst="bentConnector2">
            <a:avLst/>
          </a:prstGeom>
          <a:noFill/>
          <a:ln w="12700">
            <a:solidFill>
              <a:schemeClr val="tx1"/>
            </a:solidFill>
            <a:miter lim="800000"/>
            <a:headEnd type="none" w="sm" len="sm"/>
            <a:tailEnd type="triangle" w="med" len="med"/>
          </a:ln>
          <a:effectLst/>
        </p:spPr>
      </p:cxnSp>
      <p:cxnSp>
        <p:nvCxnSpPr>
          <p:cNvPr id="274445" name="AutoShape 13"/>
          <p:cNvCxnSpPr>
            <a:cxnSpLocks noChangeShapeType="1"/>
            <a:stCxn id="274436" idx="2"/>
          </p:cNvCxnSpPr>
          <p:nvPr/>
        </p:nvCxnSpPr>
        <p:spPr bwMode="auto">
          <a:xfrm rot="16200000" flipH="1">
            <a:off x="6362700" y="2781300"/>
            <a:ext cx="1066800" cy="685800"/>
          </a:xfrm>
          <a:prstGeom prst="bentConnector3">
            <a:avLst>
              <a:gd name="adj1" fmla="val 101190"/>
            </a:avLst>
          </a:prstGeom>
          <a:noFill/>
          <a:ln w="12700">
            <a:solidFill>
              <a:schemeClr val="tx1"/>
            </a:solidFill>
            <a:miter lim="800000"/>
            <a:headEnd type="none" w="sm" len="sm"/>
            <a:tailEnd type="triangle" w="med" len="med"/>
          </a:ln>
          <a:effectLst/>
        </p:spPr>
      </p:cxnSp>
      <p:sp>
        <p:nvSpPr>
          <p:cNvPr id="274446" name="AutoShape 14"/>
          <p:cNvSpPr>
            <a:spLocks noChangeArrowheads="1"/>
          </p:cNvSpPr>
          <p:nvPr/>
        </p:nvSpPr>
        <p:spPr bwMode="auto">
          <a:xfrm>
            <a:off x="2667000" y="19812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cxnSp>
        <p:nvCxnSpPr>
          <p:cNvPr id="274448" name="AutoShape 16"/>
          <p:cNvCxnSpPr>
            <a:cxnSpLocks noChangeShapeType="1"/>
            <a:stCxn id="274446" idx="2"/>
            <a:endCxn id="274470" idx="0"/>
          </p:cNvCxnSpPr>
          <p:nvPr/>
        </p:nvCxnSpPr>
        <p:spPr bwMode="auto">
          <a:xfrm rot="5400000">
            <a:off x="2133600" y="3581400"/>
            <a:ext cx="1981200" cy="0"/>
          </a:xfrm>
          <a:prstGeom prst="straightConnector1">
            <a:avLst/>
          </a:prstGeom>
          <a:noFill/>
          <a:ln w="12700">
            <a:solidFill>
              <a:schemeClr val="tx1"/>
            </a:solidFill>
            <a:round/>
            <a:headEnd/>
            <a:tailEnd type="triangle" w="med" len="med"/>
          </a:ln>
          <a:effectLst/>
        </p:spPr>
      </p:cxnSp>
      <p:sp>
        <p:nvSpPr>
          <p:cNvPr id="274452" name="Text Box 20"/>
          <p:cNvSpPr txBox="1">
            <a:spLocks noChangeArrowheads="1"/>
          </p:cNvSpPr>
          <p:nvPr/>
        </p:nvSpPr>
        <p:spPr bwMode="auto">
          <a:xfrm>
            <a:off x="2895600" y="22098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0</a:t>
            </a:r>
          </a:p>
        </p:txBody>
      </p:sp>
      <p:sp>
        <p:nvSpPr>
          <p:cNvPr id="274453" name="Text Box 21"/>
          <p:cNvSpPr txBox="1">
            <a:spLocks noChangeArrowheads="1"/>
          </p:cNvSpPr>
          <p:nvPr/>
        </p:nvSpPr>
        <p:spPr bwMode="auto">
          <a:xfrm>
            <a:off x="4038600" y="22098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1</a:t>
            </a:r>
          </a:p>
        </p:txBody>
      </p:sp>
      <p:sp>
        <p:nvSpPr>
          <p:cNvPr id="274455" name="Text Box 23"/>
          <p:cNvSpPr txBox="1">
            <a:spLocks noChangeArrowheads="1"/>
          </p:cNvSpPr>
          <p:nvPr/>
        </p:nvSpPr>
        <p:spPr bwMode="auto">
          <a:xfrm>
            <a:off x="5181600" y="22098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2</a:t>
            </a:r>
          </a:p>
        </p:txBody>
      </p:sp>
      <p:sp>
        <p:nvSpPr>
          <p:cNvPr id="274456" name="Text Box 24"/>
          <p:cNvSpPr txBox="1">
            <a:spLocks noChangeArrowheads="1"/>
          </p:cNvSpPr>
          <p:nvPr/>
        </p:nvSpPr>
        <p:spPr bwMode="auto">
          <a:xfrm>
            <a:off x="6324600" y="22098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3</a:t>
            </a:r>
          </a:p>
        </p:txBody>
      </p:sp>
      <p:sp>
        <p:nvSpPr>
          <p:cNvPr id="274457" name="AutoShape 25"/>
          <p:cNvSpPr>
            <a:spLocks noChangeArrowheads="1"/>
          </p:cNvSpPr>
          <p:nvPr/>
        </p:nvSpPr>
        <p:spPr bwMode="auto">
          <a:xfrm>
            <a:off x="7315200" y="1981200"/>
            <a:ext cx="914400" cy="609600"/>
          </a:xfrm>
          <a:prstGeom prst="flowChartProcess">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274458" name="Text Box 26"/>
          <p:cNvSpPr txBox="1">
            <a:spLocks noChangeArrowheads="1"/>
          </p:cNvSpPr>
          <p:nvPr/>
        </p:nvSpPr>
        <p:spPr bwMode="auto">
          <a:xfrm>
            <a:off x="7543800" y="2209800"/>
            <a:ext cx="457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4</a:t>
            </a:r>
          </a:p>
        </p:txBody>
      </p:sp>
      <p:cxnSp>
        <p:nvCxnSpPr>
          <p:cNvPr id="274459" name="AutoShape 27"/>
          <p:cNvCxnSpPr>
            <a:cxnSpLocks noChangeShapeType="1"/>
          </p:cNvCxnSpPr>
          <p:nvPr/>
        </p:nvCxnSpPr>
        <p:spPr bwMode="auto">
          <a:xfrm>
            <a:off x="7772400" y="2590800"/>
            <a:ext cx="0" cy="228600"/>
          </a:xfrm>
          <a:prstGeom prst="straightConnector1">
            <a:avLst/>
          </a:prstGeom>
          <a:noFill/>
          <a:ln w="12700">
            <a:solidFill>
              <a:schemeClr val="tx1"/>
            </a:solidFill>
            <a:round/>
            <a:headEnd type="none" w="sm" len="sm"/>
            <a:tailEnd type="triangle" w="med" len="med"/>
          </a:ln>
          <a:effectLst/>
        </p:spPr>
      </p:cxnSp>
      <p:sp>
        <p:nvSpPr>
          <p:cNvPr id="274460" name="AutoShape 28"/>
          <p:cNvSpPr>
            <a:spLocks noChangeArrowheads="1"/>
          </p:cNvSpPr>
          <p:nvPr/>
        </p:nvSpPr>
        <p:spPr bwMode="auto">
          <a:xfrm>
            <a:off x="7239000" y="34290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4461" name="Text Box 29"/>
          <p:cNvSpPr txBox="1">
            <a:spLocks noChangeArrowheads="1"/>
          </p:cNvSpPr>
          <p:nvPr/>
        </p:nvSpPr>
        <p:spPr bwMode="auto">
          <a:xfrm>
            <a:off x="7391400" y="35052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FV(C</a:t>
            </a:r>
            <a:r>
              <a:rPr lang="en-US" sz="1200" baseline="-25000" dirty="0">
                <a:solidFill>
                  <a:schemeClr val="bg1"/>
                </a:solidFill>
              </a:rPr>
              <a:t>3</a:t>
            </a:r>
            <a:r>
              <a:rPr lang="en-US" sz="1200" dirty="0">
                <a:solidFill>
                  <a:schemeClr val="bg1"/>
                </a:solidFill>
              </a:rPr>
              <a:t>)</a:t>
            </a:r>
            <a:endParaRPr lang="en-US" sz="1200" baseline="-25000" dirty="0">
              <a:solidFill>
                <a:schemeClr val="bg1"/>
              </a:solidFill>
            </a:endParaRPr>
          </a:p>
        </p:txBody>
      </p:sp>
      <p:sp>
        <p:nvSpPr>
          <p:cNvPr id="274462" name="AutoShape 30"/>
          <p:cNvSpPr>
            <a:spLocks noChangeArrowheads="1"/>
          </p:cNvSpPr>
          <p:nvPr/>
        </p:nvSpPr>
        <p:spPr bwMode="auto">
          <a:xfrm>
            <a:off x="7239000" y="28194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4463" name="Text Box 31"/>
          <p:cNvSpPr txBox="1">
            <a:spLocks noChangeArrowheads="1"/>
          </p:cNvSpPr>
          <p:nvPr/>
        </p:nvSpPr>
        <p:spPr bwMode="auto">
          <a:xfrm>
            <a:off x="7391400" y="28956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FV(C</a:t>
            </a:r>
            <a:r>
              <a:rPr lang="en-US" sz="1200" baseline="-25000" dirty="0">
                <a:solidFill>
                  <a:schemeClr val="bg1"/>
                </a:solidFill>
              </a:rPr>
              <a:t>4</a:t>
            </a:r>
            <a:r>
              <a:rPr lang="en-US" sz="1200" dirty="0">
                <a:solidFill>
                  <a:schemeClr val="bg1"/>
                </a:solidFill>
              </a:rPr>
              <a:t>)</a:t>
            </a:r>
            <a:endParaRPr lang="en-US" sz="1200" baseline="-25000" dirty="0">
              <a:solidFill>
                <a:schemeClr val="bg1"/>
              </a:solidFill>
            </a:endParaRPr>
          </a:p>
        </p:txBody>
      </p:sp>
      <p:sp>
        <p:nvSpPr>
          <p:cNvPr id="274464" name="AutoShape 32"/>
          <p:cNvSpPr>
            <a:spLocks noChangeArrowheads="1"/>
          </p:cNvSpPr>
          <p:nvPr/>
        </p:nvSpPr>
        <p:spPr bwMode="auto">
          <a:xfrm>
            <a:off x="7239000" y="40386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4465" name="Text Box 33"/>
          <p:cNvSpPr txBox="1">
            <a:spLocks noChangeArrowheads="1"/>
          </p:cNvSpPr>
          <p:nvPr/>
        </p:nvSpPr>
        <p:spPr bwMode="auto">
          <a:xfrm>
            <a:off x="7391400" y="41148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FV(C</a:t>
            </a:r>
            <a:r>
              <a:rPr lang="en-US" sz="1200" baseline="-25000" dirty="0">
                <a:solidFill>
                  <a:schemeClr val="bg1"/>
                </a:solidFill>
              </a:rPr>
              <a:t>2</a:t>
            </a:r>
            <a:r>
              <a:rPr lang="en-US" sz="1200" dirty="0">
                <a:solidFill>
                  <a:schemeClr val="bg1"/>
                </a:solidFill>
              </a:rPr>
              <a:t>)</a:t>
            </a:r>
            <a:endParaRPr lang="en-US" sz="1200" baseline="-25000" dirty="0">
              <a:solidFill>
                <a:schemeClr val="bg1"/>
              </a:solidFill>
            </a:endParaRPr>
          </a:p>
        </p:txBody>
      </p:sp>
      <p:sp>
        <p:nvSpPr>
          <p:cNvPr id="274466" name="AutoShape 34"/>
          <p:cNvSpPr>
            <a:spLocks noChangeArrowheads="1"/>
          </p:cNvSpPr>
          <p:nvPr/>
        </p:nvSpPr>
        <p:spPr bwMode="auto">
          <a:xfrm>
            <a:off x="7239000" y="46482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4467" name="Text Box 35"/>
          <p:cNvSpPr txBox="1">
            <a:spLocks noChangeArrowheads="1"/>
          </p:cNvSpPr>
          <p:nvPr/>
        </p:nvSpPr>
        <p:spPr bwMode="auto">
          <a:xfrm>
            <a:off x="7391400" y="4724400"/>
            <a:ext cx="685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FV(C</a:t>
            </a:r>
            <a:r>
              <a:rPr lang="en-US" sz="1200" baseline="-25000" dirty="0">
                <a:solidFill>
                  <a:schemeClr val="bg1"/>
                </a:solidFill>
              </a:rPr>
              <a:t>1</a:t>
            </a:r>
            <a:r>
              <a:rPr lang="en-US" sz="1200" dirty="0">
                <a:solidFill>
                  <a:schemeClr val="bg1"/>
                </a:solidFill>
              </a:rPr>
              <a:t>)</a:t>
            </a:r>
            <a:endParaRPr lang="en-US" sz="1200" baseline="-25000" dirty="0">
              <a:solidFill>
                <a:schemeClr val="bg1"/>
              </a:solidFill>
            </a:endParaRPr>
          </a:p>
        </p:txBody>
      </p:sp>
      <p:sp>
        <p:nvSpPr>
          <p:cNvPr id="274470" name="AutoShape 38"/>
          <p:cNvSpPr>
            <a:spLocks noChangeArrowheads="1"/>
          </p:cNvSpPr>
          <p:nvPr/>
        </p:nvSpPr>
        <p:spPr bwMode="auto">
          <a:xfrm>
            <a:off x="2590800" y="4572000"/>
            <a:ext cx="1066800" cy="381000"/>
          </a:xfrm>
          <a:prstGeom prst="flowChartProcess">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274471" name="Text Box 39"/>
          <p:cNvSpPr txBox="1">
            <a:spLocks noChangeArrowheads="1"/>
          </p:cNvSpPr>
          <p:nvPr/>
        </p:nvSpPr>
        <p:spPr bwMode="auto">
          <a:xfrm>
            <a:off x="2895600" y="4648200"/>
            <a:ext cx="5334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|-C</a:t>
            </a:r>
            <a:r>
              <a:rPr lang="en-US" sz="1200" baseline="-25000" dirty="0">
                <a:solidFill>
                  <a:schemeClr val="bg1"/>
                </a:solidFill>
              </a:rPr>
              <a:t>0</a:t>
            </a:r>
            <a:r>
              <a:rPr lang="en-US" sz="1200" dirty="0">
                <a:solidFill>
                  <a:schemeClr val="bg1"/>
                </a:solidFill>
              </a:rPr>
              <a:t>|</a:t>
            </a:r>
          </a:p>
        </p:txBody>
      </p:sp>
      <p:sp>
        <p:nvSpPr>
          <p:cNvPr id="274473" name="Text Box 41"/>
          <p:cNvSpPr txBox="1">
            <a:spLocks noChangeArrowheads="1"/>
          </p:cNvSpPr>
          <p:nvPr/>
        </p:nvSpPr>
        <p:spPr bwMode="auto">
          <a:xfrm>
            <a:off x="7620000" y="31242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4474" name="Text Box 42"/>
          <p:cNvSpPr txBox="1">
            <a:spLocks noChangeArrowheads="1"/>
          </p:cNvSpPr>
          <p:nvPr/>
        </p:nvSpPr>
        <p:spPr bwMode="auto">
          <a:xfrm>
            <a:off x="7620000" y="43434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4475" name="Text Box 43"/>
          <p:cNvSpPr txBox="1">
            <a:spLocks noChangeArrowheads="1"/>
          </p:cNvSpPr>
          <p:nvPr/>
        </p:nvSpPr>
        <p:spPr bwMode="auto">
          <a:xfrm>
            <a:off x="7620000" y="37338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4476" name="Text Box 44"/>
          <p:cNvSpPr txBox="1">
            <a:spLocks noChangeArrowheads="1"/>
          </p:cNvSpPr>
          <p:nvPr/>
        </p:nvSpPr>
        <p:spPr bwMode="auto">
          <a:xfrm>
            <a:off x="7620000" y="4953000"/>
            <a:ext cx="304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a:t>
            </a:r>
          </a:p>
        </p:txBody>
      </p:sp>
      <p:sp>
        <p:nvSpPr>
          <p:cNvPr id="274478" name="AutoShape 46"/>
          <p:cNvSpPr>
            <a:spLocks noChangeArrowheads="1"/>
          </p:cNvSpPr>
          <p:nvPr/>
        </p:nvSpPr>
        <p:spPr bwMode="auto">
          <a:xfrm>
            <a:off x="7239000" y="52578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4479" name="Text Box 47"/>
          <p:cNvSpPr txBox="1">
            <a:spLocks noChangeArrowheads="1"/>
          </p:cNvSpPr>
          <p:nvPr/>
        </p:nvSpPr>
        <p:spPr bwMode="auto">
          <a:xfrm>
            <a:off x="7391400" y="5334000"/>
            <a:ext cx="8382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Total FV</a:t>
            </a:r>
            <a:endParaRPr lang="en-US" sz="1200" baseline="-25000" dirty="0">
              <a:solidFill>
                <a:schemeClr val="bg1"/>
              </a:solidFill>
            </a:endParaRPr>
          </a:p>
        </p:txBody>
      </p:sp>
      <p:cxnSp>
        <p:nvCxnSpPr>
          <p:cNvPr id="274480" name="AutoShape 48"/>
          <p:cNvCxnSpPr>
            <a:cxnSpLocks noChangeShapeType="1"/>
            <a:stCxn id="274478" idx="1"/>
            <a:endCxn id="274487" idx="3"/>
          </p:cNvCxnSpPr>
          <p:nvPr/>
        </p:nvCxnSpPr>
        <p:spPr bwMode="auto">
          <a:xfrm flipH="1">
            <a:off x="3657600" y="5448300"/>
            <a:ext cx="3581400" cy="0"/>
          </a:xfrm>
          <a:prstGeom prst="straightConnector1">
            <a:avLst/>
          </a:prstGeom>
          <a:noFill/>
          <a:ln w="38100">
            <a:solidFill>
              <a:schemeClr val="tx1"/>
            </a:solidFill>
            <a:round/>
            <a:headEnd/>
            <a:tailEnd type="triangle" w="med" len="med"/>
          </a:ln>
          <a:effectLst/>
        </p:spPr>
      </p:cxnSp>
      <p:sp>
        <p:nvSpPr>
          <p:cNvPr id="274481" name="Text Box 49"/>
          <p:cNvSpPr txBox="1">
            <a:spLocks noChangeArrowheads="1"/>
          </p:cNvSpPr>
          <p:nvPr/>
        </p:nvSpPr>
        <p:spPr bwMode="auto">
          <a:xfrm>
            <a:off x="6477000" y="3352800"/>
            <a:ext cx="9144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a:t>C</a:t>
            </a:r>
            <a:r>
              <a:rPr lang="en-US" sz="1200" baseline="-25000"/>
              <a:t>3</a:t>
            </a:r>
            <a:r>
              <a:rPr lang="en-US" sz="1200"/>
              <a:t>(1+r</a:t>
            </a:r>
            <a:r>
              <a:rPr lang="en-US" sz="1200" baseline="-25000"/>
              <a:t>RI</a:t>
            </a:r>
            <a:r>
              <a:rPr lang="en-US" sz="1200"/>
              <a:t>)</a:t>
            </a:r>
          </a:p>
        </p:txBody>
      </p:sp>
      <p:sp>
        <p:nvSpPr>
          <p:cNvPr id="274482" name="Text Box 50"/>
          <p:cNvSpPr txBox="1">
            <a:spLocks noChangeArrowheads="1"/>
          </p:cNvSpPr>
          <p:nvPr/>
        </p:nvSpPr>
        <p:spPr bwMode="auto">
          <a:xfrm>
            <a:off x="5791200" y="3962400"/>
            <a:ext cx="9144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a:t>C</a:t>
            </a:r>
            <a:r>
              <a:rPr lang="en-US" sz="1200" baseline="-25000"/>
              <a:t>2</a:t>
            </a:r>
            <a:r>
              <a:rPr lang="en-US" sz="1200"/>
              <a:t>(1+r</a:t>
            </a:r>
            <a:r>
              <a:rPr lang="en-US" sz="1200" baseline="-25000"/>
              <a:t>RI</a:t>
            </a:r>
            <a:r>
              <a:rPr lang="en-US" sz="1200"/>
              <a:t>)</a:t>
            </a:r>
            <a:r>
              <a:rPr lang="en-US" sz="1200" baseline="30000"/>
              <a:t>2</a:t>
            </a:r>
          </a:p>
        </p:txBody>
      </p:sp>
      <p:sp>
        <p:nvSpPr>
          <p:cNvPr id="274483" name="Text Box 51"/>
          <p:cNvSpPr txBox="1">
            <a:spLocks noChangeArrowheads="1"/>
          </p:cNvSpPr>
          <p:nvPr/>
        </p:nvSpPr>
        <p:spPr bwMode="auto">
          <a:xfrm>
            <a:off x="4648200" y="5486400"/>
            <a:ext cx="1447800" cy="549275"/>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1200" u="sng"/>
              <a:t>Total FV</a:t>
            </a:r>
          </a:p>
          <a:p>
            <a:pPr algn="ctr">
              <a:spcBef>
                <a:spcPct val="50000"/>
              </a:spcBef>
            </a:pPr>
            <a:r>
              <a:rPr lang="en-US" sz="1200"/>
              <a:t>(1+</a:t>
            </a:r>
            <a:r>
              <a:rPr lang="en-US" sz="1200" b="1"/>
              <a:t>MIRR</a:t>
            </a:r>
            <a:r>
              <a:rPr lang="en-US" sz="1200"/>
              <a:t>)</a:t>
            </a:r>
            <a:r>
              <a:rPr lang="en-US" sz="1200" baseline="30000"/>
              <a:t>4</a:t>
            </a:r>
          </a:p>
        </p:txBody>
      </p:sp>
      <p:sp>
        <p:nvSpPr>
          <p:cNvPr id="274484" name="Text Box 52"/>
          <p:cNvSpPr txBox="1">
            <a:spLocks noChangeArrowheads="1"/>
          </p:cNvSpPr>
          <p:nvPr/>
        </p:nvSpPr>
        <p:spPr bwMode="auto">
          <a:xfrm>
            <a:off x="5029200" y="4572000"/>
            <a:ext cx="9144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smtClean="0"/>
              <a:t>C</a:t>
            </a:r>
            <a:r>
              <a:rPr lang="en-US" sz="1200" baseline="-25000" dirty="0" smtClean="0"/>
              <a:t>1</a:t>
            </a:r>
            <a:r>
              <a:rPr lang="en-US" sz="1200" dirty="0" smtClean="0"/>
              <a:t>(</a:t>
            </a:r>
            <a:r>
              <a:rPr lang="en-US" sz="1200" dirty="0" err="1" smtClean="0"/>
              <a:t>1+r</a:t>
            </a:r>
            <a:r>
              <a:rPr lang="en-US" sz="1200" baseline="-25000" dirty="0" err="1" smtClean="0"/>
              <a:t>RI</a:t>
            </a:r>
            <a:r>
              <a:rPr lang="en-US" sz="1200" dirty="0" smtClean="0"/>
              <a:t>)</a:t>
            </a:r>
            <a:r>
              <a:rPr lang="en-US" sz="1200" baseline="30000" dirty="0"/>
              <a:t>3</a:t>
            </a:r>
            <a:endParaRPr lang="en-US" sz="1200" baseline="30000" dirty="0"/>
          </a:p>
        </p:txBody>
      </p:sp>
      <p:sp>
        <p:nvSpPr>
          <p:cNvPr id="274485" name="Text Box 53"/>
          <p:cNvSpPr txBox="1">
            <a:spLocks noChangeArrowheads="1"/>
          </p:cNvSpPr>
          <p:nvPr/>
        </p:nvSpPr>
        <p:spPr bwMode="auto">
          <a:xfrm>
            <a:off x="609600" y="26670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sp>
        <p:nvSpPr>
          <p:cNvPr id="274486" name="Text Box 54"/>
          <p:cNvSpPr txBox="1">
            <a:spLocks noChangeArrowheads="1"/>
          </p:cNvSpPr>
          <p:nvPr/>
        </p:nvSpPr>
        <p:spPr bwMode="auto">
          <a:xfrm>
            <a:off x="533400" y="2819400"/>
            <a:ext cx="2514600" cy="1054100"/>
          </a:xfrm>
          <a:prstGeom prst="rect">
            <a:avLst/>
          </a:prstGeom>
          <a:noFill/>
          <a:ln w="12700">
            <a:noFill/>
            <a:miter lim="800000"/>
            <a:headEnd type="none" w="sm" len="sm"/>
            <a:tailEnd type="none" w="sm" len="sm"/>
          </a:ln>
          <a:effectLst/>
        </p:spPr>
        <p:txBody>
          <a:bodyPr>
            <a:spAutoFit/>
          </a:bodyPr>
          <a:lstStyle/>
          <a:p>
            <a:pPr>
              <a:spcBef>
                <a:spcPct val="50000"/>
              </a:spcBef>
            </a:pPr>
            <a:r>
              <a:rPr lang="en-US"/>
              <a:t>MIRR is the discount rate that makes </a:t>
            </a:r>
          </a:p>
          <a:p>
            <a:pPr>
              <a:spcBef>
                <a:spcPct val="50000"/>
              </a:spcBef>
            </a:pPr>
            <a:r>
              <a:rPr lang="en-US"/>
              <a:t>PV(Total FV) =|C</a:t>
            </a:r>
            <a:r>
              <a:rPr lang="en-US" baseline="-25000"/>
              <a:t>0</a:t>
            </a:r>
            <a:r>
              <a:rPr lang="en-US"/>
              <a:t>|</a:t>
            </a:r>
          </a:p>
        </p:txBody>
      </p:sp>
      <p:sp>
        <p:nvSpPr>
          <p:cNvPr id="274487" name="AutoShape 55"/>
          <p:cNvSpPr>
            <a:spLocks noChangeArrowheads="1"/>
          </p:cNvSpPr>
          <p:nvPr/>
        </p:nvSpPr>
        <p:spPr bwMode="auto">
          <a:xfrm>
            <a:off x="2590800" y="5257800"/>
            <a:ext cx="1066800" cy="381000"/>
          </a:xfrm>
          <a:prstGeom prst="flowChartProcess">
            <a:avLst/>
          </a:prstGeom>
          <a:solidFill>
            <a:srgbClr val="CCFFCC"/>
          </a:solidFill>
          <a:ln w="12700">
            <a:solidFill>
              <a:schemeClr val="tx1"/>
            </a:solidFill>
            <a:miter lim="800000"/>
            <a:headEnd type="none" w="sm" len="sm"/>
            <a:tailEnd type="none" w="sm" len="sm"/>
          </a:ln>
          <a:effectLst/>
        </p:spPr>
        <p:txBody>
          <a:bodyPr wrap="none" anchor="ctr"/>
          <a:lstStyle/>
          <a:p>
            <a:endParaRPr lang="en-US"/>
          </a:p>
        </p:txBody>
      </p:sp>
      <p:sp>
        <p:nvSpPr>
          <p:cNvPr id="274488" name="Text Box 56"/>
          <p:cNvSpPr txBox="1">
            <a:spLocks noChangeArrowheads="1"/>
          </p:cNvSpPr>
          <p:nvPr/>
        </p:nvSpPr>
        <p:spPr bwMode="auto">
          <a:xfrm>
            <a:off x="2590800" y="5334000"/>
            <a:ext cx="1066800" cy="274638"/>
          </a:xfrm>
          <a:prstGeom prst="rect">
            <a:avLst/>
          </a:prstGeom>
          <a:noFill/>
          <a:ln w="12700">
            <a:noFill/>
            <a:miter lim="800000"/>
            <a:headEnd type="none" w="sm" len="sm"/>
            <a:tailEnd type="none" w="sm" len="sm"/>
          </a:ln>
          <a:effectLst/>
        </p:spPr>
        <p:txBody>
          <a:bodyPr>
            <a:spAutoFit/>
          </a:bodyPr>
          <a:lstStyle/>
          <a:p>
            <a:pPr>
              <a:spcBef>
                <a:spcPct val="50000"/>
              </a:spcBef>
            </a:pPr>
            <a:r>
              <a:rPr lang="en-US" sz="1200" dirty="0">
                <a:solidFill>
                  <a:schemeClr val="bg1"/>
                </a:solidFill>
              </a:rPr>
              <a:t>PV(Total FV)</a:t>
            </a:r>
            <a:endParaRPr lang="en-US" sz="1200" baseline="-25000" dirty="0">
              <a:solidFill>
                <a:schemeClr val="bg1"/>
              </a:solidFill>
            </a:endParaRPr>
          </a:p>
        </p:txBody>
      </p:sp>
      <p:sp>
        <p:nvSpPr>
          <p:cNvPr id="274489" name="Text Box 57"/>
          <p:cNvSpPr txBox="1">
            <a:spLocks noChangeArrowheads="1"/>
          </p:cNvSpPr>
          <p:nvPr/>
        </p:nvSpPr>
        <p:spPr bwMode="auto">
          <a:xfrm>
            <a:off x="2971800" y="4876800"/>
            <a:ext cx="304800" cy="396875"/>
          </a:xfrm>
          <a:prstGeom prst="rect">
            <a:avLst/>
          </a:prstGeom>
          <a:noFill/>
          <a:ln w="12700">
            <a:noFill/>
            <a:miter lim="800000"/>
            <a:headEnd type="none" w="sm" len="sm"/>
            <a:tailEnd type="none" w="sm" len="sm"/>
          </a:ln>
          <a:effectLst/>
        </p:spPr>
        <p:txBody>
          <a:bodyPr>
            <a:spAutoFit/>
          </a:bodyPr>
          <a:lstStyle/>
          <a:p>
            <a:pPr>
              <a:spcBef>
                <a:spcPct val="50000"/>
              </a:spcBef>
            </a:pPr>
            <a:r>
              <a:rPr lang="en-US" sz="2000" b="1" dirty="0"/>
              <a:t>=</a:t>
            </a:r>
          </a:p>
        </p:txBody>
      </p:sp>
      <p:cxnSp>
        <p:nvCxnSpPr>
          <p:cNvPr id="274491" name="AutoShape 59"/>
          <p:cNvCxnSpPr>
            <a:cxnSpLocks noChangeShapeType="1"/>
            <a:endCxn id="274489" idx="1"/>
          </p:cNvCxnSpPr>
          <p:nvPr/>
        </p:nvCxnSpPr>
        <p:spPr bwMode="auto">
          <a:xfrm>
            <a:off x="1600200" y="3886200"/>
            <a:ext cx="1371600" cy="1189038"/>
          </a:xfrm>
          <a:prstGeom prst="bentConnector3">
            <a:avLst>
              <a:gd name="adj1" fmla="val -231"/>
            </a:avLst>
          </a:prstGeom>
          <a:noFill/>
          <a:ln w="57150">
            <a:solidFill>
              <a:srgbClr val="FF0000"/>
            </a:solidFill>
            <a:miter lim="800000"/>
            <a:headEnd type="none" w="sm" len="sm"/>
            <a:tailEnd type="triangle" w="med" len="med"/>
          </a:ln>
          <a:effectLst/>
        </p:spPr>
      </p:cxnSp>
    </p:spTree>
    <p:extLst>
      <p:ext uri="{BB962C8B-B14F-4D97-AF65-F5344CB8AC3E}">
        <p14:creationId xmlns:p14="http://schemas.microsoft.com/office/powerpoint/2010/main" val="29300761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4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44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44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447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44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446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44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44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447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446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446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44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448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447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44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7446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44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7448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744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7447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447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7444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7447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7447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7448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7448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7448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7448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27449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7448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744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60" grpId="0" animBg="1"/>
      <p:bldP spid="274461" grpId="0"/>
      <p:bldP spid="274462" grpId="0" animBg="1"/>
      <p:bldP spid="274463" grpId="0"/>
      <p:bldP spid="274464" grpId="0" animBg="1"/>
      <p:bldP spid="274465" grpId="0"/>
      <p:bldP spid="274466" grpId="0" animBg="1"/>
      <p:bldP spid="274467" grpId="0"/>
      <p:bldP spid="274470" grpId="0" animBg="1"/>
      <p:bldP spid="274471" grpId="0"/>
      <p:bldP spid="274473" grpId="0"/>
      <p:bldP spid="274474" grpId="0"/>
      <p:bldP spid="274475" grpId="0"/>
      <p:bldP spid="274476" grpId="0"/>
      <p:bldP spid="274478" grpId="0" animBg="1"/>
      <p:bldP spid="274479" grpId="0"/>
      <p:bldP spid="274481" grpId="0"/>
      <p:bldP spid="274482" grpId="0"/>
      <p:bldP spid="274483" grpId="0"/>
      <p:bldP spid="274484" grpId="0"/>
      <p:bldP spid="274486" grpId="0"/>
      <p:bldP spid="274487" grpId="0" animBg="1"/>
      <p:bldP spid="274488" grpId="0"/>
      <p:bldP spid="27448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195263" y="228600"/>
            <a:ext cx="8015287" cy="664797"/>
          </a:xfrm>
        </p:spPr>
        <p:txBody>
          <a:bodyPr/>
          <a:lstStyle/>
          <a:p>
            <a:r>
              <a:rPr lang="en-US" dirty="0" smtClean="0"/>
              <a:t>MIRR Example 1</a:t>
            </a:r>
            <a:endParaRPr lang="en-US" dirty="0"/>
          </a:p>
        </p:txBody>
      </p:sp>
      <p:sp>
        <p:nvSpPr>
          <p:cNvPr id="187395" name="Rectangle 3"/>
          <p:cNvSpPr>
            <a:spLocks noGrp="1" noChangeArrowheads="1"/>
          </p:cNvSpPr>
          <p:nvPr>
            <p:ph type="body" sz="half" idx="1"/>
          </p:nvPr>
        </p:nvSpPr>
        <p:spPr>
          <a:xfrm>
            <a:off x="609600" y="1600200"/>
            <a:ext cx="7696200" cy="2757678"/>
          </a:xfrm>
        </p:spPr>
        <p:txBody>
          <a:bodyPr/>
          <a:lstStyle/>
          <a:p>
            <a:r>
              <a:rPr lang="en-US" sz="2800" dirty="0"/>
              <a:t>EXAMPLE (</a:t>
            </a:r>
            <a:r>
              <a:rPr lang="en-US" sz="2800" dirty="0" err="1" smtClean="0"/>
              <a:t>r</a:t>
            </a:r>
            <a:r>
              <a:rPr lang="en-US" sz="2800" baseline="-25000" dirty="0" err="1" smtClean="0"/>
              <a:t>RI</a:t>
            </a:r>
            <a:r>
              <a:rPr lang="en-US" sz="2800" dirty="0" smtClean="0"/>
              <a:t> </a:t>
            </a:r>
            <a:r>
              <a:rPr lang="en-US" sz="2800" dirty="0"/>
              <a:t>= 10%):</a:t>
            </a:r>
          </a:p>
          <a:p>
            <a:endParaRPr lang="en-US" sz="2800" dirty="0"/>
          </a:p>
          <a:p>
            <a:endParaRPr lang="en-US" sz="2800" dirty="0"/>
          </a:p>
          <a:p>
            <a:endParaRPr lang="en-US" sz="2800" dirty="0"/>
          </a:p>
          <a:p>
            <a:r>
              <a:rPr lang="en-US" sz="2800" dirty="0"/>
              <a:t>MIRR Step 1: Determine Cash Flows </a:t>
            </a:r>
          </a:p>
          <a:p>
            <a:pPr marL="0" indent="0">
              <a:buNone/>
            </a:pPr>
            <a:endParaRPr lang="en-US" sz="2800" dirty="0"/>
          </a:p>
        </p:txBody>
      </p:sp>
      <p:graphicFrame>
        <p:nvGraphicFramePr>
          <p:cNvPr id="187396" name="Group 4"/>
          <p:cNvGraphicFramePr>
            <a:graphicFrameLocks noGrp="1"/>
          </p:cNvGraphicFramePr>
          <p:nvPr>
            <p:ph sz="half" idx="2"/>
          </p:nvPr>
        </p:nvGraphicFramePr>
        <p:xfrm>
          <a:off x="1371600" y="2209800"/>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87416" name="Rectangle 2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Tree>
    <p:extLst>
      <p:ext uri="{BB962C8B-B14F-4D97-AF65-F5344CB8AC3E}">
        <p14:creationId xmlns:p14="http://schemas.microsoft.com/office/powerpoint/2010/main" val="3709255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195263" y="228600"/>
            <a:ext cx="8015287" cy="664797"/>
          </a:xfrm>
        </p:spPr>
        <p:txBody>
          <a:bodyPr/>
          <a:lstStyle/>
          <a:p>
            <a:r>
              <a:rPr lang="en-US" dirty="0"/>
              <a:t>MIRR Example </a:t>
            </a:r>
            <a:r>
              <a:rPr lang="en-US" dirty="0" smtClean="0"/>
              <a:t>2</a:t>
            </a:r>
            <a:endParaRPr lang="en-US" dirty="0"/>
          </a:p>
        </p:txBody>
      </p:sp>
      <p:sp>
        <p:nvSpPr>
          <p:cNvPr id="224259" name="Rectangle 3"/>
          <p:cNvSpPr>
            <a:spLocks noGrp="1" noChangeArrowheads="1"/>
          </p:cNvSpPr>
          <p:nvPr>
            <p:ph type="body" sz="half" idx="1"/>
          </p:nvPr>
        </p:nvSpPr>
        <p:spPr>
          <a:xfrm>
            <a:off x="609600" y="1600200"/>
            <a:ext cx="7696200" cy="4468916"/>
          </a:xfrm>
        </p:spPr>
        <p:txBody>
          <a:bodyPr/>
          <a:lstStyle/>
          <a:p>
            <a:r>
              <a:rPr lang="en-US" sz="2800" dirty="0"/>
              <a:t>EXAMPLE (</a:t>
            </a:r>
            <a:r>
              <a:rPr lang="en-US" sz="2800" dirty="0" err="1" smtClean="0"/>
              <a:t>r</a:t>
            </a:r>
            <a:r>
              <a:rPr lang="en-US" sz="2800" baseline="-25000" dirty="0" err="1"/>
              <a:t>RI</a:t>
            </a:r>
            <a:r>
              <a:rPr lang="en-US" sz="2800" dirty="0" smtClean="0"/>
              <a:t> </a:t>
            </a:r>
            <a:r>
              <a:rPr lang="en-US" sz="2800" dirty="0"/>
              <a:t>= 10%):</a:t>
            </a:r>
          </a:p>
          <a:p>
            <a:endParaRPr lang="en-US" sz="2800" dirty="0"/>
          </a:p>
          <a:p>
            <a:endParaRPr lang="en-US" sz="2800" dirty="0"/>
          </a:p>
          <a:p>
            <a:endParaRPr lang="en-US" sz="2800" dirty="0"/>
          </a:p>
          <a:p>
            <a:r>
              <a:rPr lang="en-US" sz="2800" dirty="0"/>
              <a:t>MIRR Step 2: </a:t>
            </a:r>
            <a:r>
              <a:rPr lang="en-US" sz="2800" dirty="0" smtClean="0"/>
              <a:t>Find the future value (in the last year) </a:t>
            </a:r>
            <a:r>
              <a:rPr lang="en-US" sz="2800" dirty="0"/>
              <a:t>of </a:t>
            </a:r>
            <a:r>
              <a:rPr lang="en-US" sz="2800" dirty="0" smtClean="0"/>
              <a:t>all cash </a:t>
            </a:r>
            <a:r>
              <a:rPr lang="en-US" sz="2800" i="1" dirty="0" smtClean="0"/>
              <a:t>in</a:t>
            </a:r>
            <a:r>
              <a:rPr lang="en-US" sz="2800" dirty="0" smtClean="0"/>
              <a:t>flows compounded </a:t>
            </a:r>
            <a:r>
              <a:rPr lang="en-US" sz="2800" dirty="0"/>
              <a:t>at </a:t>
            </a:r>
            <a:r>
              <a:rPr lang="en-US" sz="2800" dirty="0" err="1" smtClean="0"/>
              <a:t>r</a:t>
            </a:r>
            <a:r>
              <a:rPr lang="en-US" sz="2800" baseline="-25000" dirty="0" err="1" smtClean="0"/>
              <a:t>RI</a:t>
            </a:r>
            <a:r>
              <a:rPr lang="en-US" sz="2800" dirty="0" smtClean="0"/>
              <a:t>.</a:t>
            </a:r>
          </a:p>
          <a:p>
            <a:endParaRPr lang="en-US" sz="2800" dirty="0"/>
          </a:p>
          <a:p>
            <a:endParaRPr lang="en-US" sz="2800" dirty="0" smtClean="0"/>
          </a:p>
          <a:p>
            <a:pPr lvl="1"/>
            <a:r>
              <a:rPr lang="en-US" sz="2400" dirty="0" smtClean="0"/>
              <a:t>This can be done on your calculator.</a:t>
            </a:r>
            <a:endParaRPr lang="en-US" sz="2400" dirty="0"/>
          </a:p>
        </p:txBody>
      </p:sp>
      <p:graphicFrame>
        <p:nvGraphicFramePr>
          <p:cNvPr id="224260" name="Group 4"/>
          <p:cNvGraphicFramePr>
            <a:graphicFrameLocks noGrp="1"/>
          </p:cNvGraphicFramePr>
          <p:nvPr>
            <p:ph sz="half" idx="2"/>
          </p:nvPr>
        </p:nvGraphicFramePr>
        <p:xfrm>
          <a:off x="1371600" y="2057400"/>
          <a:ext cx="6172200" cy="1036320"/>
        </p:xfrm>
        <a:graphic>
          <a:graphicData uri="http://schemas.openxmlformats.org/drawingml/2006/table">
            <a:tbl>
              <a:tblPr/>
              <a:tblGrid>
                <a:gridCol w="1235075"/>
                <a:gridCol w="1233488"/>
                <a:gridCol w="1235075"/>
                <a:gridCol w="1233487"/>
                <a:gridCol w="1235075"/>
              </a:tblGrid>
              <a:tr h="360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-1,000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latin typeface="Arial" charset="0"/>
                        </a:rPr>
                        <a:t>700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24280" name="Rectangle 24"/>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24281" name="Object 25"/>
          <p:cNvGraphicFramePr>
            <a:graphicFrameLocks noChangeAspect="1"/>
          </p:cNvGraphicFramePr>
          <p:nvPr>
            <p:extLst>
              <p:ext uri="{D42A27DB-BD31-4B8C-83A1-F6EECF244321}">
                <p14:modId xmlns:p14="http://schemas.microsoft.com/office/powerpoint/2010/main" val="413374258"/>
              </p:ext>
            </p:extLst>
          </p:nvPr>
        </p:nvGraphicFramePr>
        <p:xfrm>
          <a:off x="990600" y="4953000"/>
          <a:ext cx="7385050" cy="482600"/>
        </p:xfrm>
        <a:graphic>
          <a:graphicData uri="http://schemas.openxmlformats.org/presentationml/2006/ole">
            <mc:AlternateContent xmlns:mc="http://schemas.openxmlformats.org/markup-compatibility/2006">
              <mc:Choice xmlns:v="urn:schemas-microsoft-com:vml" Requires="v">
                <p:oleObj spid="_x0000_s1038" name="Equation" r:id="rId4" imgW="3733560" imgH="241200" progId="Equation.DSMT4">
                  <p:embed/>
                </p:oleObj>
              </mc:Choice>
              <mc:Fallback>
                <p:oleObj name="Equation" r:id="rId4" imgW="3733560" imgH="241200" progId="Equation.DSMT4">
                  <p:embed/>
                  <p:pic>
                    <p:nvPicPr>
                      <p:cNvPr id="0" name=""/>
                      <p:cNvPicPr>
                        <a:picLocks noChangeAspect="1" noChangeArrowheads="1"/>
                      </p:cNvPicPr>
                      <p:nvPr/>
                    </p:nvPicPr>
                    <p:blipFill>
                      <a:blip r:embed="rId5"/>
                      <a:srcRect/>
                      <a:stretch>
                        <a:fillRect/>
                      </a:stretch>
                    </p:blipFill>
                    <p:spPr bwMode="auto">
                      <a:xfrm>
                        <a:off x="990600" y="4953000"/>
                        <a:ext cx="7385050" cy="482600"/>
                      </a:xfrm>
                      <a:prstGeom prst="rect">
                        <a:avLst/>
                      </a:prstGeom>
                      <a:noFill/>
                      <a:extLst/>
                    </p:spPr>
                  </p:pic>
                </p:oleObj>
              </mc:Fallback>
            </mc:AlternateContent>
          </a:graphicData>
        </a:graphic>
      </p:graphicFrame>
    </p:spTree>
    <p:extLst>
      <p:ext uri="{BB962C8B-B14F-4D97-AF65-F5344CB8AC3E}">
        <p14:creationId xmlns:p14="http://schemas.microsoft.com/office/powerpoint/2010/main" val="32218534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1639</TotalTime>
  <Words>733</Words>
  <Application>Microsoft Office PowerPoint</Application>
  <PresentationFormat>On-screen Show (4:3)</PresentationFormat>
  <Paragraphs>151</Paragraphs>
  <Slides>13</Slides>
  <Notes>13</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Century Gothic</vt:lpstr>
      <vt:lpstr>Courier New</vt:lpstr>
      <vt:lpstr>Wingdings</vt:lpstr>
      <vt:lpstr>Blue Segoe 4-3 template-template_April-17-2007</vt:lpstr>
      <vt:lpstr>White with Courier font for code slides</vt:lpstr>
      <vt:lpstr>Equation</vt:lpstr>
      <vt:lpstr>Video 35 (Topic 7.2.3): Modified Internal Rate of Return (MIRR)</vt:lpstr>
      <vt:lpstr>Topics</vt:lpstr>
      <vt:lpstr>‘Modification’</vt:lpstr>
      <vt:lpstr>Modified Internal Rate of Return (MIRR)</vt:lpstr>
      <vt:lpstr>MIRR Rule</vt:lpstr>
      <vt:lpstr>MIRR Process</vt:lpstr>
      <vt:lpstr>MIRR Diagram▪</vt:lpstr>
      <vt:lpstr>MIRR Example 1</vt:lpstr>
      <vt:lpstr>MIRR Example 2</vt:lpstr>
      <vt:lpstr>MIRR Example 3</vt:lpstr>
      <vt:lpstr>MIRR Example 4</vt:lpstr>
      <vt:lpstr>MIRR: Analysis</vt:lpstr>
      <vt:lpstr>Video 35 (Topic 7.2.3): Modified Internal Rate of Return (MIRR)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247</cp:revision>
  <dcterms:created xsi:type="dcterms:W3CDTF">2014-06-29T21:19:00Z</dcterms:created>
  <dcterms:modified xsi:type="dcterms:W3CDTF">2014-07-26T03:38:34Z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