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76" r:id="rId4"/>
    <p:sldId id="259" r:id="rId5"/>
    <p:sldId id="283" r:id="rId6"/>
    <p:sldId id="294" r:id="rId7"/>
    <p:sldId id="293" r:id="rId8"/>
    <p:sldId id="295" r:id="rId9"/>
    <p:sldId id="301" r:id="rId10"/>
    <p:sldId id="302" r:id="rId11"/>
    <p:sldId id="300" r:id="rId12"/>
    <p:sldId id="282" r:id="rId13"/>
  </p:sldIdLst>
  <p:sldSz cx="9144000" cy="6858000" type="screen4x3"/>
  <p:notesSz cx="7315200" cy="96012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11:06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25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5734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0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85350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96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91180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27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9932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62D83-6219-4D69-9A9D-1CFF89E705DE}" type="slidenum">
              <a:rPr lang="en-US" altLang="en-US"/>
              <a:pPr/>
              <a:t>9</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6946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11:06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00101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2DD83F45-6396-4543-8285-F45C6685AEAD}" type="slidenum">
              <a:rPr lang="en-US"/>
              <a:pPr/>
              <a:t>‹#›</a:t>
            </a:fld>
            <a:endParaRPr lang="en-US"/>
          </a:p>
        </p:txBody>
      </p:sp>
    </p:spTree>
    <p:extLst>
      <p:ext uri="{BB962C8B-B14F-4D97-AF65-F5344CB8AC3E}">
        <p14:creationId xmlns:p14="http://schemas.microsoft.com/office/powerpoint/2010/main" val="1791421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905000"/>
          </a:xfrm>
        </p:spPr>
        <p:txBody>
          <a:bodyPr/>
          <a:lstStyle/>
          <a:p>
            <a:r>
              <a:rPr lang="en-US" dirty="0" smtClean="0"/>
              <a:t>Video 33 (Topic 7.2.1):</a:t>
            </a:r>
            <a:br>
              <a:rPr lang="en-US" dirty="0" smtClean="0"/>
            </a:br>
            <a:r>
              <a:rPr lang="en-US" dirty="0" smtClean="0"/>
              <a:t>Net Present Value (NPV)</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905000"/>
          </a:xfrm>
        </p:spPr>
        <p:txBody>
          <a:bodyPr/>
          <a:lstStyle/>
          <a:p>
            <a:r>
              <a:rPr lang="en-US" dirty="0" smtClean="0"/>
              <a:t>Video 33 (Topic 7.2.1):</a:t>
            </a:r>
            <a:br>
              <a:rPr lang="en-US" dirty="0" smtClean="0"/>
            </a:br>
            <a:r>
              <a:rPr lang="en-US" dirty="0" smtClean="0"/>
              <a:t>Net Present </a:t>
            </a:r>
            <a:r>
              <a:rPr lang="en-US" dirty="0"/>
              <a:t>Value (NPV)</a:t>
            </a:r>
          </a:p>
        </p:txBody>
      </p:sp>
    </p:spTree>
    <p:extLst>
      <p:ext uri="{BB962C8B-B14F-4D97-AF65-F5344CB8AC3E}">
        <p14:creationId xmlns:p14="http://schemas.microsoft.com/office/powerpoint/2010/main" val="225599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a:t>What is Net Present Value?</a:t>
            </a:r>
          </a:p>
          <a:p>
            <a:pPr marL="514350" indent="-514350">
              <a:buFont typeface="+mj-lt"/>
              <a:buAutoNum type="arabicPeriod"/>
            </a:pPr>
            <a:endParaRPr lang="en-US" dirty="0"/>
          </a:p>
          <a:p>
            <a:pPr marL="514350" indent="-514350">
              <a:buFont typeface="+mj-lt"/>
              <a:buAutoNum type="arabicPeriod"/>
            </a:pPr>
            <a:r>
              <a:rPr lang="en-US" dirty="0" smtClean="0"/>
              <a:t>Calculating </a:t>
            </a:r>
            <a:r>
              <a:rPr lang="en-US" dirty="0"/>
              <a:t>Net Present Value</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Analysis of </a:t>
            </a:r>
            <a:r>
              <a:rPr lang="en-US" dirty="0"/>
              <a:t>Net Present Value</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95263" y="228600"/>
            <a:ext cx="8015287" cy="664797"/>
          </a:xfrm>
        </p:spPr>
        <p:txBody>
          <a:bodyPr/>
          <a:lstStyle/>
          <a:p>
            <a:r>
              <a:rPr lang="en-US" dirty="0" smtClean="0"/>
              <a:t>Common Data Set</a:t>
            </a:r>
            <a:endParaRPr lang="en-US" dirty="0"/>
          </a:p>
        </p:txBody>
      </p:sp>
      <p:sp>
        <p:nvSpPr>
          <p:cNvPr id="152579" name="Rectangle 3"/>
          <p:cNvSpPr>
            <a:spLocks noGrp="1" noChangeArrowheads="1"/>
          </p:cNvSpPr>
          <p:nvPr>
            <p:ph type="body" sz="half" idx="1"/>
          </p:nvPr>
        </p:nvSpPr>
        <p:spPr>
          <a:xfrm>
            <a:off x="609600" y="1600200"/>
            <a:ext cx="7696200" cy="4419600"/>
          </a:xfrm>
        </p:spPr>
        <p:txBody>
          <a:bodyPr/>
          <a:lstStyle/>
          <a:p>
            <a:r>
              <a:rPr lang="en-US" sz="2800" dirty="0" smtClean="0"/>
              <a:t>r </a:t>
            </a:r>
            <a:r>
              <a:rPr lang="en-US" sz="2800" dirty="0"/>
              <a:t>= 10</a:t>
            </a:r>
            <a:r>
              <a:rPr lang="en-US" sz="2800" dirty="0" smtClean="0"/>
              <a:t>%</a:t>
            </a:r>
            <a:endParaRPr lang="en-US" sz="2800" dirty="0"/>
          </a:p>
          <a:p>
            <a:pPr>
              <a:buFont typeface="Wingdings" pitchFamily="2" charset="2"/>
              <a:buNone/>
            </a:pPr>
            <a:endParaRPr lang="en-US" sz="2800" dirty="0"/>
          </a:p>
        </p:txBody>
      </p:sp>
      <p:graphicFrame>
        <p:nvGraphicFramePr>
          <p:cNvPr id="152608" name="Group 32"/>
          <p:cNvGraphicFramePr>
            <a:graphicFrameLocks noGrp="1"/>
          </p:cNvGraphicFramePr>
          <p:nvPr>
            <p:ph sz="half" idx="2"/>
          </p:nvPr>
        </p:nvGraphicFramePr>
        <p:xfrm>
          <a:off x="1219200" y="25908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527368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Net Present Value (NPV)</a:t>
            </a:r>
          </a:p>
        </p:txBody>
      </p:sp>
      <p:sp>
        <p:nvSpPr>
          <p:cNvPr id="162819" name="Rectangle 3"/>
          <p:cNvSpPr>
            <a:spLocks noGrp="1" noChangeArrowheads="1"/>
          </p:cNvSpPr>
          <p:nvPr>
            <p:ph type="body" idx="1"/>
          </p:nvPr>
        </p:nvSpPr>
        <p:spPr>
          <a:xfrm>
            <a:off x="381000" y="1676400"/>
            <a:ext cx="8382000" cy="1304973"/>
          </a:xfrm>
        </p:spPr>
        <p:txBody>
          <a:bodyPr/>
          <a:lstStyle/>
          <a:p>
            <a:r>
              <a:rPr lang="en-US" dirty="0" smtClean="0"/>
              <a:t>NPV is</a:t>
            </a:r>
            <a:r>
              <a:rPr lang="en-US" dirty="0"/>
              <a:t>:</a:t>
            </a:r>
          </a:p>
          <a:p>
            <a:pPr lvl="1"/>
            <a:r>
              <a:rPr lang="en-US" dirty="0" smtClean="0"/>
              <a:t>The </a:t>
            </a:r>
            <a:r>
              <a:rPr lang="en-US" dirty="0"/>
              <a:t>present value of all cash flows </a:t>
            </a:r>
            <a:r>
              <a:rPr lang="en-US" dirty="0" smtClean="0"/>
              <a:t>(</a:t>
            </a:r>
            <a:r>
              <a:rPr lang="en-US" i="1" dirty="0"/>
              <a:t>including any required </a:t>
            </a:r>
            <a:r>
              <a:rPr lang="en-US" i="1" dirty="0" smtClean="0"/>
              <a:t>investments</a:t>
            </a:r>
            <a:r>
              <a:rPr lang="en-US" dirty="0" smtClean="0"/>
              <a:t>)</a:t>
            </a:r>
            <a:endParaRPr lang="en-US" dirty="0"/>
          </a:p>
        </p:txBody>
      </p:sp>
      <p:graphicFrame>
        <p:nvGraphicFramePr>
          <p:cNvPr id="487425" name="Object 1"/>
          <p:cNvGraphicFramePr>
            <a:graphicFrameLocks noChangeAspect="1"/>
          </p:cNvGraphicFramePr>
          <p:nvPr>
            <p:extLst>
              <p:ext uri="{D42A27DB-BD31-4B8C-83A1-F6EECF244321}">
                <p14:modId xmlns:p14="http://schemas.microsoft.com/office/powerpoint/2010/main" val="1618012641"/>
              </p:ext>
            </p:extLst>
          </p:nvPr>
        </p:nvGraphicFramePr>
        <p:xfrm>
          <a:off x="1219200" y="3505200"/>
          <a:ext cx="6802438" cy="1866900"/>
        </p:xfrm>
        <a:graphic>
          <a:graphicData uri="http://schemas.openxmlformats.org/presentationml/2006/ole">
            <mc:AlternateContent xmlns:mc="http://schemas.openxmlformats.org/markup-compatibility/2006">
              <mc:Choice xmlns:v="urn:schemas-microsoft-com:vml" Requires="v">
                <p:oleObj spid="_x0000_s2060" name="Equation" r:id="rId4" imgW="2603160" imgH="711000" progId="Equation.DSMT4">
                  <p:embed/>
                </p:oleObj>
              </mc:Choice>
              <mc:Fallback>
                <p:oleObj name="Equation" r:id="rId4" imgW="2603160" imgH="711000" progId="Equation.DSMT4">
                  <p:embed/>
                  <p:pic>
                    <p:nvPicPr>
                      <p:cNvPr id="0" name=""/>
                      <p:cNvPicPr>
                        <a:picLocks noChangeAspect="1" noChangeArrowheads="1"/>
                      </p:cNvPicPr>
                      <p:nvPr/>
                    </p:nvPicPr>
                    <p:blipFill>
                      <a:blip r:embed="rId5"/>
                      <a:srcRect/>
                      <a:stretch>
                        <a:fillRect/>
                      </a:stretch>
                    </p:blipFill>
                    <p:spPr bwMode="auto">
                      <a:xfrm>
                        <a:off x="1219200" y="3505200"/>
                        <a:ext cx="6802438" cy="186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349146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marL="800100" indent="-800100"/>
            <a:r>
              <a:rPr lang="en-US" dirty="0"/>
              <a:t>Net Present Value </a:t>
            </a:r>
            <a:r>
              <a:rPr lang="en-US" dirty="0" smtClean="0"/>
              <a:t>Rule</a:t>
            </a:r>
            <a:endParaRPr lang="en-US" dirty="0"/>
          </a:p>
        </p:txBody>
      </p:sp>
      <p:sp>
        <p:nvSpPr>
          <p:cNvPr id="161795" name="Rectangle 3"/>
          <p:cNvSpPr>
            <a:spLocks noGrp="1" noChangeArrowheads="1"/>
          </p:cNvSpPr>
          <p:nvPr>
            <p:ph type="body" idx="1"/>
          </p:nvPr>
        </p:nvSpPr>
        <p:spPr>
          <a:xfrm>
            <a:off x="304800" y="1295400"/>
            <a:ext cx="8382000" cy="3970318"/>
          </a:xfrm>
        </p:spPr>
        <p:txBody>
          <a:bodyPr/>
          <a:lstStyle/>
          <a:p>
            <a:r>
              <a:rPr lang="en-US" dirty="0" smtClean="0"/>
              <a:t>Rule: </a:t>
            </a:r>
            <a:r>
              <a:rPr lang="en-US" i="1" dirty="0" smtClean="0"/>
              <a:t>Do Project </a:t>
            </a:r>
            <a:r>
              <a:rPr lang="en-US" i="1" dirty="0" smtClean="0"/>
              <a:t>if NPV </a:t>
            </a:r>
            <a:r>
              <a:rPr lang="en-US" i="1" dirty="0"/>
              <a:t>is </a:t>
            </a:r>
            <a:r>
              <a:rPr lang="en-US" i="1" dirty="0" smtClean="0"/>
              <a:t>Positive</a:t>
            </a:r>
            <a:r>
              <a:rPr lang="en-US" dirty="0" smtClean="0"/>
              <a:t>.</a:t>
            </a:r>
          </a:p>
          <a:p>
            <a:pPr lvl="1"/>
            <a:endParaRPr lang="en-US" dirty="0"/>
          </a:p>
          <a:p>
            <a:r>
              <a:rPr lang="en-US" dirty="0" smtClean="0"/>
              <a:t>If the dollar return (PV(Cash Flows)) is greater than the cost (Investment), do the project.</a:t>
            </a:r>
          </a:p>
          <a:p>
            <a:endParaRPr lang="en-US" dirty="0"/>
          </a:p>
          <a:p>
            <a:r>
              <a:rPr lang="en-US" dirty="0" smtClean="0"/>
              <a:t>NPV = Value Added to the Firm</a:t>
            </a:r>
            <a:endParaRPr lang="en-US" dirty="0"/>
          </a:p>
          <a:p>
            <a:endParaRPr lang="en-US" dirty="0"/>
          </a:p>
        </p:txBody>
      </p:sp>
    </p:spTree>
    <p:extLst>
      <p:ext uri="{BB962C8B-B14F-4D97-AF65-F5344CB8AC3E}">
        <p14:creationId xmlns:p14="http://schemas.microsoft.com/office/powerpoint/2010/main" val="2161585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95263" y="228600"/>
            <a:ext cx="8015287" cy="664797"/>
          </a:xfrm>
        </p:spPr>
        <p:txBody>
          <a:bodyPr/>
          <a:lstStyle/>
          <a:p>
            <a:r>
              <a:rPr lang="en-US" dirty="0"/>
              <a:t>Net Present Value </a:t>
            </a:r>
            <a:r>
              <a:rPr lang="en-US" dirty="0" smtClean="0"/>
              <a:t>Example</a:t>
            </a:r>
            <a:endParaRPr lang="en-US" dirty="0"/>
          </a:p>
        </p:txBody>
      </p:sp>
      <p:sp>
        <p:nvSpPr>
          <p:cNvPr id="165891" name="Rectangle 3"/>
          <p:cNvSpPr>
            <a:spLocks noGrp="1" noChangeArrowheads="1"/>
          </p:cNvSpPr>
          <p:nvPr>
            <p:ph type="body" sz="half" idx="1"/>
          </p:nvPr>
        </p:nvSpPr>
        <p:spPr>
          <a:xfrm>
            <a:off x="514350" y="1128586"/>
            <a:ext cx="7696200" cy="4653582"/>
          </a:xfrm>
        </p:spPr>
        <p:txBody>
          <a:bodyPr/>
          <a:lstStyle/>
          <a:p>
            <a:pPr>
              <a:lnSpc>
                <a:spcPct val="90000"/>
              </a:lnSpc>
            </a:pPr>
            <a:r>
              <a:rPr lang="en-US" sz="2800" dirty="0"/>
              <a:t>EXAMPLE (r = 10%):</a:t>
            </a:r>
          </a:p>
          <a:p>
            <a:pPr>
              <a:lnSpc>
                <a:spcPct val="90000"/>
              </a:lnSpc>
            </a:pPr>
            <a:endParaRPr lang="en-US" sz="2800" dirty="0"/>
          </a:p>
          <a:p>
            <a:pPr>
              <a:lnSpc>
                <a:spcPct val="90000"/>
              </a:lnSpc>
            </a:pPr>
            <a:endParaRPr lang="en-US" sz="2800" dirty="0" smtClean="0"/>
          </a:p>
          <a:p>
            <a:pPr>
              <a:lnSpc>
                <a:spcPct val="90000"/>
              </a:lnSpc>
            </a:pPr>
            <a:endParaRPr lang="en-US" sz="2800" dirty="0"/>
          </a:p>
          <a:p>
            <a:pPr>
              <a:lnSpc>
                <a:spcPct val="90000"/>
              </a:lnSpc>
            </a:pPr>
            <a:r>
              <a:rPr lang="en-US" sz="2800" dirty="0" smtClean="0"/>
              <a:t>NPV </a:t>
            </a:r>
            <a:r>
              <a:rPr lang="en-US" sz="2800" dirty="0"/>
              <a:t>Calculation</a:t>
            </a:r>
            <a:r>
              <a:rPr lang="en-US" sz="2800" dirty="0" smtClean="0"/>
              <a:t>:</a:t>
            </a:r>
          </a:p>
          <a:p>
            <a:pPr>
              <a:lnSpc>
                <a:spcPct val="90000"/>
              </a:lnSpc>
            </a:pPr>
            <a:endParaRPr lang="en-US" sz="2800" dirty="0"/>
          </a:p>
          <a:p>
            <a:pPr>
              <a:lnSpc>
                <a:spcPct val="90000"/>
              </a:lnSpc>
              <a:buFont typeface="Wingdings" pitchFamily="2" charset="2"/>
              <a:buNone/>
            </a:pPr>
            <a:endParaRPr lang="en-US" sz="2800" dirty="0"/>
          </a:p>
          <a:p>
            <a:pPr>
              <a:lnSpc>
                <a:spcPct val="90000"/>
              </a:lnSpc>
            </a:pPr>
            <a:endParaRPr lang="en-US" sz="2800" dirty="0"/>
          </a:p>
          <a:p>
            <a:pPr>
              <a:lnSpc>
                <a:spcPct val="90000"/>
              </a:lnSpc>
            </a:pPr>
            <a:endParaRPr lang="en-US" sz="2800" dirty="0"/>
          </a:p>
          <a:p>
            <a:pPr>
              <a:lnSpc>
                <a:spcPct val="90000"/>
              </a:lnSpc>
            </a:pPr>
            <a:r>
              <a:rPr lang="en-US" sz="2800" b="1" dirty="0">
                <a:solidFill>
                  <a:srgbClr val="FF0000"/>
                </a:solidFill>
              </a:rPr>
              <a:t>Result: $216.65 &gt; 0 </a:t>
            </a:r>
            <a:r>
              <a:rPr lang="en-US" sz="2800" b="1" i="1" dirty="0">
                <a:solidFill>
                  <a:srgbClr val="FF0000"/>
                </a:solidFill>
              </a:rPr>
              <a:t>Good Project</a:t>
            </a:r>
          </a:p>
        </p:txBody>
      </p:sp>
      <p:graphicFrame>
        <p:nvGraphicFramePr>
          <p:cNvPr id="165892" name="Group 4"/>
          <p:cNvGraphicFramePr>
            <a:graphicFrameLocks noGrp="1"/>
          </p:cNvGraphicFramePr>
          <p:nvPr>
            <p:ph sz="half" idx="2"/>
            <p:extLst>
              <p:ext uri="{D42A27DB-BD31-4B8C-83A1-F6EECF244321}">
                <p14:modId xmlns:p14="http://schemas.microsoft.com/office/powerpoint/2010/main" val="2127449692"/>
              </p:ext>
            </p:extLst>
          </p:nvPr>
        </p:nvGraphicFramePr>
        <p:xfrm>
          <a:off x="1276350" y="1706881"/>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65912"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65913" name="Object 25"/>
          <p:cNvGraphicFramePr>
            <a:graphicFrameLocks noChangeAspect="1"/>
          </p:cNvGraphicFramePr>
          <p:nvPr>
            <p:extLst>
              <p:ext uri="{D42A27DB-BD31-4B8C-83A1-F6EECF244321}">
                <p14:modId xmlns:p14="http://schemas.microsoft.com/office/powerpoint/2010/main" val="2900896001"/>
              </p:ext>
            </p:extLst>
          </p:nvPr>
        </p:nvGraphicFramePr>
        <p:xfrm>
          <a:off x="577850" y="3886200"/>
          <a:ext cx="7975600" cy="962025"/>
        </p:xfrm>
        <a:graphic>
          <a:graphicData uri="http://schemas.openxmlformats.org/presentationml/2006/ole">
            <mc:AlternateContent xmlns:mc="http://schemas.openxmlformats.org/markup-compatibility/2006">
              <mc:Choice xmlns:v="urn:schemas-microsoft-com:vml" Requires="v">
                <p:oleObj spid="_x0000_s3084" name="Equation" r:id="rId4" imgW="3936960" imgH="469800" progId="Equation.DSMT4">
                  <p:embed/>
                </p:oleObj>
              </mc:Choice>
              <mc:Fallback>
                <p:oleObj name="Equation" r:id="rId4" imgW="3936960" imgH="469800" progId="Equation.DSMT4">
                  <p:embed/>
                  <p:pic>
                    <p:nvPicPr>
                      <p:cNvPr id="0" name=""/>
                      <p:cNvPicPr>
                        <a:picLocks noChangeAspect="1" noChangeArrowheads="1"/>
                      </p:cNvPicPr>
                      <p:nvPr/>
                    </p:nvPicPr>
                    <p:blipFill>
                      <a:blip r:embed="rId5"/>
                      <a:srcRect/>
                      <a:stretch>
                        <a:fillRect/>
                      </a:stretch>
                    </p:blipFill>
                    <p:spPr bwMode="auto">
                      <a:xfrm>
                        <a:off x="577850" y="3886200"/>
                        <a:ext cx="7975600"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519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npv( </a:t>
            </a:r>
            <a:r>
              <a:rPr lang="en-US" dirty="0" smtClean="0"/>
              <a:t>Function (Revisited)</a:t>
            </a:r>
            <a:endParaRPr lang="en-US" dirty="0"/>
          </a:p>
        </p:txBody>
      </p:sp>
      <p:sp>
        <p:nvSpPr>
          <p:cNvPr id="4" name="Text Placeholder 2"/>
          <p:cNvSpPr txBox="1">
            <a:spLocks/>
          </p:cNvSpPr>
          <p:nvPr/>
        </p:nvSpPr>
        <p:spPr>
          <a:xfrm>
            <a:off x="381000" y="1411552"/>
            <a:ext cx="8382000" cy="3717941"/>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Screen will show</a:t>
            </a:r>
          </a:p>
          <a:p>
            <a:pPr lvl="1"/>
            <a:r>
              <a:rPr lang="en-US" sz="2000" dirty="0" smtClean="0"/>
              <a:t>npv(</a:t>
            </a:r>
          </a:p>
          <a:p>
            <a:endParaRPr lang="en-US" sz="2400" dirty="0" smtClean="0"/>
          </a:p>
          <a:p>
            <a:r>
              <a:rPr lang="en-US" sz="2400" dirty="0" smtClean="0"/>
              <a:t>Function Syntax</a:t>
            </a:r>
          </a:p>
          <a:p>
            <a:pPr lvl="1"/>
            <a:r>
              <a:rPr lang="en-US" sz="2000" dirty="0" smtClean="0"/>
              <a:t>npv(interest rate, CF</a:t>
            </a:r>
            <a:r>
              <a:rPr lang="en-US" sz="2000" baseline="-25000" dirty="0" smtClean="0"/>
              <a:t>0</a:t>
            </a:r>
            <a:r>
              <a:rPr lang="en-US" sz="2000" dirty="0" smtClean="0"/>
              <a:t>, {CF</a:t>
            </a:r>
            <a:r>
              <a:rPr lang="en-US" sz="2000" baseline="-25000" dirty="0" smtClean="0"/>
              <a:t>1</a:t>
            </a:r>
            <a:r>
              <a:rPr lang="en-US" sz="2000" dirty="0" smtClean="0"/>
              <a:t>, CF</a:t>
            </a:r>
            <a:r>
              <a:rPr lang="en-US" sz="2000" baseline="-25000" dirty="0" smtClean="0"/>
              <a:t>2</a:t>
            </a:r>
            <a:r>
              <a:rPr lang="en-US" sz="2000" dirty="0" smtClean="0"/>
              <a:t>,…}, {Freq</a:t>
            </a:r>
            <a:r>
              <a:rPr lang="en-US" sz="2000" baseline="-25000" dirty="0" smtClean="0"/>
              <a:t>1</a:t>
            </a:r>
            <a:r>
              <a:rPr lang="en-US" sz="2000" dirty="0" smtClean="0"/>
              <a:t>, Freq</a:t>
            </a:r>
            <a:r>
              <a:rPr lang="en-US" sz="2000" baseline="-25000" dirty="0" smtClean="0"/>
              <a:t>2</a:t>
            </a:r>
            <a:r>
              <a:rPr lang="en-US" sz="2000" dirty="0" smtClean="0"/>
              <a:t>,…})</a:t>
            </a:r>
          </a:p>
          <a:p>
            <a:pPr lvl="2"/>
            <a:r>
              <a:rPr lang="en-US" sz="1600" dirty="0" smtClean="0"/>
              <a:t>Interest Rate = Discount Rate</a:t>
            </a:r>
          </a:p>
          <a:p>
            <a:pPr lvl="2"/>
            <a:r>
              <a:rPr lang="en-US" sz="1600" dirty="0" smtClean="0"/>
              <a:t>CF</a:t>
            </a:r>
            <a:r>
              <a:rPr lang="en-US" sz="1600" baseline="-25000" dirty="0" smtClean="0"/>
              <a:t>t</a:t>
            </a:r>
            <a:r>
              <a:rPr lang="en-US" sz="1600" dirty="0" smtClean="0"/>
              <a:t> = Cash Flow at Time t</a:t>
            </a:r>
          </a:p>
          <a:p>
            <a:pPr lvl="2"/>
            <a:r>
              <a:rPr lang="en-US" sz="1600" dirty="0" smtClean="0"/>
              <a:t>Freq</a:t>
            </a:r>
            <a:r>
              <a:rPr lang="en-US" sz="1600" baseline="-25000" dirty="0" smtClean="0"/>
              <a:t>t</a:t>
            </a:r>
            <a:r>
              <a:rPr lang="en-US" sz="1600" dirty="0" smtClean="0"/>
              <a:t> = Frequency of Cash Flow at Time t</a:t>
            </a:r>
          </a:p>
          <a:p>
            <a:pPr lvl="2"/>
            <a:endParaRPr lang="en-US" sz="1600" dirty="0" smtClean="0"/>
          </a:p>
          <a:p>
            <a:r>
              <a:rPr lang="en-US" sz="2400" dirty="0" smtClean="0"/>
              <a:t>CF</a:t>
            </a:r>
            <a:r>
              <a:rPr lang="en-US" sz="2400" baseline="-25000" dirty="0" smtClean="0"/>
              <a:t>0</a:t>
            </a:r>
            <a:r>
              <a:rPr lang="en-US" sz="2400" dirty="0" smtClean="0"/>
              <a:t> = -Initial Investment</a:t>
            </a:r>
          </a:p>
          <a:p>
            <a:pPr lvl="1"/>
            <a:r>
              <a:rPr lang="en-US" sz="2000" dirty="0" smtClean="0"/>
              <a:t>When doing uneven cash flows, CF</a:t>
            </a:r>
            <a:r>
              <a:rPr lang="en-US" sz="2000" baseline="-25000" dirty="0" smtClean="0"/>
              <a:t>0</a:t>
            </a:r>
            <a:r>
              <a:rPr lang="en-US" sz="2000" dirty="0" smtClean="0"/>
              <a:t> = 0</a:t>
            </a:r>
            <a:endParaRPr lang="en-US" sz="2000" dirty="0"/>
          </a:p>
        </p:txBody>
      </p:sp>
    </p:spTree>
    <p:extLst>
      <p:ext uri="{BB962C8B-B14F-4D97-AF65-F5344CB8AC3E}">
        <p14:creationId xmlns:p14="http://schemas.microsoft.com/office/powerpoint/2010/main" val="129416912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NPV on Graphing Calculator</a:t>
            </a:r>
            <a:endParaRPr lang="en-US" dirty="0"/>
          </a:p>
        </p:txBody>
      </p:sp>
      <p:sp>
        <p:nvSpPr>
          <p:cNvPr id="4" name="Text Placeholder 2"/>
          <p:cNvSpPr txBox="1">
            <a:spLocks/>
          </p:cNvSpPr>
          <p:nvPr/>
        </p:nvSpPr>
        <p:spPr>
          <a:xfrm>
            <a:off x="228600" y="1219200"/>
            <a:ext cx="8382000" cy="496135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again these cash flows (r = </a:t>
            </a:r>
            <a:r>
              <a:rPr lang="en-US" sz="2400" dirty="0" smtClean="0"/>
              <a:t>10%):</a:t>
            </a:r>
            <a:endParaRPr lang="en-US" sz="2000" dirty="0" smtClean="0"/>
          </a:p>
          <a:p>
            <a:endParaRPr lang="en-US" sz="2400" dirty="0" smtClean="0"/>
          </a:p>
          <a:p>
            <a:endParaRPr lang="en-US" sz="2400" dirty="0"/>
          </a:p>
          <a:p>
            <a:endParaRPr lang="en-US" sz="2400" dirty="0" smtClean="0"/>
          </a:p>
          <a:p>
            <a:endParaRPr lang="en-US" sz="2400" dirty="0"/>
          </a:p>
          <a:p>
            <a:r>
              <a:rPr lang="en-US" sz="2400" dirty="0" smtClean="0"/>
              <a:t>npv(interest </a:t>
            </a:r>
            <a:r>
              <a:rPr lang="en-US" sz="2400" dirty="0" smtClean="0"/>
              <a:t>rate, CF</a:t>
            </a:r>
            <a:r>
              <a:rPr lang="en-US" sz="2400" baseline="-25000" dirty="0" smtClean="0"/>
              <a:t>0</a:t>
            </a:r>
            <a:r>
              <a:rPr lang="en-US" sz="2400" dirty="0" smtClean="0"/>
              <a:t>, {CF</a:t>
            </a:r>
            <a:r>
              <a:rPr lang="en-US" sz="2400" baseline="-25000" dirty="0" smtClean="0"/>
              <a:t>1</a:t>
            </a:r>
            <a:r>
              <a:rPr lang="en-US" sz="2400" dirty="0" smtClean="0"/>
              <a:t>, CF</a:t>
            </a:r>
            <a:r>
              <a:rPr lang="en-US" sz="2400" baseline="-25000" dirty="0" smtClean="0"/>
              <a:t>2</a:t>
            </a:r>
            <a:r>
              <a:rPr lang="en-US" sz="2400" dirty="0" smtClean="0"/>
              <a:t>,…}, {Freq</a:t>
            </a:r>
            <a:r>
              <a:rPr lang="en-US" sz="2400" baseline="-25000" dirty="0" smtClean="0"/>
              <a:t>1</a:t>
            </a:r>
            <a:r>
              <a:rPr lang="en-US" sz="2400" dirty="0" smtClean="0"/>
              <a:t>, Freq</a:t>
            </a:r>
            <a:r>
              <a:rPr lang="en-US" sz="2400" baseline="-25000" dirty="0" smtClean="0"/>
              <a:t>2</a:t>
            </a:r>
            <a:r>
              <a:rPr lang="en-US" sz="2400" dirty="0" smtClean="0"/>
              <a:t>,…})</a:t>
            </a:r>
          </a:p>
          <a:p>
            <a:r>
              <a:rPr lang="en-US" sz="2400" dirty="0" smtClean="0"/>
              <a:t>npv(10, -1000, {300</a:t>
            </a:r>
            <a:r>
              <a:rPr lang="en-US" sz="2400" dirty="0" smtClean="0"/>
              <a:t>, </a:t>
            </a:r>
            <a:r>
              <a:rPr lang="en-US" sz="2400" dirty="0" smtClean="0"/>
              <a:t>200</a:t>
            </a:r>
            <a:r>
              <a:rPr lang="en-US" sz="2400" dirty="0" smtClean="0"/>
              <a:t>, </a:t>
            </a:r>
            <a:r>
              <a:rPr lang="en-US" sz="2400" dirty="0" smtClean="0"/>
              <a:t>400</a:t>
            </a:r>
            <a:r>
              <a:rPr lang="en-US" sz="2400" dirty="0" smtClean="0"/>
              <a:t>, </a:t>
            </a:r>
            <a:r>
              <a:rPr lang="en-US" sz="2400" dirty="0" smtClean="0"/>
              <a:t>700} </a:t>
            </a:r>
            <a:r>
              <a:rPr lang="en-US" sz="2400" dirty="0" smtClean="0"/>
              <a:t>and ENTER</a:t>
            </a:r>
          </a:p>
          <a:p>
            <a:pPr lvl="1"/>
            <a:r>
              <a:rPr lang="en-US" sz="2000" dirty="0" smtClean="0"/>
              <a:t>Answer: </a:t>
            </a:r>
            <a:r>
              <a:rPr lang="en-US" sz="2000" b="1" dirty="0" smtClean="0">
                <a:solidFill>
                  <a:srgbClr val="FF0000"/>
                </a:solidFill>
              </a:rPr>
              <a:t>$216.65</a:t>
            </a:r>
            <a:endParaRPr lang="en-US" sz="2000" b="1" dirty="0" smtClean="0">
              <a:solidFill>
                <a:srgbClr val="FF0000"/>
              </a:solidFill>
            </a:endParaRPr>
          </a:p>
          <a:p>
            <a:r>
              <a:rPr lang="en-US" sz="2400" dirty="0" smtClean="0"/>
              <a:t>Notes:</a:t>
            </a:r>
          </a:p>
          <a:p>
            <a:pPr lvl="1"/>
            <a:r>
              <a:rPr lang="en-US" sz="2000" dirty="0" smtClean="0"/>
              <a:t>Cash </a:t>
            </a:r>
            <a:r>
              <a:rPr lang="en-US" sz="2000" dirty="0" smtClean="0"/>
              <a:t>Flows 1+ </a:t>
            </a:r>
            <a:r>
              <a:rPr lang="en-US" sz="2000" dirty="0" smtClean="0"/>
              <a:t>are not entered as negative (Unless they are negative numbers</a:t>
            </a:r>
            <a:r>
              <a:rPr lang="en-US" sz="2000" dirty="0" smtClean="0"/>
              <a:t>).</a:t>
            </a:r>
          </a:p>
          <a:p>
            <a:pPr lvl="1"/>
            <a:r>
              <a:rPr lang="en-US" sz="2000" dirty="0" smtClean="0"/>
              <a:t>Enter investment (CF</a:t>
            </a:r>
            <a:r>
              <a:rPr lang="en-US" sz="2000" baseline="-25000" dirty="0" smtClean="0"/>
              <a:t>0</a:t>
            </a:r>
            <a:r>
              <a:rPr lang="en-US" sz="2000" dirty="0" smtClean="0"/>
              <a:t>) as negative.</a:t>
            </a:r>
          </a:p>
          <a:p>
            <a:pPr lvl="2"/>
            <a:r>
              <a:rPr lang="en-US" sz="1600" dirty="0" smtClean="0"/>
              <a:t>If you enter it as positive, then the result will be $2,216.65, i.e., you will add (not subtract) the initial investment.</a:t>
            </a:r>
            <a:endParaRPr lang="en-US" sz="1600" dirty="0" smtClean="0"/>
          </a:p>
        </p:txBody>
      </p:sp>
      <p:pic>
        <p:nvPicPr>
          <p:cNvPr id="3" name="Picture 2"/>
          <p:cNvPicPr>
            <a:picLocks noChangeAspect="1"/>
          </p:cNvPicPr>
          <p:nvPr/>
        </p:nvPicPr>
        <p:blipFill>
          <a:blip r:embed="rId4"/>
          <a:stretch>
            <a:fillRect/>
          </a:stretch>
        </p:blipFill>
        <p:spPr>
          <a:xfrm>
            <a:off x="1143000" y="1752600"/>
            <a:ext cx="6303810" cy="1268078"/>
          </a:xfrm>
          <a:prstGeom prst="rect">
            <a:avLst/>
          </a:prstGeom>
        </p:spPr>
      </p:pic>
    </p:spTree>
    <p:extLst>
      <p:ext uri="{BB962C8B-B14F-4D97-AF65-F5344CB8AC3E}">
        <p14:creationId xmlns:p14="http://schemas.microsoft.com/office/powerpoint/2010/main" val="236216455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42875"/>
            <a:ext cx="8191500" cy="664797"/>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dirty="0"/>
              <a:t>Net Present </a:t>
            </a:r>
            <a:r>
              <a:rPr lang="en-US" dirty="0" smtClean="0"/>
              <a:t>Value: Analysis</a:t>
            </a:r>
            <a:endParaRPr lang="en-US" altLang="en-US" dirty="0">
              <a:solidFill>
                <a:srgbClr val="A50021"/>
              </a:solidFill>
            </a:endParaRPr>
          </a:p>
        </p:txBody>
      </p:sp>
      <p:sp>
        <p:nvSpPr>
          <p:cNvPr id="32771" name="Rectangle 3"/>
          <p:cNvSpPr>
            <a:spLocks noGrp="1" noChangeArrowheads="1"/>
          </p:cNvSpPr>
          <p:nvPr>
            <p:ph type="body" idx="1"/>
          </p:nvPr>
        </p:nvSpPr>
        <p:spPr>
          <a:xfrm>
            <a:off x="457200" y="1524000"/>
            <a:ext cx="8229600" cy="4327338"/>
          </a:xfrm>
        </p:spPr>
        <p:txBody>
          <a:bodyPr/>
          <a:lstStyle/>
          <a:p>
            <a:pPr>
              <a:lnSpc>
                <a:spcPct val="90000"/>
              </a:lnSpc>
            </a:pPr>
            <a:r>
              <a:rPr lang="en-US" altLang="en-US" sz="2400" dirty="0"/>
              <a:t>NPV is the </a:t>
            </a:r>
            <a:r>
              <a:rPr lang="en-US" altLang="en-US" sz="2400" dirty="0" smtClean="0"/>
              <a:t>Best Investment Decision Rule</a:t>
            </a:r>
          </a:p>
          <a:p>
            <a:pPr>
              <a:lnSpc>
                <a:spcPct val="90000"/>
              </a:lnSpc>
            </a:pPr>
            <a:endParaRPr lang="en-US" altLang="en-US" sz="2400" dirty="0" smtClean="0"/>
          </a:p>
          <a:p>
            <a:pPr>
              <a:lnSpc>
                <a:spcPct val="90000"/>
              </a:lnSpc>
            </a:pPr>
            <a:r>
              <a:rPr lang="en-US" altLang="en-US" sz="2400" dirty="0" smtClean="0"/>
              <a:t>Key Benefits</a:t>
            </a:r>
            <a:endParaRPr lang="en-US" altLang="en-US" sz="2400" dirty="0"/>
          </a:p>
          <a:p>
            <a:pPr lvl="1">
              <a:lnSpc>
                <a:spcPct val="90000"/>
              </a:lnSpc>
            </a:pPr>
            <a:r>
              <a:rPr lang="en-US" altLang="en-US" sz="2000" dirty="0" smtClean="0"/>
              <a:t>Incorporate all cash flows</a:t>
            </a:r>
            <a:endParaRPr lang="en-US" altLang="en-US" sz="2000" dirty="0"/>
          </a:p>
          <a:p>
            <a:pPr lvl="1">
              <a:lnSpc>
                <a:spcPct val="90000"/>
              </a:lnSpc>
            </a:pPr>
            <a:r>
              <a:rPr lang="en-US" altLang="en-US" sz="2000" dirty="0"/>
              <a:t>Makes appropriate adjustment for time value of money</a:t>
            </a:r>
          </a:p>
          <a:p>
            <a:pPr lvl="1">
              <a:lnSpc>
                <a:spcPct val="90000"/>
              </a:lnSpc>
            </a:pPr>
            <a:r>
              <a:rPr lang="en-US" altLang="en-US" sz="2000" dirty="0" smtClean="0"/>
              <a:t>Properly accounts </a:t>
            </a:r>
            <a:r>
              <a:rPr lang="en-US" altLang="en-US" sz="2000" dirty="0"/>
              <a:t>for risk differences between </a:t>
            </a:r>
            <a:r>
              <a:rPr lang="en-US" altLang="en-US" sz="2000" dirty="0" smtClean="0"/>
              <a:t>projects</a:t>
            </a:r>
          </a:p>
          <a:p>
            <a:pPr lvl="1">
              <a:lnSpc>
                <a:spcPct val="90000"/>
              </a:lnSpc>
            </a:pPr>
            <a:r>
              <a:rPr lang="en-US" altLang="en-US" sz="2000" dirty="0" smtClean="0"/>
              <a:t>Gives dollar value added to firm value</a:t>
            </a:r>
            <a:endParaRPr lang="en-US" altLang="en-US" sz="2000" dirty="0"/>
          </a:p>
          <a:p>
            <a:pPr>
              <a:lnSpc>
                <a:spcPct val="90000"/>
              </a:lnSpc>
            </a:pPr>
            <a:endParaRPr lang="en-US" altLang="en-US" sz="2400" dirty="0" smtClean="0"/>
          </a:p>
          <a:p>
            <a:pPr>
              <a:lnSpc>
                <a:spcPct val="90000"/>
              </a:lnSpc>
            </a:pPr>
            <a:r>
              <a:rPr lang="en-US" altLang="en-US" sz="2400" dirty="0" smtClean="0"/>
              <a:t>Some Drawbacks</a:t>
            </a:r>
            <a:endParaRPr lang="en-US" altLang="en-US" sz="2400" dirty="0"/>
          </a:p>
          <a:p>
            <a:pPr lvl="1">
              <a:lnSpc>
                <a:spcPct val="90000"/>
              </a:lnSpc>
            </a:pPr>
            <a:r>
              <a:rPr lang="en-US" altLang="en-US" sz="2000" dirty="0" smtClean="0"/>
              <a:t>Somewhat complex</a:t>
            </a:r>
            <a:endParaRPr lang="en-US" altLang="en-US" sz="2000" dirty="0"/>
          </a:p>
          <a:p>
            <a:pPr lvl="1">
              <a:lnSpc>
                <a:spcPct val="90000"/>
              </a:lnSpc>
            </a:pPr>
            <a:r>
              <a:rPr lang="en-US" altLang="en-US" sz="2000" dirty="0"/>
              <a:t>Doesn’t capture managerial </a:t>
            </a:r>
            <a:r>
              <a:rPr lang="en-US" altLang="en-US" sz="2000" dirty="0" smtClean="0"/>
              <a:t>flexibility</a:t>
            </a:r>
          </a:p>
          <a:p>
            <a:pPr lvl="2"/>
            <a:r>
              <a:rPr lang="en-US" altLang="en-US" sz="1600" dirty="0" smtClean="0"/>
              <a:t>We will discuss real options analysis later</a:t>
            </a:r>
            <a:endParaRPr lang="en-US" altLang="en-US" sz="1600" dirty="0"/>
          </a:p>
        </p:txBody>
      </p:sp>
    </p:spTree>
    <p:extLst>
      <p:ext uri="{BB962C8B-B14F-4D97-AF65-F5344CB8AC3E}">
        <p14:creationId xmlns:p14="http://schemas.microsoft.com/office/powerpoint/2010/main" val="274473147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fade">
                                      <p:cBhvr>
                                        <p:cTn id="12" dur="500"/>
                                        <p:tgtEl>
                                          <p:spTgt spid="3277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animEffect transition="in" filter="fade">
                                      <p:cBhvr>
                                        <p:cTn id="15" dur="500"/>
                                        <p:tgtEl>
                                          <p:spTgt spid="32771">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2771">
                                            <p:txEl>
                                              <p:pRg st="4" end="4"/>
                                            </p:txEl>
                                          </p:spTgt>
                                        </p:tgtEl>
                                        <p:attrNameLst>
                                          <p:attrName>style.visibility</p:attrName>
                                        </p:attrNameLst>
                                      </p:cBhvr>
                                      <p:to>
                                        <p:strVal val="visible"/>
                                      </p:to>
                                    </p:set>
                                    <p:animEffect transition="in" filter="fade">
                                      <p:cBhvr>
                                        <p:cTn id="18" dur="500"/>
                                        <p:tgtEl>
                                          <p:spTgt spid="32771">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fade">
                                      <p:cBhvr>
                                        <p:cTn id="21" dur="500"/>
                                        <p:tgtEl>
                                          <p:spTgt spid="32771">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2771">
                                            <p:txEl>
                                              <p:pRg st="6" end="6"/>
                                            </p:txEl>
                                          </p:spTgt>
                                        </p:tgtEl>
                                        <p:attrNameLst>
                                          <p:attrName>style.visibility</p:attrName>
                                        </p:attrNameLst>
                                      </p:cBhvr>
                                      <p:to>
                                        <p:strVal val="visible"/>
                                      </p:to>
                                    </p:set>
                                    <p:animEffect transition="in" filter="fade">
                                      <p:cBhvr>
                                        <p:cTn id="24" dur="500"/>
                                        <p:tgtEl>
                                          <p:spTgt spid="32771">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2771">
                                            <p:txEl>
                                              <p:pRg st="8" end="8"/>
                                            </p:txEl>
                                          </p:spTgt>
                                        </p:tgtEl>
                                        <p:attrNameLst>
                                          <p:attrName>style.visibility</p:attrName>
                                        </p:attrNameLst>
                                      </p:cBhvr>
                                      <p:to>
                                        <p:strVal val="visible"/>
                                      </p:to>
                                    </p:set>
                                    <p:animEffect transition="in" filter="fade">
                                      <p:cBhvr>
                                        <p:cTn id="29" dur="500"/>
                                        <p:tgtEl>
                                          <p:spTgt spid="32771">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2771">
                                            <p:txEl>
                                              <p:pRg st="9" end="9"/>
                                            </p:txEl>
                                          </p:spTgt>
                                        </p:tgtEl>
                                        <p:attrNameLst>
                                          <p:attrName>style.visibility</p:attrName>
                                        </p:attrNameLst>
                                      </p:cBhvr>
                                      <p:to>
                                        <p:strVal val="visible"/>
                                      </p:to>
                                    </p:set>
                                    <p:animEffect transition="in" filter="fade">
                                      <p:cBhvr>
                                        <p:cTn id="34" dur="500"/>
                                        <p:tgtEl>
                                          <p:spTgt spid="32771">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2771">
                                            <p:txEl>
                                              <p:pRg st="10" end="10"/>
                                            </p:txEl>
                                          </p:spTgt>
                                        </p:tgtEl>
                                        <p:attrNameLst>
                                          <p:attrName>style.visibility</p:attrName>
                                        </p:attrNameLst>
                                      </p:cBhvr>
                                      <p:to>
                                        <p:strVal val="visible"/>
                                      </p:to>
                                    </p:set>
                                    <p:animEffect transition="in" filter="fade">
                                      <p:cBhvr>
                                        <p:cTn id="37" dur="500"/>
                                        <p:tgtEl>
                                          <p:spTgt spid="32771">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2771">
                                            <p:txEl>
                                              <p:pRg st="11" end="11"/>
                                            </p:txEl>
                                          </p:spTgt>
                                        </p:tgtEl>
                                        <p:attrNameLst>
                                          <p:attrName>style.visibility</p:attrName>
                                        </p:attrNameLst>
                                      </p:cBhvr>
                                      <p:to>
                                        <p:strVal val="visible"/>
                                      </p:to>
                                    </p:set>
                                    <p:animEffect transition="in" filter="fade">
                                      <p:cBhvr>
                                        <p:cTn id="40" dur="500"/>
                                        <p:tgtEl>
                                          <p:spTgt spid="327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1610</TotalTime>
  <Words>585</Words>
  <Application>Microsoft Office PowerPoint</Application>
  <PresentationFormat>On-screen Show (4:3)</PresentationFormat>
  <Paragraphs>104</Paragraphs>
  <Slides>10</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Century Gothic</vt:lpstr>
      <vt:lpstr>Courier New</vt:lpstr>
      <vt:lpstr>Wingdings</vt:lpstr>
      <vt:lpstr>Blue Segoe 4-3 template-template_April-17-2007</vt:lpstr>
      <vt:lpstr>White with Courier font for code slides</vt:lpstr>
      <vt:lpstr>MathType 6.0 Equation</vt:lpstr>
      <vt:lpstr>Video 33 (Topic 7.2.1): Net Present Value (NPV)</vt:lpstr>
      <vt:lpstr>Topics</vt:lpstr>
      <vt:lpstr>Common Data Set</vt:lpstr>
      <vt:lpstr>Net Present Value (NPV)</vt:lpstr>
      <vt:lpstr>Net Present Value Rule</vt:lpstr>
      <vt:lpstr>Net Present Value Example</vt:lpstr>
      <vt:lpstr>npv( Function (Revisited)</vt:lpstr>
      <vt:lpstr>NPV on Graphing Calculator</vt:lpstr>
      <vt:lpstr>Net Present Value: Analysis</vt:lpstr>
      <vt:lpstr>Video 33 (Topic 7.2.1): Net Present Value (NPV)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242</cp:revision>
  <dcterms:created xsi:type="dcterms:W3CDTF">2014-06-29T21:19:00Z</dcterms:created>
  <dcterms:modified xsi:type="dcterms:W3CDTF">2014-07-25T18:49:36Z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