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76" r:id="rId4"/>
    <p:sldId id="259" r:id="rId5"/>
    <p:sldId id="281" r:id="rId6"/>
    <p:sldId id="286" r:id="rId7"/>
    <p:sldId id="282" r:id="rId8"/>
    <p:sldId id="283" r:id="rId9"/>
    <p:sldId id="284" r:id="rId10"/>
    <p:sldId id="288" r:id="rId11"/>
    <p:sldId id="279" r:id="rId12"/>
    <p:sldId id="280" r:id="rId13"/>
    <p:sldId id="289" r:id="rId14"/>
    <p:sldId id="287" r:id="rId15"/>
    <p:sldId id="285" r:id="rId16"/>
  </p:sldIdLst>
  <p:sldSz cx="9144000" cy="6858000" type="screen4x3"/>
  <p:notesSz cx="7315200" cy="96012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7/25/2014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8:43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04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240275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04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300444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04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602288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8:43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040310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a:t>
            </a:fld>
            <a:endParaRPr lang="en-US"/>
          </a:p>
        </p:txBody>
      </p:sp>
    </p:spTree>
    <p:extLst>
      <p:ext uri="{BB962C8B-B14F-4D97-AF65-F5344CB8AC3E}">
        <p14:creationId xmlns:p14="http://schemas.microsoft.com/office/powerpoint/2010/main" val="3327730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3967934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5</a:t>
            </a:fld>
            <a:endParaRPr lang="en-US"/>
          </a:p>
        </p:txBody>
      </p:sp>
    </p:spTree>
    <p:extLst>
      <p:ext uri="{BB962C8B-B14F-4D97-AF65-F5344CB8AC3E}">
        <p14:creationId xmlns:p14="http://schemas.microsoft.com/office/powerpoint/2010/main" val="1251285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3697027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7</a:t>
            </a:fld>
            <a:endParaRPr lang="en-US"/>
          </a:p>
        </p:txBody>
      </p:sp>
    </p:spTree>
    <p:extLst>
      <p:ext uri="{BB962C8B-B14F-4D97-AF65-F5344CB8AC3E}">
        <p14:creationId xmlns:p14="http://schemas.microsoft.com/office/powerpoint/2010/main" val="2533809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8</a:t>
            </a:fld>
            <a:endParaRPr lang="en-US"/>
          </a:p>
        </p:txBody>
      </p:sp>
    </p:spTree>
    <p:extLst>
      <p:ext uri="{BB962C8B-B14F-4D97-AF65-F5344CB8AC3E}">
        <p14:creationId xmlns:p14="http://schemas.microsoft.com/office/powerpoint/2010/main" val="3226242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94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1004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32 (Topic 7.1):</a:t>
            </a:r>
            <a:br>
              <a:rPr lang="en-US" dirty="0" smtClean="0"/>
            </a:br>
            <a:r>
              <a:rPr lang="en-US" dirty="0" smtClean="0"/>
              <a:t>Capital Budgeting: Overview</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normAutofit/>
          </a:bodyPr>
          <a:lstStyle/>
          <a:p>
            <a:r>
              <a:rPr lang="en-US" dirty="0"/>
              <a:t>Decision Rules </a:t>
            </a:r>
            <a:r>
              <a:rPr lang="en-US" dirty="0" smtClean="0"/>
              <a:t>Characteristics</a:t>
            </a:r>
            <a:endParaRPr lang="en-US" dirty="0"/>
          </a:p>
        </p:txBody>
      </p:sp>
      <p:sp>
        <p:nvSpPr>
          <p:cNvPr id="149507" name="Rectangle 3"/>
          <p:cNvSpPr>
            <a:spLocks noGrp="1" noChangeArrowheads="1"/>
          </p:cNvSpPr>
          <p:nvPr>
            <p:ph type="body" idx="1"/>
          </p:nvPr>
        </p:nvSpPr>
        <p:spPr>
          <a:xfrm>
            <a:off x="381000" y="1143000"/>
            <a:ext cx="8382000" cy="5127558"/>
          </a:xfrm>
        </p:spPr>
        <p:txBody>
          <a:bodyPr/>
          <a:lstStyle/>
          <a:p>
            <a:pPr marL="1031875" lvl="1" indent="-514350">
              <a:buFont typeface="+mj-lt"/>
              <a:buAutoNum type="arabicPeriod"/>
            </a:pPr>
            <a:r>
              <a:rPr lang="en-US" dirty="0" smtClean="0"/>
              <a:t>Recognize </a:t>
            </a:r>
            <a:r>
              <a:rPr lang="en-US" dirty="0"/>
              <a:t>the </a:t>
            </a:r>
            <a:r>
              <a:rPr lang="en-US" dirty="0" smtClean="0"/>
              <a:t>Time Value of Money</a:t>
            </a:r>
          </a:p>
          <a:p>
            <a:pPr marL="1031875" lvl="1" indent="-514350">
              <a:buFont typeface="+mj-lt"/>
              <a:buAutoNum type="arabicPeriod"/>
            </a:pPr>
            <a:endParaRPr lang="en-US" dirty="0"/>
          </a:p>
          <a:p>
            <a:pPr marL="1031875" lvl="1" indent="-514350">
              <a:buFont typeface="+mj-lt"/>
              <a:buAutoNum type="arabicPeriod"/>
            </a:pPr>
            <a:r>
              <a:rPr lang="en-US" dirty="0" smtClean="0"/>
              <a:t>Incorporate All Relevant Free Cash Flows</a:t>
            </a:r>
          </a:p>
          <a:p>
            <a:pPr marL="1031875" lvl="1" indent="-514350">
              <a:buFont typeface="+mj-lt"/>
              <a:buAutoNum type="arabicPeriod"/>
            </a:pPr>
            <a:endParaRPr lang="en-US" dirty="0" smtClean="0"/>
          </a:p>
          <a:p>
            <a:pPr marL="1031875" lvl="1" indent="-514350">
              <a:lnSpc>
                <a:spcPct val="90000"/>
              </a:lnSpc>
              <a:buFont typeface="+mj-lt"/>
              <a:buAutoNum type="arabicPeriod"/>
            </a:pPr>
            <a:r>
              <a:rPr lang="en-US" dirty="0" smtClean="0"/>
              <a:t>Avoid Arbitrary Assumptions</a:t>
            </a:r>
          </a:p>
          <a:p>
            <a:pPr marL="1031875" lvl="1" indent="-514350">
              <a:lnSpc>
                <a:spcPct val="90000"/>
              </a:lnSpc>
              <a:buFont typeface="+mj-lt"/>
              <a:buAutoNum type="arabicPeriod"/>
            </a:pPr>
            <a:endParaRPr lang="en-US" dirty="0" smtClean="0"/>
          </a:p>
          <a:p>
            <a:pPr marL="1031875" lvl="1" indent="-514350">
              <a:buFont typeface="+mj-lt"/>
              <a:buAutoNum type="arabicPeriod"/>
            </a:pPr>
            <a:r>
              <a:rPr lang="en-US" dirty="0" smtClean="0"/>
              <a:t>Avoid  Need for Uncertain Data</a:t>
            </a:r>
          </a:p>
          <a:p>
            <a:pPr marL="1031875" lvl="1" indent="-514350">
              <a:buFont typeface="+mj-lt"/>
              <a:buAutoNum type="arabicPeriod"/>
            </a:pPr>
            <a:endParaRPr lang="en-US" dirty="0" smtClean="0"/>
          </a:p>
          <a:p>
            <a:pPr marL="1031875" lvl="1" indent="-514350">
              <a:lnSpc>
                <a:spcPct val="90000"/>
              </a:lnSpc>
              <a:buFont typeface="+mj-lt"/>
              <a:buAutoNum type="arabicPeriod"/>
            </a:pPr>
            <a:r>
              <a:rPr lang="en-US" dirty="0" smtClean="0"/>
              <a:t>Avoid Excessive Complexity in Calculation</a:t>
            </a:r>
          </a:p>
          <a:p>
            <a:pPr marL="1031875" lvl="1" indent="-514350">
              <a:lnSpc>
                <a:spcPct val="90000"/>
              </a:lnSpc>
              <a:buFont typeface="+mj-lt"/>
              <a:buAutoNum type="arabicPeriod"/>
            </a:pPr>
            <a:endParaRPr lang="en-US" dirty="0" smtClean="0"/>
          </a:p>
          <a:p>
            <a:pPr marL="1031875" lvl="1" indent="-514350">
              <a:lnSpc>
                <a:spcPct val="90000"/>
              </a:lnSpc>
              <a:buFont typeface="+mj-lt"/>
              <a:buAutoNum type="arabicPeriod"/>
            </a:pPr>
            <a:r>
              <a:rPr lang="en-US" dirty="0" smtClean="0"/>
              <a:t>Avoid Technical Problems</a:t>
            </a:r>
            <a:endParaRPr lang="en-US" dirty="0"/>
          </a:p>
        </p:txBody>
      </p:sp>
    </p:spTree>
    <p:extLst>
      <p:ext uri="{BB962C8B-B14F-4D97-AF65-F5344CB8AC3E}">
        <p14:creationId xmlns:p14="http://schemas.microsoft.com/office/powerpoint/2010/main" val="273965823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normAutofit/>
          </a:bodyPr>
          <a:lstStyle/>
          <a:p>
            <a:r>
              <a:rPr lang="en-US" dirty="0" smtClean="0"/>
              <a:t>The Decision Rules</a:t>
            </a:r>
            <a:endParaRPr lang="en-US" dirty="0"/>
          </a:p>
        </p:txBody>
      </p:sp>
      <p:sp>
        <p:nvSpPr>
          <p:cNvPr id="149507" name="Rectangle 3"/>
          <p:cNvSpPr>
            <a:spLocks noGrp="1" noChangeArrowheads="1"/>
          </p:cNvSpPr>
          <p:nvPr>
            <p:ph type="body" idx="1"/>
          </p:nvPr>
        </p:nvSpPr>
        <p:spPr>
          <a:xfrm>
            <a:off x="381000" y="1143000"/>
            <a:ext cx="8382000" cy="4992136"/>
          </a:xfrm>
        </p:spPr>
        <p:txBody>
          <a:bodyPr/>
          <a:lstStyle/>
          <a:p>
            <a:pPr marL="1031875" lvl="1" indent="-514350">
              <a:buFont typeface="+mj-lt"/>
              <a:buAutoNum type="arabicPeriod"/>
            </a:pPr>
            <a:r>
              <a:rPr lang="en-US" dirty="0" smtClean="0"/>
              <a:t>Net Present Value (NPV)</a:t>
            </a:r>
          </a:p>
          <a:p>
            <a:pPr marL="1031875" lvl="1" indent="-514350">
              <a:buFont typeface="+mj-lt"/>
              <a:buAutoNum type="arabicPeriod"/>
            </a:pPr>
            <a:endParaRPr lang="en-US" dirty="0"/>
          </a:p>
          <a:p>
            <a:pPr marL="1031875" lvl="1" indent="-514350">
              <a:buFont typeface="+mj-lt"/>
              <a:buAutoNum type="arabicPeriod"/>
            </a:pPr>
            <a:r>
              <a:rPr lang="en-US" dirty="0" smtClean="0"/>
              <a:t>Internal Rate of Return (IRR)</a:t>
            </a:r>
          </a:p>
          <a:p>
            <a:pPr marL="1031875" lvl="1" indent="-514350">
              <a:buFont typeface="+mj-lt"/>
              <a:buAutoNum type="arabicPeriod"/>
            </a:pPr>
            <a:endParaRPr lang="en-US" dirty="0" smtClean="0"/>
          </a:p>
          <a:p>
            <a:pPr marL="1031875" lvl="1" indent="-514350">
              <a:buFont typeface="+mj-lt"/>
              <a:buAutoNum type="arabicPeriod"/>
            </a:pPr>
            <a:r>
              <a:rPr lang="en-US" dirty="0" smtClean="0"/>
              <a:t>Modified Internal </a:t>
            </a:r>
            <a:r>
              <a:rPr lang="en-US" dirty="0"/>
              <a:t>Rate of Return </a:t>
            </a:r>
            <a:r>
              <a:rPr lang="en-US" dirty="0" smtClean="0"/>
              <a:t>(MIRR</a:t>
            </a:r>
            <a:r>
              <a:rPr lang="en-US" dirty="0"/>
              <a:t>)</a:t>
            </a:r>
          </a:p>
          <a:p>
            <a:pPr marL="1031875" lvl="1" indent="-514350">
              <a:lnSpc>
                <a:spcPct val="90000"/>
              </a:lnSpc>
              <a:buFont typeface="+mj-lt"/>
              <a:buAutoNum type="arabicPeriod"/>
            </a:pPr>
            <a:endParaRPr lang="en-US" dirty="0" smtClean="0"/>
          </a:p>
          <a:p>
            <a:pPr marL="1031875" lvl="1" indent="-514350">
              <a:buFont typeface="+mj-lt"/>
              <a:buAutoNum type="arabicPeriod"/>
            </a:pPr>
            <a:r>
              <a:rPr lang="en-US" dirty="0" smtClean="0"/>
              <a:t>Profitability Index (PI)</a:t>
            </a:r>
          </a:p>
          <a:p>
            <a:pPr marL="1031875" lvl="1" indent="-514350">
              <a:buFont typeface="+mj-lt"/>
              <a:buAutoNum type="arabicPeriod"/>
            </a:pPr>
            <a:endParaRPr lang="en-US" dirty="0" smtClean="0"/>
          </a:p>
          <a:p>
            <a:pPr marL="1031875" lvl="1" indent="-514350">
              <a:lnSpc>
                <a:spcPct val="90000"/>
              </a:lnSpc>
              <a:buFont typeface="+mj-lt"/>
              <a:buAutoNum type="arabicPeriod"/>
            </a:pPr>
            <a:r>
              <a:rPr lang="en-US" dirty="0" smtClean="0"/>
              <a:t>Payback Period</a:t>
            </a:r>
          </a:p>
          <a:p>
            <a:pPr marL="1376363" lvl="2" indent="-514350">
              <a:buFont typeface="+mj-lt"/>
              <a:buAutoNum type="arabicPeriod"/>
            </a:pPr>
            <a:r>
              <a:rPr lang="en-US" dirty="0" smtClean="0"/>
              <a:t>Non-Discounted</a:t>
            </a:r>
          </a:p>
          <a:p>
            <a:pPr marL="1376363" lvl="2" indent="-514350">
              <a:buFont typeface="+mj-lt"/>
              <a:buAutoNum type="arabicPeriod"/>
            </a:pPr>
            <a:r>
              <a:rPr lang="en-US" dirty="0" smtClean="0"/>
              <a:t>Discounted</a:t>
            </a:r>
            <a:endParaRPr lang="en-US" dirty="0"/>
          </a:p>
        </p:txBody>
      </p:sp>
    </p:spTree>
    <p:extLst>
      <p:ext uri="{BB962C8B-B14F-4D97-AF65-F5344CB8AC3E}">
        <p14:creationId xmlns:p14="http://schemas.microsoft.com/office/powerpoint/2010/main" val="73501897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normAutofit/>
          </a:bodyPr>
          <a:lstStyle/>
          <a:p>
            <a:r>
              <a:rPr lang="en-US" dirty="0"/>
              <a:t>Cash Flow </a:t>
            </a:r>
            <a:r>
              <a:rPr lang="en-US" dirty="0" smtClean="0"/>
              <a:t>Analysis (Topic 8) </a:t>
            </a:r>
            <a:endParaRPr lang="en-US" dirty="0"/>
          </a:p>
        </p:txBody>
      </p:sp>
      <p:sp>
        <p:nvSpPr>
          <p:cNvPr id="2" name="Content Placeholder 1"/>
          <p:cNvSpPr>
            <a:spLocks noGrp="1"/>
          </p:cNvSpPr>
          <p:nvPr>
            <p:ph idx="1"/>
          </p:nvPr>
        </p:nvSpPr>
        <p:spPr>
          <a:xfrm>
            <a:off x="152400" y="1066800"/>
            <a:ext cx="8382000" cy="5527667"/>
          </a:xfrm>
        </p:spPr>
        <p:txBody>
          <a:bodyPr/>
          <a:lstStyle/>
          <a:p>
            <a:r>
              <a:rPr lang="en-US" sz="2800" dirty="0"/>
              <a:t>Determining Period Cash Flows for </a:t>
            </a:r>
            <a:r>
              <a:rPr lang="en-US" sz="2800" dirty="0" smtClean="0"/>
              <a:t>Project</a:t>
            </a:r>
          </a:p>
          <a:p>
            <a:pPr lvl="1"/>
            <a:r>
              <a:rPr lang="en-US" sz="2400" dirty="0" smtClean="0"/>
              <a:t>Depreciation, Sunk Costs, Externalities</a:t>
            </a:r>
            <a:endParaRPr lang="en-US" sz="2400" dirty="0"/>
          </a:p>
          <a:p>
            <a:endParaRPr lang="en-US" sz="2800" dirty="0"/>
          </a:p>
          <a:p>
            <a:r>
              <a:rPr lang="en-US" sz="2800" dirty="0"/>
              <a:t>Risk Analysis</a:t>
            </a:r>
          </a:p>
          <a:p>
            <a:pPr lvl="1"/>
            <a:r>
              <a:rPr lang="en-US" sz="2400" dirty="0" smtClean="0"/>
              <a:t>Sensitivity </a:t>
            </a:r>
            <a:r>
              <a:rPr lang="en-US" sz="2400" dirty="0"/>
              <a:t>Analysis</a:t>
            </a:r>
          </a:p>
          <a:p>
            <a:pPr lvl="1"/>
            <a:r>
              <a:rPr lang="en-US" sz="2400" dirty="0"/>
              <a:t>Scenario Analysis</a:t>
            </a:r>
          </a:p>
          <a:p>
            <a:pPr lvl="1"/>
            <a:r>
              <a:rPr lang="en-US" sz="2400" dirty="0"/>
              <a:t>Monte Carlo Analysis</a:t>
            </a:r>
          </a:p>
          <a:p>
            <a:endParaRPr lang="en-US" sz="2800" dirty="0"/>
          </a:p>
          <a:p>
            <a:r>
              <a:rPr lang="en-US" sz="2800" dirty="0"/>
              <a:t>Real </a:t>
            </a:r>
            <a:r>
              <a:rPr lang="en-US" sz="2800" dirty="0" smtClean="0"/>
              <a:t>Options</a:t>
            </a:r>
          </a:p>
          <a:p>
            <a:pPr lvl="1"/>
            <a:r>
              <a:rPr lang="en-US" sz="2400" dirty="0" smtClean="0"/>
              <a:t>Application of Techniques of Financial Options, e.g., Puts and Calls, to Capital Budgeting</a:t>
            </a:r>
          </a:p>
          <a:p>
            <a:pPr lvl="1"/>
            <a:r>
              <a:rPr lang="en-US" sz="2400" dirty="0" smtClean="0"/>
              <a:t>Abandonment Options, Flexibility Options</a:t>
            </a:r>
            <a:endParaRPr lang="en-US" sz="2400" dirty="0"/>
          </a:p>
          <a:p>
            <a:endParaRPr lang="en-US" sz="2800" dirty="0"/>
          </a:p>
        </p:txBody>
      </p:sp>
    </p:spTree>
    <p:extLst>
      <p:ext uri="{BB962C8B-B14F-4D97-AF65-F5344CB8AC3E}">
        <p14:creationId xmlns:p14="http://schemas.microsoft.com/office/powerpoint/2010/main" val="258214071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971800"/>
          </a:xfrm>
        </p:spPr>
        <p:txBody>
          <a:bodyPr/>
          <a:lstStyle/>
          <a:p>
            <a:r>
              <a:rPr lang="en-US" dirty="0" smtClean="0"/>
              <a:t>Video 32 (Topic 7.1):</a:t>
            </a:r>
            <a:br>
              <a:rPr lang="en-US" dirty="0" smtClean="0"/>
            </a:br>
            <a:r>
              <a:rPr lang="en-US" dirty="0" smtClean="0"/>
              <a:t>Capital Budgeting: Overview</a:t>
            </a:r>
            <a:endParaRPr lang="en-US" dirty="0"/>
          </a:p>
        </p:txBody>
      </p:sp>
    </p:spTree>
    <p:extLst>
      <p:ext uri="{BB962C8B-B14F-4D97-AF65-F5344CB8AC3E}">
        <p14:creationId xmlns:p14="http://schemas.microsoft.com/office/powerpoint/2010/main" val="64954351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3053144"/>
          </a:xfrm>
        </p:spPr>
        <p:txBody>
          <a:bodyPr/>
          <a:lstStyle/>
          <a:p>
            <a:pPr marL="514350" indent="-514350">
              <a:buFont typeface="+mj-lt"/>
              <a:buAutoNum type="arabicPeriod"/>
            </a:pPr>
            <a:r>
              <a:rPr lang="en-US" dirty="0"/>
              <a:t>What is Capital Budgeting</a:t>
            </a:r>
            <a:r>
              <a:rPr lang="en-US" dirty="0" smtClean="0"/>
              <a:t>?</a:t>
            </a:r>
            <a:endParaRPr lang="en-US" dirty="0"/>
          </a:p>
          <a:p>
            <a:pPr marL="514350" indent="-514350">
              <a:buFont typeface="+mj-lt"/>
              <a:buAutoNum type="arabicPeriod"/>
            </a:pPr>
            <a:endParaRPr lang="en-US" dirty="0"/>
          </a:p>
          <a:p>
            <a:pPr marL="514350" indent="-514350">
              <a:buFont typeface="+mj-lt"/>
              <a:buAutoNum type="arabicPeriod"/>
            </a:pPr>
            <a:r>
              <a:rPr lang="en-US" dirty="0" smtClean="0"/>
              <a:t>Importance of </a:t>
            </a:r>
            <a:r>
              <a:rPr lang="en-US" dirty="0"/>
              <a:t>Capital </a:t>
            </a:r>
            <a:r>
              <a:rPr lang="en-US" dirty="0" smtClean="0"/>
              <a:t>Budgeting</a:t>
            </a:r>
          </a:p>
          <a:p>
            <a:pPr marL="514350" indent="-514350">
              <a:buFont typeface="+mj-lt"/>
              <a:buAutoNum type="arabicPeriod"/>
            </a:pPr>
            <a:endParaRPr lang="en-US" dirty="0"/>
          </a:p>
          <a:p>
            <a:pPr marL="514350" indent="-514350">
              <a:buFont typeface="+mj-lt"/>
              <a:buAutoNum type="arabicPeriod"/>
            </a:pPr>
            <a:r>
              <a:rPr lang="en-US" dirty="0" smtClean="0"/>
              <a:t>Overview of </a:t>
            </a:r>
            <a:r>
              <a:rPr lang="en-US" dirty="0"/>
              <a:t>Capital </a:t>
            </a:r>
            <a:r>
              <a:rPr lang="en-US" dirty="0" smtClean="0"/>
              <a:t>Budgeting (Topics 7 and 8)</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3"/>
          <p:cNvSpPr>
            <a:spLocks noGrp="1" noChangeArrowheads="1"/>
          </p:cNvSpPr>
          <p:nvPr>
            <p:ph type="title" idx="4294967295"/>
          </p:nvPr>
        </p:nvSpPr>
        <p:spPr/>
        <p:txBody>
          <a:bodyPr/>
          <a:lstStyle/>
          <a:p>
            <a:pPr eaLnBrk="1" hangingPunct="1"/>
            <a:r>
              <a:rPr lang="en-US" dirty="0"/>
              <a:t>What is </a:t>
            </a:r>
            <a:r>
              <a:rPr lang="en-US" dirty="0" smtClean="0"/>
              <a:t>Capital Budgeting?</a:t>
            </a:r>
            <a:endParaRPr lang="en-US" dirty="0"/>
          </a:p>
        </p:txBody>
      </p:sp>
      <p:sp>
        <p:nvSpPr>
          <p:cNvPr id="7172" name="Rectangle 14"/>
          <p:cNvSpPr>
            <a:spLocks noGrp="1" noChangeArrowheads="1"/>
          </p:cNvSpPr>
          <p:nvPr>
            <p:ph type="body" idx="4294967295"/>
          </p:nvPr>
        </p:nvSpPr>
        <p:spPr>
          <a:xfrm>
            <a:off x="381000" y="1412875"/>
            <a:ext cx="8382000" cy="4893647"/>
          </a:xfrm>
        </p:spPr>
        <p:txBody>
          <a:bodyPr/>
          <a:lstStyle/>
          <a:p>
            <a:pPr>
              <a:spcBef>
                <a:spcPct val="0"/>
              </a:spcBef>
              <a:spcAft>
                <a:spcPts val="600"/>
              </a:spcAft>
            </a:pPr>
            <a:r>
              <a:rPr lang="en-US" dirty="0" smtClean="0"/>
              <a:t>Decisions about where to Invest the Capital Raised by the Firm</a:t>
            </a:r>
          </a:p>
          <a:p>
            <a:pPr>
              <a:spcBef>
                <a:spcPct val="0"/>
              </a:spcBef>
              <a:spcAft>
                <a:spcPts val="600"/>
              </a:spcAft>
            </a:pPr>
            <a:endParaRPr lang="en-US" dirty="0"/>
          </a:p>
          <a:p>
            <a:pPr>
              <a:spcBef>
                <a:spcPct val="0"/>
              </a:spcBef>
              <a:spcAft>
                <a:spcPts val="600"/>
              </a:spcAft>
            </a:pPr>
            <a:r>
              <a:rPr lang="en-US" dirty="0" smtClean="0"/>
              <a:t>Valuation Techniques for Real Asset Investment Decisions</a:t>
            </a:r>
          </a:p>
          <a:p>
            <a:pPr>
              <a:spcBef>
                <a:spcPct val="0"/>
              </a:spcBef>
              <a:spcAft>
                <a:spcPts val="600"/>
              </a:spcAft>
            </a:pPr>
            <a:endParaRPr lang="en-US" dirty="0"/>
          </a:p>
          <a:p>
            <a:pPr eaLnBrk="1" hangingPunct="1">
              <a:lnSpc>
                <a:spcPct val="90000"/>
              </a:lnSpc>
              <a:spcBef>
                <a:spcPct val="0"/>
              </a:spcBef>
              <a:spcAft>
                <a:spcPts val="600"/>
              </a:spcAft>
            </a:pPr>
            <a:r>
              <a:rPr lang="en-US" dirty="0" smtClean="0"/>
              <a:t>Long-Term Decisions Involving Large Expenditures</a:t>
            </a:r>
          </a:p>
          <a:p>
            <a:pPr eaLnBrk="1" hangingPunct="1">
              <a:lnSpc>
                <a:spcPct val="90000"/>
              </a:lnSpc>
              <a:spcBef>
                <a:spcPct val="0"/>
              </a:spcBef>
              <a:spcAft>
                <a:spcPts val="600"/>
              </a:spcAft>
            </a:pPr>
            <a:endParaRPr lang="en-US" dirty="0" smtClean="0"/>
          </a:p>
          <a:p>
            <a:pPr eaLnBrk="1" hangingPunct="1">
              <a:lnSpc>
                <a:spcPct val="90000"/>
              </a:lnSpc>
              <a:spcBef>
                <a:spcPct val="0"/>
              </a:spcBef>
              <a:spcAft>
                <a:spcPts val="600"/>
              </a:spcAft>
            </a:pPr>
            <a:r>
              <a:rPr lang="en-US" dirty="0" smtClean="0"/>
              <a:t>Firm Value Maximization</a:t>
            </a:r>
            <a:endParaRPr lang="en-US" dirty="0"/>
          </a:p>
        </p:txBody>
      </p:sp>
    </p:spTree>
    <p:extLst>
      <p:ext uri="{BB962C8B-B14F-4D97-AF65-F5344CB8AC3E}">
        <p14:creationId xmlns:p14="http://schemas.microsoft.com/office/powerpoint/2010/main" val="113357084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3"/>
          <p:cNvSpPr>
            <a:spLocks noGrp="1" noChangeArrowheads="1"/>
          </p:cNvSpPr>
          <p:nvPr>
            <p:ph type="title" idx="4294967295"/>
          </p:nvPr>
        </p:nvSpPr>
        <p:spPr/>
        <p:txBody>
          <a:bodyPr/>
          <a:lstStyle/>
          <a:p>
            <a:pPr eaLnBrk="1" hangingPunct="1"/>
            <a:r>
              <a:rPr lang="en-US" dirty="0" smtClean="0"/>
              <a:t>Importance</a:t>
            </a:r>
            <a:endParaRPr lang="en-US" dirty="0"/>
          </a:p>
        </p:txBody>
      </p:sp>
      <p:sp>
        <p:nvSpPr>
          <p:cNvPr id="7172" name="Rectangle 14"/>
          <p:cNvSpPr>
            <a:spLocks noGrp="1" noChangeArrowheads="1"/>
          </p:cNvSpPr>
          <p:nvPr>
            <p:ph type="body" idx="4294967295"/>
          </p:nvPr>
        </p:nvSpPr>
        <p:spPr>
          <a:xfrm>
            <a:off x="399207" y="1219200"/>
            <a:ext cx="8382000" cy="4582793"/>
          </a:xfrm>
        </p:spPr>
        <p:txBody>
          <a:bodyPr/>
          <a:lstStyle/>
          <a:p>
            <a:pPr>
              <a:spcBef>
                <a:spcPct val="0"/>
              </a:spcBef>
              <a:spcAft>
                <a:spcPts val="600"/>
              </a:spcAft>
            </a:pPr>
            <a:r>
              <a:rPr lang="en-US" dirty="0" smtClean="0"/>
              <a:t>Most Important Financial Function </a:t>
            </a:r>
          </a:p>
          <a:p>
            <a:pPr lvl="1">
              <a:spcBef>
                <a:spcPct val="0"/>
              </a:spcBef>
              <a:spcAft>
                <a:spcPts val="600"/>
              </a:spcAft>
            </a:pPr>
            <a:r>
              <a:rPr lang="en-US" dirty="0" smtClean="0"/>
              <a:t>Decisions </a:t>
            </a:r>
            <a:r>
              <a:rPr lang="en-US" dirty="0"/>
              <a:t>continue for many future years, so firm loses some flexibility</a:t>
            </a:r>
          </a:p>
          <a:p>
            <a:pPr lvl="1">
              <a:spcBef>
                <a:spcPct val="0"/>
              </a:spcBef>
              <a:spcAft>
                <a:spcPts val="600"/>
              </a:spcAft>
            </a:pPr>
            <a:endParaRPr lang="en-US" dirty="0" smtClean="0"/>
          </a:p>
          <a:p>
            <a:pPr lvl="1">
              <a:spcBef>
                <a:spcPct val="0"/>
              </a:spcBef>
              <a:spcAft>
                <a:spcPts val="600"/>
              </a:spcAft>
            </a:pPr>
            <a:r>
              <a:rPr lang="en-US" dirty="0" smtClean="0"/>
              <a:t>Define </a:t>
            </a:r>
            <a:r>
              <a:rPr lang="en-US" dirty="0"/>
              <a:t>firm’s strategic </a:t>
            </a:r>
            <a:r>
              <a:rPr lang="en-US" dirty="0" smtClean="0"/>
              <a:t>direction</a:t>
            </a:r>
            <a:endParaRPr lang="en-US" dirty="0"/>
          </a:p>
          <a:p>
            <a:pPr lvl="1">
              <a:spcBef>
                <a:spcPct val="0"/>
              </a:spcBef>
              <a:spcAft>
                <a:spcPts val="600"/>
              </a:spcAft>
            </a:pPr>
            <a:endParaRPr lang="en-US" dirty="0" smtClean="0"/>
          </a:p>
          <a:p>
            <a:pPr lvl="1">
              <a:spcBef>
                <a:spcPct val="0"/>
              </a:spcBef>
              <a:spcAft>
                <a:spcPts val="600"/>
              </a:spcAft>
            </a:pPr>
            <a:r>
              <a:rPr lang="en-US" dirty="0" smtClean="0"/>
              <a:t>Timing Key: Assets </a:t>
            </a:r>
            <a:r>
              <a:rPr lang="en-US" dirty="0"/>
              <a:t>must be </a:t>
            </a:r>
            <a:r>
              <a:rPr lang="en-US" dirty="0" smtClean="0"/>
              <a:t>available when </a:t>
            </a:r>
            <a:r>
              <a:rPr lang="en-US" dirty="0"/>
              <a:t>needed </a:t>
            </a:r>
            <a:endParaRPr lang="en-US" dirty="0" smtClean="0"/>
          </a:p>
          <a:p>
            <a:pPr>
              <a:spcBef>
                <a:spcPct val="0"/>
              </a:spcBef>
              <a:spcAft>
                <a:spcPts val="600"/>
              </a:spcAft>
            </a:pPr>
            <a:endParaRPr lang="en-US" dirty="0" smtClean="0"/>
          </a:p>
          <a:p>
            <a:pPr>
              <a:spcBef>
                <a:spcPct val="0"/>
              </a:spcBef>
              <a:spcAft>
                <a:spcPts val="600"/>
              </a:spcAft>
            </a:pPr>
            <a:r>
              <a:rPr lang="en-US" dirty="0" smtClean="0"/>
              <a:t>Parallel </a:t>
            </a:r>
            <a:r>
              <a:rPr lang="en-US" dirty="0"/>
              <a:t>to </a:t>
            </a:r>
            <a:r>
              <a:rPr lang="en-US" dirty="0" smtClean="0"/>
              <a:t>Valuing Financial Assets </a:t>
            </a:r>
            <a:endParaRPr lang="en-US" dirty="0"/>
          </a:p>
        </p:txBody>
      </p:sp>
    </p:spTree>
    <p:extLst>
      <p:ext uri="{BB962C8B-B14F-4D97-AF65-F5344CB8AC3E}">
        <p14:creationId xmlns:p14="http://schemas.microsoft.com/office/powerpoint/2010/main" val="295279213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
          <p:cNvSpPr>
            <a:spLocks noGrp="1" noChangeArrowheads="1"/>
          </p:cNvSpPr>
          <p:nvPr>
            <p:ph type="title" idx="4294967295"/>
          </p:nvPr>
        </p:nvSpPr>
        <p:spPr/>
        <p:txBody>
          <a:bodyPr/>
          <a:lstStyle/>
          <a:p>
            <a:pPr eaLnBrk="1" hangingPunct="1"/>
            <a:r>
              <a:rPr lang="en-US" dirty="0"/>
              <a:t>Steps in Capital Budgeting</a:t>
            </a:r>
          </a:p>
        </p:txBody>
      </p:sp>
      <p:sp>
        <p:nvSpPr>
          <p:cNvPr id="8196" name="Rectangle 5"/>
          <p:cNvSpPr>
            <a:spLocks noGrp="1" noChangeArrowheads="1"/>
          </p:cNvSpPr>
          <p:nvPr>
            <p:ph type="body" idx="4294967295"/>
          </p:nvPr>
        </p:nvSpPr>
        <p:spPr>
          <a:xfrm>
            <a:off x="381000" y="1412875"/>
            <a:ext cx="8382000" cy="4084195"/>
          </a:xfrm>
        </p:spPr>
        <p:txBody>
          <a:bodyPr/>
          <a:lstStyle/>
          <a:p>
            <a:pPr eaLnBrk="1" hangingPunct="1">
              <a:lnSpc>
                <a:spcPct val="90000"/>
              </a:lnSpc>
              <a:spcBef>
                <a:spcPct val="0"/>
              </a:spcBef>
              <a:spcAft>
                <a:spcPts val="600"/>
              </a:spcAft>
            </a:pPr>
            <a:r>
              <a:rPr lang="en-US" dirty="0" smtClean="0"/>
              <a:t>Estimate Cash Flows</a:t>
            </a:r>
          </a:p>
          <a:p>
            <a:pPr lvl="1">
              <a:spcBef>
                <a:spcPct val="0"/>
              </a:spcBef>
              <a:spcAft>
                <a:spcPts val="600"/>
              </a:spcAft>
            </a:pPr>
            <a:r>
              <a:rPr lang="en-US" dirty="0" smtClean="0"/>
              <a:t>Inflows &amp; Outflows</a:t>
            </a:r>
          </a:p>
          <a:p>
            <a:pPr eaLnBrk="1" hangingPunct="1">
              <a:lnSpc>
                <a:spcPct val="90000"/>
              </a:lnSpc>
              <a:spcBef>
                <a:spcPct val="0"/>
              </a:spcBef>
              <a:spcAft>
                <a:spcPts val="600"/>
              </a:spcAft>
            </a:pPr>
            <a:endParaRPr lang="en-US" dirty="0" smtClean="0"/>
          </a:p>
          <a:p>
            <a:pPr eaLnBrk="1" hangingPunct="1">
              <a:lnSpc>
                <a:spcPct val="90000"/>
              </a:lnSpc>
              <a:spcBef>
                <a:spcPct val="0"/>
              </a:spcBef>
              <a:spcAft>
                <a:spcPts val="600"/>
              </a:spcAft>
            </a:pPr>
            <a:r>
              <a:rPr lang="en-US" dirty="0" smtClean="0"/>
              <a:t>Assess Risk of Cash Flows</a:t>
            </a:r>
          </a:p>
          <a:p>
            <a:pPr eaLnBrk="1" hangingPunct="1">
              <a:lnSpc>
                <a:spcPct val="90000"/>
              </a:lnSpc>
              <a:spcBef>
                <a:spcPct val="0"/>
              </a:spcBef>
              <a:spcAft>
                <a:spcPts val="600"/>
              </a:spcAft>
            </a:pPr>
            <a:endParaRPr lang="en-US" dirty="0" smtClean="0"/>
          </a:p>
          <a:p>
            <a:pPr eaLnBrk="1" hangingPunct="1">
              <a:lnSpc>
                <a:spcPct val="90000"/>
              </a:lnSpc>
              <a:spcBef>
                <a:spcPct val="0"/>
              </a:spcBef>
              <a:spcAft>
                <a:spcPts val="600"/>
              </a:spcAft>
            </a:pPr>
            <a:r>
              <a:rPr lang="en-US" dirty="0" smtClean="0"/>
              <a:t>Determine Discount Rate for Cash Flows</a:t>
            </a:r>
          </a:p>
          <a:p>
            <a:pPr eaLnBrk="1" hangingPunct="1">
              <a:lnSpc>
                <a:spcPct val="90000"/>
              </a:lnSpc>
              <a:spcBef>
                <a:spcPct val="0"/>
              </a:spcBef>
              <a:spcAft>
                <a:spcPts val="600"/>
              </a:spcAft>
            </a:pPr>
            <a:endParaRPr lang="en-US" dirty="0" smtClean="0"/>
          </a:p>
          <a:p>
            <a:pPr eaLnBrk="1" hangingPunct="1">
              <a:lnSpc>
                <a:spcPct val="90000"/>
              </a:lnSpc>
              <a:spcBef>
                <a:spcPct val="0"/>
              </a:spcBef>
              <a:spcAft>
                <a:spcPts val="600"/>
              </a:spcAft>
            </a:pPr>
            <a:r>
              <a:rPr lang="en-US" dirty="0" smtClean="0"/>
              <a:t>Find PV of Cash Flows</a:t>
            </a:r>
            <a:endParaRPr lang="en-US" dirty="0"/>
          </a:p>
        </p:txBody>
      </p:sp>
    </p:spTree>
    <p:extLst>
      <p:ext uri="{BB962C8B-B14F-4D97-AF65-F5344CB8AC3E}">
        <p14:creationId xmlns:p14="http://schemas.microsoft.com/office/powerpoint/2010/main" val="242148183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Grp="1" noChangeArrowheads="1"/>
          </p:cNvSpPr>
          <p:nvPr>
            <p:ph type="title" idx="4294967295"/>
          </p:nvPr>
        </p:nvSpPr>
        <p:spPr/>
        <p:txBody>
          <a:bodyPr/>
          <a:lstStyle/>
          <a:p>
            <a:pPr eaLnBrk="1" hangingPunct="1"/>
            <a:r>
              <a:rPr lang="en-US" dirty="0"/>
              <a:t>Capital Budgeting </a:t>
            </a:r>
            <a:r>
              <a:rPr lang="en-US" dirty="0" smtClean="0"/>
              <a:t>Categories</a:t>
            </a:r>
            <a:endParaRPr lang="en-US" dirty="0"/>
          </a:p>
        </p:txBody>
      </p:sp>
      <p:sp>
        <p:nvSpPr>
          <p:cNvPr id="9220" name="Rectangle 5"/>
          <p:cNvSpPr>
            <a:spLocks noGrp="1" noChangeArrowheads="1"/>
          </p:cNvSpPr>
          <p:nvPr>
            <p:ph type="body" idx="4294967295"/>
          </p:nvPr>
        </p:nvSpPr>
        <p:spPr>
          <a:xfrm>
            <a:off x="838200" y="1219200"/>
            <a:ext cx="7772400" cy="4800600"/>
          </a:xfrm>
        </p:spPr>
        <p:txBody>
          <a:bodyPr/>
          <a:lstStyle/>
          <a:p>
            <a:pPr marL="457200" indent="-457200" eaLnBrk="1" hangingPunct="1">
              <a:lnSpc>
                <a:spcPct val="90000"/>
              </a:lnSpc>
              <a:spcBef>
                <a:spcPct val="0"/>
              </a:spcBef>
              <a:spcAft>
                <a:spcPts val="600"/>
              </a:spcAft>
              <a:buSzPct val="95000"/>
              <a:buFont typeface="Tahoma" pitchFamily="34" charset="0"/>
              <a:buAutoNum type="arabicPeriod"/>
            </a:pPr>
            <a:r>
              <a:rPr lang="en-US" sz="3000" dirty="0"/>
              <a:t>Replacement to </a:t>
            </a:r>
            <a:r>
              <a:rPr lang="en-US" sz="3000" dirty="0" smtClean="0"/>
              <a:t>Continue Profitable Operations</a:t>
            </a:r>
          </a:p>
          <a:p>
            <a:pPr marL="457200" indent="-457200" eaLnBrk="1" hangingPunct="1">
              <a:lnSpc>
                <a:spcPct val="90000"/>
              </a:lnSpc>
              <a:spcBef>
                <a:spcPct val="0"/>
              </a:spcBef>
              <a:spcAft>
                <a:spcPts val="600"/>
              </a:spcAft>
              <a:buSzPct val="95000"/>
              <a:buFont typeface="Tahoma" pitchFamily="34" charset="0"/>
              <a:buAutoNum type="arabicPeriod"/>
            </a:pPr>
            <a:r>
              <a:rPr lang="en-US" sz="3000" dirty="0" smtClean="0"/>
              <a:t>Replacement </a:t>
            </a:r>
            <a:r>
              <a:rPr lang="en-US" sz="3000" dirty="0"/>
              <a:t>to </a:t>
            </a:r>
            <a:r>
              <a:rPr lang="en-US" sz="3000" dirty="0" smtClean="0"/>
              <a:t>Reduce Costs</a:t>
            </a:r>
            <a:endParaRPr lang="en-US" sz="3000" dirty="0"/>
          </a:p>
          <a:p>
            <a:pPr marL="457200" indent="-457200" eaLnBrk="1" hangingPunct="1">
              <a:lnSpc>
                <a:spcPct val="90000"/>
              </a:lnSpc>
              <a:spcBef>
                <a:spcPct val="0"/>
              </a:spcBef>
              <a:spcAft>
                <a:spcPts val="600"/>
              </a:spcAft>
              <a:buSzPct val="95000"/>
              <a:buFont typeface="Tahoma" pitchFamily="34" charset="0"/>
              <a:buAutoNum type="arabicPeriod"/>
            </a:pPr>
            <a:r>
              <a:rPr lang="en-US" sz="3000" dirty="0"/>
              <a:t>Expansion of </a:t>
            </a:r>
            <a:r>
              <a:rPr lang="en-US" sz="3000" dirty="0" smtClean="0"/>
              <a:t>Existing Products or Markets</a:t>
            </a:r>
            <a:endParaRPr lang="en-US" sz="3000" dirty="0"/>
          </a:p>
          <a:p>
            <a:pPr marL="457200" indent="-457200" eaLnBrk="1" hangingPunct="1">
              <a:lnSpc>
                <a:spcPct val="90000"/>
              </a:lnSpc>
              <a:spcBef>
                <a:spcPct val="0"/>
              </a:spcBef>
              <a:spcAft>
                <a:spcPts val="600"/>
              </a:spcAft>
              <a:buSzPct val="95000"/>
              <a:buFont typeface="Tahoma" pitchFamily="34" charset="0"/>
              <a:buAutoNum type="arabicPeriod"/>
            </a:pPr>
            <a:r>
              <a:rPr lang="en-US" sz="3000" dirty="0"/>
              <a:t>Expansion into </a:t>
            </a:r>
            <a:r>
              <a:rPr lang="en-US" sz="3000" dirty="0" smtClean="0"/>
              <a:t>New Products/Markets</a:t>
            </a:r>
            <a:endParaRPr lang="en-US" sz="3000" dirty="0"/>
          </a:p>
          <a:p>
            <a:pPr marL="457200" indent="-457200" eaLnBrk="1" hangingPunct="1">
              <a:lnSpc>
                <a:spcPct val="90000"/>
              </a:lnSpc>
              <a:spcBef>
                <a:spcPct val="0"/>
              </a:spcBef>
              <a:spcAft>
                <a:spcPts val="600"/>
              </a:spcAft>
              <a:buSzPct val="95000"/>
              <a:buFont typeface="Tahoma" pitchFamily="34" charset="0"/>
              <a:buAutoNum type="arabicPeriod"/>
            </a:pPr>
            <a:r>
              <a:rPr lang="en-US" sz="3000" dirty="0"/>
              <a:t>Contraction </a:t>
            </a:r>
            <a:r>
              <a:rPr lang="en-US" sz="3000" dirty="0" smtClean="0"/>
              <a:t>Decisions</a:t>
            </a:r>
            <a:endParaRPr lang="en-US" sz="3000" dirty="0"/>
          </a:p>
          <a:p>
            <a:pPr marL="457200" indent="-457200" eaLnBrk="1" hangingPunct="1">
              <a:lnSpc>
                <a:spcPct val="90000"/>
              </a:lnSpc>
              <a:spcBef>
                <a:spcPct val="0"/>
              </a:spcBef>
              <a:spcAft>
                <a:spcPts val="600"/>
              </a:spcAft>
              <a:buSzPct val="95000"/>
              <a:buFont typeface="Tahoma" pitchFamily="34" charset="0"/>
              <a:buAutoNum type="arabicPeriod"/>
            </a:pPr>
            <a:r>
              <a:rPr lang="en-US" sz="3000" dirty="0"/>
              <a:t>Safety and/or </a:t>
            </a:r>
            <a:r>
              <a:rPr lang="en-US" sz="3000" dirty="0" smtClean="0"/>
              <a:t>Environmental Projects</a:t>
            </a:r>
            <a:endParaRPr lang="en-US" sz="3000" dirty="0"/>
          </a:p>
          <a:p>
            <a:pPr marL="457200" indent="-457200" eaLnBrk="1" hangingPunct="1">
              <a:lnSpc>
                <a:spcPct val="90000"/>
              </a:lnSpc>
              <a:spcBef>
                <a:spcPct val="0"/>
              </a:spcBef>
              <a:spcAft>
                <a:spcPts val="600"/>
              </a:spcAft>
              <a:buSzPct val="95000"/>
              <a:buFont typeface="Tahoma" pitchFamily="34" charset="0"/>
              <a:buAutoNum type="arabicPeriod"/>
            </a:pPr>
            <a:r>
              <a:rPr lang="en-US" sz="3000" dirty="0"/>
              <a:t>Mergers</a:t>
            </a:r>
          </a:p>
          <a:p>
            <a:pPr marL="457200" indent="-457200" eaLnBrk="1" hangingPunct="1">
              <a:lnSpc>
                <a:spcPct val="90000"/>
              </a:lnSpc>
              <a:spcBef>
                <a:spcPct val="0"/>
              </a:spcBef>
              <a:spcAft>
                <a:spcPts val="600"/>
              </a:spcAft>
              <a:buSzPct val="95000"/>
              <a:buFont typeface="Tahoma" pitchFamily="34" charset="0"/>
              <a:buAutoNum type="arabicPeriod"/>
            </a:pPr>
            <a:r>
              <a:rPr lang="en-US" sz="3000" dirty="0"/>
              <a:t>Other</a:t>
            </a:r>
          </a:p>
        </p:txBody>
      </p:sp>
    </p:spTree>
    <p:extLst>
      <p:ext uri="{BB962C8B-B14F-4D97-AF65-F5344CB8AC3E}">
        <p14:creationId xmlns:p14="http://schemas.microsoft.com/office/powerpoint/2010/main" val="310717373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056"/>
          <p:cNvSpPr>
            <a:spLocks noGrp="1" noChangeArrowheads="1"/>
          </p:cNvSpPr>
          <p:nvPr>
            <p:ph type="title" idx="4294967295"/>
          </p:nvPr>
        </p:nvSpPr>
        <p:spPr/>
        <p:txBody>
          <a:bodyPr/>
          <a:lstStyle/>
          <a:p>
            <a:pPr eaLnBrk="1" hangingPunct="1"/>
            <a:r>
              <a:rPr lang="en-US" dirty="0"/>
              <a:t>Independent versus Mutually Exclusive Projects</a:t>
            </a:r>
          </a:p>
        </p:txBody>
      </p:sp>
      <p:sp>
        <p:nvSpPr>
          <p:cNvPr id="88073" name="Rectangle 2057"/>
          <p:cNvSpPr>
            <a:spLocks noGrp="1" noChangeArrowheads="1"/>
          </p:cNvSpPr>
          <p:nvPr>
            <p:ph type="body" idx="4294967295"/>
          </p:nvPr>
        </p:nvSpPr>
        <p:spPr>
          <a:xfrm>
            <a:off x="381000" y="2016549"/>
            <a:ext cx="8382000" cy="3256276"/>
          </a:xfrm>
        </p:spPr>
        <p:txBody>
          <a:bodyPr/>
          <a:lstStyle/>
          <a:p>
            <a:pPr eaLnBrk="1" hangingPunct="1">
              <a:lnSpc>
                <a:spcPct val="90000"/>
              </a:lnSpc>
              <a:spcBef>
                <a:spcPct val="0"/>
              </a:spcBef>
              <a:spcAft>
                <a:spcPts val="600"/>
              </a:spcAft>
            </a:pPr>
            <a:r>
              <a:rPr lang="en-US" dirty="0" smtClean="0"/>
              <a:t>Independent</a:t>
            </a:r>
            <a:r>
              <a:rPr lang="en-US" dirty="0"/>
              <a:t>, if the cash flows of one are unaffected by the acceptance of the </a:t>
            </a:r>
            <a:r>
              <a:rPr lang="en-US" dirty="0" smtClean="0"/>
              <a:t>other.</a:t>
            </a:r>
          </a:p>
          <a:p>
            <a:pPr eaLnBrk="1" hangingPunct="1">
              <a:lnSpc>
                <a:spcPct val="90000"/>
              </a:lnSpc>
              <a:spcBef>
                <a:spcPct val="0"/>
              </a:spcBef>
              <a:spcAft>
                <a:spcPts val="600"/>
              </a:spcAft>
            </a:pPr>
            <a:endParaRPr lang="en-US" dirty="0"/>
          </a:p>
          <a:p>
            <a:pPr eaLnBrk="1" hangingPunct="1">
              <a:lnSpc>
                <a:spcPct val="90000"/>
              </a:lnSpc>
              <a:spcBef>
                <a:spcPct val="0"/>
              </a:spcBef>
              <a:spcAft>
                <a:spcPts val="600"/>
              </a:spcAft>
            </a:pPr>
            <a:r>
              <a:rPr lang="en-US" dirty="0" smtClean="0"/>
              <a:t>Mutually </a:t>
            </a:r>
            <a:r>
              <a:rPr lang="en-US" dirty="0"/>
              <a:t>exclusive, if the cash flows of one can be adversely impacted by the acceptance of the other.</a:t>
            </a:r>
          </a:p>
        </p:txBody>
      </p:sp>
      <p:sp>
        <p:nvSpPr>
          <p:cNvPr id="10245" name="Rectangle 2052"/>
          <p:cNvSpPr>
            <a:spLocks noChangeArrowheads="1"/>
          </p:cNvSpPr>
          <p:nvPr/>
        </p:nvSpPr>
        <p:spPr bwMode="auto">
          <a:xfrm>
            <a:off x="838200" y="762000"/>
            <a:ext cx="7772400" cy="1143000"/>
          </a:xfrm>
          <a:prstGeom prst="rect">
            <a:avLst/>
          </a:prstGeom>
          <a:noFill/>
          <a:ln w="9525">
            <a:noFill/>
            <a:miter lim="800000"/>
            <a:headEnd/>
            <a:tailEnd/>
          </a:ln>
        </p:spPr>
        <p:txBody>
          <a:bodyPr lIns="92075" tIns="46038" rIns="92075" bIns="46038" anchor="ctr"/>
          <a:lstStyle/>
          <a:p>
            <a:pPr algn="ctr"/>
            <a:r>
              <a:rPr lang="en-US" sz="3200" b="1" dirty="0">
                <a:solidFill>
                  <a:schemeClr val="tx2"/>
                </a:solidFill>
              </a:rPr>
              <a:t/>
            </a:r>
            <a:br>
              <a:rPr lang="en-US" sz="3200" b="1" dirty="0">
                <a:solidFill>
                  <a:schemeClr val="tx2"/>
                </a:solidFill>
              </a:rPr>
            </a:br>
            <a:r>
              <a:rPr lang="en-US" sz="3200" b="1" dirty="0">
                <a:solidFill>
                  <a:schemeClr val="tx2"/>
                </a:solidFill>
              </a:rPr>
              <a:t/>
            </a:r>
            <a:br>
              <a:rPr lang="en-US" sz="3200" b="1" dirty="0">
                <a:solidFill>
                  <a:schemeClr val="tx2"/>
                </a:solidFill>
              </a:rPr>
            </a:br>
            <a:r>
              <a:rPr lang="en-US" sz="3200" b="1" dirty="0">
                <a:solidFill>
                  <a:schemeClr val="tx2"/>
                </a:solidFill>
              </a:rPr>
              <a:t/>
            </a:r>
            <a:br>
              <a:rPr lang="en-US" sz="3200" b="1" dirty="0">
                <a:solidFill>
                  <a:schemeClr val="tx2"/>
                </a:solidFill>
              </a:rPr>
            </a:br>
            <a:endParaRPr lang="en-US" sz="3200" b="1" dirty="0">
              <a:solidFill>
                <a:schemeClr val="tx2"/>
              </a:solidFill>
            </a:endParaRPr>
          </a:p>
        </p:txBody>
      </p:sp>
    </p:spTree>
    <p:extLst>
      <p:ext uri="{BB962C8B-B14F-4D97-AF65-F5344CB8AC3E}">
        <p14:creationId xmlns:p14="http://schemas.microsoft.com/office/powerpoint/2010/main" val="48985769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056"/>
          <p:cNvSpPr>
            <a:spLocks noGrp="1" noChangeArrowheads="1"/>
          </p:cNvSpPr>
          <p:nvPr>
            <p:ph type="title" idx="4294967295"/>
          </p:nvPr>
        </p:nvSpPr>
        <p:spPr>
          <a:xfrm>
            <a:off x="381000" y="123502"/>
            <a:ext cx="8382000" cy="664797"/>
          </a:xfrm>
        </p:spPr>
        <p:txBody>
          <a:bodyPr/>
          <a:lstStyle/>
          <a:p>
            <a:pPr eaLnBrk="1" hangingPunct="1"/>
            <a:r>
              <a:rPr lang="en-US" dirty="0" smtClean="0"/>
              <a:t>Program for the Future</a:t>
            </a:r>
            <a:endParaRPr lang="en-US" dirty="0"/>
          </a:p>
        </p:txBody>
      </p:sp>
      <p:sp>
        <p:nvSpPr>
          <p:cNvPr id="88073" name="Rectangle 2057"/>
          <p:cNvSpPr>
            <a:spLocks noGrp="1" noChangeArrowheads="1"/>
          </p:cNvSpPr>
          <p:nvPr>
            <p:ph type="body" idx="4294967295"/>
          </p:nvPr>
        </p:nvSpPr>
        <p:spPr>
          <a:xfrm>
            <a:off x="228600" y="990600"/>
            <a:ext cx="8382000" cy="5244513"/>
          </a:xfrm>
        </p:spPr>
        <p:txBody>
          <a:bodyPr/>
          <a:lstStyle/>
          <a:p>
            <a:pPr eaLnBrk="1" hangingPunct="1">
              <a:lnSpc>
                <a:spcPct val="90000"/>
              </a:lnSpc>
              <a:spcBef>
                <a:spcPct val="0"/>
              </a:spcBef>
              <a:spcAft>
                <a:spcPts val="600"/>
              </a:spcAft>
            </a:pPr>
            <a:r>
              <a:rPr lang="en-US" sz="2800" dirty="0" smtClean="0"/>
              <a:t>Decision Criteria (Topic 7)</a:t>
            </a:r>
          </a:p>
          <a:p>
            <a:pPr eaLnBrk="1" hangingPunct="1">
              <a:lnSpc>
                <a:spcPct val="90000"/>
              </a:lnSpc>
              <a:spcBef>
                <a:spcPct val="0"/>
              </a:spcBef>
              <a:spcAft>
                <a:spcPts val="600"/>
              </a:spcAft>
            </a:pPr>
            <a:endParaRPr lang="en-US" sz="2800" dirty="0"/>
          </a:p>
          <a:p>
            <a:pPr eaLnBrk="1" hangingPunct="1">
              <a:lnSpc>
                <a:spcPct val="90000"/>
              </a:lnSpc>
              <a:spcBef>
                <a:spcPct val="0"/>
              </a:spcBef>
              <a:spcAft>
                <a:spcPts val="600"/>
              </a:spcAft>
            </a:pPr>
            <a:r>
              <a:rPr lang="en-US" sz="2800" dirty="0" smtClean="0"/>
              <a:t>Cash Flow Analysis (Topic 8)</a:t>
            </a:r>
          </a:p>
          <a:p>
            <a:pPr eaLnBrk="1" hangingPunct="1">
              <a:lnSpc>
                <a:spcPct val="90000"/>
              </a:lnSpc>
              <a:spcBef>
                <a:spcPct val="0"/>
              </a:spcBef>
              <a:spcAft>
                <a:spcPts val="600"/>
              </a:spcAft>
            </a:pPr>
            <a:endParaRPr lang="en-US" sz="2800" dirty="0"/>
          </a:p>
          <a:p>
            <a:pPr lvl="1">
              <a:spcBef>
                <a:spcPct val="0"/>
              </a:spcBef>
              <a:spcAft>
                <a:spcPts val="600"/>
              </a:spcAft>
            </a:pPr>
            <a:r>
              <a:rPr lang="en-US" sz="2400" dirty="0" smtClean="0"/>
              <a:t>Determining Period Cash Flows for Project</a:t>
            </a:r>
          </a:p>
          <a:p>
            <a:pPr lvl="1">
              <a:spcBef>
                <a:spcPct val="0"/>
              </a:spcBef>
              <a:spcAft>
                <a:spcPts val="600"/>
              </a:spcAft>
            </a:pPr>
            <a:endParaRPr lang="en-US" sz="2400" dirty="0"/>
          </a:p>
          <a:p>
            <a:pPr lvl="1">
              <a:spcBef>
                <a:spcPct val="0"/>
              </a:spcBef>
              <a:spcAft>
                <a:spcPts val="600"/>
              </a:spcAft>
            </a:pPr>
            <a:r>
              <a:rPr lang="en-US" sz="2400" dirty="0" smtClean="0"/>
              <a:t>Risk Analysis</a:t>
            </a:r>
          </a:p>
          <a:p>
            <a:pPr lvl="2">
              <a:spcBef>
                <a:spcPct val="0"/>
              </a:spcBef>
              <a:spcAft>
                <a:spcPts val="600"/>
              </a:spcAft>
            </a:pPr>
            <a:endParaRPr lang="en-US" sz="2000" dirty="0" smtClean="0"/>
          </a:p>
          <a:p>
            <a:pPr lvl="2">
              <a:spcBef>
                <a:spcPct val="0"/>
              </a:spcBef>
              <a:spcAft>
                <a:spcPts val="600"/>
              </a:spcAft>
            </a:pPr>
            <a:r>
              <a:rPr lang="en-US" sz="2000" dirty="0" smtClean="0"/>
              <a:t>Sensitivity Analysis</a:t>
            </a:r>
          </a:p>
          <a:p>
            <a:pPr lvl="2">
              <a:spcBef>
                <a:spcPct val="0"/>
              </a:spcBef>
              <a:spcAft>
                <a:spcPts val="600"/>
              </a:spcAft>
            </a:pPr>
            <a:r>
              <a:rPr lang="en-US" sz="2000" dirty="0" smtClean="0"/>
              <a:t>Scenario Analysis</a:t>
            </a:r>
          </a:p>
          <a:p>
            <a:pPr lvl="2">
              <a:spcBef>
                <a:spcPct val="0"/>
              </a:spcBef>
              <a:spcAft>
                <a:spcPts val="600"/>
              </a:spcAft>
            </a:pPr>
            <a:r>
              <a:rPr lang="en-US" sz="2000" dirty="0" smtClean="0"/>
              <a:t>Monte Carlo </a:t>
            </a:r>
            <a:r>
              <a:rPr lang="en-US" sz="2000" dirty="0" smtClean="0"/>
              <a:t>Simulation</a:t>
            </a:r>
            <a:endParaRPr lang="en-US" sz="2000" dirty="0" smtClean="0"/>
          </a:p>
          <a:p>
            <a:pPr lvl="1">
              <a:spcBef>
                <a:spcPct val="0"/>
              </a:spcBef>
              <a:spcAft>
                <a:spcPts val="600"/>
              </a:spcAft>
            </a:pPr>
            <a:endParaRPr lang="en-US" sz="2400" dirty="0" smtClean="0"/>
          </a:p>
          <a:p>
            <a:pPr lvl="1">
              <a:spcBef>
                <a:spcPct val="0"/>
              </a:spcBef>
              <a:spcAft>
                <a:spcPts val="600"/>
              </a:spcAft>
            </a:pPr>
            <a:r>
              <a:rPr lang="en-US" sz="2400" dirty="0" smtClean="0"/>
              <a:t>Real Options</a:t>
            </a:r>
            <a:endParaRPr lang="en-US" sz="2400" dirty="0"/>
          </a:p>
        </p:txBody>
      </p:sp>
      <p:sp>
        <p:nvSpPr>
          <p:cNvPr id="10245" name="Rectangle 2052"/>
          <p:cNvSpPr>
            <a:spLocks noChangeArrowheads="1"/>
          </p:cNvSpPr>
          <p:nvPr/>
        </p:nvSpPr>
        <p:spPr bwMode="auto">
          <a:xfrm>
            <a:off x="838200" y="762000"/>
            <a:ext cx="7772400" cy="1143000"/>
          </a:xfrm>
          <a:prstGeom prst="rect">
            <a:avLst/>
          </a:prstGeom>
          <a:noFill/>
          <a:ln w="9525">
            <a:noFill/>
            <a:miter lim="800000"/>
            <a:headEnd/>
            <a:tailEnd/>
          </a:ln>
        </p:spPr>
        <p:txBody>
          <a:bodyPr lIns="92075" tIns="46038" rIns="92075" bIns="46038" anchor="ctr"/>
          <a:lstStyle/>
          <a:p>
            <a:pPr algn="ctr"/>
            <a:r>
              <a:rPr lang="en-US" sz="3200" b="1" dirty="0">
                <a:solidFill>
                  <a:schemeClr val="tx2"/>
                </a:solidFill>
              </a:rPr>
              <a:t/>
            </a:r>
            <a:br>
              <a:rPr lang="en-US" sz="3200" b="1" dirty="0">
                <a:solidFill>
                  <a:schemeClr val="tx2"/>
                </a:solidFill>
              </a:rPr>
            </a:br>
            <a:r>
              <a:rPr lang="en-US" sz="3200" b="1" dirty="0">
                <a:solidFill>
                  <a:schemeClr val="tx2"/>
                </a:solidFill>
              </a:rPr>
              <a:t/>
            </a:r>
            <a:br>
              <a:rPr lang="en-US" sz="3200" b="1" dirty="0">
                <a:solidFill>
                  <a:schemeClr val="tx2"/>
                </a:solidFill>
              </a:rPr>
            </a:br>
            <a:r>
              <a:rPr lang="en-US" sz="3200" b="1" dirty="0">
                <a:solidFill>
                  <a:schemeClr val="tx2"/>
                </a:solidFill>
              </a:rPr>
              <a:t/>
            </a:r>
            <a:br>
              <a:rPr lang="en-US" sz="3200" b="1" dirty="0">
                <a:solidFill>
                  <a:schemeClr val="tx2"/>
                </a:solidFill>
              </a:rPr>
            </a:br>
            <a:endParaRPr lang="en-US" sz="3200" b="1" dirty="0">
              <a:solidFill>
                <a:schemeClr val="tx2"/>
              </a:solidFill>
            </a:endParaRPr>
          </a:p>
        </p:txBody>
      </p:sp>
    </p:spTree>
    <p:extLst>
      <p:ext uri="{BB962C8B-B14F-4D97-AF65-F5344CB8AC3E}">
        <p14:creationId xmlns:p14="http://schemas.microsoft.com/office/powerpoint/2010/main" val="276488371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381000" y="230188"/>
            <a:ext cx="8382000" cy="912812"/>
          </a:xfrm>
        </p:spPr>
        <p:txBody>
          <a:bodyPr>
            <a:noAutofit/>
          </a:bodyPr>
          <a:lstStyle/>
          <a:p>
            <a:r>
              <a:rPr lang="en-US" dirty="0"/>
              <a:t>Decision </a:t>
            </a:r>
            <a:r>
              <a:rPr lang="en-US" dirty="0" smtClean="0"/>
              <a:t>Criteria (Topic 7)</a:t>
            </a:r>
            <a:endParaRPr lang="en-US" dirty="0"/>
          </a:p>
        </p:txBody>
      </p:sp>
      <p:sp>
        <p:nvSpPr>
          <p:cNvPr id="148483" name="Rectangle 3"/>
          <p:cNvSpPr>
            <a:spLocks noGrp="1" noChangeArrowheads="1"/>
          </p:cNvSpPr>
          <p:nvPr>
            <p:ph type="body" idx="1"/>
          </p:nvPr>
        </p:nvSpPr>
        <p:spPr>
          <a:xfrm>
            <a:off x="228600" y="1676400"/>
            <a:ext cx="8382000" cy="2743200"/>
          </a:xfrm>
        </p:spPr>
        <p:txBody>
          <a:bodyPr>
            <a:normAutofit/>
          </a:bodyPr>
          <a:lstStyle/>
          <a:p>
            <a:r>
              <a:rPr lang="en-US" dirty="0" smtClean="0"/>
              <a:t>Techniques to Decide which Projects a Firm Should Undertake</a:t>
            </a:r>
          </a:p>
          <a:p>
            <a:endParaRPr lang="en-US" dirty="0"/>
          </a:p>
          <a:p>
            <a:r>
              <a:rPr lang="en-US" dirty="0" smtClean="0"/>
              <a:t>Goal: Select Only Projects that Increase Firm Value</a:t>
            </a:r>
          </a:p>
        </p:txBody>
      </p:sp>
    </p:spTree>
    <p:extLst>
      <p:ext uri="{BB962C8B-B14F-4D97-AF65-F5344CB8AC3E}">
        <p14:creationId xmlns:p14="http://schemas.microsoft.com/office/powerpoint/2010/main" val="3938876688"/>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1461</TotalTime>
  <Words>598</Words>
  <Application>Microsoft Office PowerPoint</Application>
  <PresentationFormat>On-screen Show (4:3)</PresentationFormat>
  <Paragraphs>124</Paragraphs>
  <Slides>13</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Century Gothic</vt:lpstr>
      <vt:lpstr>Courier New</vt:lpstr>
      <vt:lpstr>Tahoma</vt:lpstr>
      <vt:lpstr>Wingdings</vt:lpstr>
      <vt:lpstr>Blue Segoe 4-3 template-template_April-17-2007</vt:lpstr>
      <vt:lpstr>White with Courier font for code slides</vt:lpstr>
      <vt:lpstr>Video 32 (Topic 7.1): Capital Budgeting: Overview</vt:lpstr>
      <vt:lpstr>Topics</vt:lpstr>
      <vt:lpstr>What is Capital Budgeting?</vt:lpstr>
      <vt:lpstr>Importance</vt:lpstr>
      <vt:lpstr>Steps in Capital Budgeting</vt:lpstr>
      <vt:lpstr>Capital Budgeting Categories</vt:lpstr>
      <vt:lpstr>Independent versus Mutually Exclusive Projects</vt:lpstr>
      <vt:lpstr>Program for the Future</vt:lpstr>
      <vt:lpstr>Decision Criteria (Topic 7)</vt:lpstr>
      <vt:lpstr>Decision Rules Characteristics</vt:lpstr>
      <vt:lpstr>The Decision Rules</vt:lpstr>
      <vt:lpstr>Cash Flow Analysis (Topic 8) </vt:lpstr>
      <vt:lpstr>Video 32 (Topic 7.1): Capital Budgeting: Overview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229</cp:revision>
  <dcterms:created xsi:type="dcterms:W3CDTF">2014-06-29T21:19:00Z</dcterms:created>
  <dcterms:modified xsi:type="dcterms:W3CDTF">2014-07-26T02:00:00Z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