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76" r:id="rId4"/>
    <p:sldId id="259" r:id="rId5"/>
    <p:sldId id="284" r:id="rId6"/>
    <p:sldId id="290" r:id="rId7"/>
    <p:sldId id="286" r:id="rId8"/>
    <p:sldId id="287" r:id="rId9"/>
    <p:sldId id="288" r:id="rId10"/>
    <p:sldId id="289" r:id="rId11"/>
    <p:sldId id="291" r:id="rId12"/>
    <p:sldId id="292" r:id="rId13"/>
    <p:sldId id="293" r:id="rId14"/>
    <p:sldId id="294" r:id="rId15"/>
  </p:sldIdLst>
  <p:sldSz cx="9144000" cy="6858000" type="screen4x3"/>
  <p:notesSz cx="7315200" cy="96012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7/23/2014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7/23/2014 8:04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57AC4-4D0D-44FF-816D-079B415D5AA9}" type="slidenum">
              <a:rPr lang="en-US" altLang="en-US"/>
              <a:pPr/>
              <a:t>3</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68795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57AC4-4D0D-44FF-816D-079B415D5AA9}" type="slidenum">
              <a:rPr lang="en-US" altLang="en-US"/>
              <a:pPr/>
              <a:t>4</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803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617308-A361-4997-9242-A9BA3A8EE032}" type="slidenum">
              <a:rPr lang="en-US"/>
              <a:pPr/>
              <a:t>8</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2368791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7/23/2014 8:50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483725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research.stlouisfed.org/fred2/"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28 (Topic 6.2):</a:t>
            </a:r>
            <a:br>
              <a:rPr lang="en-US" dirty="0" smtClean="0"/>
            </a:br>
            <a:r>
              <a:rPr lang="en-US" dirty="0" smtClean="0"/>
              <a:t>The </a:t>
            </a:r>
            <a:r>
              <a:rPr lang="en-US" dirty="0" smtClean="0">
                <a:effectLst/>
              </a:rPr>
              <a:t>Cost of Debt</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382000" cy="2129814"/>
          </a:xfrm>
        </p:spPr>
        <p:txBody>
          <a:bodyPr/>
          <a:lstStyle/>
          <a:p>
            <a:r>
              <a:rPr lang="en-US" sz="2800" dirty="0" smtClean="0"/>
              <a:t>Method 2: Bond Rating</a:t>
            </a:r>
            <a:endParaRPr lang="en-US" sz="2800" dirty="0" smtClean="0"/>
          </a:p>
          <a:p>
            <a:r>
              <a:rPr lang="en-US" sz="2800" dirty="0" smtClean="0"/>
              <a:t>FRED </a:t>
            </a:r>
            <a:r>
              <a:rPr lang="en-US" sz="2800" dirty="0"/>
              <a:t>(</a:t>
            </a:r>
            <a:r>
              <a:rPr lang="en-US" sz="2800" dirty="0">
                <a:hlinkClick r:id="rId2"/>
              </a:rPr>
              <a:t>http://</a:t>
            </a:r>
            <a:r>
              <a:rPr lang="en-US" sz="2800" dirty="0" err="1">
                <a:hlinkClick r:id="rId2"/>
              </a:rPr>
              <a:t>research.stlouisfed.org</a:t>
            </a:r>
            <a:r>
              <a:rPr lang="en-US" sz="2800" dirty="0">
                <a:hlinkClick r:id="rId2"/>
              </a:rPr>
              <a:t>/</a:t>
            </a:r>
            <a:r>
              <a:rPr lang="en-US" sz="2800" dirty="0" err="1">
                <a:hlinkClick r:id="rId2"/>
              </a:rPr>
              <a:t>fred2</a:t>
            </a:r>
            <a:r>
              <a:rPr lang="en-US" sz="2800" dirty="0" smtClean="0">
                <a:hlinkClick r:id="rId2"/>
              </a:rPr>
              <a:t>/</a:t>
            </a:r>
            <a:r>
              <a:rPr lang="en-US" sz="2800" dirty="0" smtClean="0"/>
              <a:t>) has data on bond yields by rating</a:t>
            </a:r>
          </a:p>
          <a:p>
            <a:r>
              <a:rPr lang="en-US" sz="2800" dirty="0" smtClean="0"/>
              <a:t>Moody's </a:t>
            </a:r>
            <a:r>
              <a:rPr lang="en-US" sz="2800" dirty="0"/>
              <a:t>Seasoned </a:t>
            </a:r>
            <a:r>
              <a:rPr lang="en-US" sz="2800" dirty="0" err="1"/>
              <a:t>Aaa</a:t>
            </a:r>
            <a:r>
              <a:rPr lang="en-US" sz="2800" dirty="0"/>
              <a:t> Corporate Bond </a:t>
            </a:r>
            <a:r>
              <a:rPr lang="en-US" sz="2800" dirty="0" smtClean="0"/>
              <a:t>Yield</a:t>
            </a:r>
          </a:p>
          <a:p>
            <a:pPr lvl="1"/>
            <a:r>
              <a:rPr lang="en-US" sz="2400" dirty="0"/>
              <a:t>2014-06: </a:t>
            </a:r>
            <a:r>
              <a:rPr lang="en-US" sz="2400" dirty="0" smtClean="0"/>
              <a:t>4.25%</a:t>
            </a:r>
            <a:endParaRPr lang="en-US" dirty="0" smtClean="0"/>
          </a:p>
        </p:txBody>
      </p:sp>
      <p:sp>
        <p:nvSpPr>
          <p:cNvPr id="3" name="Title 2"/>
          <p:cNvSpPr>
            <a:spLocks noGrp="1"/>
          </p:cNvSpPr>
          <p:nvPr>
            <p:ph type="title"/>
          </p:nvPr>
        </p:nvSpPr>
        <p:spPr/>
        <p:txBody>
          <a:bodyPr/>
          <a:lstStyle/>
          <a:p>
            <a:r>
              <a:rPr lang="en-US" dirty="0" smtClean="0"/>
              <a:t>Determining the Cost of Debt</a:t>
            </a:r>
            <a:endParaRPr lang="en-US" dirty="0"/>
          </a:p>
        </p:txBody>
      </p:sp>
      <p:pic>
        <p:nvPicPr>
          <p:cNvPr id="4" name="Picture 3"/>
          <p:cNvPicPr>
            <a:picLocks noChangeAspect="1"/>
          </p:cNvPicPr>
          <p:nvPr/>
        </p:nvPicPr>
        <p:blipFill>
          <a:blip r:embed="rId3"/>
          <a:stretch>
            <a:fillRect/>
          </a:stretch>
        </p:blipFill>
        <p:spPr>
          <a:xfrm>
            <a:off x="2628900" y="3501414"/>
            <a:ext cx="3886200" cy="2644036"/>
          </a:xfrm>
          <a:prstGeom prst="rect">
            <a:avLst/>
          </a:prstGeom>
        </p:spPr>
      </p:pic>
    </p:spTree>
    <p:extLst>
      <p:ext uri="{BB962C8B-B14F-4D97-AF65-F5344CB8AC3E}">
        <p14:creationId xmlns:p14="http://schemas.microsoft.com/office/powerpoint/2010/main" val="312768605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Debt Problems</a:t>
            </a:r>
            <a:endParaRPr lang="en-US" dirty="0"/>
          </a:p>
        </p:txBody>
      </p:sp>
      <p:sp>
        <p:nvSpPr>
          <p:cNvPr id="3" name="Content Placeholder 2"/>
          <p:cNvSpPr>
            <a:spLocks noGrp="1"/>
          </p:cNvSpPr>
          <p:nvPr>
            <p:ph idx="1"/>
          </p:nvPr>
        </p:nvSpPr>
        <p:spPr>
          <a:xfrm>
            <a:off x="381000" y="1676400"/>
            <a:ext cx="8382000" cy="2000548"/>
          </a:xfrm>
        </p:spPr>
        <p:txBody>
          <a:bodyPr/>
          <a:lstStyle/>
          <a:p>
            <a:r>
              <a:rPr lang="en-US" dirty="0" smtClean="0"/>
              <a:t>Embedded Options</a:t>
            </a:r>
          </a:p>
          <a:p>
            <a:pPr lvl="1"/>
            <a:r>
              <a:rPr lang="en-US" dirty="0" smtClean="0"/>
              <a:t>Call, Conversion Provisions</a:t>
            </a:r>
          </a:p>
          <a:p>
            <a:endParaRPr lang="en-US" dirty="0" smtClean="0"/>
          </a:p>
          <a:p>
            <a:r>
              <a:rPr lang="en-US" dirty="0" smtClean="0"/>
              <a:t>Leases</a:t>
            </a:r>
            <a:endParaRPr lang="en-US" dirty="0"/>
          </a:p>
        </p:txBody>
      </p:sp>
    </p:spTree>
    <p:extLst>
      <p:ext uri="{BB962C8B-B14F-4D97-AF65-F5344CB8AC3E}">
        <p14:creationId xmlns:p14="http://schemas.microsoft.com/office/powerpoint/2010/main" val="349549889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28 (Topic 6.2):</a:t>
            </a:r>
            <a:br>
              <a:rPr lang="en-US" dirty="0" smtClean="0"/>
            </a:br>
            <a:r>
              <a:rPr lang="en-US" dirty="0" smtClean="0"/>
              <a:t>The </a:t>
            </a:r>
            <a:r>
              <a:rPr lang="en-US" dirty="0" smtClean="0">
                <a:effectLst/>
              </a:rPr>
              <a:t>Cost of Debt</a:t>
            </a:r>
            <a:endParaRPr lang="en-US" dirty="0"/>
          </a:p>
        </p:txBody>
      </p:sp>
    </p:spTree>
    <p:extLst>
      <p:ext uri="{BB962C8B-B14F-4D97-AF65-F5344CB8AC3E}">
        <p14:creationId xmlns:p14="http://schemas.microsoft.com/office/powerpoint/2010/main" val="367951331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2609945"/>
          </a:xfrm>
        </p:spPr>
        <p:txBody>
          <a:bodyPr/>
          <a:lstStyle/>
          <a:p>
            <a:pPr marL="514350" indent="-514350">
              <a:buFont typeface="+mj-lt"/>
              <a:buAutoNum type="arabicPeriod"/>
            </a:pPr>
            <a:r>
              <a:rPr lang="en-US" dirty="0" smtClean="0"/>
              <a:t>What is the Cost of Debt?</a:t>
            </a:r>
          </a:p>
          <a:p>
            <a:pPr marL="514350" indent="-514350">
              <a:buFont typeface="+mj-lt"/>
              <a:buAutoNum type="arabicPeriod"/>
            </a:pPr>
            <a:endParaRPr lang="en-US" dirty="0"/>
          </a:p>
          <a:p>
            <a:pPr marL="514350" indent="-514350">
              <a:buFont typeface="+mj-lt"/>
              <a:buAutoNum type="arabicPeriod"/>
            </a:pPr>
            <a:r>
              <a:rPr lang="en-US" dirty="0" smtClean="0"/>
              <a:t>Tax Effects</a:t>
            </a:r>
          </a:p>
          <a:p>
            <a:pPr marL="514350" indent="-514350">
              <a:buFont typeface="+mj-lt"/>
              <a:buAutoNum type="arabicPeriod"/>
            </a:pPr>
            <a:endParaRPr lang="en-US" dirty="0"/>
          </a:p>
          <a:p>
            <a:pPr marL="514350" indent="-514350">
              <a:buFont typeface="+mj-lt"/>
              <a:buAutoNum type="arabicPeriod"/>
            </a:pPr>
            <a:r>
              <a:rPr lang="en-US" dirty="0" smtClean="0"/>
              <a:t>Calculating the Cost of Debt</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81000" y="228600"/>
            <a:ext cx="8686800" cy="664797"/>
          </a:xfrm>
        </p:spPr>
        <p:txBody>
          <a:bodyPr/>
          <a:lstStyle/>
          <a:p>
            <a:r>
              <a:rPr lang="en-US" dirty="0" smtClean="0"/>
              <a:t>Cost of Debt</a:t>
            </a:r>
            <a:endParaRPr lang="en-US" altLang="en-US" dirty="0"/>
          </a:p>
        </p:txBody>
      </p:sp>
      <p:sp>
        <p:nvSpPr>
          <p:cNvPr id="91139" name="Rectangle 3"/>
          <p:cNvSpPr>
            <a:spLocks noGrp="1" noChangeArrowheads="1"/>
          </p:cNvSpPr>
          <p:nvPr>
            <p:ph type="body" idx="1"/>
          </p:nvPr>
        </p:nvSpPr>
        <p:spPr>
          <a:xfrm>
            <a:off x="914400" y="2895600"/>
            <a:ext cx="7772400" cy="2954655"/>
          </a:xfrm>
        </p:spPr>
        <p:txBody>
          <a:bodyPr/>
          <a:lstStyle/>
          <a:p>
            <a:r>
              <a:rPr lang="en-US" altLang="en-US" dirty="0" smtClean="0"/>
              <a:t>Cost to the Firm to Secure Debt Financing</a:t>
            </a:r>
          </a:p>
          <a:p>
            <a:endParaRPr lang="en-US" altLang="en-US" dirty="0"/>
          </a:p>
          <a:p>
            <a:r>
              <a:rPr lang="en-US" altLang="en-US" dirty="0" smtClean="0"/>
              <a:t>Required Rate of Return to Debt Holders</a:t>
            </a:r>
          </a:p>
          <a:p>
            <a:pPr marL="0" indent="0">
              <a:lnSpc>
                <a:spcPct val="90000"/>
              </a:lnSpc>
              <a:buNone/>
            </a:pPr>
            <a:endParaRPr lang="en-US" altLang="en-US" dirty="0"/>
          </a:p>
        </p:txBody>
      </p:sp>
      <p:graphicFrame>
        <p:nvGraphicFramePr>
          <p:cNvPr id="4" name="Content Placeholder 3"/>
          <p:cNvGraphicFramePr>
            <a:graphicFrameLocks noChangeAspect="1"/>
          </p:cNvGraphicFramePr>
          <p:nvPr>
            <p:extLst>
              <p:ext uri="{D42A27DB-BD31-4B8C-83A1-F6EECF244321}">
                <p14:modId xmlns:p14="http://schemas.microsoft.com/office/powerpoint/2010/main" val="1338909545"/>
              </p:ext>
            </p:extLst>
          </p:nvPr>
        </p:nvGraphicFramePr>
        <p:xfrm>
          <a:off x="762000" y="1676400"/>
          <a:ext cx="7499350" cy="762000"/>
        </p:xfrm>
        <a:graphic>
          <a:graphicData uri="http://schemas.openxmlformats.org/presentationml/2006/ole">
            <mc:AlternateContent xmlns:mc="http://schemas.openxmlformats.org/markup-compatibility/2006">
              <mc:Choice xmlns:v="urn:schemas-microsoft-com:vml" Requires="v">
                <p:oleObj spid="_x0000_s1030" name="Equation" r:id="rId4" imgW="2374560" imgH="241200" progId="Equation.DSMT4">
                  <p:embed/>
                </p:oleObj>
              </mc:Choice>
              <mc:Fallback>
                <p:oleObj name="Equation" r:id="rId4" imgW="2374560" imgH="241200" progId="Equation.DSMT4">
                  <p:embed/>
                  <p:pic>
                    <p:nvPicPr>
                      <p:cNvPr id="0" name=""/>
                      <p:cNvPicPr>
                        <a:picLocks noChangeAspect="1" noChangeArrowheads="1"/>
                      </p:cNvPicPr>
                      <p:nvPr/>
                    </p:nvPicPr>
                    <p:blipFill>
                      <a:blip r:embed="rId5"/>
                      <a:srcRect/>
                      <a:stretch>
                        <a:fillRect/>
                      </a:stretch>
                    </p:blipFill>
                    <p:spPr bwMode="auto">
                      <a:xfrm>
                        <a:off x="762000" y="1676400"/>
                        <a:ext cx="749935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583284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04800" y="152400"/>
            <a:ext cx="8686800" cy="664797"/>
          </a:xfrm>
        </p:spPr>
        <p:txBody>
          <a:bodyPr/>
          <a:lstStyle/>
          <a:p>
            <a:r>
              <a:rPr lang="en-US" dirty="0" smtClean="0"/>
              <a:t>Debt and Taxes</a:t>
            </a:r>
            <a:endParaRPr lang="en-US" altLang="en-US" dirty="0"/>
          </a:p>
        </p:txBody>
      </p:sp>
      <p:sp>
        <p:nvSpPr>
          <p:cNvPr id="91139" name="Rectangle 3"/>
          <p:cNvSpPr>
            <a:spLocks noGrp="1" noChangeArrowheads="1"/>
          </p:cNvSpPr>
          <p:nvPr>
            <p:ph type="body" idx="1"/>
          </p:nvPr>
        </p:nvSpPr>
        <p:spPr>
          <a:xfrm>
            <a:off x="533400" y="1371600"/>
            <a:ext cx="7772400" cy="4708981"/>
          </a:xfrm>
        </p:spPr>
        <p:txBody>
          <a:bodyPr/>
          <a:lstStyle/>
          <a:p>
            <a:r>
              <a:rPr lang="en-US" altLang="en-US" dirty="0" smtClean="0"/>
              <a:t>Distinguish</a:t>
            </a:r>
          </a:p>
          <a:p>
            <a:pPr lvl="1"/>
            <a:r>
              <a:rPr lang="en-US" altLang="en-US" dirty="0" smtClean="0"/>
              <a:t>Pre-Tax Cost of Debt 		r</a:t>
            </a:r>
            <a:r>
              <a:rPr lang="en-US" altLang="en-US" baseline="-25000" dirty="0" smtClean="0"/>
              <a:t>d</a:t>
            </a:r>
          </a:p>
          <a:p>
            <a:pPr lvl="1"/>
            <a:r>
              <a:rPr lang="en-US" altLang="en-US" dirty="0" smtClean="0"/>
              <a:t>After-Tax Cost of Debt	r</a:t>
            </a:r>
            <a:r>
              <a:rPr lang="en-US" altLang="en-US" baseline="-25000" dirty="0" smtClean="0"/>
              <a:t>d</a:t>
            </a:r>
            <a:r>
              <a:rPr lang="en-US" altLang="en-US" dirty="0" smtClean="0"/>
              <a:t>(1 – </a:t>
            </a:r>
            <a:r>
              <a:rPr lang="en-US" altLang="en-US" dirty="0" smtClean="0">
                <a:latin typeface="Symbol" panose="05050102010706020507" pitchFamily="18" charset="2"/>
              </a:rPr>
              <a:t>t</a:t>
            </a:r>
            <a:r>
              <a:rPr lang="en-US" altLang="en-US" baseline="-25000" dirty="0" smtClean="0"/>
              <a:t>c</a:t>
            </a:r>
            <a:r>
              <a:rPr lang="en-US" altLang="en-US" dirty="0" smtClean="0"/>
              <a:t>)</a:t>
            </a:r>
          </a:p>
          <a:p>
            <a:pPr lvl="2"/>
            <a:r>
              <a:rPr lang="en-US" altLang="en-US" dirty="0">
                <a:latin typeface="Symbol" panose="05050102010706020507" pitchFamily="18" charset="2"/>
              </a:rPr>
              <a:t>t</a:t>
            </a:r>
            <a:r>
              <a:rPr lang="en-US" altLang="en-US" baseline="-25000" dirty="0"/>
              <a:t>c</a:t>
            </a:r>
            <a:r>
              <a:rPr lang="en-US" altLang="en-US" dirty="0" smtClean="0"/>
              <a:t> is the Corporate Tax Rate</a:t>
            </a:r>
          </a:p>
          <a:p>
            <a:pPr lvl="2"/>
            <a:endParaRPr lang="en-US" altLang="en-US" dirty="0"/>
          </a:p>
          <a:p>
            <a:r>
              <a:rPr lang="en-US" altLang="en-US" dirty="0" smtClean="0"/>
              <a:t>Asymmetry in Federal Tax Code</a:t>
            </a:r>
          </a:p>
          <a:p>
            <a:pPr lvl="1"/>
            <a:r>
              <a:rPr lang="en-US" altLang="en-US" dirty="0" smtClean="0"/>
              <a:t>Interest Payments are Deductible</a:t>
            </a:r>
          </a:p>
          <a:p>
            <a:pPr lvl="1"/>
            <a:r>
              <a:rPr lang="en-US" altLang="en-US" dirty="0" smtClean="0"/>
              <a:t>Dividends are </a:t>
            </a:r>
            <a:r>
              <a:rPr lang="en-US" altLang="en-US" i="1" dirty="0" smtClean="0"/>
              <a:t>not</a:t>
            </a:r>
            <a:r>
              <a:rPr lang="en-US" altLang="en-US" dirty="0" smtClean="0"/>
              <a:t> Deductible</a:t>
            </a:r>
          </a:p>
          <a:p>
            <a:pPr lvl="1"/>
            <a:endParaRPr lang="en-US" altLang="en-US" dirty="0"/>
          </a:p>
          <a:p>
            <a:r>
              <a:rPr lang="en-US" altLang="en-US" dirty="0" smtClean="0"/>
              <a:t>Federal Subsidy of Debt Financing</a:t>
            </a:r>
            <a:endParaRPr lang="en-US" altLang="en-US" dirty="0"/>
          </a:p>
        </p:txBody>
      </p:sp>
    </p:spTree>
    <p:extLst>
      <p:ext uri="{BB962C8B-B14F-4D97-AF65-F5344CB8AC3E}">
        <p14:creationId xmlns:p14="http://schemas.microsoft.com/office/powerpoint/2010/main" val="130133435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382000" cy="5250668"/>
          </a:xfrm>
        </p:spPr>
        <p:txBody>
          <a:bodyPr/>
          <a:lstStyle/>
          <a:p>
            <a:r>
              <a:rPr lang="en-US" dirty="0" smtClean="0"/>
              <a:t>Effect</a:t>
            </a:r>
            <a:endParaRPr lang="en-US" dirty="0" smtClean="0"/>
          </a:p>
          <a:p>
            <a:pPr lvl="1"/>
            <a:endParaRPr lang="en-US" dirty="0" smtClean="0"/>
          </a:p>
          <a:p>
            <a:pPr lvl="1"/>
            <a:r>
              <a:rPr lang="en-US" dirty="0" smtClean="0"/>
              <a:t>Dividends</a:t>
            </a:r>
            <a:r>
              <a:rPr lang="en-US" dirty="0" smtClean="0"/>
              <a:t>: $1 costs $1</a:t>
            </a:r>
          </a:p>
          <a:p>
            <a:pPr lvl="1"/>
            <a:endParaRPr lang="en-US" dirty="0" smtClean="0"/>
          </a:p>
          <a:p>
            <a:pPr lvl="1"/>
            <a:r>
              <a:rPr lang="en-US" dirty="0" smtClean="0"/>
              <a:t>Interest </a:t>
            </a:r>
            <a:r>
              <a:rPr lang="en-US" dirty="0" smtClean="0"/>
              <a:t>Payments: $1 costs $1(1- </a:t>
            </a:r>
            <a:r>
              <a:rPr lang="en-US" dirty="0" smtClean="0">
                <a:latin typeface="Symbol" pitchFamily="18" charset="2"/>
              </a:rPr>
              <a:t>t</a:t>
            </a:r>
            <a:r>
              <a:rPr lang="en-US" sz="2400" baseline="-25000" dirty="0" smtClean="0"/>
              <a:t>c</a:t>
            </a:r>
            <a:r>
              <a:rPr lang="en-US" dirty="0" smtClean="0"/>
              <a:t>)</a:t>
            </a:r>
          </a:p>
          <a:p>
            <a:pPr lvl="2"/>
            <a:r>
              <a:rPr lang="en-US" dirty="0" smtClean="0"/>
              <a:t>If </a:t>
            </a:r>
            <a:r>
              <a:rPr lang="en-US" dirty="0" err="1" smtClean="0">
                <a:latin typeface="Symbol" pitchFamily="18" charset="2"/>
              </a:rPr>
              <a:t>t</a:t>
            </a:r>
            <a:r>
              <a:rPr lang="en-US" sz="1600" baseline="-25000" dirty="0" err="1" smtClean="0"/>
              <a:t>c</a:t>
            </a:r>
            <a:r>
              <a:rPr lang="en-US" dirty="0" smtClean="0"/>
              <a:t> = 30%, $1(1- 0.30) = $0.70</a:t>
            </a:r>
          </a:p>
          <a:p>
            <a:endParaRPr lang="en-US" dirty="0" smtClean="0"/>
          </a:p>
          <a:p>
            <a:r>
              <a:rPr lang="en-US" dirty="0" smtClean="0"/>
              <a:t>Required </a:t>
            </a:r>
            <a:r>
              <a:rPr lang="en-US" dirty="0" smtClean="0"/>
              <a:t>Return on Bond</a:t>
            </a:r>
          </a:p>
          <a:p>
            <a:pPr lvl="1"/>
            <a:endParaRPr lang="en-US" dirty="0" smtClean="0"/>
          </a:p>
          <a:p>
            <a:pPr lvl="1"/>
            <a:r>
              <a:rPr lang="en-US" dirty="0" smtClean="0"/>
              <a:t>r</a:t>
            </a:r>
            <a:r>
              <a:rPr lang="en-US" baseline="-25000" dirty="0" smtClean="0"/>
              <a:t>d</a:t>
            </a:r>
            <a:r>
              <a:rPr lang="en-US" dirty="0" smtClean="0"/>
              <a:t>(1- </a:t>
            </a:r>
            <a:r>
              <a:rPr lang="en-US" dirty="0" smtClean="0">
                <a:latin typeface="Symbol" pitchFamily="18" charset="2"/>
              </a:rPr>
              <a:t>t</a:t>
            </a:r>
            <a:r>
              <a:rPr lang="en-US" sz="1800" baseline="-25000" dirty="0" smtClean="0"/>
              <a:t>c</a:t>
            </a:r>
            <a:r>
              <a:rPr lang="en-US" dirty="0" smtClean="0"/>
              <a:t>)</a:t>
            </a:r>
          </a:p>
          <a:p>
            <a:pPr lvl="1"/>
            <a:endParaRPr lang="en-US" dirty="0"/>
          </a:p>
        </p:txBody>
      </p:sp>
      <p:sp>
        <p:nvSpPr>
          <p:cNvPr id="3" name="Title 2"/>
          <p:cNvSpPr>
            <a:spLocks noGrp="1"/>
          </p:cNvSpPr>
          <p:nvPr>
            <p:ph type="title"/>
          </p:nvPr>
        </p:nvSpPr>
        <p:spPr/>
        <p:txBody>
          <a:bodyPr/>
          <a:lstStyle/>
          <a:p>
            <a:r>
              <a:rPr lang="en-US" dirty="0" smtClean="0"/>
              <a:t>Tax Effect</a:t>
            </a:r>
            <a:endParaRPr lang="en-US" dirty="0"/>
          </a:p>
        </p:txBody>
      </p:sp>
    </p:spTree>
    <p:extLst>
      <p:ext uri="{BB962C8B-B14F-4D97-AF65-F5344CB8AC3E}">
        <p14:creationId xmlns:p14="http://schemas.microsoft.com/office/powerpoint/2010/main" val="292628600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382000" cy="443198"/>
          </a:xfrm>
        </p:spPr>
        <p:txBody>
          <a:bodyPr/>
          <a:lstStyle/>
          <a:p>
            <a:pPr marL="0" indent="0">
              <a:buNone/>
            </a:pPr>
            <a:r>
              <a:rPr lang="en-US" dirty="0" smtClean="0"/>
              <a:t>Minimize Cost</a:t>
            </a:r>
            <a:endParaRPr lang="en-US" dirty="0"/>
          </a:p>
        </p:txBody>
      </p:sp>
      <p:sp>
        <p:nvSpPr>
          <p:cNvPr id="3" name="Title 2"/>
          <p:cNvSpPr>
            <a:spLocks noGrp="1"/>
          </p:cNvSpPr>
          <p:nvPr>
            <p:ph type="title"/>
          </p:nvPr>
        </p:nvSpPr>
        <p:spPr/>
        <p:txBody>
          <a:bodyPr/>
          <a:lstStyle/>
          <a:p>
            <a:r>
              <a:rPr lang="en-US" dirty="0" smtClean="0"/>
              <a:t>WACC Goal</a:t>
            </a:r>
            <a:endParaRPr lang="en-US" dirty="0"/>
          </a:p>
        </p:txBody>
      </p:sp>
      <p:grpSp>
        <p:nvGrpSpPr>
          <p:cNvPr id="9" name="Group 41"/>
          <p:cNvGrpSpPr>
            <a:grpSpLocks/>
          </p:cNvGrpSpPr>
          <p:nvPr/>
        </p:nvGrpSpPr>
        <p:grpSpPr bwMode="auto">
          <a:xfrm>
            <a:off x="1752600" y="2514600"/>
            <a:ext cx="4803775" cy="2894013"/>
            <a:chOff x="1246" y="1295"/>
            <a:chExt cx="3026" cy="1823"/>
          </a:xfrm>
        </p:grpSpPr>
        <p:sp>
          <p:nvSpPr>
            <p:cNvPr id="10" name="Rectangle 7"/>
            <p:cNvSpPr>
              <a:spLocks noChangeArrowheads="1"/>
            </p:cNvSpPr>
            <p:nvPr/>
          </p:nvSpPr>
          <p:spPr bwMode="auto">
            <a:xfrm rot="-5400000">
              <a:off x="652" y="1889"/>
              <a:ext cx="1474" cy="286"/>
            </a:xfrm>
            <a:prstGeom prst="rect">
              <a:avLst/>
            </a:prstGeom>
            <a:noFill/>
            <a:ln w="9525">
              <a:noFill/>
              <a:miter lim="800000"/>
              <a:headEnd/>
              <a:tailEnd/>
            </a:ln>
          </p:spPr>
          <p:txBody>
            <a:bodyPr lIns="90488" tIns="44450" rIns="90488" bIns="44450">
              <a:spAutoFit/>
            </a:bodyPr>
            <a:lstStyle/>
            <a:p>
              <a:pPr algn="ctr" eaLnBrk="0" hangingPunct="0"/>
              <a:r>
                <a:rPr lang="en-US" sz="2400" b="1"/>
                <a:t>Cost of Capital</a:t>
              </a:r>
            </a:p>
          </p:txBody>
        </p:sp>
        <p:sp>
          <p:nvSpPr>
            <p:cNvPr id="11" name="Rectangle 8"/>
            <p:cNvSpPr>
              <a:spLocks noChangeArrowheads="1"/>
            </p:cNvSpPr>
            <p:nvPr/>
          </p:nvSpPr>
          <p:spPr bwMode="auto">
            <a:xfrm>
              <a:off x="1584" y="2832"/>
              <a:ext cx="2688" cy="286"/>
            </a:xfrm>
            <a:prstGeom prst="rect">
              <a:avLst/>
            </a:prstGeom>
            <a:noFill/>
            <a:ln w="9525">
              <a:noFill/>
              <a:miter lim="800000"/>
              <a:headEnd/>
              <a:tailEnd/>
            </a:ln>
          </p:spPr>
          <p:txBody>
            <a:bodyPr lIns="90488" tIns="44450" rIns="90488" bIns="44450">
              <a:spAutoFit/>
            </a:bodyPr>
            <a:lstStyle/>
            <a:p>
              <a:pPr algn="ctr" eaLnBrk="0" hangingPunct="0"/>
              <a:r>
                <a:rPr lang="en-US" sz="2400" b="1"/>
                <a:t>Debt Ratio</a:t>
              </a:r>
            </a:p>
          </p:txBody>
        </p:sp>
        <p:sp>
          <p:nvSpPr>
            <p:cNvPr id="12" name="Line 27"/>
            <p:cNvSpPr>
              <a:spLocks noChangeShapeType="1"/>
            </p:cNvSpPr>
            <p:nvPr/>
          </p:nvSpPr>
          <p:spPr bwMode="auto">
            <a:xfrm>
              <a:off x="1584" y="1296"/>
              <a:ext cx="0" cy="1475"/>
            </a:xfrm>
            <a:prstGeom prst="line">
              <a:avLst/>
            </a:prstGeom>
            <a:noFill/>
            <a:ln w="9525">
              <a:solidFill>
                <a:srgbClr val="000000"/>
              </a:solidFill>
              <a:round/>
              <a:headEnd/>
              <a:tailEnd/>
            </a:ln>
          </p:spPr>
          <p:txBody>
            <a:bodyPr wrap="none" anchor="ctr"/>
            <a:lstStyle/>
            <a:p>
              <a:endParaRPr lang="en-US"/>
            </a:p>
          </p:txBody>
        </p:sp>
        <p:sp>
          <p:nvSpPr>
            <p:cNvPr id="13" name="Line 28"/>
            <p:cNvSpPr>
              <a:spLocks noChangeShapeType="1"/>
            </p:cNvSpPr>
            <p:nvPr/>
          </p:nvSpPr>
          <p:spPr bwMode="auto">
            <a:xfrm>
              <a:off x="1584" y="2771"/>
              <a:ext cx="2688" cy="0"/>
            </a:xfrm>
            <a:prstGeom prst="line">
              <a:avLst/>
            </a:prstGeom>
            <a:noFill/>
            <a:ln w="9525">
              <a:solidFill>
                <a:srgbClr val="000000"/>
              </a:solidFill>
              <a:round/>
              <a:headEnd/>
              <a:tailEnd/>
            </a:ln>
          </p:spPr>
          <p:txBody>
            <a:bodyPr wrap="none" anchor="ctr"/>
            <a:lstStyle/>
            <a:p>
              <a:endParaRPr lang="en-US"/>
            </a:p>
          </p:txBody>
        </p:sp>
      </p:grpSp>
      <p:sp>
        <p:nvSpPr>
          <p:cNvPr id="14" name="Line 29"/>
          <p:cNvSpPr>
            <a:spLocks noChangeShapeType="1"/>
          </p:cNvSpPr>
          <p:nvPr/>
        </p:nvSpPr>
        <p:spPr bwMode="auto">
          <a:xfrm>
            <a:off x="4346575" y="4019550"/>
            <a:ext cx="0" cy="838200"/>
          </a:xfrm>
          <a:prstGeom prst="line">
            <a:avLst/>
          </a:prstGeom>
          <a:noFill/>
          <a:ln w="12700">
            <a:solidFill>
              <a:srgbClr val="000000"/>
            </a:solidFill>
            <a:prstDash val="dash"/>
            <a:round/>
            <a:headEnd/>
            <a:tailEnd/>
          </a:ln>
        </p:spPr>
        <p:txBody>
          <a:bodyPr wrap="none" anchor="ctr"/>
          <a:lstStyle/>
          <a:p>
            <a:endParaRPr lang="en-US"/>
          </a:p>
        </p:txBody>
      </p:sp>
      <p:sp>
        <p:nvSpPr>
          <p:cNvPr id="15" name="Freeform 38"/>
          <p:cNvSpPr>
            <a:spLocks/>
          </p:cNvSpPr>
          <p:nvPr/>
        </p:nvSpPr>
        <p:spPr bwMode="auto">
          <a:xfrm>
            <a:off x="3051175" y="3105150"/>
            <a:ext cx="1339850" cy="936625"/>
          </a:xfrm>
          <a:custGeom>
            <a:avLst/>
            <a:gdLst>
              <a:gd name="T0" fmla="*/ 0 w 844"/>
              <a:gd name="T1" fmla="*/ 0 h 590"/>
              <a:gd name="T2" fmla="*/ 124 w 844"/>
              <a:gd name="T3" fmla="*/ 220 h 590"/>
              <a:gd name="T4" fmla="*/ 288 w 844"/>
              <a:gd name="T5" fmla="*/ 380 h 590"/>
              <a:gd name="T6" fmla="*/ 532 w 844"/>
              <a:gd name="T7" fmla="*/ 520 h 590"/>
              <a:gd name="T8" fmla="*/ 748 w 844"/>
              <a:gd name="T9" fmla="*/ 580 h 590"/>
              <a:gd name="T10" fmla="*/ 844 w 844"/>
              <a:gd name="T11" fmla="*/ 580 h 590"/>
              <a:gd name="T12" fmla="*/ 0 60000 65536"/>
              <a:gd name="T13" fmla="*/ 0 60000 65536"/>
              <a:gd name="T14" fmla="*/ 0 60000 65536"/>
              <a:gd name="T15" fmla="*/ 0 60000 65536"/>
              <a:gd name="T16" fmla="*/ 0 60000 65536"/>
              <a:gd name="T17" fmla="*/ 0 60000 65536"/>
              <a:gd name="T18" fmla="*/ 0 w 844"/>
              <a:gd name="T19" fmla="*/ 0 h 590"/>
              <a:gd name="T20" fmla="*/ 844 w 844"/>
              <a:gd name="T21" fmla="*/ 590 h 590"/>
            </a:gdLst>
            <a:ahLst/>
            <a:cxnLst>
              <a:cxn ang="T12">
                <a:pos x="T0" y="T1"/>
              </a:cxn>
              <a:cxn ang="T13">
                <a:pos x="T2" y="T3"/>
              </a:cxn>
              <a:cxn ang="T14">
                <a:pos x="T4" y="T5"/>
              </a:cxn>
              <a:cxn ang="T15">
                <a:pos x="T6" y="T7"/>
              </a:cxn>
              <a:cxn ang="T16">
                <a:pos x="T8" y="T9"/>
              </a:cxn>
              <a:cxn ang="T17">
                <a:pos x="T10" y="T11"/>
              </a:cxn>
            </a:cxnLst>
            <a:rect l="T18" t="T19" r="T20" b="T21"/>
            <a:pathLst>
              <a:path w="844" h="590">
                <a:moveTo>
                  <a:pt x="0" y="0"/>
                </a:moveTo>
                <a:cubicBezTo>
                  <a:pt x="38" y="78"/>
                  <a:pt x="76" y="157"/>
                  <a:pt x="124" y="220"/>
                </a:cubicBezTo>
                <a:cubicBezTo>
                  <a:pt x="172" y="283"/>
                  <a:pt x="220" y="330"/>
                  <a:pt x="288" y="380"/>
                </a:cubicBezTo>
                <a:cubicBezTo>
                  <a:pt x="356" y="430"/>
                  <a:pt x="455" y="487"/>
                  <a:pt x="532" y="520"/>
                </a:cubicBezTo>
                <a:cubicBezTo>
                  <a:pt x="609" y="553"/>
                  <a:pt x="696" y="570"/>
                  <a:pt x="748" y="580"/>
                </a:cubicBezTo>
                <a:cubicBezTo>
                  <a:pt x="800" y="590"/>
                  <a:pt x="822" y="585"/>
                  <a:pt x="844" y="580"/>
                </a:cubicBezTo>
              </a:path>
            </a:pathLst>
          </a:custGeom>
          <a:noFill/>
          <a:ln w="38100">
            <a:solidFill>
              <a:srgbClr val="000000"/>
            </a:solidFill>
            <a:round/>
            <a:headEnd/>
            <a:tailEnd/>
          </a:ln>
        </p:spPr>
        <p:txBody>
          <a:bodyPr wrap="none" anchor="ctr"/>
          <a:lstStyle/>
          <a:p>
            <a:pPr algn="ctr" eaLnBrk="0" hangingPunct="0"/>
            <a:endParaRPr lang="en-US" sz="2400" b="1"/>
          </a:p>
        </p:txBody>
      </p:sp>
      <p:sp>
        <p:nvSpPr>
          <p:cNvPr id="16" name="Freeform 40"/>
          <p:cNvSpPr>
            <a:spLocks/>
          </p:cNvSpPr>
          <p:nvPr/>
        </p:nvSpPr>
        <p:spPr bwMode="auto">
          <a:xfrm flipH="1">
            <a:off x="4346575" y="3105150"/>
            <a:ext cx="1339850" cy="936625"/>
          </a:xfrm>
          <a:custGeom>
            <a:avLst/>
            <a:gdLst>
              <a:gd name="T0" fmla="*/ 0 w 844"/>
              <a:gd name="T1" fmla="*/ 0 h 590"/>
              <a:gd name="T2" fmla="*/ 124 w 844"/>
              <a:gd name="T3" fmla="*/ 220 h 590"/>
              <a:gd name="T4" fmla="*/ 288 w 844"/>
              <a:gd name="T5" fmla="*/ 380 h 590"/>
              <a:gd name="T6" fmla="*/ 532 w 844"/>
              <a:gd name="T7" fmla="*/ 520 h 590"/>
              <a:gd name="T8" fmla="*/ 748 w 844"/>
              <a:gd name="T9" fmla="*/ 580 h 590"/>
              <a:gd name="T10" fmla="*/ 844 w 844"/>
              <a:gd name="T11" fmla="*/ 580 h 590"/>
              <a:gd name="T12" fmla="*/ 0 60000 65536"/>
              <a:gd name="T13" fmla="*/ 0 60000 65536"/>
              <a:gd name="T14" fmla="*/ 0 60000 65536"/>
              <a:gd name="T15" fmla="*/ 0 60000 65536"/>
              <a:gd name="T16" fmla="*/ 0 60000 65536"/>
              <a:gd name="T17" fmla="*/ 0 60000 65536"/>
              <a:gd name="T18" fmla="*/ 0 w 844"/>
              <a:gd name="T19" fmla="*/ 0 h 590"/>
              <a:gd name="T20" fmla="*/ 844 w 844"/>
              <a:gd name="T21" fmla="*/ 590 h 590"/>
            </a:gdLst>
            <a:ahLst/>
            <a:cxnLst>
              <a:cxn ang="T12">
                <a:pos x="T0" y="T1"/>
              </a:cxn>
              <a:cxn ang="T13">
                <a:pos x="T2" y="T3"/>
              </a:cxn>
              <a:cxn ang="T14">
                <a:pos x="T4" y="T5"/>
              </a:cxn>
              <a:cxn ang="T15">
                <a:pos x="T6" y="T7"/>
              </a:cxn>
              <a:cxn ang="T16">
                <a:pos x="T8" y="T9"/>
              </a:cxn>
              <a:cxn ang="T17">
                <a:pos x="T10" y="T11"/>
              </a:cxn>
            </a:cxnLst>
            <a:rect l="T18" t="T19" r="T20" b="T21"/>
            <a:pathLst>
              <a:path w="844" h="590">
                <a:moveTo>
                  <a:pt x="0" y="0"/>
                </a:moveTo>
                <a:cubicBezTo>
                  <a:pt x="38" y="78"/>
                  <a:pt x="76" y="157"/>
                  <a:pt x="124" y="220"/>
                </a:cubicBezTo>
                <a:cubicBezTo>
                  <a:pt x="172" y="283"/>
                  <a:pt x="220" y="330"/>
                  <a:pt x="288" y="380"/>
                </a:cubicBezTo>
                <a:cubicBezTo>
                  <a:pt x="356" y="430"/>
                  <a:pt x="455" y="487"/>
                  <a:pt x="532" y="520"/>
                </a:cubicBezTo>
                <a:cubicBezTo>
                  <a:pt x="609" y="553"/>
                  <a:pt x="696" y="570"/>
                  <a:pt x="748" y="580"/>
                </a:cubicBezTo>
                <a:cubicBezTo>
                  <a:pt x="800" y="590"/>
                  <a:pt x="822" y="585"/>
                  <a:pt x="844" y="580"/>
                </a:cubicBezTo>
              </a:path>
            </a:pathLst>
          </a:custGeom>
          <a:noFill/>
          <a:ln w="38100">
            <a:solidFill>
              <a:srgbClr val="000000"/>
            </a:solidFill>
            <a:round/>
            <a:headEnd/>
            <a:tailEnd/>
          </a:ln>
        </p:spPr>
        <p:txBody>
          <a:bodyPr wrap="none" anchor="ctr"/>
          <a:lstStyle/>
          <a:p>
            <a:pPr algn="ctr" eaLnBrk="0" hangingPunct="0"/>
            <a:endParaRPr lang="en-US" sz="2400" b="1"/>
          </a:p>
        </p:txBody>
      </p:sp>
    </p:spTree>
    <p:extLst>
      <p:ext uri="{BB962C8B-B14F-4D97-AF65-F5344CB8AC3E}">
        <p14:creationId xmlns:p14="http://schemas.microsoft.com/office/powerpoint/2010/main" val="416835039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382000" cy="3422475"/>
          </a:xfrm>
        </p:spPr>
        <p:txBody>
          <a:bodyPr/>
          <a:lstStyle/>
          <a:p>
            <a:r>
              <a:rPr lang="en-US" dirty="0" smtClean="0"/>
              <a:t>Why </a:t>
            </a:r>
            <a:r>
              <a:rPr lang="en-US" dirty="0" smtClean="0"/>
              <a:t>Not </a:t>
            </a:r>
            <a:r>
              <a:rPr lang="en-US" dirty="0" smtClean="0"/>
              <a:t>All Debt Financing?</a:t>
            </a:r>
          </a:p>
          <a:p>
            <a:endParaRPr lang="en-US" dirty="0" smtClean="0"/>
          </a:p>
          <a:p>
            <a:r>
              <a:rPr lang="en-US" dirty="0" smtClean="0"/>
              <a:t>Trade-Off</a:t>
            </a:r>
          </a:p>
          <a:p>
            <a:pPr lvl="1"/>
            <a:endParaRPr lang="en-US" dirty="0" smtClean="0"/>
          </a:p>
          <a:p>
            <a:pPr lvl="1"/>
            <a:r>
              <a:rPr lang="en-US" dirty="0" smtClean="0"/>
              <a:t>Tax </a:t>
            </a:r>
            <a:r>
              <a:rPr lang="en-US" dirty="0" smtClean="0"/>
              <a:t>Subsidy</a:t>
            </a:r>
          </a:p>
          <a:p>
            <a:pPr lvl="1"/>
            <a:endParaRPr lang="en-US" dirty="0" smtClean="0"/>
          </a:p>
          <a:p>
            <a:pPr lvl="1"/>
            <a:r>
              <a:rPr lang="en-US" dirty="0" smtClean="0"/>
              <a:t>Financial Distress</a:t>
            </a:r>
          </a:p>
        </p:txBody>
      </p:sp>
      <p:sp>
        <p:nvSpPr>
          <p:cNvPr id="3" name="Title 2"/>
          <p:cNvSpPr>
            <a:spLocks noGrp="1"/>
          </p:cNvSpPr>
          <p:nvPr>
            <p:ph type="title"/>
          </p:nvPr>
        </p:nvSpPr>
        <p:spPr/>
        <p:txBody>
          <a:bodyPr/>
          <a:lstStyle/>
          <a:p>
            <a:r>
              <a:rPr lang="en-US" dirty="0" smtClean="0"/>
              <a:t>Debt Trade-Off</a:t>
            </a:r>
            <a:endParaRPr lang="en-US" dirty="0"/>
          </a:p>
        </p:txBody>
      </p:sp>
    </p:spTree>
    <p:extLst>
      <p:ext uri="{BB962C8B-B14F-4D97-AF65-F5344CB8AC3E}">
        <p14:creationId xmlns:p14="http://schemas.microsoft.com/office/powerpoint/2010/main" val="214492862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normAutofit fontScale="90000"/>
          </a:bodyPr>
          <a:lstStyle/>
          <a:p>
            <a:r>
              <a:rPr lang="en-US" dirty="0"/>
              <a:t>Tax Effects and Financial </a:t>
            </a:r>
            <a:r>
              <a:rPr lang="en-US" dirty="0" smtClean="0"/>
              <a:t>Distress</a:t>
            </a:r>
            <a:r>
              <a:rPr lang="en-US" baseline="-25000" dirty="0" smtClean="0"/>
              <a:t>▪</a:t>
            </a:r>
            <a:endParaRPr lang="en-US" baseline="-25000" dirty="0"/>
          </a:p>
        </p:txBody>
      </p:sp>
      <p:sp>
        <p:nvSpPr>
          <p:cNvPr id="322563" name="Line 3"/>
          <p:cNvSpPr>
            <a:spLocks noChangeShapeType="1"/>
          </p:cNvSpPr>
          <p:nvPr/>
        </p:nvSpPr>
        <p:spPr bwMode="auto">
          <a:xfrm flipV="1">
            <a:off x="1627187" y="2343150"/>
            <a:ext cx="4191000" cy="1466850"/>
          </a:xfrm>
          <a:prstGeom prst="line">
            <a:avLst/>
          </a:prstGeom>
          <a:noFill/>
          <a:ln w="38100">
            <a:solidFill>
              <a:srgbClr val="7030A0"/>
            </a:solidFill>
            <a:round/>
            <a:headEnd/>
            <a:tailEnd/>
          </a:ln>
          <a:effectLst/>
        </p:spPr>
        <p:txBody>
          <a:bodyPr wrap="none" anchor="ctr"/>
          <a:lstStyle/>
          <a:p>
            <a:endParaRPr lang="en-US">
              <a:latin typeface="Century Gothic" pitchFamily="34" charset="0"/>
            </a:endParaRPr>
          </a:p>
        </p:txBody>
      </p:sp>
      <p:sp>
        <p:nvSpPr>
          <p:cNvPr id="322565" name="Text Box 5"/>
          <p:cNvSpPr txBox="1">
            <a:spLocks noChangeArrowheads="1"/>
          </p:cNvSpPr>
          <p:nvPr/>
        </p:nvSpPr>
        <p:spPr bwMode="auto">
          <a:xfrm>
            <a:off x="5105400" y="5943600"/>
            <a:ext cx="774700" cy="306879"/>
          </a:xfrm>
          <a:prstGeom prst="rect">
            <a:avLst/>
          </a:prstGeom>
          <a:noFill/>
          <a:ln w="9525">
            <a:noFill/>
            <a:miter lim="800000"/>
            <a:headEnd/>
            <a:tailEnd/>
          </a:ln>
          <a:effectLst/>
        </p:spPr>
        <p:txBody>
          <a:bodyPr wrap="square">
            <a:spAutoFit/>
          </a:bodyPr>
          <a:lstStyle/>
          <a:p>
            <a:pPr eaLnBrk="0" hangingPunct="0">
              <a:lnSpc>
                <a:spcPct val="80000"/>
              </a:lnSpc>
            </a:pPr>
            <a:r>
              <a:rPr lang="en-US" sz="1700" b="1" dirty="0" smtClean="0">
                <a:latin typeface="Century Gothic" pitchFamily="34" charset="0"/>
              </a:rPr>
              <a:t>Debt</a:t>
            </a:r>
            <a:endParaRPr lang="en-US" sz="1700" b="1" dirty="0">
              <a:latin typeface="Century Gothic" pitchFamily="34" charset="0"/>
            </a:endParaRPr>
          </a:p>
        </p:txBody>
      </p:sp>
      <p:sp>
        <p:nvSpPr>
          <p:cNvPr id="322566" name="Text Box 6"/>
          <p:cNvSpPr txBox="1">
            <a:spLocks noChangeArrowheads="1"/>
          </p:cNvSpPr>
          <p:nvPr/>
        </p:nvSpPr>
        <p:spPr bwMode="auto">
          <a:xfrm rot="16200000">
            <a:off x="129379" y="3985421"/>
            <a:ext cx="2481263" cy="301621"/>
          </a:xfrm>
          <a:prstGeom prst="rect">
            <a:avLst/>
          </a:prstGeom>
          <a:noFill/>
          <a:ln w="9525">
            <a:noFill/>
            <a:miter lim="800000"/>
            <a:headEnd/>
            <a:tailEnd/>
          </a:ln>
          <a:effectLst/>
        </p:spPr>
        <p:txBody>
          <a:bodyPr>
            <a:spAutoFit/>
          </a:bodyPr>
          <a:lstStyle/>
          <a:p>
            <a:pPr algn="ctr" eaLnBrk="0" hangingPunct="0">
              <a:lnSpc>
                <a:spcPct val="80000"/>
              </a:lnSpc>
            </a:pPr>
            <a:r>
              <a:rPr lang="en-US" sz="1700" b="1" dirty="0">
                <a:latin typeface="Century Gothic" pitchFamily="34" charset="0"/>
              </a:rPr>
              <a:t>Value </a:t>
            </a:r>
            <a:r>
              <a:rPr lang="en-US" sz="1700" b="1" dirty="0" smtClean="0">
                <a:latin typeface="Century Gothic" pitchFamily="34" charset="0"/>
              </a:rPr>
              <a:t>of Firm</a:t>
            </a:r>
            <a:endParaRPr lang="en-US" sz="1700" b="1" i="1" dirty="0">
              <a:latin typeface="Century Gothic" pitchFamily="34" charset="0"/>
            </a:endParaRPr>
          </a:p>
        </p:txBody>
      </p:sp>
      <p:sp>
        <p:nvSpPr>
          <p:cNvPr id="322567" name="Line 7"/>
          <p:cNvSpPr>
            <a:spLocks noChangeShapeType="1"/>
          </p:cNvSpPr>
          <p:nvPr/>
        </p:nvSpPr>
        <p:spPr bwMode="auto">
          <a:xfrm>
            <a:off x="1622425" y="1905000"/>
            <a:ext cx="0" cy="3994150"/>
          </a:xfrm>
          <a:prstGeom prst="line">
            <a:avLst/>
          </a:prstGeom>
          <a:noFill/>
          <a:ln w="38100">
            <a:solidFill>
              <a:schemeClr val="tx1"/>
            </a:solidFill>
            <a:round/>
            <a:headEnd type="triangle" w="med" len="med"/>
            <a:tailEnd/>
          </a:ln>
          <a:effectLst/>
        </p:spPr>
        <p:txBody>
          <a:bodyPr wrap="none" anchor="ctr"/>
          <a:lstStyle/>
          <a:p>
            <a:endParaRPr lang="en-US">
              <a:latin typeface="Century Gothic" pitchFamily="34" charset="0"/>
            </a:endParaRPr>
          </a:p>
        </p:txBody>
      </p:sp>
      <p:sp>
        <p:nvSpPr>
          <p:cNvPr id="322568" name="Line 8"/>
          <p:cNvSpPr>
            <a:spLocks noChangeShapeType="1"/>
          </p:cNvSpPr>
          <p:nvPr/>
        </p:nvSpPr>
        <p:spPr bwMode="auto">
          <a:xfrm flipV="1">
            <a:off x="1622425" y="5880100"/>
            <a:ext cx="4187825" cy="0"/>
          </a:xfrm>
          <a:prstGeom prst="line">
            <a:avLst/>
          </a:prstGeom>
          <a:noFill/>
          <a:ln w="38100">
            <a:solidFill>
              <a:schemeClr val="tx1"/>
            </a:solidFill>
            <a:round/>
            <a:headEnd/>
            <a:tailEnd type="triangle" w="med" len="med"/>
          </a:ln>
          <a:effectLst/>
        </p:spPr>
        <p:txBody>
          <a:bodyPr wrap="none" anchor="ctr"/>
          <a:lstStyle/>
          <a:p>
            <a:endParaRPr lang="en-US">
              <a:latin typeface="Century Gothic" pitchFamily="34" charset="0"/>
            </a:endParaRPr>
          </a:p>
        </p:txBody>
      </p:sp>
      <p:sp>
        <p:nvSpPr>
          <p:cNvPr id="322575" name="Text Box 15"/>
          <p:cNvSpPr txBox="1">
            <a:spLocks noChangeArrowheads="1"/>
          </p:cNvSpPr>
          <p:nvPr/>
        </p:nvSpPr>
        <p:spPr bwMode="auto">
          <a:xfrm>
            <a:off x="4191000" y="1828800"/>
            <a:ext cx="1579563" cy="683264"/>
          </a:xfrm>
          <a:prstGeom prst="rect">
            <a:avLst/>
          </a:prstGeom>
          <a:noFill/>
          <a:ln w="12700">
            <a:noFill/>
            <a:miter lim="800000"/>
            <a:headEnd type="none" w="sm" len="sm"/>
            <a:tailEnd type="none" w="sm" len="sm"/>
          </a:ln>
          <a:effectLst/>
        </p:spPr>
        <p:txBody>
          <a:bodyPr wrap="square">
            <a:spAutoFit/>
          </a:bodyPr>
          <a:lstStyle/>
          <a:p>
            <a:pPr eaLnBrk="0" hangingPunct="0">
              <a:lnSpc>
                <a:spcPct val="80000"/>
              </a:lnSpc>
            </a:pPr>
            <a:r>
              <a:rPr lang="en-US" sz="1600" dirty="0">
                <a:solidFill>
                  <a:srgbClr val="7030A0"/>
                </a:solidFill>
                <a:latin typeface="Century Gothic" pitchFamily="34" charset="0"/>
              </a:rPr>
              <a:t>Value of firm </a:t>
            </a:r>
            <a:r>
              <a:rPr lang="en-US" sz="1600" dirty="0" smtClean="0">
                <a:solidFill>
                  <a:srgbClr val="7030A0"/>
                </a:solidFill>
                <a:latin typeface="Century Gothic" pitchFamily="34" charset="0"/>
              </a:rPr>
              <a:t>with debt subsidy</a:t>
            </a:r>
            <a:endParaRPr lang="en-US" sz="1600" dirty="0">
              <a:solidFill>
                <a:srgbClr val="7030A0"/>
              </a:solidFill>
              <a:latin typeface="Century Gothic" pitchFamily="34" charset="0"/>
            </a:endParaRPr>
          </a:p>
        </p:txBody>
      </p:sp>
      <p:sp>
        <p:nvSpPr>
          <p:cNvPr id="322577" name="Text Box 17"/>
          <p:cNvSpPr txBox="1">
            <a:spLocks noChangeArrowheads="1"/>
          </p:cNvSpPr>
          <p:nvPr/>
        </p:nvSpPr>
        <p:spPr bwMode="auto">
          <a:xfrm>
            <a:off x="5410200" y="2667000"/>
            <a:ext cx="2354909" cy="685800"/>
          </a:xfrm>
          <a:prstGeom prst="rect">
            <a:avLst/>
          </a:prstGeom>
          <a:noFill/>
          <a:ln w="12700">
            <a:noFill/>
            <a:miter lim="800000"/>
            <a:headEnd type="none" w="sm" len="sm"/>
            <a:tailEnd type="none" w="sm" len="sm"/>
          </a:ln>
          <a:effectLst/>
        </p:spPr>
        <p:txBody>
          <a:bodyPr wrap="square">
            <a:spAutoFit/>
          </a:bodyPr>
          <a:lstStyle/>
          <a:p>
            <a:pPr algn="ctr" eaLnBrk="0" hangingPunct="0">
              <a:lnSpc>
                <a:spcPct val="80000"/>
              </a:lnSpc>
            </a:pPr>
            <a:r>
              <a:rPr lang="en-US" sz="1600" dirty="0" smtClean="0">
                <a:solidFill>
                  <a:srgbClr val="FF0000"/>
                </a:solidFill>
                <a:latin typeface="Century Gothic" pitchFamily="34" charset="0"/>
              </a:rPr>
              <a:t>Value </a:t>
            </a:r>
            <a:r>
              <a:rPr lang="en-US" sz="1600" dirty="0">
                <a:solidFill>
                  <a:srgbClr val="FF0000"/>
                </a:solidFill>
                <a:latin typeface="Century Gothic" pitchFamily="34" charset="0"/>
              </a:rPr>
              <a:t>of </a:t>
            </a:r>
            <a:r>
              <a:rPr lang="en-US" sz="1600" dirty="0" smtClean="0">
                <a:solidFill>
                  <a:srgbClr val="FF0000"/>
                </a:solidFill>
                <a:latin typeface="Century Gothic" pitchFamily="34" charset="0"/>
              </a:rPr>
              <a:t>firm with debt subsidy and financial distress</a:t>
            </a:r>
            <a:endParaRPr lang="en-US" sz="1600" dirty="0">
              <a:solidFill>
                <a:srgbClr val="FF0000"/>
              </a:solidFill>
              <a:latin typeface="Century Gothic" pitchFamily="34" charset="0"/>
            </a:endParaRPr>
          </a:p>
        </p:txBody>
      </p:sp>
      <p:sp>
        <p:nvSpPr>
          <p:cNvPr id="322579" name="Text Box 19"/>
          <p:cNvSpPr txBox="1">
            <a:spLocks noChangeArrowheads="1"/>
          </p:cNvSpPr>
          <p:nvPr/>
        </p:nvSpPr>
        <p:spPr bwMode="auto">
          <a:xfrm>
            <a:off x="4048454" y="5973763"/>
            <a:ext cx="391454" cy="294183"/>
          </a:xfrm>
          <a:prstGeom prst="rect">
            <a:avLst/>
          </a:prstGeom>
          <a:noFill/>
          <a:ln w="12700">
            <a:noFill/>
            <a:miter lim="800000"/>
            <a:headEnd type="none" w="sm" len="sm"/>
            <a:tailEnd type="none" w="sm" len="sm"/>
          </a:ln>
          <a:effectLst/>
        </p:spPr>
        <p:txBody>
          <a:bodyPr wrap="none">
            <a:spAutoFit/>
          </a:bodyPr>
          <a:lstStyle/>
          <a:p>
            <a:pPr algn="ctr" eaLnBrk="0" hangingPunct="0">
              <a:lnSpc>
                <a:spcPct val="80000"/>
              </a:lnSpc>
            </a:pPr>
            <a:r>
              <a:rPr lang="en-US" sz="1600" b="1" i="1" dirty="0" smtClean="0">
                <a:latin typeface="Century Gothic" pitchFamily="34" charset="0"/>
              </a:rPr>
              <a:t>D</a:t>
            </a:r>
            <a:r>
              <a:rPr lang="en-US" sz="1600" b="1" i="1" baseline="30000" dirty="0" smtClean="0">
                <a:latin typeface="Century Gothic" pitchFamily="34" charset="0"/>
              </a:rPr>
              <a:t>*</a:t>
            </a:r>
            <a:endParaRPr lang="en-US" sz="1600" b="1" i="1" baseline="30000" dirty="0">
              <a:latin typeface="Century Gothic" pitchFamily="34" charset="0"/>
            </a:endParaRPr>
          </a:p>
        </p:txBody>
      </p:sp>
      <p:sp>
        <p:nvSpPr>
          <p:cNvPr id="322580" name="Text Box 20"/>
          <p:cNvSpPr txBox="1">
            <a:spLocks noChangeArrowheads="1"/>
          </p:cNvSpPr>
          <p:nvPr/>
        </p:nvSpPr>
        <p:spPr bwMode="auto">
          <a:xfrm>
            <a:off x="152400" y="2817813"/>
            <a:ext cx="1540893" cy="486287"/>
          </a:xfrm>
          <a:prstGeom prst="rect">
            <a:avLst/>
          </a:prstGeom>
          <a:noFill/>
          <a:ln w="12700">
            <a:noFill/>
            <a:miter lim="800000"/>
            <a:headEnd type="none" w="sm" len="sm"/>
            <a:tailEnd type="none" w="sm" len="sm"/>
          </a:ln>
          <a:effectLst/>
        </p:spPr>
        <p:txBody>
          <a:bodyPr wrap="square">
            <a:spAutoFit/>
          </a:bodyPr>
          <a:lstStyle/>
          <a:p>
            <a:pPr algn="ctr" eaLnBrk="0" hangingPunct="0">
              <a:lnSpc>
                <a:spcPct val="80000"/>
              </a:lnSpc>
            </a:pPr>
            <a:r>
              <a:rPr lang="en-US" sz="1600">
                <a:latin typeface="Century Gothic" pitchFamily="34" charset="0"/>
              </a:rPr>
              <a:t>Maximum</a:t>
            </a:r>
            <a:br>
              <a:rPr lang="en-US" sz="1600">
                <a:latin typeface="Century Gothic" pitchFamily="34" charset="0"/>
              </a:rPr>
            </a:br>
            <a:r>
              <a:rPr lang="en-US" sz="1600">
                <a:latin typeface="Century Gothic" pitchFamily="34" charset="0"/>
              </a:rPr>
              <a:t>firm value</a:t>
            </a:r>
          </a:p>
        </p:txBody>
      </p:sp>
      <p:sp>
        <p:nvSpPr>
          <p:cNvPr id="322582" name="Line 22"/>
          <p:cNvSpPr>
            <a:spLocks noChangeShapeType="1"/>
          </p:cNvSpPr>
          <p:nvPr/>
        </p:nvSpPr>
        <p:spPr bwMode="auto">
          <a:xfrm flipV="1">
            <a:off x="1600200" y="3200400"/>
            <a:ext cx="1752600" cy="609600"/>
          </a:xfrm>
          <a:prstGeom prst="line">
            <a:avLst/>
          </a:prstGeom>
          <a:noFill/>
          <a:ln w="38100">
            <a:solidFill>
              <a:srgbClr val="FF0000"/>
            </a:solidFill>
            <a:round/>
            <a:headEnd/>
            <a:tailEnd/>
          </a:ln>
          <a:effectLst/>
        </p:spPr>
        <p:txBody>
          <a:bodyPr wrap="none" anchor="ctr"/>
          <a:lstStyle/>
          <a:p>
            <a:endParaRPr lang="en-US">
              <a:latin typeface="Century Gothic" pitchFamily="34" charset="0"/>
            </a:endParaRPr>
          </a:p>
        </p:txBody>
      </p:sp>
      <p:sp>
        <p:nvSpPr>
          <p:cNvPr id="322587" name="Arc 27"/>
          <p:cNvSpPr>
            <a:spLocks/>
          </p:cNvSpPr>
          <p:nvPr/>
        </p:nvSpPr>
        <p:spPr bwMode="auto">
          <a:xfrm rot="9905712" flipH="1" flipV="1">
            <a:off x="3498850" y="2878138"/>
            <a:ext cx="2362200" cy="2112962"/>
          </a:xfrm>
          <a:custGeom>
            <a:avLst/>
            <a:gdLst>
              <a:gd name="G0" fmla="+- 2470 0 0"/>
              <a:gd name="G1" fmla="+- 21600 0 0"/>
              <a:gd name="G2" fmla="+- 21600 0 0"/>
              <a:gd name="T0" fmla="*/ 0 w 20346"/>
              <a:gd name="T1" fmla="*/ 142 h 21600"/>
              <a:gd name="T2" fmla="*/ 20346 w 20346"/>
              <a:gd name="T3" fmla="*/ 9475 h 21600"/>
              <a:gd name="T4" fmla="*/ 2470 w 20346"/>
              <a:gd name="T5" fmla="*/ 21600 h 21600"/>
            </a:gdLst>
            <a:ahLst/>
            <a:cxnLst>
              <a:cxn ang="0">
                <a:pos x="T0" y="T1"/>
              </a:cxn>
              <a:cxn ang="0">
                <a:pos x="T2" y="T3"/>
              </a:cxn>
              <a:cxn ang="0">
                <a:pos x="T4" y="T5"/>
              </a:cxn>
            </a:cxnLst>
            <a:rect l="0" t="0" r="r" b="b"/>
            <a:pathLst>
              <a:path w="20346" h="21600" fill="none" extrusionOk="0">
                <a:moveTo>
                  <a:pt x="-1" y="141"/>
                </a:moveTo>
                <a:cubicBezTo>
                  <a:pt x="819" y="47"/>
                  <a:pt x="1644" y="-1"/>
                  <a:pt x="2470" y="0"/>
                </a:cubicBezTo>
                <a:cubicBezTo>
                  <a:pt x="9630" y="0"/>
                  <a:pt x="16326" y="3548"/>
                  <a:pt x="20345" y="9475"/>
                </a:cubicBezTo>
              </a:path>
              <a:path w="20346" h="21600" stroke="0" extrusionOk="0">
                <a:moveTo>
                  <a:pt x="-1" y="141"/>
                </a:moveTo>
                <a:cubicBezTo>
                  <a:pt x="819" y="47"/>
                  <a:pt x="1644" y="-1"/>
                  <a:pt x="2470" y="0"/>
                </a:cubicBezTo>
                <a:cubicBezTo>
                  <a:pt x="9630" y="0"/>
                  <a:pt x="16326" y="3548"/>
                  <a:pt x="20345" y="9475"/>
                </a:cubicBezTo>
                <a:lnTo>
                  <a:pt x="2470" y="21600"/>
                </a:lnTo>
                <a:close/>
              </a:path>
            </a:pathLst>
          </a:custGeom>
          <a:noFill/>
          <a:ln w="38100">
            <a:solidFill>
              <a:srgbClr val="FF0000"/>
            </a:solidFill>
            <a:round/>
            <a:headEnd/>
            <a:tailEnd/>
          </a:ln>
          <a:effectLst/>
        </p:spPr>
        <p:txBody>
          <a:bodyPr wrap="none" anchor="ctr"/>
          <a:lstStyle/>
          <a:p>
            <a:pPr algn="ctr" eaLnBrk="0" hangingPunct="0"/>
            <a:endParaRPr lang="en-US" sz="2400">
              <a:latin typeface="Century Gothic" pitchFamily="34" charset="0"/>
            </a:endParaRPr>
          </a:p>
          <a:p>
            <a:pPr algn="ctr" eaLnBrk="0" hangingPunct="0"/>
            <a:endParaRPr lang="en-US" sz="2400">
              <a:latin typeface="Century Gothic" pitchFamily="34" charset="0"/>
            </a:endParaRPr>
          </a:p>
        </p:txBody>
      </p:sp>
      <p:sp>
        <p:nvSpPr>
          <p:cNvPr id="322585" name="Line 25"/>
          <p:cNvSpPr>
            <a:spLocks noChangeShapeType="1"/>
          </p:cNvSpPr>
          <p:nvPr/>
        </p:nvSpPr>
        <p:spPr bwMode="auto">
          <a:xfrm flipH="1">
            <a:off x="1625600" y="3048000"/>
            <a:ext cx="2667000" cy="0"/>
          </a:xfrm>
          <a:prstGeom prst="line">
            <a:avLst/>
          </a:prstGeom>
          <a:noFill/>
          <a:ln w="28575">
            <a:solidFill>
              <a:schemeClr val="tx1"/>
            </a:solidFill>
            <a:prstDash val="dash"/>
            <a:round/>
            <a:headEnd type="none" w="sm" len="sm"/>
            <a:tailEnd type="none" w="sm" len="sm"/>
          </a:ln>
          <a:effectLst/>
        </p:spPr>
        <p:txBody>
          <a:bodyPr wrap="none" anchor="ctr"/>
          <a:lstStyle/>
          <a:p>
            <a:endParaRPr lang="en-US">
              <a:latin typeface="Century Gothic" pitchFamily="34" charset="0"/>
            </a:endParaRPr>
          </a:p>
        </p:txBody>
      </p:sp>
      <p:sp>
        <p:nvSpPr>
          <p:cNvPr id="21" name="Line 25"/>
          <p:cNvSpPr>
            <a:spLocks noChangeShapeType="1"/>
          </p:cNvSpPr>
          <p:nvPr/>
        </p:nvSpPr>
        <p:spPr bwMode="auto">
          <a:xfrm flipH="1">
            <a:off x="4267200" y="3124200"/>
            <a:ext cx="0" cy="2743200"/>
          </a:xfrm>
          <a:prstGeom prst="line">
            <a:avLst/>
          </a:prstGeom>
          <a:noFill/>
          <a:ln w="28575">
            <a:solidFill>
              <a:schemeClr val="tx1"/>
            </a:solidFill>
            <a:prstDash val="dash"/>
            <a:round/>
            <a:headEnd type="none" w="sm" len="sm"/>
            <a:tailEnd type="none" w="sm" len="sm"/>
          </a:ln>
          <a:effectLst/>
        </p:spPr>
        <p:txBody>
          <a:bodyPr wrap="none" anchor="ctr"/>
          <a:lstStyle/>
          <a:p>
            <a:endParaRPr lang="en-US">
              <a:latin typeface="Century Gothic" pitchFamily="34" charset="0"/>
            </a:endParaRPr>
          </a:p>
        </p:txBody>
      </p:sp>
    </p:spTree>
    <p:extLst>
      <p:ext uri="{BB962C8B-B14F-4D97-AF65-F5344CB8AC3E}">
        <p14:creationId xmlns:p14="http://schemas.microsoft.com/office/powerpoint/2010/main" val="1368424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25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25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25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25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25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257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2258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2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animBg="1"/>
      <p:bldP spid="322575" grpId="0"/>
      <p:bldP spid="322577" grpId="0"/>
      <p:bldP spid="322579" grpId="0"/>
      <p:bldP spid="322580" grpId="0"/>
      <p:bldP spid="322582" grpId="0" animBg="1"/>
      <p:bldP spid="322587" grpId="0" animBg="1"/>
      <p:bldP spid="322585"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382000" cy="4616648"/>
          </a:xfrm>
        </p:spPr>
        <p:txBody>
          <a:bodyPr/>
          <a:lstStyle/>
          <a:p>
            <a:r>
              <a:rPr lang="en-US" dirty="0" smtClean="0"/>
              <a:t>Method 1: Current Bond Yields (YTM)</a:t>
            </a:r>
            <a:endParaRPr lang="en-US" dirty="0" smtClean="0"/>
          </a:p>
          <a:p>
            <a:endParaRPr lang="en-US" dirty="0" smtClean="0"/>
          </a:p>
          <a:p>
            <a:r>
              <a:rPr lang="en-US" dirty="0" smtClean="0"/>
              <a:t>Your firm’s semi-annual bond with a par value of $1,000, four years to maturity, and a coupon rate of 8% is now selling for 775.45. What is its YTM?</a:t>
            </a:r>
            <a:endParaRPr lang="en-US" dirty="0" smtClean="0"/>
          </a:p>
          <a:p>
            <a:pPr marL="517525" lvl="1" indent="0">
              <a:buNone/>
            </a:pPr>
            <a:endParaRPr lang="en-US" dirty="0" smtClean="0"/>
          </a:p>
          <a:p>
            <a:pPr marL="0" indent="0">
              <a:buNone/>
            </a:pPr>
            <a:r>
              <a:rPr lang="en-US" sz="2400" dirty="0" smtClean="0"/>
              <a:t>N = 8; I% = ???; PV = -775.45; PMT = 40; FV = 1000; P/Y = 2</a:t>
            </a:r>
          </a:p>
          <a:p>
            <a:pPr marL="517525" lvl="1" indent="0">
              <a:buNone/>
            </a:pPr>
            <a:endParaRPr lang="en-US" sz="2400" dirty="0"/>
          </a:p>
          <a:p>
            <a:pPr marL="517525" lvl="1" indent="0">
              <a:buNone/>
            </a:pPr>
            <a:r>
              <a:rPr lang="en-US" sz="2400" dirty="0" smtClean="0">
                <a:solidFill>
                  <a:srgbClr val="FF0000"/>
                </a:solidFill>
              </a:rPr>
              <a:t>I% (YTM) = 15.78%</a:t>
            </a:r>
            <a:endParaRPr lang="en-US" dirty="0" smtClean="0">
              <a:solidFill>
                <a:srgbClr val="FF0000"/>
              </a:solidFill>
            </a:endParaRPr>
          </a:p>
        </p:txBody>
      </p:sp>
      <p:sp>
        <p:nvSpPr>
          <p:cNvPr id="3" name="Title 2"/>
          <p:cNvSpPr>
            <a:spLocks noGrp="1"/>
          </p:cNvSpPr>
          <p:nvPr>
            <p:ph type="title"/>
          </p:nvPr>
        </p:nvSpPr>
        <p:spPr/>
        <p:txBody>
          <a:bodyPr/>
          <a:lstStyle/>
          <a:p>
            <a:r>
              <a:rPr lang="en-US" dirty="0" smtClean="0"/>
              <a:t>Determining the Cost of Debt</a:t>
            </a:r>
            <a:endParaRPr lang="en-US" dirty="0"/>
          </a:p>
        </p:txBody>
      </p:sp>
    </p:spTree>
    <p:extLst>
      <p:ext uri="{BB962C8B-B14F-4D97-AF65-F5344CB8AC3E}">
        <p14:creationId xmlns:p14="http://schemas.microsoft.com/office/powerpoint/2010/main" val="1646588674"/>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1247</TotalTime>
  <Words>492</Words>
  <Application>Microsoft Office PowerPoint</Application>
  <PresentationFormat>On-screen Show (4:3)</PresentationFormat>
  <Paragraphs>88</Paragraphs>
  <Slides>12</Slides>
  <Notes>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1" baseType="lpstr">
      <vt:lpstr>Arial</vt:lpstr>
      <vt:lpstr>Calibri</vt:lpstr>
      <vt:lpstr>Century Gothic</vt:lpstr>
      <vt:lpstr>Courier New</vt:lpstr>
      <vt:lpstr>Symbol</vt:lpstr>
      <vt:lpstr>Wingdings</vt:lpstr>
      <vt:lpstr>Blue Segoe 4-3 template-template_April-17-2007</vt:lpstr>
      <vt:lpstr>White with Courier font for code slides</vt:lpstr>
      <vt:lpstr>MathType 6.0 Equation</vt:lpstr>
      <vt:lpstr>Video 28 (Topic 6.2): The Cost of Debt</vt:lpstr>
      <vt:lpstr>Topics</vt:lpstr>
      <vt:lpstr>Cost of Debt</vt:lpstr>
      <vt:lpstr>Debt and Taxes</vt:lpstr>
      <vt:lpstr>Tax Effect</vt:lpstr>
      <vt:lpstr>WACC Goal</vt:lpstr>
      <vt:lpstr>Debt Trade-Off</vt:lpstr>
      <vt:lpstr>Tax Effects and Financial Distress▪</vt:lpstr>
      <vt:lpstr>Determining the Cost of Debt</vt:lpstr>
      <vt:lpstr>Determining the Cost of Debt</vt:lpstr>
      <vt:lpstr>Cost of Debt Problems</vt:lpstr>
      <vt:lpstr>Video 28 (Topic 6.2): The Cost of Debt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210</cp:revision>
  <dcterms:created xsi:type="dcterms:W3CDTF">2014-06-29T21:19:00Z</dcterms:created>
  <dcterms:modified xsi:type="dcterms:W3CDTF">2014-07-24T01:50:31Z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