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9"/>
  </p:notesMasterIdLst>
  <p:sldIdLst>
    <p:sldId id="276" r:id="rId4"/>
    <p:sldId id="259" r:id="rId5"/>
    <p:sldId id="281" r:id="rId6"/>
    <p:sldId id="279" r:id="rId7"/>
    <p:sldId id="282" r:id="rId8"/>
    <p:sldId id="283" r:id="rId9"/>
    <p:sldId id="284" r:id="rId10"/>
    <p:sldId id="285" r:id="rId11"/>
    <p:sldId id="286" r:id="rId12"/>
    <p:sldId id="288" r:id="rId13"/>
    <p:sldId id="289" r:id="rId14"/>
    <p:sldId id="290" r:id="rId15"/>
    <p:sldId id="292" r:id="rId16"/>
    <p:sldId id="293" r:id="rId17"/>
    <p:sldId id="287" r:id="rId18"/>
  </p:sldIdLst>
  <p:sldSz cx="9144000" cy="6858000" type="screen4x3"/>
  <p:notesSz cx="7315200" cy="96012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3" d="100"/>
          <a:sy n="113" d="100"/>
        </p:scale>
        <p:origin x="214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7/22/2014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5:47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24187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10</a:t>
            </a:fld>
            <a:endParaRPr lang="en-US"/>
          </a:p>
        </p:txBody>
      </p:sp>
    </p:spTree>
    <p:extLst>
      <p:ext uri="{BB962C8B-B14F-4D97-AF65-F5344CB8AC3E}">
        <p14:creationId xmlns:p14="http://schemas.microsoft.com/office/powerpoint/2010/main" val="1895100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11</a:t>
            </a:fld>
            <a:endParaRPr lang="en-US"/>
          </a:p>
        </p:txBody>
      </p:sp>
    </p:spTree>
    <p:extLst>
      <p:ext uri="{BB962C8B-B14F-4D97-AF65-F5344CB8AC3E}">
        <p14:creationId xmlns:p14="http://schemas.microsoft.com/office/powerpoint/2010/main" val="2255292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12</a:t>
            </a:fld>
            <a:endParaRPr lang="en-US"/>
          </a:p>
        </p:txBody>
      </p:sp>
    </p:spTree>
    <p:extLst>
      <p:ext uri="{BB962C8B-B14F-4D97-AF65-F5344CB8AC3E}">
        <p14:creationId xmlns:p14="http://schemas.microsoft.com/office/powerpoint/2010/main" val="3751437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13</a:t>
            </a:fld>
            <a:endParaRPr lang="en-US"/>
          </a:p>
        </p:txBody>
      </p:sp>
    </p:spTree>
    <p:extLst>
      <p:ext uri="{BB962C8B-B14F-4D97-AF65-F5344CB8AC3E}">
        <p14:creationId xmlns:p14="http://schemas.microsoft.com/office/powerpoint/2010/main" val="3920988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14</a:t>
            </a:fld>
            <a:endParaRPr lang="en-US"/>
          </a:p>
        </p:txBody>
      </p:sp>
    </p:spTree>
    <p:extLst>
      <p:ext uri="{BB962C8B-B14F-4D97-AF65-F5344CB8AC3E}">
        <p14:creationId xmlns:p14="http://schemas.microsoft.com/office/powerpoint/2010/main" val="1973581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7/22/2014 5:47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3061089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352185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3</a:t>
            </a:fld>
            <a:endParaRPr lang="en-US"/>
          </a:p>
        </p:txBody>
      </p:sp>
    </p:spTree>
    <p:extLst>
      <p:ext uri="{BB962C8B-B14F-4D97-AF65-F5344CB8AC3E}">
        <p14:creationId xmlns:p14="http://schemas.microsoft.com/office/powerpoint/2010/main" val="2337293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4</a:t>
            </a:fld>
            <a:endParaRPr lang="en-US"/>
          </a:p>
        </p:txBody>
      </p:sp>
    </p:spTree>
    <p:extLst>
      <p:ext uri="{BB962C8B-B14F-4D97-AF65-F5344CB8AC3E}">
        <p14:creationId xmlns:p14="http://schemas.microsoft.com/office/powerpoint/2010/main" val="1040617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5</a:t>
            </a:fld>
            <a:endParaRPr lang="en-US"/>
          </a:p>
        </p:txBody>
      </p:sp>
    </p:spTree>
    <p:extLst>
      <p:ext uri="{BB962C8B-B14F-4D97-AF65-F5344CB8AC3E}">
        <p14:creationId xmlns:p14="http://schemas.microsoft.com/office/powerpoint/2010/main" val="1137416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6</a:t>
            </a:fld>
            <a:endParaRPr lang="en-US"/>
          </a:p>
        </p:txBody>
      </p:sp>
    </p:spTree>
    <p:extLst>
      <p:ext uri="{BB962C8B-B14F-4D97-AF65-F5344CB8AC3E}">
        <p14:creationId xmlns:p14="http://schemas.microsoft.com/office/powerpoint/2010/main" val="740539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7</a:t>
            </a:fld>
            <a:endParaRPr lang="en-US"/>
          </a:p>
        </p:txBody>
      </p:sp>
    </p:spTree>
    <p:extLst>
      <p:ext uri="{BB962C8B-B14F-4D97-AF65-F5344CB8AC3E}">
        <p14:creationId xmlns:p14="http://schemas.microsoft.com/office/powerpoint/2010/main" val="3911903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8</a:t>
            </a:fld>
            <a:endParaRPr lang="en-US"/>
          </a:p>
        </p:txBody>
      </p:sp>
    </p:spTree>
    <p:extLst>
      <p:ext uri="{BB962C8B-B14F-4D97-AF65-F5344CB8AC3E}">
        <p14:creationId xmlns:p14="http://schemas.microsoft.com/office/powerpoint/2010/main" val="4280945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9</a:t>
            </a:fld>
            <a:endParaRPr lang="en-US"/>
          </a:p>
        </p:txBody>
      </p:sp>
    </p:spTree>
    <p:extLst>
      <p:ext uri="{BB962C8B-B14F-4D97-AF65-F5344CB8AC3E}">
        <p14:creationId xmlns:p14="http://schemas.microsoft.com/office/powerpoint/2010/main" val="2867031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971800"/>
          </a:xfrm>
        </p:spPr>
        <p:txBody>
          <a:bodyPr/>
          <a:lstStyle/>
          <a:p>
            <a:r>
              <a:rPr lang="en-US" dirty="0" smtClean="0"/>
              <a:t>Video 25 (Topic 5.3):</a:t>
            </a:r>
            <a:br>
              <a:rPr lang="en-US" dirty="0" smtClean="0"/>
            </a:br>
            <a:r>
              <a:rPr lang="en-US" dirty="0" smtClean="0">
                <a:effectLst/>
              </a:rPr>
              <a:t>Free Cash Flow Valuation and Market Multiple Analysis</a:t>
            </a:r>
            <a:endParaRPr lang="en-US" dirty="0"/>
          </a:p>
        </p:txBody>
      </p:sp>
    </p:spTree>
    <p:extLst>
      <p:ext uri="{BB962C8B-B14F-4D97-AF65-F5344CB8AC3E}">
        <p14:creationId xmlns:p14="http://schemas.microsoft.com/office/powerpoint/2010/main" val="143724595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664797"/>
          </a:xfrm>
        </p:spPr>
        <p:txBody>
          <a:bodyPr/>
          <a:lstStyle/>
          <a:p>
            <a:r>
              <a:rPr lang="en-US" dirty="0" smtClean="0"/>
              <a:t>Market Multiple Approach</a:t>
            </a:r>
            <a:endParaRPr lang="en-US" dirty="0"/>
          </a:p>
        </p:txBody>
      </p:sp>
      <p:sp>
        <p:nvSpPr>
          <p:cNvPr id="4" name="Text Placeholder 3"/>
          <p:cNvSpPr>
            <a:spLocks noGrp="1"/>
          </p:cNvSpPr>
          <p:nvPr>
            <p:ph type="body" sz="quarter" idx="10"/>
          </p:nvPr>
        </p:nvSpPr>
        <p:spPr>
          <a:xfrm>
            <a:off x="381000" y="1411552"/>
            <a:ext cx="8382000" cy="4641271"/>
          </a:xfrm>
        </p:spPr>
        <p:txBody>
          <a:bodyPr/>
          <a:lstStyle/>
          <a:p>
            <a:r>
              <a:rPr lang="en-US" dirty="0" smtClean="0"/>
              <a:t>Approach</a:t>
            </a:r>
          </a:p>
          <a:p>
            <a:pPr lvl="1"/>
            <a:r>
              <a:rPr lang="en-US" dirty="0" smtClean="0"/>
              <a:t>Similar Assets, Similar Prices</a:t>
            </a:r>
          </a:p>
          <a:p>
            <a:pPr lvl="1"/>
            <a:r>
              <a:rPr lang="en-US" dirty="0" smtClean="0"/>
              <a:t>Ratios Similar for Similar Firms</a:t>
            </a:r>
          </a:p>
          <a:p>
            <a:endParaRPr lang="en-US" dirty="0"/>
          </a:p>
          <a:p>
            <a:r>
              <a:rPr lang="en-US" dirty="0" smtClean="0"/>
              <a:t>Value as a Multiple of a Market Metric</a:t>
            </a:r>
          </a:p>
          <a:p>
            <a:endParaRPr lang="en-US" dirty="0"/>
          </a:p>
          <a:p>
            <a:r>
              <a:rPr lang="en-US" dirty="0" smtClean="0"/>
              <a:t>Comparison with Similar Firms</a:t>
            </a:r>
          </a:p>
          <a:p>
            <a:endParaRPr lang="en-US" dirty="0"/>
          </a:p>
          <a:p>
            <a:r>
              <a:rPr lang="en-US" dirty="0" smtClean="0"/>
              <a:t>Relative Valuation</a:t>
            </a:r>
            <a:endParaRPr lang="en-US" dirty="0"/>
          </a:p>
        </p:txBody>
      </p:sp>
    </p:spTree>
    <p:extLst>
      <p:ext uri="{BB962C8B-B14F-4D97-AF65-F5344CB8AC3E}">
        <p14:creationId xmlns:p14="http://schemas.microsoft.com/office/powerpoint/2010/main" val="387637134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664797"/>
          </a:xfrm>
        </p:spPr>
        <p:txBody>
          <a:bodyPr/>
          <a:lstStyle/>
          <a:p>
            <a:r>
              <a:rPr lang="en-US" dirty="0" smtClean="0"/>
              <a:t>Relative Valuation</a:t>
            </a:r>
            <a:endParaRPr lang="en-US" dirty="0"/>
          </a:p>
        </p:txBody>
      </p:sp>
      <p:sp>
        <p:nvSpPr>
          <p:cNvPr id="4" name="Text Placeholder 3"/>
          <p:cNvSpPr>
            <a:spLocks noGrp="1"/>
          </p:cNvSpPr>
          <p:nvPr>
            <p:ph type="body" sz="quarter" idx="10"/>
          </p:nvPr>
        </p:nvSpPr>
        <p:spPr>
          <a:xfrm>
            <a:off x="381000" y="1411552"/>
            <a:ext cx="8382000" cy="4579715"/>
          </a:xfrm>
        </p:spPr>
        <p:txBody>
          <a:bodyPr/>
          <a:lstStyle/>
          <a:p>
            <a:r>
              <a:rPr lang="en-US" dirty="0" smtClean="0"/>
              <a:t>Most </a:t>
            </a:r>
            <a:r>
              <a:rPr lang="en-US" dirty="0"/>
              <a:t>common valuation </a:t>
            </a:r>
            <a:r>
              <a:rPr lang="en-US" dirty="0" smtClean="0"/>
              <a:t>measure </a:t>
            </a:r>
            <a:r>
              <a:rPr lang="en-US" dirty="0"/>
              <a:t>used on Wall Street</a:t>
            </a:r>
          </a:p>
          <a:p>
            <a:pPr lvl="1"/>
            <a:r>
              <a:rPr lang="en-US" dirty="0"/>
              <a:t>Almost 85% of equity research reports are based on multiples and </a:t>
            </a:r>
            <a:r>
              <a:rPr lang="en-US" dirty="0" err="1"/>
              <a:t>comparables</a:t>
            </a:r>
            <a:endParaRPr lang="en-US" dirty="0"/>
          </a:p>
          <a:p>
            <a:pPr lvl="1"/>
            <a:r>
              <a:rPr lang="en-US" dirty="0"/>
              <a:t>Nearly 50% of all acquisition valuations are based on multiples</a:t>
            </a:r>
          </a:p>
          <a:p>
            <a:r>
              <a:rPr lang="en-US" dirty="0" smtClean="0"/>
              <a:t>Different </a:t>
            </a:r>
            <a:r>
              <a:rPr lang="en-US" dirty="0"/>
              <a:t>companies </a:t>
            </a:r>
            <a:r>
              <a:rPr lang="en-US" dirty="0" smtClean="0"/>
              <a:t>can be compared </a:t>
            </a:r>
            <a:r>
              <a:rPr lang="en-US" dirty="0"/>
              <a:t>through </a:t>
            </a:r>
            <a:r>
              <a:rPr lang="en-US" dirty="0" smtClean="0"/>
              <a:t>common </a:t>
            </a:r>
            <a:r>
              <a:rPr lang="en-US" dirty="0"/>
              <a:t>metrics or ratios</a:t>
            </a:r>
          </a:p>
          <a:p>
            <a:r>
              <a:rPr lang="en-US" dirty="0" smtClean="0"/>
              <a:t>Ratios </a:t>
            </a:r>
            <a:r>
              <a:rPr lang="en-US" dirty="0"/>
              <a:t>can often be abused or </a:t>
            </a:r>
            <a:r>
              <a:rPr lang="en-US" dirty="0" smtClean="0"/>
              <a:t>manipulated</a:t>
            </a:r>
            <a:endParaRPr lang="en-US" dirty="0"/>
          </a:p>
        </p:txBody>
      </p:sp>
    </p:spTree>
    <p:extLst>
      <p:ext uri="{BB962C8B-B14F-4D97-AF65-F5344CB8AC3E}">
        <p14:creationId xmlns:p14="http://schemas.microsoft.com/office/powerpoint/2010/main" val="316265490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664797"/>
          </a:xfrm>
        </p:spPr>
        <p:txBody>
          <a:bodyPr/>
          <a:lstStyle/>
          <a:p>
            <a:r>
              <a:rPr lang="en-US" dirty="0"/>
              <a:t>Market </a:t>
            </a:r>
            <a:r>
              <a:rPr lang="en-US" dirty="0" smtClean="0"/>
              <a:t>Multiple Analysis</a:t>
            </a:r>
            <a:endParaRPr lang="en-US" dirty="0"/>
          </a:p>
        </p:txBody>
      </p:sp>
      <p:sp>
        <p:nvSpPr>
          <p:cNvPr id="4" name="Text Placeholder 3"/>
          <p:cNvSpPr>
            <a:spLocks noGrp="1"/>
          </p:cNvSpPr>
          <p:nvPr>
            <p:ph type="body" sz="quarter" idx="10"/>
          </p:nvPr>
        </p:nvSpPr>
        <p:spPr>
          <a:xfrm>
            <a:off x="381000" y="1143000"/>
            <a:ext cx="8382000" cy="5010602"/>
          </a:xfrm>
        </p:spPr>
        <p:txBody>
          <a:bodyPr/>
          <a:lstStyle/>
          <a:p>
            <a:pPr marL="514350" indent="-514350">
              <a:buFont typeface="+mj-lt"/>
              <a:buAutoNum type="arabicPeriod"/>
            </a:pPr>
            <a:r>
              <a:rPr lang="en-US" sz="2800" dirty="0" smtClean="0"/>
              <a:t>Select </a:t>
            </a:r>
            <a:r>
              <a:rPr lang="en-US" sz="2800" dirty="0"/>
              <a:t>a company </a:t>
            </a:r>
            <a:r>
              <a:rPr lang="en-US" sz="2800" dirty="0" smtClean="0"/>
              <a:t>to value.</a:t>
            </a:r>
            <a:endParaRPr lang="en-US" sz="2800" dirty="0"/>
          </a:p>
          <a:p>
            <a:pPr marL="514350" indent="-514350">
              <a:buFont typeface="+mj-lt"/>
              <a:buAutoNum type="arabicPeriod"/>
            </a:pPr>
            <a:endParaRPr lang="en-US" sz="2800" dirty="0" smtClean="0"/>
          </a:p>
          <a:p>
            <a:pPr marL="514350" indent="-514350">
              <a:buFont typeface="+mj-lt"/>
              <a:buAutoNum type="arabicPeriod"/>
            </a:pPr>
            <a:r>
              <a:rPr lang="en-US" sz="2800" dirty="0" smtClean="0"/>
              <a:t>Create </a:t>
            </a:r>
            <a:r>
              <a:rPr lang="en-US" sz="2800" dirty="0"/>
              <a:t>a </a:t>
            </a:r>
            <a:r>
              <a:rPr lang="en-US" sz="2800" dirty="0" smtClean="0"/>
              <a:t>set of </a:t>
            </a:r>
            <a:r>
              <a:rPr lang="en-US" sz="2800" dirty="0"/>
              <a:t>comparable </a:t>
            </a:r>
            <a:r>
              <a:rPr lang="en-US" sz="2800" dirty="0" smtClean="0"/>
              <a:t>companies. </a:t>
            </a:r>
          </a:p>
          <a:p>
            <a:pPr marL="514350" indent="-514350">
              <a:buFont typeface="+mj-lt"/>
              <a:buAutoNum type="arabicPeriod"/>
            </a:pPr>
            <a:endParaRPr lang="en-US" sz="2800" dirty="0" smtClean="0"/>
          </a:p>
          <a:p>
            <a:pPr marL="514350" indent="-514350">
              <a:buFont typeface="+mj-lt"/>
              <a:buAutoNum type="arabicPeriod"/>
            </a:pPr>
            <a:r>
              <a:rPr lang="en-US" sz="2800" dirty="0" smtClean="0"/>
              <a:t>For </a:t>
            </a:r>
            <a:r>
              <a:rPr lang="en-US" sz="2800" dirty="0"/>
              <a:t>each comparable company, calculate </a:t>
            </a:r>
            <a:r>
              <a:rPr lang="en-US" sz="2800" dirty="0" smtClean="0"/>
              <a:t>ratios to </a:t>
            </a:r>
            <a:r>
              <a:rPr lang="en-US" sz="2800" dirty="0"/>
              <a:t>compare to the selected </a:t>
            </a:r>
            <a:r>
              <a:rPr lang="en-US" sz="2800" dirty="0" smtClean="0"/>
              <a:t>company</a:t>
            </a:r>
          </a:p>
          <a:p>
            <a:pPr marL="1031875" lvl="1" indent="-514350">
              <a:buFont typeface="+mj-lt"/>
              <a:buAutoNum type="arabicPeriod"/>
            </a:pPr>
            <a:r>
              <a:rPr lang="en-US" sz="2400" dirty="0" smtClean="0"/>
              <a:t>Price</a:t>
            </a:r>
            <a:r>
              <a:rPr lang="en-US" sz="2400" dirty="0"/>
              <a:t>/ Earnings</a:t>
            </a:r>
          </a:p>
          <a:p>
            <a:pPr marL="1031875" lvl="1" indent="-514350">
              <a:buFont typeface="+mj-lt"/>
              <a:buAutoNum type="arabicPeriod"/>
            </a:pPr>
            <a:r>
              <a:rPr lang="en-US" sz="2400" dirty="0"/>
              <a:t>Price/ </a:t>
            </a:r>
            <a:r>
              <a:rPr lang="en-US" sz="2400" dirty="0" smtClean="0"/>
              <a:t>Sales</a:t>
            </a:r>
          </a:p>
          <a:p>
            <a:pPr marL="514350" indent="-514350">
              <a:buFont typeface="+mj-lt"/>
              <a:buAutoNum type="arabicPeriod"/>
            </a:pPr>
            <a:endParaRPr lang="en-US" dirty="0" smtClean="0"/>
          </a:p>
          <a:p>
            <a:pPr marL="514350" indent="-514350">
              <a:buFont typeface="+mj-lt"/>
              <a:buAutoNum type="arabicPeriod"/>
            </a:pPr>
            <a:r>
              <a:rPr lang="en-US" dirty="0" smtClean="0"/>
              <a:t>Use </a:t>
            </a:r>
            <a:r>
              <a:rPr lang="en-US" dirty="0"/>
              <a:t>the multiples for the comparable companies </a:t>
            </a:r>
            <a:r>
              <a:rPr lang="en-US" dirty="0" smtClean="0"/>
              <a:t>to </a:t>
            </a:r>
            <a:r>
              <a:rPr lang="en-US" dirty="0"/>
              <a:t>create a </a:t>
            </a:r>
            <a:r>
              <a:rPr lang="en-US" dirty="0" smtClean="0"/>
              <a:t>price.</a:t>
            </a:r>
            <a:endParaRPr lang="en-US" sz="2800" dirty="0"/>
          </a:p>
        </p:txBody>
      </p:sp>
    </p:spTree>
    <p:extLst>
      <p:ext uri="{BB962C8B-B14F-4D97-AF65-F5344CB8AC3E}">
        <p14:creationId xmlns:p14="http://schemas.microsoft.com/office/powerpoint/2010/main" val="141765351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664797"/>
          </a:xfrm>
        </p:spPr>
        <p:txBody>
          <a:bodyPr/>
          <a:lstStyle/>
          <a:p>
            <a:r>
              <a:rPr lang="en-US" dirty="0"/>
              <a:t>Market </a:t>
            </a:r>
            <a:r>
              <a:rPr lang="en-US" dirty="0" smtClean="0"/>
              <a:t>Multiple: Example I</a:t>
            </a:r>
            <a:endParaRPr lang="en-US" dirty="0"/>
          </a:p>
        </p:txBody>
      </p:sp>
      <p:sp>
        <p:nvSpPr>
          <p:cNvPr id="4" name="Text Placeholder 3"/>
          <p:cNvSpPr>
            <a:spLocks noGrp="1"/>
          </p:cNvSpPr>
          <p:nvPr>
            <p:ph type="body" sz="quarter" idx="10"/>
          </p:nvPr>
        </p:nvSpPr>
        <p:spPr>
          <a:xfrm>
            <a:off x="381000" y="1143000"/>
            <a:ext cx="8382000" cy="5004447"/>
          </a:xfrm>
        </p:spPr>
        <p:txBody>
          <a:bodyPr/>
          <a:lstStyle/>
          <a:p>
            <a:pPr marL="514350" indent="-514350">
              <a:buFont typeface="+mj-lt"/>
              <a:buAutoNum type="arabicPeriod"/>
            </a:pPr>
            <a:r>
              <a:rPr lang="en-US" sz="2800" dirty="0" smtClean="0"/>
              <a:t>Dell: P/E </a:t>
            </a:r>
            <a:r>
              <a:rPr lang="en-US" sz="2800" dirty="0"/>
              <a:t>ratio </a:t>
            </a:r>
            <a:r>
              <a:rPr lang="en-US" sz="2800" dirty="0" smtClean="0"/>
              <a:t>= </a:t>
            </a:r>
            <a:r>
              <a:rPr lang="en-US" sz="2800" dirty="0"/>
              <a:t>21.63, </a:t>
            </a:r>
            <a:r>
              <a:rPr lang="en-US" sz="2800" dirty="0" smtClean="0"/>
              <a:t>price = </a:t>
            </a:r>
            <a:r>
              <a:rPr lang="en-US" sz="2800" dirty="0"/>
              <a:t>$29.40, </a:t>
            </a:r>
            <a:endParaRPr lang="en-US" sz="2800" dirty="0" smtClean="0"/>
          </a:p>
          <a:p>
            <a:pPr marL="1031875" lvl="1" indent="-514350">
              <a:buFont typeface="+mj-lt"/>
              <a:buAutoNum type="arabicPeriod"/>
            </a:pPr>
            <a:r>
              <a:rPr lang="en-US" sz="2400" dirty="0" smtClean="0"/>
              <a:t>P/E = Price per Share/Earnings per Share</a:t>
            </a:r>
          </a:p>
          <a:p>
            <a:pPr marL="1031875" lvl="1" indent="-514350">
              <a:buFont typeface="+mj-lt"/>
              <a:buAutoNum type="arabicPeriod"/>
            </a:pPr>
            <a:r>
              <a:rPr lang="en-US" sz="2400" dirty="0" smtClean="0"/>
              <a:t>Earnings per Share = Price per Share/(P/E)</a:t>
            </a:r>
          </a:p>
          <a:p>
            <a:pPr marL="1031875" lvl="1" indent="-514350">
              <a:buFont typeface="+mj-lt"/>
              <a:buAutoNum type="arabicPeriod"/>
            </a:pPr>
            <a:r>
              <a:rPr lang="en-US" sz="2400" dirty="0"/>
              <a:t>Therefore E/S = $</a:t>
            </a:r>
            <a:r>
              <a:rPr lang="en-US" sz="2400" dirty="0" smtClean="0"/>
              <a:t>1.36 = 29.40/21.63</a:t>
            </a:r>
            <a:endParaRPr lang="en-US" sz="2400" dirty="0"/>
          </a:p>
          <a:p>
            <a:pPr marL="1031875" lvl="1" indent="-514350">
              <a:buFont typeface="+mj-lt"/>
              <a:buAutoNum type="arabicPeriod"/>
            </a:pPr>
            <a:endParaRPr lang="en-US" sz="2400" dirty="0" smtClean="0"/>
          </a:p>
          <a:p>
            <a:pPr marL="514350" indent="-514350">
              <a:buFont typeface="+mj-lt"/>
              <a:buAutoNum type="arabicPeriod"/>
            </a:pPr>
            <a:r>
              <a:rPr lang="en-US" sz="2800" dirty="0" smtClean="0"/>
              <a:t>Find </a:t>
            </a:r>
            <a:r>
              <a:rPr lang="en-US" sz="2800" dirty="0"/>
              <a:t>the average P/E ratio for </a:t>
            </a:r>
            <a:r>
              <a:rPr lang="en-US" sz="2800" dirty="0" smtClean="0"/>
              <a:t>comparable companies: 24.46 </a:t>
            </a:r>
          </a:p>
          <a:p>
            <a:pPr marL="514350" indent="-514350">
              <a:buFont typeface="+mj-lt"/>
              <a:buAutoNum type="arabicPeriod"/>
            </a:pPr>
            <a:endParaRPr lang="en-US" sz="2800" dirty="0" smtClean="0"/>
          </a:p>
          <a:p>
            <a:pPr marL="514350" indent="-514350">
              <a:buFont typeface="+mj-lt"/>
              <a:buAutoNum type="arabicPeriod"/>
            </a:pPr>
            <a:r>
              <a:rPr lang="en-US" sz="2800" dirty="0" smtClean="0"/>
              <a:t>Multiple </a:t>
            </a:r>
            <a:r>
              <a:rPr lang="en-US" sz="2800" dirty="0"/>
              <a:t>the </a:t>
            </a:r>
            <a:r>
              <a:rPr lang="en-US" sz="2800" dirty="0" smtClean="0"/>
              <a:t>Dell’s EPS </a:t>
            </a:r>
            <a:r>
              <a:rPr lang="en-US" sz="2800" dirty="0"/>
              <a:t>by </a:t>
            </a:r>
            <a:r>
              <a:rPr lang="en-US" sz="2800" dirty="0" smtClean="0"/>
              <a:t>the industry average </a:t>
            </a:r>
            <a:r>
              <a:rPr lang="en-US" sz="2800" dirty="0"/>
              <a:t>P/E ratio </a:t>
            </a:r>
            <a:r>
              <a:rPr lang="en-US" sz="2800" dirty="0" smtClean="0"/>
              <a:t>for a ‘relative’ </a:t>
            </a:r>
            <a:r>
              <a:rPr lang="en-US" sz="2800" dirty="0"/>
              <a:t>price of $</a:t>
            </a:r>
            <a:r>
              <a:rPr lang="en-US" sz="2800" dirty="0" smtClean="0"/>
              <a:t>33.27</a:t>
            </a:r>
          </a:p>
          <a:p>
            <a:pPr lvl="1">
              <a:buFont typeface="Arial" panose="020B0604020202020204" pitchFamily="34" charset="0"/>
              <a:buChar char="•"/>
            </a:pPr>
            <a:r>
              <a:rPr lang="en-US" sz="2400" dirty="0" smtClean="0"/>
              <a:t>1.36 x 24.46 = 33.27</a:t>
            </a:r>
            <a:endParaRPr lang="en-US" sz="2800" dirty="0"/>
          </a:p>
        </p:txBody>
      </p:sp>
    </p:spTree>
    <p:extLst>
      <p:ext uri="{BB962C8B-B14F-4D97-AF65-F5344CB8AC3E}">
        <p14:creationId xmlns:p14="http://schemas.microsoft.com/office/powerpoint/2010/main" val="98125574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664797"/>
          </a:xfrm>
        </p:spPr>
        <p:txBody>
          <a:bodyPr/>
          <a:lstStyle/>
          <a:p>
            <a:r>
              <a:rPr lang="en-US" dirty="0"/>
              <a:t>Market </a:t>
            </a:r>
            <a:r>
              <a:rPr lang="en-US" dirty="0" smtClean="0"/>
              <a:t>Multiple: Example</a:t>
            </a:r>
            <a:endParaRPr lang="en-US" dirty="0"/>
          </a:p>
        </p:txBody>
      </p:sp>
      <p:sp>
        <p:nvSpPr>
          <p:cNvPr id="4" name="Text Placeholder 3"/>
          <p:cNvSpPr>
            <a:spLocks noGrp="1"/>
          </p:cNvSpPr>
          <p:nvPr>
            <p:ph type="body" sz="quarter" idx="10"/>
          </p:nvPr>
        </p:nvSpPr>
        <p:spPr>
          <a:xfrm>
            <a:off x="381000" y="1143000"/>
            <a:ext cx="8382000" cy="3397853"/>
          </a:xfrm>
        </p:spPr>
        <p:txBody>
          <a:bodyPr/>
          <a:lstStyle/>
          <a:p>
            <a:pPr marL="514350" indent="-514350">
              <a:buFont typeface="+mj-lt"/>
              <a:buAutoNum type="arabicPeriod" startAt="4"/>
            </a:pPr>
            <a:r>
              <a:rPr lang="en-US" sz="2800" dirty="0" smtClean="0"/>
              <a:t>Implication: Dell’s </a:t>
            </a:r>
            <a:r>
              <a:rPr lang="en-US" sz="2800" dirty="0"/>
              <a:t>price could be about $</a:t>
            </a:r>
            <a:r>
              <a:rPr lang="en-US" sz="2800" dirty="0" smtClean="0"/>
              <a:t>33.27 </a:t>
            </a:r>
            <a:endParaRPr lang="en-US" sz="2800" dirty="0" smtClean="0"/>
          </a:p>
          <a:p>
            <a:pPr lvl="1">
              <a:buFont typeface="Arial" panose="020B0604020202020204" pitchFamily="34" charset="0"/>
              <a:buChar char="•"/>
            </a:pPr>
            <a:r>
              <a:rPr lang="en-US" sz="2400" dirty="0" smtClean="0"/>
              <a:t>if </a:t>
            </a:r>
            <a:r>
              <a:rPr lang="en-US" sz="2400" dirty="0"/>
              <a:t>it kept the same </a:t>
            </a:r>
            <a:r>
              <a:rPr lang="en-US" sz="2400" dirty="0" smtClean="0"/>
              <a:t>E/S </a:t>
            </a:r>
            <a:r>
              <a:rPr lang="en-US" sz="2400" dirty="0"/>
              <a:t>of $</a:t>
            </a:r>
            <a:r>
              <a:rPr lang="en-US" sz="2400" dirty="0" smtClean="0"/>
              <a:t>1.36, </a:t>
            </a:r>
            <a:r>
              <a:rPr lang="en-US" sz="2400" dirty="0"/>
              <a:t>and </a:t>
            </a:r>
            <a:endParaRPr lang="en-US" sz="2400" dirty="0" smtClean="0"/>
          </a:p>
          <a:p>
            <a:pPr lvl="1">
              <a:buFont typeface="Arial" panose="020B0604020202020204" pitchFamily="34" charset="0"/>
              <a:buChar char="•"/>
            </a:pPr>
            <a:r>
              <a:rPr lang="en-US" sz="2400" dirty="0" smtClean="0"/>
              <a:t>it’s </a:t>
            </a:r>
            <a:r>
              <a:rPr lang="en-US" sz="2400" dirty="0"/>
              <a:t>P/E ratio increased </a:t>
            </a:r>
            <a:r>
              <a:rPr lang="en-US" sz="2400" dirty="0" smtClean="0"/>
              <a:t>to </a:t>
            </a:r>
            <a:r>
              <a:rPr lang="en-US" sz="2400" dirty="0"/>
              <a:t>match </a:t>
            </a:r>
            <a:r>
              <a:rPr lang="en-US" sz="2400" dirty="0" smtClean="0"/>
              <a:t>its competition</a:t>
            </a:r>
            <a:endParaRPr lang="en-US" sz="2400" dirty="0"/>
          </a:p>
          <a:p>
            <a:pPr marL="514350" indent="-514350">
              <a:buFont typeface="+mj-lt"/>
              <a:buAutoNum type="arabicPeriod" startAt="4"/>
            </a:pPr>
            <a:endParaRPr lang="en-US" sz="2800" dirty="0" smtClean="0"/>
          </a:p>
          <a:p>
            <a:pPr marL="514350" indent="-514350">
              <a:buFont typeface="+mj-lt"/>
              <a:buAutoNum type="arabicPeriod" startAt="4"/>
            </a:pPr>
            <a:endParaRPr lang="en-US" sz="2800" dirty="0"/>
          </a:p>
          <a:p>
            <a:pPr marL="514350" indent="-514350">
              <a:buFont typeface="+mj-lt"/>
              <a:buAutoNum type="arabicPeriod" startAt="4"/>
            </a:pPr>
            <a:r>
              <a:rPr lang="en-US" sz="2800" dirty="0" smtClean="0"/>
              <a:t>Dell </a:t>
            </a:r>
            <a:r>
              <a:rPr lang="en-US" sz="2800" dirty="0"/>
              <a:t>is slightly </a:t>
            </a:r>
            <a:r>
              <a:rPr lang="en-US" sz="2800" dirty="0" smtClean="0"/>
              <a:t>underpriced </a:t>
            </a:r>
            <a:r>
              <a:rPr lang="en-US" sz="2800" dirty="0"/>
              <a:t>on a P/E basis when compared to its </a:t>
            </a:r>
            <a:r>
              <a:rPr lang="en-US" sz="2800" dirty="0" smtClean="0"/>
              <a:t>competition</a:t>
            </a:r>
            <a:endParaRPr lang="en-US" sz="2800" dirty="0"/>
          </a:p>
        </p:txBody>
      </p:sp>
    </p:spTree>
    <p:extLst>
      <p:ext uri="{BB962C8B-B14F-4D97-AF65-F5344CB8AC3E}">
        <p14:creationId xmlns:p14="http://schemas.microsoft.com/office/powerpoint/2010/main" val="391768900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971800"/>
          </a:xfrm>
        </p:spPr>
        <p:txBody>
          <a:bodyPr/>
          <a:lstStyle/>
          <a:p>
            <a:r>
              <a:rPr lang="en-US" dirty="0" smtClean="0"/>
              <a:t>Video 25 (Topic 5.3):</a:t>
            </a:r>
            <a:br>
              <a:rPr lang="en-US" dirty="0" smtClean="0"/>
            </a:br>
            <a:r>
              <a:rPr lang="en-US" dirty="0" smtClean="0">
                <a:effectLst/>
              </a:rPr>
              <a:t>Free Cash Flow Valuation and Market Multiple Analysis</a:t>
            </a:r>
            <a:endParaRPr lang="en-US" dirty="0"/>
          </a:p>
        </p:txBody>
      </p:sp>
    </p:spTree>
    <p:extLst>
      <p:ext uri="{BB962C8B-B14F-4D97-AF65-F5344CB8AC3E}">
        <p14:creationId xmlns:p14="http://schemas.microsoft.com/office/powerpoint/2010/main" val="187639579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3693319"/>
          </a:xfrm>
        </p:spPr>
        <p:txBody>
          <a:bodyPr/>
          <a:lstStyle/>
          <a:p>
            <a:pPr marL="514350" indent="-514350">
              <a:buFont typeface="+mj-lt"/>
              <a:buAutoNum type="arabicPeriod"/>
            </a:pPr>
            <a:r>
              <a:rPr lang="en-US" dirty="0" smtClean="0"/>
              <a:t>What is Free Cash Flow (FCF)?</a:t>
            </a:r>
          </a:p>
          <a:p>
            <a:pPr marL="514350" indent="-514350">
              <a:buFont typeface="+mj-lt"/>
              <a:buAutoNum type="arabicPeriod"/>
            </a:pPr>
            <a:endParaRPr lang="en-US" dirty="0"/>
          </a:p>
          <a:p>
            <a:pPr marL="514350" indent="-514350">
              <a:buFont typeface="+mj-lt"/>
              <a:buAutoNum type="arabicPeriod"/>
            </a:pPr>
            <a:r>
              <a:rPr lang="en-US" dirty="0" smtClean="0"/>
              <a:t>Calculating Free Cash Flow</a:t>
            </a:r>
          </a:p>
          <a:p>
            <a:pPr marL="514350" indent="-514350">
              <a:buFont typeface="+mj-lt"/>
              <a:buAutoNum type="arabicPeriod"/>
            </a:pPr>
            <a:endParaRPr lang="en-US" dirty="0"/>
          </a:p>
          <a:p>
            <a:pPr marL="514350" indent="-514350">
              <a:buFont typeface="+mj-lt"/>
              <a:buAutoNum type="arabicPeriod"/>
            </a:pPr>
            <a:r>
              <a:rPr lang="en-US" dirty="0" smtClean="0"/>
              <a:t>Finding Firm, Equity and Share Prices</a:t>
            </a:r>
          </a:p>
          <a:p>
            <a:pPr marL="514350" indent="-514350">
              <a:buFont typeface="+mj-lt"/>
              <a:buAutoNum type="arabicPeriod"/>
            </a:pPr>
            <a:endParaRPr lang="en-US" dirty="0"/>
          </a:p>
          <a:p>
            <a:pPr marL="514350" indent="-514350">
              <a:buFont typeface="+mj-lt"/>
              <a:buAutoNum type="arabicPeriod"/>
            </a:pPr>
            <a:r>
              <a:rPr lang="en-US" dirty="0" smtClean="0"/>
              <a:t>Market Multiple Analysis</a:t>
            </a:r>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Free Cash Flow</a:t>
            </a:r>
            <a:endParaRPr lang="en-US" dirty="0"/>
          </a:p>
        </p:txBody>
      </p:sp>
      <p:sp>
        <p:nvSpPr>
          <p:cNvPr id="3" name="Text Placeholder 2"/>
          <p:cNvSpPr>
            <a:spLocks noGrp="1"/>
          </p:cNvSpPr>
          <p:nvPr>
            <p:ph type="body" sz="quarter" idx="10"/>
          </p:nvPr>
        </p:nvSpPr>
        <p:spPr>
          <a:xfrm>
            <a:off x="381000" y="1411552"/>
            <a:ext cx="8382000" cy="4136517"/>
          </a:xfrm>
        </p:spPr>
        <p:txBody>
          <a:bodyPr/>
          <a:lstStyle/>
          <a:p>
            <a:r>
              <a:rPr lang="en-US" dirty="0" smtClean="0"/>
              <a:t>Cash </a:t>
            </a:r>
            <a:r>
              <a:rPr lang="en-US" dirty="0"/>
              <a:t>Flow Available for Distribution to </a:t>
            </a:r>
            <a:r>
              <a:rPr lang="en-US" i="1" dirty="0"/>
              <a:t>All </a:t>
            </a:r>
            <a:r>
              <a:rPr lang="en-US" i="1" dirty="0" smtClean="0"/>
              <a:t>Investors</a:t>
            </a:r>
          </a:p>
          <a:p>
            <a:endParaRPr lang="en-US" dirty="0" smtClean="0"/>
          </a:p>
          <a:p>
            <a:r>
              <a:rPr lang="en-US" dirty="0" smtClean="0"/>
              <a:t>Valuation </a:t>
            </a:r>
            <a:r>
              <a:rPr lang="en-US" dirty="0"/>
              <a:t>of Firm or </a:t>
            </a:r>
            <a:r>
              <a:rPr lang="en-US" dirty="0" smtClean="0"/>
              <a:t>Equity</a:t>
            </a:r>
          </a:p>
          <a:p>
            <a:endParaRPr lang="en-US" dirty="0" smtClean="0"/>
          </a:p>
          <a:p>
            <a:r>
              <a:rPr lang="en-US" dirty="0" smtClean="0"/>
              <a:t>Application </a:t>
            </a:r>
            <a:r>
              <a:rPr lang="en-US" dirty="0"/>
              <a:t>of Discounted Cash </a:t>
            </a:r>
            <a:r>
              <a:rPr lang="en-US" dirty="0" smtClean="0"/>
              <a:t>Flow</a:t>
            </a:r>
          </a:p>
          <a:p>
            <a:endParaRPr lang="en-US" dirty="0" smtClean="0"/>
          </a:p>
          <a:p>
            <a:r>
              <a:rPr lang="en-US" dirty="0" smtClean="0"/>
              <a:t>Contrast </a:t>
            </a:r>
            <a:r>
              <a:rPr lang="en-US" dirty="0"/>
              <a:t>with </a:t>
            </a:r>
            <a:r>
              <a:rPr lang="en-US" dirty="0" smtClean="0"/>
              <a:t>Dividends</a:t>
            </a:r>
            <a:endParaRPr lang="en-US" dirty="0"/>
          </a:p>
        </p:txBody>
      </p:sp>
    </p:spTree>
    <p:extLst>
      <p:ext uri="{BB962C8B-B14F-4D97-AF65-F5344CB8AC3E}">
        <p14:creationId xmlns:p14="http://schemas.microsoft.com/office/powerpoint/2010/main" val="409577328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Dividends</a:t>
            </a:r>
            <a:endParaRPr lang="en-US" dirty="0"/>
          </a:p>
        </p:txBody>
      </p:sp>
      <p:sp>
        <p:nvSpPr>
          <p:cNvPr id="3" name="Text Placeholder 2"/>
          <p:cNvSpPr>
            <a:spLocks noGrp="1"/>
          </p:cNvSpPr>
          <p:nvPr>
            <p:ph type="body" sz="quarter" idx="10"/>
          </p:nvPr>
        </p:nvSpPr>
        <p:spPr>
          <a:xfrm>
            <a:off x="381000" y="1411552"/>
            <a:ext cx="8382000" cy="3693319"/>
          </a:xfrm>
        </p:spPr>
        <p:txBody>
          <a:bodyPr/>
          <a:lstStyle/>
          <a:p>
            <a:pPr marL="514350" indent="-514350">
              <a:buFont typeface="+mj-lt"/>
              <a:buAutoNum type="arabicPeriod"/>
            </a:pPr>
            <a:r>
              <a:rPr lang="en-US" dirty="0" smtClean="0"/>
              <a:t>Firm may not be Paying Dividends</a:t>
            </a:r>
          </a:p>
          <a:p>
            <a:pPr marL="514350" indent="-514350">
              <a:buFont typeface="+mj-lt"/>
              <a:buAutoNum type="arabicPeriod"/>
            </a:pPr>
            <a:endParaRPr lang="en-US" dirty="0"/>
          </a:p>
          <a:p>
            <a:pPr marL="514350" indent="-514350">
              <a:buFont typeface="+mj-lt"/>
              <a:buAutoNum type="arabicPeriod"/>
            </a:pPr>
            <a:r>
              <a:rPr lang="en-US" dirty="0" smtClean="0"/>
              <a:t>Dividends at Discretion of Board</a:t>
            </a:r>
          </a:p>
          <a:p>
            <a:pPr marL="514350" indent="-514350">
              <a:buFont typeface="+mj-lt"/>
              <a:buAutoNum type="arabicPeriod"/>
            </a:pPr>
            <a:endParaRPr lang="en-US" dirty="0"/>
          </a:p>
          <a:p>
            <a:pPr marL="514350" indent="-514350">
              <a:buFont typeface="+mj-lt"/>
              <a:buAutoNum type="arabicPeriod"/>
            </a:pPr>
            <a:r>
              <a:rPr lang="en-US" dirty="0" smtClean="0"/>
              <a:t>Dividends Uncertain</a:t>
            </a:r>
          </a:p>
          <a:p>
            <a:pPr marL="514350" indent="-514350">
              <a:buFont typeface="+mj-lt"/>
              <a:buAutoNum type="arabicPeriod"/>
            </a:pPr>
            <a:endParaRPr lang="en-US" dirty="0"/>
          </a:p>
          <a:p>
            <a:pPr marL="514350" indent="-514350">
              <a:buFont typeface="+mj-lt"/>
              <a:buAutoNum type="arabicPeriod"/>
            </a:pPr>
            <a:r>
              <a:rPr lang="en-US" dirty="0" smtClean="0"/>
              <a:t>Cannot be Used for Internal Divisions</a:t>
            </a:r>
          </a:p>
        </p:txBody>
      </p:sp>
    </p:spTree>
    <p:extLst>
      <p:ext uri="{BB962C8B-B14F-4D97-AF65-F5344CB8AC3E}">
        <p14:creationId xmlns:p14="http://schemas.microsoft.com/office/powerpoint/2010/main" val="359600188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Cash Flow Valuation </a:t>
            </a:r>
            <a:endParaRPr lang="en-US" dirty="0"/>
          </a:p>
        </p:txBody>
      </p:sp>
      <p:sp>
        <p:nvSpPr>
          <p:cNvPr id="3" name="Text Placeholder 2"/>
          <p:cNvSpPr>
            <a:spLocks noGrp="1"/>
          </p:cNvSpPr>
          <p:nvPr>
            <p:ph type="body" sz="quarter" idx="10"/>
          </p:nvPr>
        </p:nvSpPr>
        <p:spPr>
          <a:xfrm>
            <a:off x="381000" y="1411552"/>
            <a:ext cx="8382000" cy="2511457"/>
          </a:xfrm>
        </p:spPr>
        <p:txBody>
          <a:bodyPr/>
          <a:lstStyle/>
          <a:p>
            <a:r>
              <a:rPr lang="en-US" dirty="0" smtClean="0"/>
              <a:t>Value of Firm = PV(FCF)</a:t>
            </a:r>
            <a:endParaRPr lang="en-US" i="1" dirty="0" smtClean="0"/>
          </a:p>
          <a:p>
            <a:endParaRPr lang="en-US" dirty="0" smtClean="0"/>
          </a:p>
          <a:p>
            <a:endParaRPr lang="en-US" dirty="0" smtClean="0"/>
          </a:p>
          <a:p>
            <a:r>
              <a:rPr lang="en-US" dirty="0" smtClean="0"/>
              <a:t>r = Weighted Average Cost of Capital (WACC)</a:t>
            </a:r>
            <a:endParaRPr lang="en-US" dirty="0"/>
          </a:p>
        </p:txBody>
      </p:sp>
    </p:spTree>
    <p:extLst>
      <p:ext uri="{BB962C8B-B14F-4D97-AF65-F5344CB8AC3E}">
        <p14:creationId xmlns:p14="http://schemas.microsoft.com/office/powerpoint/2010/main" val="381683124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FCF</a:t>
            </a:r>
            <a:endParaRPr lang="en-US" dirty="0"/>
          </a:p>
        </p:txBody>
      </p:sp>
      <p:sp>
        <p:nvSpPr>
          <p:cNvPr id="3" name="Text Placeholder 2"/>
          <p:cNvSpPr>
            <a:spLocks noGrp="1"/>
          </p:cNvSpPr>
          <p:nvPr>
            <p:ph type="body" sz="quarter" idx="10"/>
          </p:nvPr>
        </p:nvSpPr>
        <p:spPr>
          <a:xfrm>
            <a:off x="304800" y="1143000"/>
            <a:ext cx="8382000" cy="4690515"/>
          </a:xfrm>
        </p:spPr>
        <p:txBody>
          <a:bodyPr/>
          <a:lstStyle/>
          <a:p>
            <a:r>
              <a:rPr lang="en-US" dirty="0" smtClean="0"/>
              <a:t>FCF </a:t>
            </a:r>
          </a:p>
          <a:p>
            <a:pPr marL="0" indent="0">
              <a:buNone/>
            </a:pPr>
            <a:r>
              <a:rPr lang="en-US" dirty="0" smtClean="0"/>
              <a:t>    = </a:t>
            </a:r>
            <a:r>
              <a:rPr lang="en-US" sz="2400" dirty="0" smtClean="0"/>
              <a:t>NOPAT – Net Investment in Operating Capital</a:t>
            </a:r>
          </a:p>
          <a:p>
            <a:pPr marL="0" indent="0">
              <a:buNone/>
            </a:pPr>
            <a:endParaRPr lang="en-US" dirty="0" smtClean="0"/>
          </a:p>
          <a:p>
            <a:r>
              <a:rPr lang="en-US" dirty="0" smtClean="0"/>
              <a:t>NOPAT = EBIT(1 </a:t>
            </a:r>
            <a:r>
              <a:rPr lang="en-US" dirty="0"/>
              <a:t>–</a:t>
            </a:r>
            <a:r>
              <a:rPr lang="en-US" dirty="0" smtClean="0"/>
              <a:t> </a:t>
            </a:r>
            <a:r>
              <a:rPr lang="en-US" dirty="0" smtClean="0">
                <a:latin typeface="Symbol" panose="05050102010706020507" pitchFamily="18" charset="2"/>
              </a:rPr>
              <a:t>t</a:t>
            </a:r>
            <a:r>
              <a:rPr lang="en-US" baseline="-25000" dirty="0" smtClean="0"/>
              <a:t>c</a:t>
            </a:r>
            <a:r>
              <a:rPr lang="en-US" dirty="0" smtClean="0"/>
              <a:t>)</a:t>
            </a:r>
          </a:p>
          <a:p>
            <a:pPr marL="1370013" lvl="4" indent="-342900">
              <a:buFont typeface="Arial" panose="020B0604020202020204" pitchFamily="34" charset="0"/>
              <a:buChar char="•"/>
            </a:pPr>
            <a:r>
              <a:rPr lang="en-US" dirty="0" smtClean="0"/>
              <a:t>NOPAT = Net </a:t>
            </a:r>
            <a:r>
              <a:rPr lang="en-US" dirty="0"/>
              <a:t>Operating Profit after </a:t>
            </a:r>
            <a:r>
              <a:rPr lang="en-US" dirty="0" smtClean="0"/>
              <a:t>Taxes (but without Interest being Deducted)</a:t>
            </a:r>
          </a:p>
          <a:p>
            <a:pPr marL="1370013" lvl="4" indent="-342900">
              <a:buFont typeface="Arial" panose="020B0604020202020204" pitchFamily="34" charset="0"/>
              <a:buChar char="•"/>
            </a:pPr>
            <a:r>
              <a:rPr lang="en-US" dirty="0" smtClean="0"/>
              <a:t>EBIT = Earnings before Interest and Taxes</a:t>
            </a:r>
          </a:p>
          <a:p>
            <a:pPr marL="1370013" lvl="4" indent="-342900">
              <a:buFont typeface="Arial" panose="020B0604020202020204" pitchFamily="34" charset="0"/>
              <a:buChar char="•"/>
            </a:pPr>
            <a:r>
              <a:rPr lang="en-US" dirty="0">
                <a:latin typeface="Symbol" panose="05050102010706020507" pitchFamily="18" charset="2"/>
              </a:rPr>
              <a:t>t</a:t>
            </a:r>
            <a:r>
              <a:rPr lang="en-US" baseline="-25000" dirty="0"/>
              <a:t>c</a:t>
            </a:r>
            <a:r>
              <a:rPr lang="en-US" dirty="0" smtClean="0"/>
              <a:t> = Corporate Tax Rate</a:t>
            </a:r>
          </a:p>
          <a:p>
            <a:pPr marL="1370013" lvl="4" indent="-342900">
              <a:buFont typeface="Arial" panose="020B0604020202020204" pitchFamily="34" charset="0"/>
              <a:buChar char="•"/>
            </a:pPr>
            <a:r>
              <a:rPr lang="en-US" dirty="0"/>
              <a:t>Net Investment in Operating </a:t>
            </a:r>
            <a:r>
              <a:rPr lang="en-US" dirty="0" smtClean="0"/>
              <a:t>Capital includes changes on Long Term assets and Working Capital</a:t>
            </a:r>
            <a:endParaRPr lang="en-US" dirty="0"/>
          </a:p>
        </p:txBody>
      </p:sp>
    </p:spTree>
    <p:extLst>
      <p:ext uri="{BB962C8B-B14F-4D97-AF65-F5344CB8AC3E}">
        <p14:creationId xmlns:p14="http://schemas.microsoft.com/office/powerpoint/2010/main" val="295733109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FCF: Example</a:t>
            </a:r>
            <a:endParaRPr lang="en-US" dirty="0"/>
          </a:p>
        </p:txBody>
      </p:sp>
      <p:sp>
        <p:nvSpPr>
          <p:cNvPr id="3" name="Text Placeholder 2"/>
          <p:cNvSpPr>
            <a:spLocks noGrp="1"/>
          </p:cNvSpPr>
          <p:nvPr>
            <p:ph type="body" sz="quarter" idx="10"/>
          </p:nvPr>
        </p:nvSpPr>
        <p:spPr>
          <a:xfrm>
            <a:off x="228600" y="1219200"/>
            <a:ext cx="8382000" cy="4924425"/>
          </a:xfrm>
        </p:spPr>
        <p:txBody>
          <a:bodyPr/>
          <a:lstStyle/>
          <a:p>
            <a:pPr marL="0" indent="0">
              <a:buNone/>
            </a:pPr>
            <a:r>
              <a:rPr lang="en-US" dirty="0" smtClean="0"/>
              <a:t>A firm has an EBIT of 50 and its marginal tax rate is 40%. Its working capital was 10 last year and 12 this year, while its long term operating assets were 100 last year and 105 this year. What is its FCF?</a:t>
            </a:r>
          </a:p>
          <a:p>
            <a:pPr marL="0" indent="0">
              <a:buNone/>
            </a:pPr>
            <a:endParaRPr lang="en-US" dirty="0" smtClean="0"/>
          </a:p>
          <a:p>
            <a:pPr marL="0" indent="0">
              <a:buNone/>
            </a:pPr>
            <a:r>
              <a:rPr lang="en-US" dirty="0" smtClean="0"/>
              <a:t>	NOPAT = 50(1 – 0.40) = 30</a:t>
            </a:r>
          </a:p>
          <a:p>
            <a:pPr marL="0" indent="0">
              <a:buNone/>
            </a:pPr>
            <a:r>
              <a:rPr lang="en-US" dirty="0" smtClean="0"/>
              <a:t>	Net </a:t>
            </a:r>
            <a:r>
              <a:rPr lang="en-US" dirty="0"/>
              <a:t>Investment in Operating Capital</a:t>
            </a:r>
          </a:p>
          <a:p>
            <a:pPr marL="0" indent="0">
              <a:buNone/>
            </a:pPr>
            <a:r>
              <a:rPr lang="en-US" dirty="0" smtClean="0"/>
              <a:t>		= (105 + 12) - (100 + 10) = 8</a:t>
            </a:r>
          </a:p>
          <a:p>
            <a:pPr marL="0" indent="0">
              <a:buNone/>
            </a:pPr>
            <a:r>
              <a:rPr lang="en-US" dirty="0" smtClean="0"/>
              <a:t>	FCF = 30 – 8 = 22</a:t>
            </a:r>
            <a:endParaRPr lang="en-US" dirty="0"/>
          </a:p>
        </p:txBody>
      </p:sp>
    </p:spTree>
    <p:extLst>
      <p:ext uri="{BB962C8B-B14F-4D97-AF65-F5344CB8AC3E}">
        <p14:creationId xmlns:p14="http://schemas.microsoft.com/office/powerpoint/2010/main" val="1748363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FCF Operations Valuation</a:t>
            </a:r>
            <a:endParaRPr lang="en-US" dirty="0"/>
          </a:p>
        </p:txBody>
      </p:sp>
      <p:sp>
        <p:nvSpPr>
          <p:cNvPr id="3" name="Text Placeholder 2"/>
          <p:cNvSpPr>
            <a:spLocks noGrp="1"/>
          </p:cNvSpPr>
          <p:nvPr>
            <p:ph type="body" sz="quarter" idx="10"/>
          </p:nvPr>
        </p:nvSpPr>
        <p:spPr>
          <a:xfrm>
            <a:off x="228600" y="1219200"/>
            <a:ext cx="8382000" cy="3397853"/>
          </a:xfrm>
        </p:spPr>
        <p:txBody>
          <a:bodyPr/>
          <a:lstStyle/>
          <a:p>
            <a:r>
              <a:rPr lang="en-US" dirty="0" smtClean="0"/>
              <a:t>A firm has the following FCF’s and its WACC is 8%. What is its value of operations?</a:t>
            </a:r>
          </a:p>
          <a:p>
            <a:endParaRPr lang="en-US" dirty="0"/>
          </a:p>
          <a:p>
            <a:endParaRPr lang="en-US" dirty="0" smtClean="0"/>
          </a:p>
          <a:p>
            <a:r>
              <a:rPr lang="en-US" sz="2800" dirty="0" smtClean="0"/>
              <a:t>NOTE: Same methodology as mixed model for equity.</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1645548045"/>
              </p:ext>
            </p:extLst>
          </p:nvPr>
        </p:nvGraphicFramePr>
        <p:xfrm>
          <a:off x="1219200" y="2667000"/>
          <a:ext cx="6096000" cy="736600"/>
        </p:xfrm>
        <a:graphic>
          <a:graphicData uri="http://schemas.openxmlformats.org/drawingml/2006/table">
            <a:tbl>
              <a:tblPr firstRow="1" bandRow="1">
                <a:tableStyleId>{5C22544A-7EE6-4342-B048-85BDC9FD1C3A}</a:tableStyleId>
              </a:tblPr>
              <a:tblGrid>
                <a:gridCol w="1524000"/>
                <a:gridCol w="1524000"/>
                <a:gridCol w="1524000"/>
                <a:gridCol w="1524000"/>
              </a:tblGrid>
              <a:tr h="218440">
                <a:tc>
                  <a:txBody>
                    <a:bodyPr/>
                    <a:lstStyle/>
                    <a:p>
                      <a:pPr algn="ctr"/>
                      <a:r>
                        <a:rPr lang="en-US" dirty="0" smtClean="0">
                          <a:solidFill>
                            <a:schemeClr val="bg1"/>
                          </a:solidFill>
                        </a:rPr>
                        <a:t>1</a:t>
                      </a:r>
                      <a:endParaRPr lang="en-US" dirty="0">
                        <a:solidFill>
                          <a:schemeClr val="bg1"/>
                        </a:solidFill>
                      </a:endParaRPr>
                    </a:p>
                  </a:txBody>
                  <a:tcPr/>
                </a:tc>
                <a:tc>
                  <a:txBody>
                    <a:bodyPr/>
                    <a:lstStyle/>
                    <a:p>
                      <a:pPr algn="ctr"/>
                      <a:r>
                        <a:rPr lang="en-US" dirty="0" smtClean="0">
                          <a:solidFill>
                            <a:schemeClr val="bg1"/>
                          </a:solidFill>
                        </a:rPr>
                        <a:t>2</a:t>
                      </a:r>
                      <a:endParaRPr lang="en-US" dirty="0">
                        <a:solidFill>
                          <a:schemeClr val="bg1"/>
                        </a:solidFill>
                      </a:endParaRPr>
                    </a:p>
                  </a:txBody>
                  <a:tcPr/>
                </a:tc>
                <a:tc>
                  <a:txBody>
                    <a:bodyPr/>
                    <a:lstStyle/>
                    <a:p>
                      <a:pPr algn="ctr"/>
                      <a:r>
                        <a:rPr lang="en-US" dirty="0" smtClean="0">
                          <a:solidFill>
                            <a:schemeClr val="bg1"/>
                          </a:solidFill>
                        </a:rPr>
                        <a:t>3</a:t>
                      </a:r>
                      <a:endParaRPr lang="en-US" dirty="0">
                        <a:solidFill>
                          <a:schemeClr val="bg1"/>
                        </a:solidFill>
                      </a:endParaRPr>
                    </a:p>
                  </a:txBody>
                  <a:tcPr/>
                </a:tc>
                <a:tc>
                  <a:txBody>
                    <a:bodyPr/>
                    <a:lstStyle/>
                    <a:p>
                      <a:pPr algn="ctr"/>
                      <a:r>
                        <a:rPr lang="en-US" dirty="0" smtClean="0">
                          <a:solidFill>
                            <a:schemeClr val="bg1"/>
                          </a:solidFill>
                        </a:rPr>
                        <a:t>4+</a:t>
                      </a:r>
                      <a:endParaRPr lang="en-US" dirty="0">
                        <a:solidFill>
                          <a:schemeClr val="bg1"/>
                        </a:solidFill>
                      </a:endParaRPr>
                    </a:p>
                  </a:txBody>
                  <a:tcPr/>
                </a:tc>
              </a:tr>
              <a:tr h="370840">
                <a:tc>
                  <a:txBody>
                    <a:bodyPr/>
                    <a:lstStyle/>
                    <a:p>
                      <a:pPr algn="ctr"/>
                      <a:r>
                        <a:rPr lang="en-US" dirty="0" smtClean="0">
                          <a:solidFill>
                            <a:schemeClr val="bg1"/>
                          </a:solidFill>
                        </a:rPr>
                        <a:t>100</a:t>
                      </a:r>
                      <a:endParaRPr lang="en-US" dirty="0">
                        <a:solidFill>
                          <a:schemeClr val="bg1"/>
                        </a:solidFill>
                      </a:endParaRPr>
                    </a:p>
                  </a:txBody>
                  <a:tcPr/>
                </a:tc>
                <a:tc>
                  <a:txBody>
                    <a:bodyPr/>
                    <a:lstStyle/>
                    <a:p>
                      <a:pPr algn="ctr"/>
                      <a:r>
                        <a:rPr lang="en-US" dirty="0" smtClean="0">
                          <a:solidFill>
                            <a:schemeClr val="bg1"/>
                          </a:solidFill>
                        </a:rPr>
                        <a:t>200</a:t>
                      </a:r>
                      <a:endParaRPr lang="en-US" dirty="0">
                        <a:solidFill>
                          <a:schemeClr val="bg1"/>
                        </a:solidFill>
                      </a:endParaRPr>
                    </a:p>
                  </a:txBody>
                  <a:tcPr/>
                </a:tc>
                <a:tc>
                  <a:txBody>
                    <a:bodyPr/>
                    <a:lstStyle/>
                    <a:p>
                      <a:pPr algn="ctr"/>
                      <a:r>
                        <a:rPr lang="en-US" dirty="0" smtClean="0">
                          <a:solidFill>
                            <a:schemeClr val="bg1"/>
                          </a:solidFill>
                        </a:rPr>
                        <a:t>250</a:t>
                      </a:r>
                      <a:endParaRPr lang="en-US" dirty="0">
                        <a:solidFill>
                          <a:schemeClr val="bg1"/>
                        </a:solidFill>
                      </a:endParaRPr>
                    </a:p>
                  </a:txBody>
                  <a:tcPr/>
                </a:tc>
                <a:tc>
                  <a:txBody>
                    <a:bodyPr/>
                    <a:lstStyle/>
                    <a:p>
                      <a:pPr algn="ctr"/>
                      <a:r>
                        <a:rPr lang="en-US" dirty="0" smtClean="0">
                          <a:solidFill>
                            <a:schemeClr val="bg1"/>
                          </a:solidFill>
                        </a:rPr>
                        <a:t>300</a:t>
                      </a:r>
                      <a:endParaRPr lang="en-US" dirty="0">
                        <a:solidFill>
                          <a:schemeClr val="bg1"/>
                        </a:solidFill>
                      </a:endParaRPr>
                    </a:p>
                  </a:txBody>
                  <a:tcPr/>
                </a:tc>
              </a:tr>
            </a:tbl>
          </a:graphicData>
        </a:graphic>
      </p:graphicFrame>
      <p:graphicFrame>
        <p:nvGraphicFramePr>
          <p:cNvPr id="5" name="Object 6"/>
          <p:cNvGraphicFramePr>
            <a:graphicFrameLocks noChangeAspect="1"/>
          </p:cNvGraphicFramePr>
          <p:nvPr>
            <p:extLst>
              <p:ext uri="{D42A27DB-BD31-4B8C-83A1-F6EECF244321}">
                <p14:modId xmlns:p14="http://schemas.microsoft.com/office/powerpoint/2010/main" val="1758731825"/>
              </p:ext>
            </p:extLst>
          </p:nvPr>
        </p:nvGraphicFramePr>
        <p:xfrm>
          <a:off x="944563" y="4876800"/>
          <a:ext cx="7588250" cy="947738"/>
        </p:xfrm>
        <a:graphic>
          <a:graphicData uri="http://schemas.openxmlformats.org/presentationml/2006/ole">
            <mc:AlternateContent xmlns:mc="http://schemas.openxmlformats.org/markup-compatibility/2006">
              <mc:Choice xmlns:v="urn:schemas-microsoft-com:vml" Requires="v">
                <p:oleObj spid="_x0000_s1038" name="Equation" r:id="rId4" imgW="3759120" imgH="469800" progId="Equation.DSMT4">
                  <p:embed/>
                </p:oleObj>
              </mc:Choice>
              <mc:Fallback>
                <p:oleObj name="Equation" r:id="rId4" imgW="3759120" imgH="469800" progId="Equation.DSMT4">
                  <p:embed/>
                  <p:pic>
                    <p:nvPicPr>
                      <p:cNvPr id="0" name=""/>
                      <p:cNvPicPr>
                        <a:picLocks noChangeAspect="1" noChangeArrowheads="1"/>
                      </p:cNvPicPr>
                      <p:nvPr/>
                    </p:nvPicPr>
                    <p:blipFill>
                      <a:blip r:embed="rId5"/>
                      <a:srcRect/>
                      <a:stretch>
                        <a:fillRect/>
                      </a:stretch>
                    </p:blipFill>
                    <p:spPr bwMode="auto">
                      <a:xfrm>
                        <a:off x="944563" y="4876800"/>
                        <a:ext cx="75882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1234806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664797"/>
          </a:xfrm>
        </p:spPr>
        <p:txBody>
          <a:bodyPr/>
          <a:lstStyle/>
          <a:p>
            <a:r>
              <a:rPr lang="en-US" dirty="0" smtClean="0"/>
              <a:t>FCF Firm and Equity Valuation</a:t>
            </a:r>
            <a:endParaRPr lang="en-US" dirty="0"/>
          </a:p>
        </p:txBody>
      </p:sp>
      <p:sp>
        <p:nvSpPr>
          <p:cNvPr id="3" name="Text Placeholder 2"/>
          <p:cNvSpPr>
            <a:spLocks noGrp="1"/>
          </p:cNvSpPr>
          <p:nvPr>
            <p:ph type="body" sz="quarter" idx="10"/>
          </p:nvPr>
        </p:nvSpPr>
        <p:spPr>
          <a:xfrm>
            <a:off x="228600" y="817197"/>
            <a:ext cx="8382000" cy="5478423"/>
          </a:xfrm>
        </p:spPr>
        <p:txBody>
          <a:bodyPr/>
          <a:lstStyle/>
          <a:p>
            <a:pPr marL="0" indent="0">
              <a:buNone/>
            </a:pPr>
            <a:r>
              <a:rPr lang="en-US" sz="2800" dirty="0" smtClean="0"/>
              <a:t>The firm’s value of operations is $3,439.39, it has $500 in financial (non-operating) assets, $1,000 in debt, no preferred shares and has issued 300 shares of common stock. </a:t>
            </a:r>
          </a:p>
          <a:p>
            <a:endParaRPr lang="en-US" sz="1200" dirty="0" smtClean="0"/>
          </a:p>
          <a:p>
            <a:pPr marL="0" indent="0">
              <a:buNone/>
            </a:pPr>
            <a:r>
              <a:rPr lang="en-US" sz="2400" dirty="0"/>
              <a:t> </a:t>
            </a:r>
            <a:r>
              <a:rPr lang="en-US" sz="2400" dirty="0" smtClean="0"/>
              <a:t>    </a:t>
            </a:r>
            <a:r>
              <a:rPr lang="en-US" sz="2600" dirty="0" smtClean="0"/>
              <a:t>What is the value of the firm?</a:t>
            </a:r>
          </a:p>
          <a:p>
            <a:pPr marL="0" indent="0">
              <a:buNone/>
            </a:pPr>
            <a:r>
              <a:rPr lang="en-US" sz="2400" dirty="0" smtClean="0"/>
              <a:t>	</a:t>
            </a:r>
            <a:r>
              <a:rPr lang="en-US" sz="2000" dirty="0" smtClean="0"/>
              <a:t>= value of operations + value of non-operating assets</a:t>
            </a:r>
          </a:p>
          <a:p>
            <a:pPr marL="0" indent="0">
              <a:buNone/>
            </a:pPr>
            <a:r>
              <a:rPr lang="en-US" sz="2000" dirty="0"/>
              <a:t>	</a:t>
            </a:r>
            <a:r>
              <a:rPr lang="en-US" sz="2000" dirty="0" smtClean="0"/>
              <a:t>= $3,439.39 + 500 = $3,939.39</a:t>
            </a:r>
          </a:p>
          <a:p>
            <a:pPr marL="0" indent="0">
              <a:buNone/>
            </a:pPr>
            <a:r>
              <a:rPr lang="en-US" sz="2400" dirty="0" smtClean="0"/>
              <a:t>     </a:t>
            </a:r>
            <a:r>
              <a:rPr lang="en-US" sz="2600" dirty="0" smtClean="0"/>
              <a:t>What is the value of the firm’s equity?</a:t>
            </a:r>
          </a:p>
          <a:p>
            <a:pPr marL="0" indent="0">
              <a:buNone/>
            </a:pPr>
            <a:r>
              <a:rPr lang="en-US" sz="2400" dirty="0"/>
              <a:t>	</a:t>
            </a:r>
            <a:r>
              <a:rPr lang="en-US" sz="2000" dirty="0" smtClean="0"/>
              <a:t>= Firm Value – (debt + preferred shares)</a:t>
            </a:r>
          </a:p>
          <a:p>
            <a:pPr marL="0" indent="0">
              <a:buNone/>
            </a:pPr>
            <a:r>
              <a:rPr lang="en-US" sz="2400" dirty="0"/>
              <a:t>	</a:t>
            </a:r>
            <a:r>
              <a:rPr lang="en-US" sz="2000" dirty="0" smtClean="0"/>
              <a:t>= $3,939.39 - $1,000 = $2,939.39</a:t>
            </a:r>
          </a:p>
          <a:p>
            <a:pPr marL="0" indent="0">
              <a:buNone/>
            </a:pPr>
            <a:r>
              <a:rPr lang="en-US" sz="2600" dirty="0" smtClean="0"/>
              <a:t>     What is the price per share?</a:t>
            </a:r>
          </a:p>
          <a:p>
            <a:pPr marL="0" indent="0">
              <a:buNone/>
            </a:pPr>
            <a:r>
              <a:rPr lang="en-US" sz="2400" dirty="0" smtClean="0"/>
              <a:t>	</a:t>
            </a:r>
            <a:r>
              <a:rPr lang="en-US" sz="2000" dirty="0" smtClean="0"/>
              <a:t>= Equity Value/Shares Outstanding</a:t>
            </a:r>
          </a:p>
          <a:p>
            <a:pPr marL="0" indent="0">
              <a:buNone/>
            </a:pPr>
            <a:r>
              <a:rPr lang="en-US" sz="2400" dirty="0"/>
              <a:t>	</a:t>
            </a:r>
            <a:r>
              <a:rPr lang="en-US" sz="2000" dirty="0" smtClean="0"/>
              <a:t>= $2,939.39/300 = $9.80</a:t>
            </a:r>
            <a:endParaRPr lang="en-US" sz="2000" dirty="0"/>
          </a:p>
        </p:txBody>
      </p:sp>
    </p:spTree>
    <p:extLst>
      <p:ext uri="{BB962C8B-B14F-4D97-AF65-F5344CB8AC3E}">
        <p14:creationId xmlns:p14="http://schemas.microsoft.com/office/powerpoint/2010/main" val="3144195969"/>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1198</TotalTime>
  <Words>785</Words>
  <Application>Microsoft Office PowerPoint</Application>
  <PresentationFormat>On-screen Show (4:3)</PresentationFormat>
  <Paragraphs>142</Paragraphs>
  <Slides>15</Slides>
  <Notes>15</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4" baseType="lpstr">
      <vt:lpstr>Arial</vt:lpstr>
      <vt:lpstr>Calibri</vt:lpstr>
      <vt:lpstr>Century Gothic</vt:lpstr>
      <vt:lpstr>Courier New</vt:lpstr>
      <vt:lpstr>Symbol</vt:lpstr>
      <vt:lpstr>Wingdings</vt:lpstr>
      <vt:lpstr>Blue Segoe 4-3 template-template_April-17-2007</vt:lpstr>
      <vt:lpstr>White with Courier font for code slides</vt:lpstr>
      <vt:lpstr>Equation</vt:lpstr>
      <vt:lpstr>Video 25 (Topic 5.3): Free Cash Flow Valuation and Market Multiple Analysis</vt:lpstr>
      <vt:lpstr>Topics</vt:lpstr>
      <vt:lpstr>Overview of Free Cash Flow</vt:lpstr>
      <vt:lpstr>Problems with Dividends</vt:lpstr>
      <vt:lpstr>Free Cash Flow Valuation </vt:lpstr>
      <vt:lpstr>Calculating FCF</vt:lpstr>
      <vt:lpstr>Calculating FCF: Example</vt:lpstr>
      <vt:lpstr>FCF Operations Valuation</vt:lpstr>
      <vt:lpstr>FCF Firm and Equity Valuation</vt:lpstr>
      <vt:lpstr>Market Multiple Approach</vt:lpstr>
      <vt:lpstr>Relative Valuation</vt:lpstr>
      <vt:lpstr>Market Multiple Analysis</vt:lpstr>
      <vt:lpstr>Market Multiple: Example I</vt:lpstr>
      <vt:lpstr>Market Multiple: Example</vt:lpstr>
      <vt:lpstr>Video 25 (Topic 5.3): Free Cash Flow Valuation and Market Multiple Analysis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198</cp:revision>
  <dcterms:created xsi:type="dcterms:W3CDTF">2014-06-29T21:19:00Z</dcterms:created>
  <dcterms:modified xsi:type="dcterms:W3CDTF">2014-07-22T22:47:41Z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