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5"/>
  </p:notesMasterIdLst>
  <p:sldIdLst>
    <p:sldId id="276" r:id="rId4"/>
    <p:sldId id="259" r:id="rId5"/>
    <p:sldId id="277" r:id="rId6"/>
    <p:sldId id="284" r:id="rId7"/>
    <p:sldId id="285" r:id="rId8"/>
    <p:sldId id="279" r:id="rId9"/>
    <p:sldId id="280" r:id="rId10"/>
    <p:sldId id="281" r:id="rId11"/>
    <p:sldId id="282" r:id="rId12"/>
    <p:sldId id="283" r:id="rId13"/>
    <p:sldId id="275" r:id="rId14"/>
  </p:sldIdLst>
  <p:sldSz cx="9144000" cy="6858000" type="screen4x3"/>
  <p:notesSz cx="7315200" cy="96012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6" d="100"/>
          <a:sy n="116" d="100"/>
        </p:scale>
        <p:origin x="14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7/17/2014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7/17/2014 10:19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324187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48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496388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48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411808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48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340768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691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216247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7/17/2014 9:49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529196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590800"/>
          </a:xfrm>
        </p:spPr>
        <p:txBody>
          <a:bodyPr/>
          <a:lstStyle/>
          <a:p>
            <a:r>
              <a:rPr lang="en-US" dirty="0" smtClean="0"/>
              <a:t>Video </a:t>
            </a:r>
            <a:r>
              <a:rPr lang="en-US" dirty="0" smtClean="0"/>
              <a:t>23 </a:t>
            </a:r>
            <a:r>
              <a:rPr lang="en-US" dirty="0" smtClean="0"/>
              <a:t>(Topic </a:t>
            </a:r>
            <a:r>
              <a:rPr lang="en-US" dirty="0" smtClean="0"/>
              <a:t>5.1):</a:t>
            </a:r>
            <a:r>
              <a:rPr lang="en-US" dirty="0" smtClean="0"/>
              <a:t/>
            </a:r>
            <a:br>
              <a:rPr lang="en-US" dirty="0" smtClean="0"/>
            </a:br>
            <a:r>
              <a:rPr lang="en-US" dirty="0" smtClean="0">
                <a:effectLst/>
              </a:rPr>
              <a:t>Equity Characteristics</a:t>
            </a:r>
            <a:endParaRPr lang="en-US" dirty="0"/>
          </a:p>
        </p:txBody>
      </p:sp>
    </p:spTree>
    <p:extLst>
      <p:ext uri="{BB962C8B-B14F-4D97-AF65-F5344CB8AC3E}">
        <p14:creationId xmlns:p14="http://schemas.microsoft.com/office/powerpoint/2010/main" val="143724595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dirty="0" smtClean="0"/>
              <a:t>Financing Comparison</a:t>
            </a:r>
            <a:endParaRPr lang="en-US" dirty="0"/>
          </a:p>
        </p:txBody>
      </p:sp>
      <p:graphicFrame>
        <p:nvGraphicFramePr>
          <p:cNvPr id="153772" name="Table 153771"/>
          <p:cNvGraphicFramePr>
            <a:graphicFrameLocks noGrp="1"/>
          </p:cNvGraphicFramePr>
          <p:nvPr>
            <p:extLst>
              <p:ext uri="{D42A27DB-BD31-4B8C-83A1-F6EECF244321}">
                <p14:modId xmlns:p14="http://schemas.microsoft.com/office/powerpoint/2010/main" val="3982141924"/>
              </p:ext>
            </p:extLst>
          </p:nvPr>
        </p:nvGraphicFramePr>
        <p:xfrm>
          <a:off x="609600" y="1714818"/>
          <a:ext cx="8001000" cy="3683325"/>
        </p:xfrm>
        <a:graphic>
          <a:graphicData uri="http://schemas.openxmlformats.org/drawingml/2006/table">
            <a:tbl>
              <a:tblPr firstRow="1" bandRow="1">
                <a:tableStyleId>{5C22544A-7EE6-4342-B048-85BDC9FD1C3A}</a:tableStyleId>
              </a:tblPr>
              <a:tblGrid>
                <a:gridCol w="2000250"/>
                <a:gridCol w="2000250"/>
                <a:gridCol w="2000250"/>
                <a:gridCol w="2000250"/>
              </a:tblGrid>
              <a:tr h="494982">
                <a:tc>
                  <a:txBody>
                    <a:bodyPr/>
                    <a:lstStyle/>
                    <a:p>
                      <a:endParaRPr lang="en-US" sz="2400" dirty="0">
                        <a:solidFill>
                          <a:schemeClr val="bg1"/>
                        </a:solidFill>
                      </a:endParaRPr>
                    </a:p>
                  </a:txBody>
                  <a:tcPr/>
                </a:tc>
                <a:tc>
                  <a:txBody>
                    <a:bodyPr/>
                    <a:lstStyle/>
                    <a:p>
                      <a:pPr algn="ctr"/>
                      <a:r>
                        <a:rPr lang="en-US" sz="2400" dirty="0" smtClean="0">
                          <a:solidFill>
                            <a:schemeClr val="bg1"/>
                          </a:solidFill>
                        </a:rPr>
                        <a:t>Common Equity</a:t>
                      </a:r>
                      <a:endParaRPr lang="en-US" sz="2400" dirty="0">
                        <a:solidFill>
                          <a:schemeClr val="bg1"/>
                        </a:solidFill>
                      </a:endParaRPr>
                    </a:p>
                  </a:txBody>
                  <a:tcPr/>
                </a:tc>
                <a:tc>
                  <a:txBody>
                    <a:bodyPr/>
                    <a:lstStyle/>
                    <a:p>
                      <a:pPr algn="ctr"/>
                      <a:r>
                        <a:rPr lang="en-US" sz="2400" dirty="0" smtClean="0">
                          <a:solidFill>
                            <a:schemeClr val="bg1"/>
                          </a:solidFill>
                        </a:rPr>
                        <a:t>Preferred Shares</a:t>
                      </a:r>
                      <a:endParaRPr lang="en-US" sz="2400" dirty="0">
                        <a:solidFill>
                          <a:schemeClr val="bg1"/>
                        </a:solidFill>
                      </a:endParaRPr>
                    </a:p>
                  </a:txBody>
                  <a:tcPr/>
                </a:tc>
                <a:tc>
                  <a:txBody>
                    <a:bodyPr/>
                    <a:lstStyle/>
                    <a:p>
                      <a:pPr algn="ctr"/>
                      <a:r>
                        <a:rPr lang="en-US" sz="2400" dirty="0" smtClean="0">
                          <a:solidFill>
                            <a:schemeClr val="bg1"/>
                          </a:solidFill>
                        </a:rPr>
                        <a:t>Debt</a:t>
                      </a:r>
                      <a:endParaRPr lang="en-US" sz="2400" dirty="0">
                        <a:solidFill>
                          <a:schemeClr val="bg1"/>
                        </a:solidFill>
                      </a:endParaRPr>
                    </a:p>
                  </a:txBody>
                  <a:tcPr/>
                </a:tc>
              </a:tr>
              <a:tr h="572073">
                <a:tc>
                  <a:txBody>
                    <a:bodyPr/>
                    <a:lstStyle/>
                    <a:p>
                      <a:pPr algn="r"/>
                      <a:r>
                        <a:rPr lang="en-US" sz="2400" dirty="0" smtClean="0">
                          <a:solidFill>
                            <a:schemeClr val="bg1"/>
                          </a:solidFill>
                        </a:rPr>
                        <a:t>Ownership</a:t>
                      </a:r>
                    </a:p>
                  </a:txBody>
                  <a:tcPr/>
                </a:tc>
                <a:tc>
                  <a:txBody>
                    <a:bodyPr/>
                    <a:lstStyle/>
                    <a:p>
                      <a:pPr algn="ctr"/>
                      <a:r>
                        <a:rPr lang="en-US" sz="2400" dirty="0" smtClean="0">
                          <a:solidFill>
                            <a:schemeClr val="bg1"/>
                          </a:solidFill>
                        </a:rPr>
                        <a:t>Yes</a:t>
                      </a:r>
                      <a:endParaRPr lang="en-US" sz="2400" dirty="0">
                        <a:solidFill>
                          <a:schemeClr val="bg1"/>
                        </a:solidFill>
                      </a:endParaRPr>
                    </a:p>
                  </a:txBody>
                  <a:tcPr/>
                </a:tc>
                <a:tc>
                  <a:txBody>
                    <a:bodyPr/>
                    <a:lstStyle/>
                    <a:p>
                      <a:pPr algn="ctr"/>
                      <a:r>
                        <a:rPr lang="en-US" sz="2400" dirty="0" smtClean="0">
                          <a:solidFill>
                            <a:schemeClr val="bg1"/>
                          </a:solidFill>
                        </a:rPr>
                        <a:t>No</a:t>
                      </a:r>
                      <a:endParaRPr lang="en-US" sz="2400" dirty="0">
                        <a:solidFill>
                          <a:schemeClr val="bg1"/>
                        </a:solidFill>
                      </a:endParaRPr>
                    </a:p>
                  </a:txBody>
                  <a:tcPr/>
                </a:tc>
                <a:tc>
                  <a:txBody>
                    <a:bodyPr/>
                    <a:lstStyle/>
                    <a:p>
                      <a:pPr algn="ctr"/>
                      <a:r>
                        <a:rPr lang="en-US" sz="2400" dirty="0" smtClean="0">
                          <a:solidFill>
                            <a:schemeClr val="bg1"/>
                          </a:solidFill>
                        </a:rPr>
                        <a:t>No</a:t>
                      </a:r>
                      <a:endParaRPr lang="en-US" sz="2400" dirty="0">
                        <a:solidFill>
                          <a:schemeClr val="bg1"/>
                        </a:solidFill>
                      </a:endParaRPr>
                    </a:p>
                  </a:txBody>
                  <a:tcPr/>
                </a:tc>
              </a:tr>
              <a:tr h="572073">
                <a:tc>
                  <a:txBody>
                    <a:bodyPr/>
                    <a:lstStyle/>
                    <a:p>
                      <a:pPr algn="r"/>
                      <a:r>
                        <a:rPr lang="en-US" sz="2400" dirty="0" smtClean="0">
                          <a:solidFill>
                            <a:schemeClr val="bg1"/>
                          </a:solidFill>
                        </a:rPr>
                        <a:t>Priority</a:t>
                      </a:r>
                      <a:endParaRPr lang="en-US" sz="2400" dirty="0">
                        <a:solidFill>
                          <a:schemeClr val="bg1"/>
                        </a:solidFill>
                      </a:endParaRPr>
                    </a:p>
                  </a:txBody>
                  <a:tcPr/>
                </a:tc>
                <a:tc>
                  <a:txBody>
                    <a:bodyPr/>
                    <a:lstStyle/>
                    <a:p>
                      <a:pPr algn="ctr"/>
                      <a:r>
                        <a:rPr lang="en-US" sz="2400" dirty="0" smtClean="0">
                          <a:solidFill>
                            <a:schemeClr val="bg1"/>
                          </a:solidFill>
                        </a:rPr>
                        <a:t>Low</a:t>
                      </a:r>
                      <a:endParaRPr lang="en-US" sz="2400" dirty="0">
                        <a:solidFill>
                          <a:schemeClr val="bg1"/>
                        </a:solidFill>
                      </a:endParaRPr>
                    </a:p>
                  </a:txBody>
                  <a:tcPr/>
                </a:tc>
                <a:tc>
                  <a:txBody>
                    <a:bodyPr/>
                    <a:lstStyle/>
                    <a:p>
                      <a:pPr algn="ctr"/>
                      <a:r>
                        <a:rPr lang="en-US" sz="2400" dirty="0" smtClean="0">
                          <a:solidFill>
                            <a:schemeClr val="bg1"/>
                          </a:solidFill>
                        </a:rPr>
                        <a:t>Medium</a:t>
                      </a:r>
                      <a:endParaRPr lang="en-US" sz="2400" dirty="0">
                        <a:solidFill>
                          <a:schemeClr val="bg1"/>
                        </a:solidFill>
                      </a:endParaRPr>
                    </a:p>
                  </a:txBody>
                  <a:tcPr/>
                </a:tc>
                <a:tc>
                  <a:txBody>
                    <a:bodyPr/>
                    <a:lstStyle/>
                    <a:p>
                      <a:pPr algn="ctr"/>
                      <a:r>
                        <a:rPr lang="en-US" sz="2400" dirty="0" smtClean="0">
                          <a:solidFill>
                            <a:schemeClr val="bg1"/>
                          </a:solidFill>
                        </a:rPr>
                        <a:t>High</a:t>
                      </a:r>
                      <a:endParaRPr lang="en-US" sz="2400" dirty="0">
                        <a:solidFill>
                          <a:schemeClr val="bg1"/>
                        </a:solidFill>
                      </a:endParaRPr>
                    </a:p>
                  </a:txBody>
                  <a:tcPr/>
                </a:tc>
              </a:tr>
              <a:tr h="572073">
                <a:tc>
                  <a:txBody>
                    <a:bodyPr/>
                    <a:lstStyle/>
                    <a:p>
                      <a:pPr algn="r"/>
                      <a:r>
                        <a:rPr lang="en-US" sz="2400" dirty="0" smtClean="0">
                          <a:solidFill>
                            <a:schemeClr val="bg1"/>
                          </a:solidFill>
                        </a:rPr>
                        <a:t>Required CF</a:t>
                      </a:r>
                      <a:endParaRPr lang="en-US" sz="2400" dirty="0">
                        <a:solidFill>
                          <a:schemeClr val="bg1"/>
                        </a:solidFill>
                      </a:endParaRPr>
                    </a:p>
                  </a:txBody>
                  <a:tcPr/>
                </a:tc>
                <a:tc>
                  <a:txBody>
                    <a:bodyPr/>
                    <a:lstStyle/>
                    <a:p>
                      <a:pPr algn="ctr"/>
                      <a:r>
                        <a:rPr lang="en-US" sz="2400" dirty="0" smtClean="0">
                          <a:solidFill>
                            <a:schemeClr val="bg1"/>
                          </a:solidFill>
                        </a:rPr>
                        <a:t>No</a:t>
                      </a:r>
                      <a:endParaRPr lang="en-US" sz="2400" dirty="0">
                        <a:solidFill>
                          <a:schemeClr val="bg1"/>
                        </a:solidFill>
                      </a:endParaRPr>
                    </a:p>
                  </a:txBody>
                  <a:tcPr/>
                </a:tc>
                <a:tc>
                  <a:txBody>
                    <a:bodyPr/>
                    <a:lstStyle/>
                    <a:p>
                      <a:pPr algn="ctr"/>
                      <a:r>
                        <a:rPr lang="en-US" sz="2400" dirty="0" smtClean="0">
                          <a:solidFill>
                            <a:schemeClr val="bg1"/>
                          </a:solidFill>
                        </a:rPr>
                        <a:t>Conditional</a:t>
                      </a:r>
                      <a:endParaRPr lang="en-US" sz="2400" dirty="0">
                        <a:solidFill>
                          <a:schemeClr val="bg1"/>
                        </a:solidFill>
                      </a:endParaRPr>
                    </a:p>
                  </a:txBody>
                  <a:tcPr/>
                </a:tc>
                <a:tc>
                  <a:txBody>
                    <a:bodyPr/>
                    <a:lstStyle/>
                    <a:p>
                      <a:pPr algn="ctr"/>
                      <a:r>
                        <a:rPr lang="en-US" sz="2400" dirty="0" smtClean="0">
                          <a:solidFill>
                            <a:schemeClr val="bg1"/>
                          </a:solidFill>
                        </a:rPr>
                        <a:t>Yes</a:t>
                      </a:r>
                      <a:endParaRPr lang="en-US" sz="2400" dirty="0">
                        <a:solidFill>
                          <a:schemeClr val="bg1"/>
                        </a:solidFill>
                      </a:endParaRPr>
                    </a:p>
                  </a:txBody>
                  <a:tcPr/>
                </a:tc>
              </a:tr>
              <a:tr h="572073">
                <a:tc>
                  <a:txBody>
                    <a:bodyPr/>
                    <a:lstStyle/>
                    <a:p>
                      <a:pPr algn="r"/>
                      <a:r>
                        <a:rPr lang="en-US" sz="2400" dirty="0" smtClean="0">
                          <a:solidFill>
                            <a:schemeClr val="bg1"/>
                          </a:solidFill>
                        </a:rPr>
                        <a:t>Maturity</a:t>
                      </a:r>
                      <a:endParaRPr lang="en-US" sz="2400" dirty="0">
                        <a:solidFill>
                          <a:schemeClr val="bg1"/>
                        </a:solidFill>
                      </a:endParaRPr>
                    </a:p>
                  </a:txBody>
                  <a:tcPr/>
                </a:tc>
                <a:tc>
                  <a:txBody>
                    <a:bodyPr/>
                    <a:lstStyle/>
                    <a:p>
                      <a:pPr algn="ctr"/>
                      <a:r>
                        <a:rPr lang="en-US" sz="2400" dirty="0" smtClean="0">
                          <a:solidFill>
                            <a:schemeClr val="bg1"/>
                          </a:solidFill>
                        </a:rPr>
                        <a:t>No</a:t>
                      </a:r>
                      <a:endParaRPr lang="en-US" sz="2400" dirty="0">
                        <a:solidFill>
                          <a:schemeClr val="bg1"/>
                        </a:solidFill>
                      </a:endParaRPr>
                    </a:p>
                  </a:txBody>
                  <a:tcPr/>
                </a:tc>
                <a:tc>
                  <a:txBody>
                    <a:bodyPr/>
                    <a:lstStyle/>
                    <a:p>
                      <a:pPr algn="ctr"/>
                      <a:r>
                        <a:rPr lang="en-US" sz="2400" dirty="0" smtClean="0">
                          <a:solidFill>
                            <a:schemeClr val="bg1"/>
                          </a:solidFill>
                        </a:rPr>
                        <a:t>Often</a:t>
                      </a:r>
                      <a:endParaRPr lang="en-US" sz="2400" dirty="0">
                        <a:solidFill>
                          <a:schemeClr val="bg1"/>
                        </a:solidFill>
                      </a:endParaRPr>
                    </a:p>
                  </a:txBody>
                  <a:tcPr/>
                </a:tc>
                <a:tc>
                  <a:txBody>
                    <a:bodyPr/>
                    <a:lstStyle/>
                    <a:p>
                      <a:pPr algn="ctr"/>
                      <a:r>
                        <a:rPr lang="en-US" sz="2400" dirty="0" smtClean="0">
                          <a:solidFill>
                            <a:schemeClr val="bg1"/>
                          </a:solidFill>
                        </a:rPr>
                        <a:t>Yes</a:t>
                      </a:r>
                      <a:endParaRPr lang="en-US" sz="2400" dirty="0">
                        <a:solidFill>
                          <a:schemeClr val="bg1"/>
                        </a:solidFill>
                      </a:endParaRPr>
                    </a:p>
                  </a:txBody>
                  <a:tcPr/>
                </a:tc>
              </a:tr>
              <a:tr h="572073">
                <a:tc>
                  <a:txBody>
                    <a:bodyPr/>
                    <a:lstStyle/>
                    <a:p>
                      <a:pPr algn="r"/>
                      <a:r>
                        <a:rPr lang="en-US" sz="2400" dirty="0" smtClean="0">
                          <a:solidFill>
                            <a:schemeClr val="bg1"/>
                          </a:solidFill>
                        </a:rPr>
                        <a:t>Risk</a:t>
                      </a:r>
                      <a:endParaRPr lang="en-US" sz="2400" dirty="0">
                        <a:solidFill>
                          <a:schemeClr val="bg1"/>
                        </a:solidFill>
                      </a:endParaRPr>
                    </a:p>
                  </a:txBody>
                  <a:tcPr/>
                </a:tc>
                <a:tc>
                  <a:txBody>
                    <a:bodyPr/>
                    <a:lstStyle/>
                    <a:p>
                      <a:pPr algn="ctr"/>
                      <a:r>
                        <a:rPr lang="en-US" sz="2400" dirty="0" smtClean="0">
                          <a:solidFill>
                            <a:schemeClr val="bg1"/>
                          </a:solidFill>
                        </a:rPr>
                        <a:t>High</a:t>
                      </a:r>
                      <a:endParaRPr lang="en-US" sz="2400" dirty="0">
                        <a:solidFill>
                          <a:schemeClr val="bg1"/>
                        </a:solidFill>
                      </a:endParaRPr>
                    </a:p>
                  </a:txBody>
                  <a:tcPr/>
                </a:tc>
                <a:tc>
                  <a:txBody>
                    <a:bodyPr/>
                    <a:lstStyle/>
                    <a:p>
                      <a:pPr algn="ctr"/>
                      <a:r>
                        <a:rPr lang="en-US" sz="2400" dirty="0" smtClean="0">
                          <a:solidFill>
                            <a:schemeClr val="bg1"/>
                          </a:solidFill>
                        </a:rPr>
                        <a:t>Medium</a:t>
                      </a:r>
                      <a:endParaRPr lang="en-US" sz="2400" dirty="0">
                        <a:solidFill>
                          <a:schemeClr val="bg1"/>
                        </a:solidFill>
                      </a:endParaRPr>
                    </a:p>
                  </a:txBody>
                  <a:tcPr/>
                </a:tc>
                <a:tc>
                  <a:txBody>
                    <a:bodyPr/>
                    <a:lstStyle/>
                    <a:p>
                      <a:pPr algn="ctr"/>
                      <a:r>
                        <a:rPr lang="en-US" sz="2400" dirty="0" smtClean="0">
                          <a:solidFill>
                            <a:schemeClr val="bg1"/>
                          </a:solidFill>
                        </a:rPr>
                        <a:t>Low</a:t>
                      </a:r>
                      <a:endParaRPr lang="en-US" sz="2400" dirty="0">
                        <a:solidFill>
                          <a:schemeClr val="bg1"/>
                        </a:solidFill>
                      </a:endParaRPr>
                    </a:p>
                  </a:txBody>
                  <a:tcPr/>
                </a:tc>
              </a:tr>
            </a:tbl>
          </a:graphicData>
        </a:graphic>
      </p:graphicFrame>
    </p:spTree>
    <p:extLst>
      <p:ext uri="{BB962C8B-B14F-4D97-AF65-F5344CB8AC3E}">
        <p14:creationId xmlns:p14="http://schemas.microsoft.com/office/powerpoint/2010/main" val="352633835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590800"/>
          </a:xfrm>
        </p:spPr>
        <p:txBody>
          <a:bodyPr/>
          <a:lstStyle/>
          <a:p>
            <a:r>
              <a:rPr lang="en-US" dirty="0" smtClean="0"/>
              <a:t>Video </a:t>
            </a:r>
            <a:r>
              <a:rPr lang="en-US" dirty="0" smtClean="0"/>
              <a:t>23 </a:t>
            </a:r>
            <a:r>
              <a:rPr lang="en-US" dirty="0" smtClean="0"/>
              <a:t>(Topic </a:t>
            </a:r>
            <a:r>
              <a:rPr lang="en-US" dirty="0" smtClean="0"/>
              <a:t>5.1):</a:t>
            </a:r>
            <a:r>
              <a:rPr lang="en-US" dirty="0" smtClean="0"/>
              <a:t/>
            </a:r>
            <a:br>
              <a:rPr lang="en-US" dirty="0" smtClean="0"/>
            </a:br>
            <a:r>
              <a:rPr lang="en-US" dirty="0" smtClean="0">
                <a:effectLst/>
              </a:rPr>
              <a:t>Equity Characteristics</a:t>
            </a:r>
            <a:endParaRPr lang="en-US" dirty="0"/>
          </a:p>
        </p:txBody>
      </p:sp>
    </p:spTree>
    <p:extLst>
      <p:ext uri="{BB962C8B-B14F-4D97-AF65-F5344CB8AC3E}">
        <p14:creationId xmlns:p14="http://schemas.microsoft.com/office/powerpoint/2010/main" val="9643080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4776692"/>
          </a:xfrm>
        </p:spPr>
        <p:txBody>
          <a:bodyPr/>
          <a:lstStyle/>
          <a:p>
            <a:pPr marL="514350" indent="-514350">
              <a:buFont typeface="+mj-lt"/>
              <a:buAutoNum type="arabicPeriod"/>
            </a:pPr>
            <a:r>
              <a:rPr lang="en-US" dirty="0" smtClean="0"/>
              <a:t>Equity Basics</a:t>
            </a:r>
          </a:p>
          <a:p>
            <a:pPr marL="514350" indent="-514350">
              <a:buFont typeface="+mj-lt"/>
              <a:buAutoNum type="arabicPeriod"/>
            </a:pPr>
            <a:endParaRPr lang="en-US" dirty="0"/>
          </a:p>
          <a:p>
            <a:pPr marL="514350" indent="-514350">
              <a:buFont typeface="+mj-lt"/>
              <a:buAutoNum type="arabicPeriod"/>
            </a:pPr>
            <a:r>
              <a:rPr lang="en-US" dirty="0" smtClean="0"/>
              <a:t>Equity Markets</a:t>
            </a:r>
          </a:p>
          <a:p>
            <a:pPr marL="514350" indent="-514350">
              <a:buFont typeface="+mj-lt"/>
              <a:buAutoNum type="arabicPeriod"/>
            </a:pPr>
            <a:endParaRPr lang="en-US" dirty="0"/>
          </a:p>
          <a:p>
            <a:pPr marL="514350" indent="-514350">
              <a:buFont typeface="+mj-lt"/>
              <a:buAutoNum type="arabicPeriod"/>
            </a:pPr>
            <a:r>
              <a:rPr lang="en-US" dirty="0" smtClean="0"/>
              <a:t>Pros and Cons of Equity</a:t>
            </a:r>
          </a:p>
          <a:p>
            <a:pPr marL="514350" indent="-514350">
              <a:buFont typeface="+mj-lt"/>
              <a:buAutoNum type="arabicPeriod"/>
            </a:pPr>
            <a:endParaRPr lang="en-US" dirty="0"/>
          </a:p>
          <a:p>
            <a:pPr marL="514350" indent="-514350">
              <a:buFont typeface="+mj-lt"/>
              <a:buAutoNum type="arabicPeriod"/>
            </a:pPr>
            <a:r>
              <a:rPr lang="en-US" dirty="0" smtClean="0"/>
              <a:t>Financing Comparison</a:t>
            </a:r>
          </a:p>
          <a:p>
            <a:pPr marL="514350" indent="-514350">
              <a:buFont typeface="+mj-lt"/>
              <a:buAutoNum type="arabicPeriod"/>
            </a:pPr>
            <a:endParaRPr lang="en-US" dirty="0"/>
          </a:p>
          <a:p>
            <a:pPr marL="0" indent="0">
              <a:buNone/>
            </a:pPr>
            <a:r>
              <a:rPr lang="en-US" dirty="0" smtClean="0"/>
              <a:t>	</a:t>
            </a:r>
            <a:r>
              <a:rPr lang="en-US" sz="2400" dirty="0" smtClean="0"/>
              <a:t>Note: Preferred Shares Later</a:t>
            </a:r>
            <a:endParaRPr lang="en-US" dirty="0" smtClean="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a:t>Common Equity</a:t>
            </a:r>
          </a:p>
        </p:txBody>
      </p:sp>
      <p:sp>
        <p:nvSpPr>
          <p:cNvPr id="150531" name="Rectangle 3"/>
          <p:cNvSpPr>
            <a:spLocks noGrp="1" noChangeArrowheads="1"/>
          </p:cNvSpPr>
          <p:nvPr>
            <p:ph type="body" idx="1"/>
          </p:nvPr>
        </p:nvSpPr>
        <p:spPr>
          <a:xfrm>
            <a:off x="381000" y="1676400"/>
            <a:ext cx="8534400" cy="3896451"/>
          </a:xfrm>
        </p:spPr>
        <p:txBody>
          <a:bodyPr/>
          <a:lstStyle/>
          <a:p>
            <a:pPr marL="660400" indent="-660400"/>
            <a:r>
              <a:rPr lang="en-US" dirty="0" smtClean="0"/>
              <a:t>Rights</a:t>
            </a:r>
          </a:p>
          <a:p>
            <a:pPr marL="1177925" lvl="1" indent="-660400"/>
            <a:r>
              <a:rPr lang="en-US" dirty="0" smtClean="0"/>
              <a:t>Ownership</a:t>
            </a:r>
          </a:p>
          <a:p>
            <a:pPr marL="1177925" lvl="1" indent="-660400"/>
            <a:r>
              <a:rPr lang="en-US" dirty="0" smtClean="0"/>
              <a:t>Entitled </a:t>
            </a:r>
            <a:r>
              <a:rPr lang="en-US" dirty="0"/>
              <a:t>to </a:t>
            </a:r>
            <a:r>
              <a:rPr lang="en-US" dirty="0" smtClean="0"/>
              <a:t>Distributed Earnings (Dividends)</a:t>
            </a:r>
            <a:endParaRPr lang="en-US" dirty="0"/>
          </a:p>
          <a:p>
            <a:pPr marL="1177925" lvl="1" indent="-660400"/>
            <a:r>
              <a:rPr lang="en-US" dirty="0" smtClean="0"/>
              <a:t>Entitled to Share of Assets</a:t>
            </a:r>
            <a:endParaRPr lang="en-US" dirty="0"/>
          </a:p>
          <a:p>
            <a:pPr marL="660400" indent="-660400"/>
            <a:endParaRPr lang="en-US" dirty="0" smtClean="0"/>
          </a:p>
          <a:p>
            <a:pPr marL="660400" indent="-660400"/>
            <a:r>
              <a:rPr lang="en-US" dirty="0" smtClean="0"/>
              <a:t>Residual Claimant Status</a:t>
            </a:r>
            <a:endParaRPr lang="en-US" dirty="0"/>
          </a:p>
          <a:p>
            <a:pPr marL="1060450" lvl="1" indent="-660400"/>
            <a:r>
              <a:rPr lang="en-US" dirty="0" smtClean="0"/>
              <a:t>Interest Paid First</a:t>
            </a:r>
          </a:p>
          <a:p>
            <a:pPr marL="1060450" lvl="1" indent="-660400"/>
            <a:r>
              <a:rPr lang="en-US" dirty="0" smtClean="0"/>
              <a:t>Absolute </a:t>
            </a:r>
            <a:r>
              <a:rPr lang="en-US" dirty="0"/>
              <a:t>Priority Rule</a:t>
            </a:r>
          </a:p>
        </p:txBody>
      </p:sp>
    </p:spTree>
    <p:extLst>
      <p:ext uri="{BB962C8B-B14F-4D97-AF65-F5344CB8AC3E}">
        <p14:creationId xmlns:p14="http://schemas.microsoft.com/office/powerpoint/2010/main" val="19051047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dirty="0" smtClean="0"/>
              <a:t>Equity Markets</a:t>
            </a:r>
            <a:endParaRPr lang="en-US" dirty="0"/>
          </a:p>
        </p:txBody>
      </p:sp>
      <p:sp>
        <p:nvSpPr>
          <p:cNvPr id="150531" name="Rectangle 3"/>
          <p:cNvSpPr>
            <a:spLocks noGrp="1" noChangeArrowheads="1"/>
          </p:cNvSpPr>
          <p:nvPr>
            <p:ph type="body" idx="1"/>
          </p:nvPr>
        </p:nvSpPr>
        <p:spPr>
          <a:xfrm>
            <a:off x="381000" y="1676400"/>
            <a:ext cx="8534400" cy="3496342"/>
          </a:xfrm>
        </p:spPr>
        <p:txBody>
          <a:bodyPr/>
          <a:lstStyle/>
          <a:p>
            <a:pPr marL="660400" indent="-660400"/>
            <a:r>
              <a:rPr lang="en-US" dirty="0" smtClean="0"/>
              <a:t>Public Exchanges (Physical or Electronic)</a:t>
            </a:r>
            <a:endParaRPr lang="en-US" dirty="0"/>
          </a:p>
          <a:p>
            <a:pPr marL="660400" indent="-660400"/>
            <a:endParaRPr lang="en-US" dirty="0" smtClean="0"/>
          </a:p>
          <a:p>
            <a:pPr marL="660400" indent="-660400"/>
            <a:r>
              <a:rPr lang="en-US" dirty="0" smtClean="0"/>
              <a:t>OTC Trading of Unlisted Stocks &amp; Listed Stocks</a:t>
            </a:r>
          </a:p>
          <a:p>
            <a:pPr marL="660400" indent="-660400"/>
            <a:endParaRPr lang="en-US" dirty="0" smtClean="0"/>
          </a:p>
          <a:p>
            <a:pPr marL="660400" indent="-660400"/>
            <a:r>
              <a:rPr lang="en-US" dirty="0" smtClean="0"/>
              <a:t>Direct Trading</a:t>
            </a:r>
            <a:endParaRPr lang="en-US" dirty="0"/>
          </a:p>
        </p:txBody>
      </p:sp>
    </p:spTree>
    <p:extLst>
      <p:ext uri="{BB962C8B-B14F-4D97-AF65-F5344CB8AC3E}">
        <p14:creationId xmlns:p14="http://schemas.microsoft.com/office/powerpoint/2010/main" val="396312513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dirty="0" smtClean="0"/>
              <a:t>Short Selling</a:t>
            </a:r>
            <a:endParaRPr lang="en-US" dirty="0"/>
          </a:p>
        </p:txBody>
      </p:sp>
      <p:sp>
        <p:nvSpPr>
          <p:cNvPr id="150531" name="Rectangle 3"/>
          <p:cNvSpPr>
            <a:spLocks noGrp="1" noChangeArrowheads="1"/>
          </p:cNvSpPr>
          <p:nvPr>
            <p:ph type="body" idx="1"/>
          </p:nvPr>
        </p:nvSpPr>
        <p:spPr>
          <a:xfrm>
            <a:off x="381000" y="1676400"/>
            <a:ext cx="8534400" cy="4370427"/>
          </a:xfrm>
        </p:spPr>
        <p:txBody>
          <a:bodyPr/>
          <a:lstStyle/>
          <a:p>
            <a:pPr marL="660400" indent="-660400"/>
            <a:r>
              <a:rPr lang="en-US" dirty="0" smtClean="0"/>
              <a:t>Price Decline Expected</a:t>
            </a:r>
          </a:p>
          <a:p>
            <a:pPr marL="1177925" lvl="1" indent="-660400"/>
            <a:r>
              <a:rPr lang="en-US" dirty="0" smtClean="0"/>
              <a:t>$100 → $90</a:t>
            </a:r>
            <a:endParaRPr lang="en-US" dirty="0"/>
          </a:p>
          <a:p>
            <a:pPr marL="660400" indent="-660400"/>
            <a:endParaRPr lang="en-US" dirty="0" smtClean="0"/>
          </a:p>
          <a:p>
            <a:pPr marL="660400" indent="-660400"/>
            <a:r>
              <a:rPr lang="en-US" dirty="0" smtClean="0"/>
              <a:t>Strategy</a:t>
            </a:r>
          </a:p>
          <a:p>
            <a:pPr marL="1177925" lvl="1" indent="-660400"/>
            <a:r>
              <a:rPr lang="en-US" dirty="0" smtClean="0"/>
              <a:t>t = 0 Borrow $100 Share and Sell It</a:t>
            </a:r>
          </a:p>
          <a:p>
            <a:pPr marL="517525" lvl="1" indent="0">
              <a:buNone/>
            </a:pPr>
            <a:r>
              <a:rPr lang="en-US" dirty="0"/>
              <a:t>		  Cash: $</a:t>
            </a:r>
            <a:r>
              <a:rPr lang="en-US" dirty="0" smtClean="0"/>
              <a:t>100; </a:t>
            </a:r>
            <a:r>
              <a:rPr lang="en-US" dirty="0"/>
              <a:t>Liability: Replace </a:t>
            </a:r>
            <a:r>
              <a:rPr lang="en-US" dirty="0" smtClean="0"/>
              <a:t>Share</a:t>
            </a:r>
          </a:p>
          <a:p>
            <a:pPr marL="517525" lvl="1" indent="0">
              <a:buNone/>
            </a:pPr>
            <a:endParaRPr lang="en-US" dirty="0" smtClean="0"/>
          </a:p>
          <a:p>
            <a:pPr marL="1177925" lvl="1" indent="-660400"/>
            <a:r>
              <a:rPr lang="en-US" dirty="0" smtClean="0"/>
              <a:t>t = 1 Buy $90 Share and Replace Share</a:t>
            </a:r>
          </a:p>
          <a:p>
            <a:pPr marL="517525" lvl="1" indent="0">
              <a:buNone/>
            </a:pPr>
            <a:r>
              <a:rPr lang="en-US" dirty="0"/>
              <a:t>		  Cash: $</a:t>
            </a:r>
            <a:r>
              <a:rPr lang="en-US" dirty="0" smtClean="0"/>
              <a:t>10</a:t>
            </a:r>
            <a:r>
              <a:rPr lang="en-US" dirty="0"/>
              <a:t>; Liability: </a:t>
            </a:r>
            <a:r>
              <a:rPr lang="en-US" dirty="0" smtClean="0"/>
              <a:t>None</a:t>
            </a:r>
            <a:r>
              <a:rPr lang="en-US" dirty="0"/>
              <a:t>	</a:t>
            </a:r>
            <a:r>
              <a:rPr lang="en-US" dirty="0" smtClean="0"/>
              <a:t>	  </a:t>
            </a:r>
          </a:p>
        </p:txBody>
      </p:sp>
    </p:spTree>
    <p:extLst>
      <p:ext uri="{BB962C8B-B14F-4D97-AF65-F5344CB8AC3E}">
        <p14:creationId xmlns:p14="http://schemas.microsoft.com/office/powerpoint/2010/main" val="87039662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5"/>
          <p:cNvSpPr>
            <a:spLocks noGrp="1" noChangeArrowheads="1"/>
          </p:cNvSpPr>
          <p:nvPr>
            <p:ph type="title" idx="4294967295"/>
          </p:nvPr>
        </p:nvSpPr>
        <p:spPr/>
        <p:txBody>
          <a:bodyPr>
            <a:normAutofit fontScale="90000"/>
          </a:bodyPr>
          <a:lstStyle/>
          <a:p>
            <a:pPr eaLnBrk="1" hangingPunct="1"/>
            <a:r>
              <a:rPr lang="en-US" dirty="0" smtClean="0"/>
              <a:t>Owners</a:t>
            </a:r>
            <a:r>
              <a:rPr lang="en-US" dirty="0" smtClean="0"/>
              <a:t>, Directors, and Managers</a:t>
            </a:r>
          </a:p>
        </p:txBody>
      </p:sp>
      <p:sp>
        <p:nvSpPr>
          <p:cNvPr id="8196" name="Rectangle 6"/>
          <p:cNvSpPr>
            <a:spLocks noGrp="1" noChangeArrowheads="1"/>
          </p:cNvSpPr>
          <p:nvPr>
            <p:ph type="body" idx="4294967295"/>
          </p:nvPr>
        </p:nvSpPr>
        <p:spPr>
          <a:xfrm>
            <a:off x="685800" y="1143000"/>
            <a:ext cx="7772400" cy="5181600"/>
          </a:xfrm>
        </p:spPr>
        <p:txBody>
          <a:bodyPr>
            <a:normAutofit lnSpcReduction="10000"/>
          </a:bodyPr>
          <a:lstStyle/>
          <a:p>
            <a:pPr eaLnBrk="1" hangingPunct="1">
              <a:spcBef>
                <a:spcPct val="0"/>
              </a:spcBef>
              <a:spcAft>
                <a:spcPts val="600"/>
              </a:spcAft>
            </a:pPr>
            <a:r>
              <a:rPr lang="en-US" dirty="0" smtClean="0"/>
              <a:t>Stock Represents Ownership</a:t>
            </a:r>
            <a:endParaRPr lang="en-US" dirty="0" smtClean="0"/>
          </a:p>
          <a:p>
            <a:pPr eaLnBrk="1" hangingPunct="1">
              <a:spcBef>
                <a:spcPct val="0"/>
              </a:spcBef>
              <a:spcAft>
                <a:spcPts val="600"/>
              </a:spcAft>
            </a:pPr>
            <a:endParaRPr lang="en-US" dirty="0" smtClean="0"/>
          </a:p>
          <a:p>
            <a:pPr eaLnBrk="1" hangingPunct="1">
              <a:spcBef>
                <a:spcPct val="0"/>
              </a:spcBef>
              <a:spcAft>
                <a:spcPts val="600"/>
              </a:spcAft>
            </a:pPr>
            <a:r>
              <a:rPr lang="en-US" dirty="0" smtClean="0"/>
              <a:t>Ownership Implies Control</a:t>
            </a:r>
          </a:p>
          <a:p>
            <a:pPr eaLnBrk="1" hangingPunct="1">
              <a:spcBef>
                <a:spcPct val="0"/>
              </a:spcBef>
              <a:spcAft>
                <a:spcPts val="600"/>
              </a:spcAft>
            </a:pPr>
            <a:endParaRPr lang="en-US" dirty="0" smtClean="0"/>
          </a:p>
          <a:p>
            <a:pPr eaLnBrk="1" hangingPunct="1">
              <a:spcBef>
                <a:spcPct val="0"/>
              </a:spcBef>
              <a:spcAft>
                <a:spcPts val="600"/>
              </a:spcAft>
            </a:pPr>
            <a:r>
              <a:rPr lang="en-US" dirty="0" smtClean="0"/>
              <a:t>Stockholders Elect Directors</a:t>
            </a:r>
          </a:p>
          <a:p>
            <a:pPr eaLnBrk="1" hangingPunct="1">
              <a:spcBef>
                <a:spcPct val="0"/>
              </a:spcBef>
              <a:spcAft>
                <a:spcPts val="600"/>
              </a:spcAft>
            </a:pPr>
            <a:endParaRPr lang="en-US" dirty="0" smtClean="0"/>
          </a:p>
          <a:p>
            <a:pPr eaLnBrk="1" hangingPunct="1">
              <a:spcBef>
                <a:spcPct val="0"/>
              </a:spcBef>
              <a:spcAft>
                <a:spcPts val="600"/>
              </a:spcAft>
            </a:pPr>
            <a:r>
              <a:rPr lang="en-US" dirty="0" smtClean="0"/>
              <a:t>Directors Hire Management</a:t>
            </a:r>
          </a:p>
          <a:p>
            <a:pPr eaLnBrk="1" hangingPunct="1">
              <a:spcBef>
                <a:spcPct val="0"/>
              </a:spcBef>
              <a:spcAft>
                <a:spcPts val="600"/>
              </a:spcAft>
            </a:pPr>
            <a:endParaRPr lang="en-US" dirty="0" smtClean="0"/>
          </a:p>
          <a:p>
            <a:pPr eaLnBrk="1" hangingPunct="1">
              <a:spcBef>
                <a:spcPct val="0"/>
              </a:spcBef>
              <a:spcAft>
                <a:spcPts val="600"/>
              </a:spcAft>
            </a:pPr>
            <a:r>
              <a:rPr lang="en-US" dirty="0" smtClean="0"/>
              <a:t>Managers Maximize Stock Price</a:t>
            </a:r>
          </a:p>
          <a:p>
            <a:pPr eaLnBrk="1" hangingPunct="1">
              <a:spcBef>
                <a:spcPct val="0"/>
              </a:spcBef>
              <a:spcAft>
                <a:spcPts val="600"/>
              </a:spcAft>
            </a:pPr>
            <a:endParaRPr lang="en-US" dirty="0" smtClean="0"/>
          </a:p>
          <a:p>
            <a:pPr lvl="1">
              <a:spcBef>
                <a:spcPct val="0"/>
              </a:spcBef>
              <a:spcAft>
                <a:spcPts val="600"/>
              </a:spcAft>
            </a:pPr>
            <a:r>
              <a:rPr lang="en-US" dirty="0" smtClean="0"/>
              <a:t>Recall Agency Problems</a:t>
            </a:r>
          </a:p>
        </p:txBody>
      </p:sp>
    </p:spTree>
    <p:extLst>
      <p:ext uri="{BB962C8B-B14F-4D97-AF65-F5344CB8AC3E}">
        <p14:creationId xmlns:p14="http://schemas.microsoft.com/office/powerpoint/2010/main" val="45450464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3124200" y="6245225"/>
            <a:ext cx="2895600" cy="476250"/>
          </a:xfrm>
          <a:prstGeom prst="rect">
            <a:avLst/>
          </a:prstGeom>
        </p:spPr>
        <p:txBody>
          <a:bodyPr/>
          <a:lstStyle/>
          <a:p>
            <a:pPr>
              <a:defRPr/>
            </a:pPr>
            <a:fld id="{50D1B0A2-5C08-48B1-922F-AE30B192E5D6}" type="slidenum">
              <a:rPr lang="en-US"/>
              <a:pPr>
                <a:defRPr/>
              </a:pPr>
              <a:t>7</a:t>
            </a:fld>
            <a:endParaRPr lang="en-US"/>
          </a:p>
        </p:txBody>
      </p:sp>
      <p:sp>
        <p:nvSpPr>
          <p:cNvPr id="41986" name="Rectangle 2"/>
          <p:cNvSpPr>
            <a:spLocks noGrp="1" noChangeArrowheads="1"/>
          </p:cNvSpPr>
          <p:nvPr>
            <p:ph type="title"/>
          </p:nvPr>
        </p:nvSpPr>
        <p:spPr/>
        <p:txBody>
          <a:bodyPr/>
          <a:lstStyle/>
          <a:p>
            <a:pPr eaLnBrk="1" hangingPunct="1">
              <a:defRPr/>
            </a:pPr>
            <a:r>
              <a:rPr lang="en-US" dirty="0" smtClean="0"/>
              <a:t>Ownership of Common Stock</a:t>
            </a:r>
          </a:p>
        </p:txBody>
      </p:sp>
      <p:sp>
        <p:nvSpPr>
          <p:cNvPr id="18436" name="Rectangle 3"/>
          <p:cNvSpPr>
            <a:spLocks noGrp="1" noChangeArrowheads="1"/>
          </p:cNvSpPr>
          <p:nvPr>
            <p:ph type="body" idx="1"/>
          </p:nvPr>
        </p:nvSpPr>
        <p:spPr>
          <a:xfrm>
            <a:off x="685800" y="1600200"/>
            <a:ext cx="8077200" cy="4876800"/>
          </a:xfrm>
        </p:spPr>
        <p:txBody>
          <a:bodyPr>
            <a:normAutofit/>
          </a:bodyPr>
          <a:lstStyle/>
          <a:p>
            <a:pPr eaLnBrk="1" hangingPunct="1">
              <a:lnSpc>
                <a:spcPct val="90000"/>
              </a:lnSpc>
            </a:pPr>
            <a:r>
              <a:rPr lang="en-US" dirty="0" smtClean="0"/>
              <a:t>70% Owned by Institutional Investors</a:t>
            </a:r>
            <a:endParaRPr lang="en-US" dirty="0" smtClean="0"/>
          </a:p>
          <a:p>
            <a:pPr eaLnBrk="1" hangingPunct="1">
              <a:lnSpc>
                <a:spcPct val="90000"/>
              </a:lnSpc>
            </a:pPr>
            <a:endParaRPr lang="en-US" dirty="0" smtClean="0"/>
          </a:p>
          <a:p>
            <a:pPr eaLnBrk="1" hangingPunct="1">
              <a:lnSpc>
                <a:spcPct val="90000"/>
              </a:lnSpc>
            </a:pPr>
            <a:r>
              <a:rPr lang="en-US" dirty="0" smtClean="0"/>
              <a:t>Institutional </a:t>
            </a:r>
            <a:r>
              <a:rPr lang="en-US" dirty="0" smtClean="0"/>
              <a:t>Investors Include:</a:t>
            </a:r>
          </a:p>
          <a:p>
            <a:pPr lvl="1"/>
            <a:r>
              <a:rPr lang="en-US" dirty="0" smtClean="0"/>
              <a:t>Pension </a:t>
            </a:r>
            <a:r>
              <a:rPr lang="en-US" dirty="0" smtClean="0"/>
              <a:t>Plan </a:t>
            </a:r>
            <a:r>
              <a:rPr lang="en-US" dirty="0" smtClean="0"/>
              <a:t>Funds</a:t>
            </a:r>
          </a:p>
          <a:p>
            <a:pPr lvl="1"/>
            <a:r>
              <a:rPr lang="en-US" dirty="0" smtClean="0"/>
              <a:t>Insurance Companies</a:t>
            </a:r>
          </a:p>
          <a:p>
            <a:pPr lvl="1"/>
            <a:r>
              <a:rPr lang="en-US" dirty="0" smtClean="0"/>
              <a:t>Mutual Funds</a:t>
            </a:r>
          </a:p>
          <a:p>
            <a:pPr lvl="1"/>
            <a:r>
              <a:rPr lang="en-US" dirty="0" smtClean="0"/>
              <a:t>Hedge </a:t>
            </a:r>
            <a:r>
              <a:rPr lang="en-US" dirty="0" smtClean="0"/>
              <a:t>Funds</a:t>
            </a:r>
          </a:p>
          <a:p>
            <a:pPr lvl="1" eaLnBrk="1" hangingPunct="1">
              <a:lnSpc>
                <a:spcPct val="90000"/>
              </a:lnSpc>
            </a:pPr>
            <a:endParaRPr lang="en-US" dirty="0" smtClean="0"/>
          </a:p>
          <a:p>
            <a:pPr eaLnBrk="1" hangingPunct="1">
              <a:lnSpc>
                <a:spcPct val="90000"/>
              </a:lnSpc>
              <a:buFont typeface="Wingdings" pitchFamily="2" charset="2"/>
              <a:buNone/>
            </a:pPr>
            <a:r>
              <a:rPr lang="en-US" dirty="0" smtClean="0"/>
              <a:t>	</a:t>
            </a:r>
          </a:p>
        </p:txBody>
      </p:sp>
    </p:spTree>
    <p:extLst>
      <p:ext uri="{BB962C8B-B14F-4D97-AF65-F5344CB8AC3E}">
        <p14:creationId xmlns:p14="http://schemas.microsoft.com/office/powerpoint/2010/main" val="279472945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3124200" y="6245225"/>
            <a:ext cx="2895600" cy="476250"/>
          </a:xfrm>
          <a:prstGeom prst="rect">
            <a:avLst/>
          </a:prstGeom>
        </p:spPr>
        <p:txBody>
          <a:bodyPr/>
          <a:lstStyle/>
          <a:p>
            <a:pPr>
              <a:defRPr/>
            </a:pPr>
            <a:fld id="{87ECDA95-DE1D-4354-A00A-D9B615ADCFD2}" type="slidenum">
              <a:rPr lang="en-US"/>
              <a:pPr>
                <a:defRPr/>
              </a:pPr>
              <a:t>8</a:t>
            </a:fld>
            <a:endParaRPr lang="en-US"/>
          </a:p>
        </p:txBody>
      </p:sp>
      <p:sp>
        <p:nvSpPr>
          <p:cNvPr id="25603" name="Rectangle 3"/>
          <p:cNvSpPr>
            <a:spLocks noGrp="1" noChangeArrowheads="1"/>
          </p:cNvSpPr>
          <p:nvPr>
            <p:ph type="body" idx="1"/>
          </p:nvPr>
        </p:nvSpPr>
        <p:spPr>
          <a:xfrm>
            <a:off x="381000" y="1676399"/>
            <a:ext cx="8382000" cy="4568825"/>
          </a:xfrm>
          <a:noFill/>
        </p:spPr>
        <p:txBody>
          <a:bodyPr lIns="90488" tIns="44450" rIns="90488" bIns="44450">
            <a:normAutofit/>
          </a:bodyPr>
          <a:lstStyle/>
          <a:p>
            <a:pPr eaLnBrk="1" hangingPunct="1">
              <a:lnSpc>
                <a:spcPct val="90000"/>
              </a:lnSpc>
            </a:pPr>
            <a:r>
              <a:rPr lang="en-US" dirty="0" smtClean="0"/>
              <a:t>No </a:t>
            </a:r>
            <a:r>
              <a:rPr lang="en-US" dirty="0" smtClean="0"/>
              <a:t>Obligation to Pay Dividends</a:t>
            </a:r>
          </a:p>
          <a:p>
            <a:pPr eaLnBrk="1" hangingPunct="1">
              <a:lnSpc>
                <a:spcPct val="90000"/>
              </a:lnSpc>
            </a:pPr>
            <a:endParaRPr lang="en-US" dirty="0" smtClean="0"/>
          </a:p>
          <a:p>
            <a:pPr>
              <a:lnSpc>
                <a:spcPct val="90000"/>
              </a:lnSpc>
            </a:pPr>
            <a:r>
              <a:rPr lang="en-US" dirty="0" smtClean="0"/>
              <a:t>Risk </a:t>
            </a:r>
            <a:r>
              <a:rPr lang="en-US" dirty="0" smtClean="0"/>
              <a:t>Averse Management Doesn’t Like Debt </a:t>
            </a:r>
          </a:p>
          <a:p>
            <a:pPr>
              <a:lnSpc>
                <a:spcPct val="90000"/>
              </a:lnSpc>
            </a:pPr>
            <a:endParaRPr lang="en-US" dirty="0" smtClean="0"/>
          </a:p>
          <a:p>
            <a:pPr>
              <a:lnSpc>
                <a:spcPct val="90000"/>
              </a:lnSpc>
            </a:pPr>
            <a:r>
              <a:rPr lang="en-US" dirty="0" smtClean="0"/>
              <a:t>Reduces Financial Risk</a:t>
            </a:r>
            <a:endParaRPr lang="en-US" dirty="0" smtClean="0"/>
          </a:p>
        </p:txBody>
      </p:sp>
      <p:sp>
        <p:nvSpPr>
          <p:cNvPr id="5" name="Rectangle 2"/>
          <p:cNvSpPr>
            <a:spLocks noGrp="1" noChangeArrowheads="1"/>
          </p:cNvSpPr>
          <p:nvPr>
            <p:ph type="title"/>
          </p:nvPr>
        </p:nvSpPr>
        <p:spPr>
          <a:xfrm>
            <a:off x="304800" y="381000"/>
            <a:ext cx="8458200" cy="685800"/>
          </a:xfrm>
        </p:spPr>
        <p:txBody>
          <a:bodyPr lIns="90488" tIns="44450" rIns="90488" bIns="44450">
            <a:normAutofit fontScale="90000"/>
          </a:bodyPr>
          <a:lstStyle/>
          <a:p>
            <a:pPr eaLnBrk="1" hangingPunct="1">
              <a:defRPr/>
            </a:pPr>
            <a:r>
              <a:rPr lang="en-US" dirty="0" smtClean="0"/>
              <a:t>Pros </a:t>
            </a:r>
            <a:r>
              <a:rPr lang="en-US" dirty="0" smtClean="0"/>
              <a:t>of Equity Financing</a:t>
            </a:r>
          </a:p>
        </p:txBody>
      </p:sp>
    </p:spTree>
    <p:extLst>
      <p:ext uri="{BB962C8B-B14F-4D97-AF65-F5344CB8AC3E}">
        <p14:creationId xmlns:p14="http://schemas.microsoft.com/office/powerpoint/2010/main" val="47060444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3124200" y="6245225"/>
            <a:ext cx="2895600" cy="476250"/>
          </a:xfrm>
          <a:prstGeom prst="rect">
            <a:avLst/>
          </a:prstGeom>
        </p:spPr>
        <p:txBody>
          <a:bodyPr/>
          <a:lstStyle/>
          <a:p>
            <a:pPr>
              <a:defRPr/>
            </a:pPr>
            <a:fld id="{BB620F5C-A75E-4BC7-AB2B-5CD713010BF8}" type="slidenum">
              <a:rPr lang="en-US"/>
              <a:pPr>
                <a:defRPr/>
              </a:pPr>
              <a:t>9</a:t>
            </a:fld>
            <a:endParaRPr lang="en-US"/>
          </a:p>
        </p:txBody>
      </p:sp>
      <p:sp>
        <p:nvSpPr>
          <p:cNvPr id="21506" name="Rectangle 2"/>
          <p:cNvSpPr>
            <a:spLocks noGrp="1" noChangeArrowheads="1"/>
          </p:cNvSpPr>
          <p:nvPr>
            <p:ph type="title"/>
          </p:nvPr>
        </p:nvSpPr>
        <p:spPr>
          <a:xfrm>
            <a:off x="304800" y="381000"/>
            <a:ext cx="8458200" cy="685800"/>
          </a:xfrm>
        </p:spPr>
        <p:txBody>
          <a:bodyPr lIns="90488" tIns="44450" rIns="90488" bIns="44450">
            <a:normAutofit fontScale="90000"/>
          </a:bodyPr>
          <a:lstStyle/>
          <a:p>
            <a:pPr eaLnBrk="1" hangingPunct="1">
              <a:defRPr/>
            </a:pPr>
            <a:r>
              <a:rPr lang="en-US" dirty="0" smtClean="0"/>
              <a:t>Cons of Equity Financing</a:t>
            </a:r>
          </a:p>
        </p:txBody>
      </p:sp>
      <p:sp>
        <p:nvSpPr>
          <p:cNvPr id="21507" name="Rectangle 3"/>
          <p:cNvSpPr>
            <a:spLocks noGrp="1" noChangeArrowheads="1"/>
          </p:cNvSpPr>
          <p:nvPr>
            <p:ph type="body" idx="1"/>
          </p:nvPr>
        </p:nvSpPr>
        <p:spPr>
          <a:xfrm>
            <a:off x="457200" y="1447800"/>
            <a:ext cx="8029575" cy="4606925"/>
          </a:xfrm>
          <a:noFill/>
        </p:spPr>
        <p:txBody>
          <a:bodyPr lIns="90488" tIns="44450" rIns="90488" bIns="44450">
            <a:normAutofit/>
          </a:bodyPr>
          <a:lstStyle/>
          <a:p>
            <a:pPr eaLnBrk="1" hangingPunct="1"/>
            <a:r>
              <a:rPr lang="en-US" dirty="0" smtClean="0"/>
              <a:t>Dilution </a:t>
            </a:r>
            <a:r>
              <a:rPr lang="en-US" dirty="0" smtClean="0"/>
              <a:t>Ownership </a:t>
            </a:r>
          </a:p>
          <a:p>
            <a:pPr eaLnBrk="1" hangingPunct="1"/>
            <a:endParaRPr lang="en-US" dirty="0" smtClean="0"/>
          </a:p>
          <a:p>
            <a:pPr eaLnBrk="1" hangingPunct="1"/>
            <a:r>
              <a:rPr lang="en-US" dirty="0" smtClean="0"/>
              <a:t>Lower Earnings per Share</a:t>
            </a:r>
          </a:p>
          <a:p>
            <a:pPr eaLnBrk="1" hangingPunct="1"/>
            <a:endParaRPr lang="en-US" dirty="0" smtClean="0"/>
          </a:p>
          <a:p>
            <a:pPr eaLnBrk="1" hangingPunct="1"/>
            <a:r>
              <a:rPr lang="en-US" dirty="0" smtClean="0"/>
              <a:t>More Difficult than Debt Offering</a:t>
            </a:r>
            <a:endParaRPr lang="en-US" dirty="0" smtClean="0"/>
          </a:p>
          <a:p>
            <a:pPr eaLnBrk="1" hangingPunct="1"/>
            <a:endParaRPr lang="en-US" dirty="0" smtClean="0"/>
          </a:p>
          <a:p>
            <a:pPr eaLnBrk="1" hangingPunct="1"/>
            <a:r>
              <a:rPr lang="en-US" dirty="0" smtClean="0"/>
              <a:t>Flotation </a:t>
            </a:r>
            <a:r>
              <a:rPr lang="en-US" dirty="0" smtClean="0"/>
              <a:t>costs </a:t>
            </a:r>
            <a:r>
              <a:rPr lang="en-US" dirty="0" smtClean="0"/>
              <a:t>More Expensive</a:t>
            </a:r>
            <a:endParaRPr lang="en-US" dirty="0" smtClean="0"/>
          </a:p>
        </p:txBody>
      </p:sp>
    </p:spTree>
    <p:extLst>
      <p:ext uri="{BB962C8B-B14F-4D97-AF65-F5344CB8AC3E}">
        <p14:creationId xmlns:p14="http://schemas.microsoft.com/office/powerpoint/2010/main" val="769744930"/>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1007</TotalTime>
  <Words>427</Words>
  <Application>Microsoft Office PowerPoint</Application>
  <PresentationFormat>On-screen Show (4:3)</PresentationFormat>
  <Paragraphs>114</Paragraphs>
  <Slides>11</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Century Gothic</vt:lpstr>
      <vt:lpstr>Courier New</vt:lpstr>
      <vt:lpstr>Wingdings</vt:lpstr>
      <vt:lpstr>Blue Segoe 4-3 template-template_April-17-2007</vt:lpstr>
      <vt:lpstr>White with Courier font for code slides</vt:lpstr>
      <vt:lpstr>Video 23 (Topic 5.1): Equity Characteristics</vt:lpstr>
      <vt:lpstr>Topics</vt:lpstr>
      <vt:lpstr>Common Equity</vt:lpstr>
      <vt:lpstr>Equity Markets</vt:lpstr>
      <vt:lpstr>Short Selling</vt:lpstr>
      <vt:lpstr>Owners, Directors, and Managers</vt:lpstr>
      <vt:lpstr>Ownership of Common Stock</vt:lpstr>
      <vt:lpstr>Pros of Equity Financing</vt:lpstr>
      <vt:lpstr>Cons of Equity Financing</vt:lpstr>
      <vt:lpstr>Financing Comparison</vt:lpstr>
      <vt:lpstr>Video 23 (Topic 5.1): Equity Characteristics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166</cp:revision>
  <dcterms:created xsi:type="dcterms:W3CDTF">2014-06-29T21:19:00Z</dcterms:created>
  <dcterms:modified xsi:type="dcterms:W3CDTF">2014-07-18T04:04:57Z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