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0"/>
  </p:notesMasterIdLst>
  <p:sldIdLst>
    <p:sldId id="257" r:id="rId4"/>
    <p:sldId id="259"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7/10/2014 11:05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89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18511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11</a:t>
            </a:fld>
            <a:endParaRPr lang="en-US"/>
          </a:p>
        </p:txBody>
      </p:sp>
    </p:spTree>
    <p:extLst>
      <p:ext uri="{BB962C8B-B14F-4D97-AF65-F5344CB8AC3E}">
        <p14:creationId xmlns:p14="http://schemas.microsoft.com/office/powerpoint/2010/main" val="2070986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10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9194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20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29261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12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82396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22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30507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7/10/2014 11:05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4191201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3366217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28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43446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38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525857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4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639734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2645201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089224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29898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65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934683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Tree>
    <p:extLst>
      <p:ext uri="{BB962C8B-B14F-4D97-AF65-F5344CB8AC3E}">
        <p14:creationId xmlns:p14="http://schemas.microsoft.com/office/powerpoint/2010/main" val="3771372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7"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9.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8.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a:t>
            </a:r>
            <a:r>
              <a:rPr lang="en-US" dirty="0" smtClean="0"/>
              <a:t>14 </a:t>
            </a:r>
            <a:r>
              <a:rPr lang="en-US" dirty="0" smtClean="0"/>
              <a:t>(Topic 3.4):</a:t>
            </a:r>
            <a:br>
              <a:rPr lang="en-US" dirty="0" smtClean="0"/>
            </a:br>
            <a:r>
              <a:rPr lang="en-US" dirty="0" smtClean="0">
                <a:effectLst/>
              </a:rPr>
              <a:t>Measuring Risk</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Two Known Betas</a:t>
            </a:r>
          </a:p>
        </p:txBody>
      </p:sp>
      <p:sp>
        <p:nvSpPr>
          <p:cNvPr id="157699" name="Rectangle 3"/>
          <p:cNvSpPr>
            <a:spLocks noGrp="1" noChangeArrowheads="1"/>
          </p:cNvSpPr>
          <p:nvPr>
            <p:ph type="body" idx="1"/>
          </p:nvPr>
        </p:nvSpPr>
        <p:spPr/>
        <p:txBody>
          <a:bodyPr/>
          <a:lstStyle/>
          <a:p>
            <a:pPr>
              <a:lnSpc>
                <a:spcPct val="90000"/>
              </a:lnSpc>
            </a:pPr>
            <a:r>
              <a:rPr lang="en-US" dirty="0"/>
              <a:t>The market portfolio </a:t>
            </a:r>
            <a:r>
              <a:rPr lang="en-US" dirty="0" smtClean="0"/>
              <a:t>has beta </a:t>
            </a:r>
            <a:r>
              <a:rPr lang="en-US" dirty="0"/>
              <a:t>of </a:t>
            </a:r>
            <a:r>
              <a:rPr lang="en-US" dirty="0" smtClean="0"/>
              <a:t>1</a:t>
            </a:r>
          </a:p>
          <a:p>
            <a:pPr lvl="1">
              <a:lnSpc>
                <a:spcPct val="90000"/>
              </a:lnSpc>
            </a:pPr>
            <a:r>
              <a:rPr lang="en-US" dirty="0" smtClean="0"/>
              <a:t> </a:t>
            </a:r>
            <a:r>
              <a:rPr lang="en-US" dirty="0" err="1" smtClean="0">
                <a:latin typeface="Symbol" pitchFamily="18" charset="2"/>
              </a:rPr>
              <a:t>b</a:t>
            </a:r>
            <a:r>
              <a:rPr lang="en-US" baseline="-25000" dirty="0" err="1" smtClean="0"/>
              <a:t>M</a:t>
            </a:r>
            <a:r>
              <a:rPr lang="en-US" dirty="0" smtClean="0"/>
              <a:t> </a:t>
            </a:r>
            <a:r>
              <a:rPr lang="en-US" dirty="0"/>
              <a:t>= </a:t>
            </a:r>
            <a:r>
              <a:rPr lang="en-US" dirty="0" smtClean="0"/>
              <a:t>1</a:t>
            </a:r>
            <a:endParaRPr lang="en-US" dirty="0"/>
          </a:p>
          <a:p>
            <a:pPr lvl="1">
              <a:lnSpc>
                <a:spcPct val="90000"/>
              </a:lnSpc>
            </a:pPr>
            <a:r>
              <a:rPr lang="en-US" dirty="0"/>
              <a:t>The market moves </a:t>
            </a:r>
            <a:r>
              <a:rPr lang="en-US" dirty="0" smtClean="0"/>
              <a:t>with itself</a:t>
            </a:r>
          </a:p>
          <a:p>
            <a:pPr lvl="1">
              <a:lnSpc>
                <a:spcPct val="90000"/>
              </a:lnSpc>
            </a:pPr>
            <a:endParaRPr lang="en-US" dirty="0"/>
          </a:p>
          <a:p>
            <a:pPr>
              <a:lnSpc>
                <a:spcPct val="90000"/>
              </a:lnSpc>
            </a:pPr>
            <a:r>
              <a:rPr lang="en-US" dirty="0"/>
              <a:t>Risk free assets have a beta of </a:t>
            </a:r>
            <a:r>
              <a:rPr lang="en-US" dirty="0" smtClean="0"/>
              <a:t>0</a:t>
            </a:r>
          </a:p>
          <a:p>
            <a:pPr lvl="1">
              <a:lnSpc>
                <a:spcPct val="90000"/>
              </a:lnSpc>
            </a:pPr>
            <a:r>
              <a:rPr lang="en-US" dirty="0" smtClean="0"/>
              <a:t> </a:t>
            </a:r>
            <a:r>
              <a:rPr lang="en-US" dirty="0" err="1" smtClean="0">
                <a:latin typeface="Symbol" pitchFamily="18" charset="2"/>
              </a:rPr>
              <a:t>b</a:t>
            </a:r>
            <a:r>
              <a:rPr lang="en-US" baseline="-25000" dirty="0" err="1" smtClean="0"/>
              <a:t>rf</a:t>
            </a:r>
            <a:r>
              <a:rPr lang="en-US" dirty="0" smtClean="0"/>
              <a:t> </a:t>
            </a:r>
            <a:r>
              <a:rPr lang="en-US" dirty="0"/>
              <a:t>= </a:t>
            </a:r>
            <a:r>
              <a:rPr lang="en-US" dirty="0" smtClean="0"/>
              <a:t>0</a:t>
            </a:r>
            <a:endParaRPr lang="en-US" dirty="0"/>
          </a:p>
          <a:p>
            <a:pPr lvl="1">
              <a:lnSpc>
                <a:spcPct val="90000"/>
              </a:lnSpc>
            </a:pPr>
            <a:r>
              <a:rPr lang="en-US" dirty="0" smtClean="0"/>
              <a:t>Risk free </a:t>
            </a:r>
            <a:r>
              <a:rPr lang="en-US" dirty="0" smtClean="0">
                <a:sym typeface="Symbol"/>
              </a:rPr>
              <a:t> </a:t>
            </a:r>
            <a:r>
              <a:rPr lang="en-US" dirty="0" smtClean="0"/>
              <a:t>return </a:t>
            </a:r>
            <a:r>
              <a:rPr lang="en-US" dirty="0"/>
              <a:t>is </a:t>
            </a:r>
            <a:r>
              <a:rPr lang="en-US" dirty="0" smtClean="0"/>
              <a:t>pre-determined</a:t>
            </a:r>
            <a:endParaRPr lang="en-US" dirty="0"/>
          </a:p>
          <a:p>
            <a:pPr lvl="1">
              <a:lnSpc>
                <a:spcPct val="90000"/>
              </a:lnSpc>
            </a:pPr>
            <a:r>
              <a:rPr lang="en-US" dirty="0" smtClean="0"/>
              <a:t>Pre-determined </a:t>
            </a:r>
            <a:r>
              <a:rPr lang="en-US" dirty="0" smtClean="0">
                <a:sym typeface="Symbol"/>
              </a:rPr>
              <a:t> </a:t>
            </a:r>
            <a:r>
              <a:rPr lang="en-US" dirty="0" smtClean="0"/>
              <a:t>not sensitive </a:t>
            </a:r>
            <a:r>
              <a:rPr lang="en-US" dirty="0"/>
              <a:t>to changes in the </a:t>
            </a:r>
            <a:r>
              <a:rPr lang="en-US" dirty="0" smtClean="0"/>
              <a:t>market</a:t>
            </a:r>
            <a:endParaRPr lang="en-US" dirty="0"/>
          </a:p>
        </p:txBody>
      </p:sp>
    </p:spTree>
    <p:extLst>
      <p:ext uri="{BB962C8B-B14F-4D97-AF65-F5344CB8AC3E}">
        <p14:creationId xmlns:p14="http://schemas.microsoft.com/office/powerpoint/2010/main" val="116071500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1412875"/>
            <a:ext cx="8382000" cy="4708981"/>
          </a:xfrm>
        </p:spPr>
        <p:txBody>
          <a:bodyPr/>
          <a:lstStyle/>
          <a:p>
            <a:r>
              <a:rPr lang="en-US" dirty="0" smtClean="0"/>
              <a:t>IBM				0.76</a:t>
            </a:r>
          </a:p>
          <a:p>
            <a:r>
              <a:rPr lang="en-US" dirty="0" smtClean="0"/>
              <a:t>Wal-Mart 			0.20</a:t>
            </a:r>
          </a:p>
          <a:p>
            <a:r>
              <a:rPr lang="en-US" dirty="0" smtClean="0"/>
              <a:t>Disney				1.15</a:t>
            </a:r>
          </a:p>
          <a:p>
            <a:r>
              <a:rPr lang="en-US" dirty="0" smtClean="0"/>
              <a:t>Harley-Davidson		2.33</a:t>
            </a:r>
          </a:p>
          <a:p>
            <a:r>
              <a:rPr lang="en-US" dirty="0" smtClean="0"/>
              <a:t>PEPCO				0.56</a:t>
            </a:r>
          </a:p>
          <a:p>
            <a:r>
              <a:rPr lang="en-US" dirty="0" smtClean="0"/>
              <a:t>Dell				1.35</a:t>
            </a:r>
          </a:p>
          <a:p>
            <a:r>
              <a:rPr lang="en-US" dirty="0" smtClean="0"/>
              <a:t>Microsoft			0.98</a:t>
            </a:r>
          </a:p>
          <a:p>
            <a:endParaRPr lang="en-US" b="1" dirty="0" smtClean="0"/>
          </a:p>
          <a:p>
            <a:pPr lvl="1"/>
            <a:endParaRPr lang="en-US" dirty="0"/>
          </a:p>
        </p:txBody>
      </p:sp>
      <p:sp>
        <p:nvSpPr>
          <p:cNvPr id="3" name="Title 2"/>
          <p:cNvSpPr>
            <a:spLocks noGrp="1"/>
          </p:cNvSpPr>
          <p:nvPr>
            <p:ph type="title"/>
          </p:nvPr>
        </p:nvSpPr>
        <p:spPr>
          <a:xfrm>
            <a:off x="457200" y="359465"/>
            <a:ext cx="8229600" cy="783535"/>
          </a:xfrm>
        </p:spPr>
        <p:txBody>
          <a:bodyPr/>
          <a:lstStyle/>
          <a:p>
            <a:r>
              <a:rPr lang="en-US" dirty="0" smtClean="0"/>
              <a:t>Beta Examples</a:t>
            </a:r>
            <a:endParaRPr lang="en-US" dirty="0"/>
          </a:p>
        </p:txBody>
      </p:sp>
    </p:spTree>
    <p:extLst>
      <p:ext uri="{BB962C8B-B14F-4D97-AF65-F5344CB8AC3E}">
        <p14:creationId xmlns:p14="http://schemas.microsoft.com/office/powerpoint/2010/main" val="2354766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Beta from Linear Regression</a:t>
            </a:r>
          </a:p>
        </p:txBody>
      </p:sp>
      <p:sp>
        <p:nvSpPr>
          <p:cNvPr id="159747" name="Rectangle 3"/>
          <p:cNvSpPr>
            <a:spLocks noGrp="1" noChangeArrowheads="1"/>
          </p:cNvSpPr>
          <p:nvPr>
            <p:ph type="body" idx="1"/>
          </p:nvPr>
        </p:nvSpPr>
        <p:spPr/>
        <p:txBody>
          <a:bodyPr>
            <a:normAutofit fontScale="92500" lnSpcReduction="10000"/>
          </a:bodyPr>
          <a:lstStyle/>
          <a:p>
            <a:r>
              <a:rPr lang="en-US" dirty="0" smtClean="0"/>
              <a:t>Independent variable: Market return</a:t>
            </a:r>
          </a:p>
          <a:p>
            <a:endParaRPr lang="en-US" dirty="0"/>
          </a:p>
          <a:p>
            <a:r>
              <a:rPr lang="en-US" dirty="0" smtClean="0"/>
              <a:t>Dependent variable: Stock return</a:t>
            </a:r>
          </a:p>
          <a:p>
            <a:endParaRPr lang="en-US" dirty="0"/>
          </a:p>
          <a:p>
            <a:r>
              <a:rPr lang="en-US" dirty="0" smtClean="0"/>
              <a:t>Slope: Beta</a:t>
            </a:r>
            <a:endParaRPr lang="en-US" dirty="0"/>
          </a:p>
        </p:txBody>
      </p:sp>
    </p:spTree>
    <p:extLst>
      <p:ext uri="{BB962C8B-B14F-4D97-AF65-F5344CB8AC3E}">
        <p14:creationId xmlns:p14="http://schemas.microsoft.com/office/powerpoint/2010/main" val="368766406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Linear Regression: Example</a:t>
            </a:r>
          </a:p>
        </p:txBody>
      </p:sp>
      <p:pic>
        <p:nvPicPr>
          <p:cNvPr id="410625" name="Picture 1"/>
          <p:cNvPicPr>
            <a:picLocks noChangeAspect="1" noChangeArrowheads="1"/>
          </p:cNvPicPr>
          <p:nvPr/>
        </p:nvPicPr>
        <p:blipFill>
          <a:blip r:embed="rId3" cstate="print"/>
          <a:srcRect/>
          <a:stretch>
            <a:fillRect/>
          </a:stretch>
        </p:blipFill>
        <p:spPr bwMode="auto">
          <a:xfrm>
            <a:off x="533400" y="1447800"/>
            <a:ext cx="7467600" cy="4539784"/>
          </a:xfrm>
          <a:prstGeom prst="rect">
            <a:avLst/>
          </a:prstGeom>
          <a:noFill/>
          <a:ln w="9525">
            <a:noFill/>
            <a:miter lim="800000"/>
            <a:headEnd/>
            <a:tailEnd/>
          </a:ln>
          <a:effectLst/>
        </p:spPr>
      </p:pic>
      <p:sp>
        <p:nvSpPr>
          <p:cNvPr id="2" name="TextBox 1"/>
          <p:cNvSpPr txBox="1"/>
          <p:nvPr/>
        </p:nvSpPr>
        <p:spPr>
          <a:xfrm>
            <a:off x="6934200" y="4733925"/>
            <a:ext cx="1219200" cy="369332"/>
          </a:xfrm>
          <a:prstGeom prst="rect">
            <a:avLst/>
          </a:prstGeom>
          <a:noFill/>
        </p:spPr>
        <p:txBody>
          <a:bodyPr wrap="square" rtlCol="0">
            <a:spAutoFit/>
          </a:bodyPr>
          <a:lstStyle/>
          <a:p>
            <a:r>
              <a:rPr lang="en-US" dirty="0" smtClean="0"/>
              <a:t>Slope = </a:t>
            </a:r>
            <a:r>
              <a:rPr lang="en-US" dirty="0" smtClean="0">
                <a:latin typeface="Symbol" pitchFamily="18" charset="2"/>
              </a:rPr>
              <a:t>b</a:t>
            </a:r>
            <a:endParaRPr lang="en-US" dirty="0">
              <a:latin typeface="Symbol" pitchFamily="18" charset="2"/>
            </a:endParaRPr>
          </a:p>
        </p:txBody>
      </p:sp>
      <p:cxnSp>
        <p:nvCxnSpPr>
          <p:cNvPr id="4" name="Curved Connector 3"/>
          <p:cNvCxnSpPr>
            <a:stCxn id="2" idx="1"/>
          </p:cNvCxnSpPr>
          <p:nvPr/>
        </p:nvCxnSpPr>
        <p:spPr>
          <a:xfrm rot="10800000">
            <a:off x="6400800" y="3886209"/>
            <a:ext cx="533400" cy="1032383"/>
          </a:xfrm>
          <a:prstGeom prst="curvedConnector2">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453160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t>Linear Regression: Example</a:t>
            </a:r>
          </a:p>
        </p:txBody>
      </p:sp>
      <p:sp>
        <p:nvSpPr>
          <p:cNvPr id="173059" name="Rectangle 3"/>
          <p:cNvSpPr>
            <a:spLocks noGrp="1" noChangeArrowheads="1"/>
          </p:cNvSpPr>
          <p:nvPr>
            <p:ph type="body" idx="1"/>
          </p:nvPr>
        </p:nvSpPr>
        <p:spPr/>
        <p:txBody>
          <a:bodyPr/>
          <a:lstStyle/>
          <a:p>
            <a:r>
              <a:rPr lang="en-US" dirty="0"/>
              <a:t>Intercept 			</a:t>
            </a:r>
            <a:r>
              <a:rPr lang="en-US" dirty="0" smtClean="0"/>
              <a:t>0.02</a:t>
            </a:r>
          </a:p>
          <a:p>
            <a:endParaRPr lang="en-US" dirty="0"/>
          </a:p>
          <a:p>
            <a:r>
              <a:rPr lang="en-US" dirty="0"/>
              <a:t>Coefficient (Beta) 	</a:t>
            </a:r>
            <a:r>
              <a:rPr lang="en-US" dirty="0" smtClean="0"/>
              <a:t>1.20</a:t>
            </a:r>
          </a:p>
          <a:p>
            <a:endParaRPr lang="en-US" dirty="0"/>
          </a:p>
          <a:p>
            <a:r>
              <a:rPr lang="en-US" dirty="0"/>
              <a:t>R</a:t>
            </a:r>
            <a:r>
              <a:rPr lang="en-US" baseline="30000" dirty="0"/>
              <a:t>2</a:t>
            </a:r>
            <a:r>
              <a:rPr lang="en-US" dirty="0"/>
              <a:t>					</a:t>
            </a:r>
            <a:r>
              <a:rPr lang="en-US" dirty="0" smtClean="0"/>
              <a:t>0.30</a:t>
            </a:r>
          </a:p>
          <a:p>
            <a:endParaRPr lang="en-US" dirty="0"/>
          </a:p>
          <a:p>
            <a:r>
              <a:rPr lang="en-US" dirty="0"/>
              <a:t>Standard Error		</a:t>
            </a:r>
            <a:r>
              <a:rPr lang="en-US" dirty="0" smtClean="0"/>
              <a:t>0.07</a:t>
            </a:r>
            <a:endParaRPr lang="en-US" dirty="0"/>
          </a:p>
          <a:p>
            <a:endParaRPr lang="en-US" dirty="0"/>
          </a:p>
        </p:txBody>
      </p:sp>
    </p:spTree>
    <p:extLst>
      <p:ext uri="{BB962C8B-B14F-4D97-AF65-F5344CB8AC3E}">
        <p14:creationId xmlns:p14="http://schemas.microsoft.com/office/powerpoint/2010/main" val="300062129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Beta Formula</a:t>
            </a:r>
          </a:p>
        </p:txBody>
      </p:sp>
      <p:sp>
        <p:nvSpPr>
          <p:cNvPr id="176131" name="Rectangle 3"/>
          <p:cNvSpPr>
            <a:spLocks noGrp="1" noChangeArrowheads="1"/>
          </p:cNvSpPr>
          <p:nvPr>
            <p:ph type="body" idx="1"/>
          </p:nvPr>
        </p:nvSpPr>
        <p:spPr/>
        <p:txBody>
          <a:bodyPr/>
          <a:lstStyle/>
          <a:p>
            <a:r>
              <a:rPr lang="en-US"/>
              <a:t>There is also a formula for beta:</a:t>
            </a:r>
          </a:p>
        </p:txBody>
      </p:sp>
      <p:sp>
        <p:nvSpPr>
          <p:cNvPr id="176133" name="Rectangle 5"/>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76132" name="Object 4"/>
          <p:cNvGraphicFramePr>
            <a:graphicFrameLocks noChangeAspect="1"/>
          </p:cNvGraphicFramePr>
          <p:nvPr>
            <p:extLst/>
          </p:nvPr>
        </p:nvGraphicFramePr>
        <p:xfrm>
          <a:off x="1676400" y="2438400"/>
          <a:ext cx="2209800" cy="1665288"/>
        </p:xfrm>
        <a:graphic>
          <a:graphicData uri="http://schemas.openxmlformats.org/presentationml/2006/ole">
            <mc:AlternateContent xmlns:mc="http://schemas.openxmlformats.org/markup-compatibility/2006">
              <mc:Choice xmlns:v="urn:schemas-microsoft-com:vml" Requires="v">
                <p:oleObj spid="_x0000_s20494" name="Equation" r:id="rId4" imgW="622300" imgH="457200" progId="Equation.DSMT4">
                  <p:embed/>
                </p:oleObj>
              </mc:Choice>
              <mc:Fallback>
                <p:oleObj name="Equation" r:id="rId4" imgW="622300" imgH="457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438400"/>
                        <a:ext cx="2209800" cy="166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nvPr>
        </p:nvGraphicFramePr>
        <p:xfrm>
          <a:off x="3059113" y="4267200"/>
          <a:ext cx="4346575" cy="912813"/>
        </p:xfrm>
        <a:graphic>
          <a:graphicData uri="http://schemas.openxmlformats.org/presentationml/2006/ole">
            <mc:AlternateContent xmlns:mc="http://schemas.openxmlformats.org/markup-compatibility/2006">
              <mc:Choice xmlns:v="urn:schemas-microsoft-com:vml" Requires="v">
                <p:oleObj spid="_x0000_s20495" name="Equation" r:id="rId6" imgW="3454200" imgH="723600" progId="Equation.DSMT4">
                  <p:embed/>
                </p:oleObj>
              </mc:Choice>
              <mc:Fallback>
                <p:oleObj name="Equation" r:id="rId6" imgW="3454200" imgH="723600" progId="Equation.DSMT4">
                  <p:embed/>
                  <p:pic>
                    <p:nvPicPr>
                      <p:cNvPr id="0" name=""/>
                      <p:cNvPicPr>
                        <a:picLocks noChangeAspect="1" noChangeArrowheads="1"/>
                      </p:cNvPicPr>
                      <p:nvPr/>
                    </p:nvPicPr>
                    <p:blipFill>
                      <a:blip r:embed="rId7"/>
                      <a:srcRect/>
                      <a:stretch>
                        <a:fillRect/>
                      </a:stretch>
                    </p:blipFill>
                    <p:spPr bwMode="auto">
                      <a:xfrm>
                        <a:off x="3059113" y="4267200"/>
                        <a:ext cx="4346575"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8666247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a:t>
            </a:r>
            <a:r>
              <a:rPr lang="en-US" dirty="0" smtClean="0"/>
              <a:t>14 </a:t>
            </a:r>
            <a:r>
              <a:rPr lang="en-US" dirty="0" smtClean="0"/>
              <a:t>(Topic 3.4):</a:t>
            </a:r>
            <a:br>
              <a:rPr lang="en-US" dirty="0" smtClean="0"/>
            </a:br>
            <a:r>
              <a:rPr lang="en-US" dirty="0" smtClean="0">
                <a:effectLst/>
              </a:rPr>
              <a:t>Measuring Risk</a:t>
            </a:r>
            <a:r>
              <a:rPr lang="en-US" dirty="0" smtClean="0"/>
              <a:t/>
            </a:r>
            <a:br>
              <a:rPr lang="en-US" dirty="0" smtClean="0"/>
            </a:br>
            <a:endParaRPr lang="en-US" dirty="0"/>
          </a:p>
        </p:txBody>
      </p:sp>
    </p:spTree>
    <p:extLst>
      <p:ext uri="{BB962C8B-B14F-4D97-AF65-F5344CB8AC3E}">
        <p14:creationId xmlns:p14="http://schemas.microsoft.com/office/powerpoint/2010/main" val="162204426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984885"/>
          </a:xfrm>
        </p:spPr>
        <p:txBody>
          <a:bodyPr/>
          <a:lstStyle/>
          <a:p>
            <a:pPr marL="514350" indent="-514350">
              <a:buFont typeface="+mj-lt"/>
              <a:buAutoNum type="arabicPeriod"/>
            </a:pPr>
            <a:r>
              <a:rPr lang="en-US" dirty="0" smtClean="0"/>
              <a:t>Beta (</a:t>
            </a:r>
            <a:r>
              <a:rPr lang="en-US" dirty="0" smtClean="0">
                <a:latin typeface="Symbol" panose="05050102010706020507" pitchFamily="18" charset="2"/>
              </a:rPr>
              <a:t>b</a:t>
            </a:r>
            <a:r>
              <a:rPr lang="en-US" dirty="0" smtClean="0"/>
              <a:t>)</a:t>
            </a:r>
            <a:endParaRPr lang="en-US" dirty="0"/>
          </a:p>
          <a:p>
            <a:pPr marL="514350" indent="-514350">
              <a:buFont typeface="+mj-lt"/>
              <a:buAutoNum type="arabicPeriod"/>
            </a:pPr>
            <a:endParaRPr lang="en-US" dirty="0" smtClean="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marL="800100" indent="-800100"/>
            <a:r>
              <a:rPr lang="en-US" dirty="0" smtClean="0"/>
              <a:t>Beta: Measure </a:t>
            </a:r>
            <a:r>
              <a:rPr lang="en-US" dirty="0"/>
              <a:t>of Market Risk</a:t>
            </a:r>
          </a:p>
        </p:txBody>
      </p:sp>
      <p:sp>
        <p:nvSpPr>
          <p:cNvPr id="150531" name="Rectangle 3"/>
          <p:cNvSpPr>
            <a:spLocks noGrp="1" noChangeArrowheads="1"/>
          </p:cNvSpPr>
          <p:nvPr>
            <p:ph type="body" idx="1"/>
          </p:nvPr>
        </p:nvSpPr>
        <p:spPr>
          <a:xfrm>
            <a:off x="381000" y="1676400"/>
            <a:ext cx="8382000" cy="4267200"/>
          </a:xfrm>
        </p:spPr>
        <p:txBody>
          <a:bodyPr>
            <a:normAutofit/>
          </a:bodyPr>
          <a:lstStyle/>
          <a:p>
            <a:r>
              <a:rPr lang="en-US" dirty="0" smtClean="0"/>
              <a:t>Standard deviation failed</a:t>
            </a:r>
          </a:p>
          <a:p>
            <a:pPr lvl="1"/>
            <a:r>
              <a:rPr lang="en-US" dirty="0" smtClean="0"/>
              <a:t>We need </a:t>
            </a:r>
            <a:r>
              <a:rPr lang="en-US" dirty="0"/>
              <a:t>a new measure</a:t>
            </a:r>
            <a:r>
              <a:rPr lang="en-US" dirty="0" smtClean="0"/>
              <a:t>.</a:t>
            </a:r>
          </a:p>
          <a:p>
            <a:endParaRPr lang="en-US" dirty="0"/>
          </a:p>
          <a:p>
            <a:r>
              <a:rPr lang="en-US" dirty="0" smtClean="0"/>
              <a:t>Beta </a:t>
            </a:r>
            <a:r>
              <a:rPr lang="en-US" dirty="0"/>
              <a:t>(</a:t>
            </a:r>
            <a:r>
              <a:rPr lang="en-US" dirty="0">
                <a:latin typeface="Symbol" pitchFamily="18" charset="2"/>
              </a:rPr>
              <a:t>b</a:t>
            </a:r>
            <a:r>
              <a:rPr lang="en-US" dirty="0" smtClean="0"/>
              <a:t>)</a:t>
            </a:r>
          </a:p>
          <a:p>
            <a:endParaRPr lang="en-US" dirty="0"/>
          </a:p>
          <a:p>
            <a:r>
              <a:rPr lang="en-US" dirty="0"/>
              <a:t>Beta </a:t>
            </a:r>
            <a:r>
              <a:rPr lang="en-US" dirty="0" smtClean="0"/>
              <a:t>measures</a:t>
            </a:r>
          </a:p>
          <a:p>
            <a:pPr lvl="1"/>
            <a:r>
              <a:rPr lang="en-US" dirty="0" smtClean="0"/>
              <a:t>Sensitivity </a:t>
            </a:r>
            <a:r>
              <a:rPr lang="en-US" dirty="0"/>
              <a:t>of </a:t>
            </a:r>
            <a:r>
              <a:rPr lang="en-US" i="1" dirty="0"/>
              <a:t>changes in the return of an asset to changes in the market</a:t>
            </a:r>
            <a:r>
              <a:rPr lang="en-US" dirty="0"/>
              <a:t>.</a:t>
            </a:r>
          </a:p>
        </p:txBody>
      </p:sp>
    </p:spTree>
    <p:extLst>
      <p:ext uri="{BB962C8B-B14F-4D97-AF65-F5344CB8AC3E}">
        <p14:creationId xmlns:p14="http://schemas.microsoft.com/office/powerpoint/2010/main" val="409928718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dirty="0" smtClean="0"/>
              <a:t>Question</a:t>
            </a:r>
            <a:endParaRPr lang="en-US" dirty="0"/>
          </a:p>
        </p:txBody>
      </p:sp>
      <p:sp>
        <p:nvSpPr>
          <p:cNvPr id="151555" name="Rectangle 3"/>
          <p:cNvSpPr>
            <a:spLocks noGrp="1" noChangeArrowheads="1"/>
          </p:cNvSpPr>
          <p:nvPr>
            <p:ph type="body" idx="1"/>
          </p:nvPr>
        </p:nvSpPr>
        <p:spPr/>
        <p:txBody>
          <a:bodyPr/>
          <a:lstStyle/>
          <a:p>
            <a:r>
              <a:rPr lang="en-US" dirty="0"/>
              <a:t>Measuring of Market </a:t>
            </a:r>
            <a:r>
              <a:rPr lang="en-US" dirty="0" smtClean="0"/>
              <a:t>Risk</a:t>
            </a:r>
          </a:p>
          <a:p>
            <a:endParaRPr lang="en-US" dirty="0"/>
          </a:p>
          <a:p>
            <a:r>
              <a:rPr lang="en-US" dirty="0" smtClean="0"/>
              <a:t>If </a:t>
            </a:r>
            <a:r>
              <a:rPr lang="en-US" dirty="0"/>
              <a:t>the market were to go up by 10%, how much would a particular stock </a:t>
            </a:r>
            <a:r>
              <a:rPr lang="en-US" dirty="0" smtClean="0"/>
              <a:t>approximately change?</a:t>
            </a:r>
          </a:p>
          <a:p>
            <a:endParaRPr lang="en-US" dirty="0"/>
          </a:p>
        </p:txBody>
      </p:sp>
    </p:spTree>
    <p:extLst>
      <p:ext uri="{BB962C8B-B14F-4D97-AF65-F5344CB8AC3E}">
        <p14:creationId xmlns:p14="http://schemas.microsoft.com/office/powerpoint/2010/main" val="24286071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Beta</a:t>
            </a:r>
          </a:p>
        </p:txBody>
      </p:sp>
      <p:sp>
        <p:nvSpPr>
          <p:cNvPr id="152579" name="Rectangle 3"/>
          <p:cNvSpPr>
            <a:spLocks noGrp="1" noChangeArrowheads="1"/>
          </p:cNvSpPr>
          <p:nvPr>
            <p:ph type="body" idx="1"/>
          </p:nvPr>
        </p:nvSpPr>
        <p:spPr>
          <a:xfrm>
            <a:off x="381000" y="1676400"/>
            <a:ext cx="8382000" cy="4495800"/>
          </a:xfrm>
        </p:spPr>
        <p:txBody>
          <a:bodyPr>
            <a:normAutofit/>
          </a:bodyPr>
          <a:lstStyle/>
          <a:p>
            <a:pPr>
              <a:lnSpc>
                <a:spcPct val="90000"/>
              </a:lnSpc>
            </a:pPr>
            <a:r>
              <a:rPr lang="en-US" dirty="0" smtClean="0"/>
              <a:t>Measures average </a:t>
            </a:r>
            <a:r>
              <a:rPr lang="en-US" dirty="0"/>
              <a:t>change in </a:t>
            </a:r>
            <a:r>
              <a:rPr lang="en-US" dirty="0" smtClean="0"/>
              <a:t>return </a:t>
            </a:r>
            <a:r>
              <a:rPr lang="en-US" dirty="0"/>
              <a:t>to changes in the </a:t>
            </a:r>
            <a:r>
              <a:rPr lang="en-US" dirty="0" smtClean="0"/>
              <a:t>market</a:t>
            </a:r>
          </a:p>
          <a:p>
            <a:pPr>
              <a:lnSpc>
                <a:spcPct val="90000"/>
              </a:lnSpc>
            </a:pPr>
            <a:endParaRPr lang="en-US" dirty="0" smtClean="0"/>
          </a:p>
          <a:p>
            <a:pPr>
              <a:lnSpc>
                <a:spcPct val="90000"/>
              </a:lnSpc>
            </a:pPr>
            <a:r>
              <a:rPr lang="en-US" dirty="0" smtClean="0"/>
              <a:t>Sensitivity of stock return to market return</a:t>
            </a:r>
          </a:p>
          <a:p>
            <a:pPr>
              <a:lnSpc>
                <a:spcPct val="90000"/>
              </a:lnSpc>
            </a:pPr>
            <a:endParaRPr lang="en-US" dirty="0" smtClean="0"/>
          </a:p>
          <a:p>
            <a:pPr>
              <a:lnSpc>
                <a:spcPct val="90000"/>
              </a:lnSpc>
            </a:pPr>
            <a:r>
              <a:rPr lang="en-US" dirty="0" smtClean="0"/>
              <a:t>‘Multiplier’</a:t>
            </a:r>
          </a:p>
          <a:p>
            <a:pPr marL="0" indent="0">
              <a:lnSpc>
                <a:spcPct val="90000"/>
              </a:lnSpc>
              <a:buNone/>
            </a:pPr>
            <a:endParaRPr lang="en-US" dirty="0"/>
          </a:p>
        </p:txBody>
      </p:sp>
    </p:spTree>
    <p:extLst>
      <p:ext uri="{BB962C8B-B14F-4D97-AF65-F5344CB8AC3E}">
        <p14:creationId xmlns:p14="http://schemas.microsoft.com/office/powerpoint/2010/main" val="116006611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Possible Betas</a:t>
            </a:r>
            <a:r>
              <a:rPr lang="en-US" baseline="-25000" dirty="0" smtClean="0"/>
              <a:t>▪</a:t>
            </a:r>
            <a:endParaRPr lang="en-US" baseline="-25000" dirty="0"/>
          </a:p>
        </p:txBody>
      </p:sp>
      <p:sp>
        <p:nvSpPr>
          <p:cNvPr id="5" name="Freeform 4"/>
          <p:cNvSpPr/>
          <p:nvPr/>
        </p:nvSpPr>
        <p:spPr>
          <a:xfrm>
            <a:off x="581025" y="1652588"/>
            <a:ext cx="8201025" cy="4184649"/>
          </a:xfrm>
          <a:custGeom>
            <a:avLst/>
            <a:gdLst>
              <a:gd name="connsiteX0" fmla="*/ 0 w 8201025"/>
              <a:gd name="connsiteY0" fmla="*/ 2862262 h 4184649"/>
              <a:gd name="connsiteX1" fmla="*/ 876300 w 8201025"/>
              <a:gd name="connsiteY1" fmla="*/ 528637 h 4184649"/>
              <a:gd name="connsiteX2" fmla="*/ 2162175 w 8201025"/>
              <a:gd name="connsiteY2" fmla="*/ 3805237 h 4184649"/>
              <a:gd name="connsiteX3" fmla="*/ 3762375 w 8201025"/>
              <a:gd name="connsiteY3" fmla="*/ 61912 h 4184649"/>
              <a:gd name="connsiteX4" fmla="*/ 5095875 w 8201025"/>
              <a:gd name="connsiteY4" fmla="*/ 4176712 h 4184649"/>
              <a:gd name="connsiteX5" fmla="*/ 8201025 w 8201025"/>
              <a:gd name="connsiteY5" fmla="*/ 14287 h 4184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01025" h="4184649">
                <a:moveTo>
                  <a:pt x="0" y="2862262"/>
                </a:moveTo>
                <a:cubicBezTo>
                  <a:pt x="257969" y="1616868"/>
                  <a:pt x="515938" y="371475"/>
                  <a:pt x="876300" y="528637"/>
                </a:cubicBezTo>
                <a:cubicBezTo>
                  <a:pt x="1236662" y="685799"/>
                  <a:pt x="1681163" y="3883024"/>
                  <a:pt x="2162175" y="3805237"/>
                </a:cubicBezTo>
                <a:cubicBezTo>
                  <a:pt x="2643187" y="3727450"/>
                  <a:pt x="3273425" y="0"/>
                  <a:pt x="3762375" y="61912"/>
                </a:cubicBezTo>
                <a:cubicBezTo>
                  <a:pt x="4251325" y="123824"/>
                  <a:pt x="4356100" y="4184649"/>
                  <a:pt x="5095875" y="4176712"/>
                </a:cubicBezTo>
                <a:cubicBezTo>
                  <a:pt x="5835650" y="4168775"/>
                  <a:pt x="7018337" y="2091531"/>
                  <a:pt x="8201025" y="14287"/>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571500" y="2667000"/>
            <a:ext cx="8410575" cy="2195512"/>
          </a:xfrm>
          <a:custGeom>
            <a:avLst/>
            <a:gdLst>
              <a:gd name="connsiteX0" fmla="*/ 0 w 8410575"/>
              <a:gd name="connsiteY0" fmla="*/ 1728787 h 2619374"/>
              <a:gd name="connsiteX1" fmla="*/ 628650 w 8410575"/>
              <a:gd name="connsiteY1" fmla="*/ 576262 h 2619374"/>
              <a:gd name="connsiteX2" fmla="*/ 2324100 w 8410575"/>
              <a:gd name="connsiteY2" fmla="*/ 2176462 h 2619374"/>
              <a:gd name="connsiteX3" fmla="*/ 4143375 w 8410575"/>
              <a:gd name="connsiteY3" fmla="*/ 52387 h 2619374"/>
              <a:gd name="connsiteX4" fmla="*/ 5695950 w 8410575"/>
              <a:gd name="connsiteY4" fmla="*/ 2490787 h 2619374"/>
              <a:gd name="connsiteX5" fmla="*/ 8410575 w 8410575"/>
              <a:gd name="connsiteY5" fmla="*/ 823912 h 261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10575" h="2619374">
                <a:moveTo>
                  <a:pt x="0" y="1728787"/>
                </a:moveTo>
                <a:cubicBezTo>
                  <a:pt x="120650" y="1115218"/>
                  <a:pt x="241300" y="501650"/>
                  <a:pt x="628650" y="576262"/>
                </a:cubicBezTo>
                <a:cubicBezTo>
                  <a:pt x="1016000" y="650874"/>
                  <a:pt x="1738313" y="2263774"/>
                  <a:pt x="2324100" y="2176462"/>
                </a:cubicBezTo>
                <a:cubicBezTo>
                  <a:pt x="2909887" y="2089150"/>
                  <a:pt x="3581400" y="0"/>
                  <a:pt x="4143375" y="52387"/>
                </a:cubicBezTo>
                <a:cubicBezTo>
                  <a:pt x="4705350" y="104774"/>
                  <a:pt x="4984750" y="2362200"/>
                  <a:pt x="5695950" y="2490787"/>
                </a:cubicBezTo>
                <a:cubicBezTo>
                  <a:pt x="6407150" y="2619374"/>
                  <a:pt x="7408862" y="1721643"/>
                  <a:pt x="8410575" y="823912"/>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561975" y="3668713"/>
            <a:ext cx="8420100" cy="679449"/>
          </a:xfrm>
          <a:custGeom>
            <a:avLst/>
            <a:gdLst>
              <a:gd name="connsiteX0" fmla="*/ 0 w 8420100"/>
              <a:gd name="connsiteY0" fmla="*/ 522287 h 679449"/>
              <a:gd name="connsiteX1" fmla="*/ 542925 w 8420100"/>
              <a:gd name="connsiteY1" fmla="*/ 7937 h 679449"/>
              <a:gd name="connsiteX2" fmla="*/ 2266950 w 8420100"/>
              <a:gd name="connsiteY2" fmla="*/ 474662 h 679449"/>
              <a:gd name="connsiteX3" fmla="*/ 3829050 w 8420100"/>
              <a:gd name="connsiteY3" fmla="*/ 112712 h 679449"/>
              <a:gd name="connsiteX4" fmla="*/ 6010275 w 8420100"/>
              <a:gd name="connsiteY4" fmla="*/ 674687 h 679449"/>
              <a:gd name="connsiteX5" fmla="*/ 8420100 w 8420100"/>
              <a:gd name="connsiteY5" fmla="*/ 84137 h 679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20100" h="679449">
                <a:moveTo>
                  <a:pt x="0" y="522287"/>
                </a:moveTo>
                <a:cubicBezTo>
                  <a:pt x="82550" y="269081"/>
                  <a:pt x="165100" y="15875"/>
                  <a:pt x="542925" y="7937"/>
                </a:cubicBezTo>
                <a:cubicBezTo>
                  <a:pt x="920750" y="0"/>
                  <a:pt x="1719263" y="457200"/>
                  <a:pt x="2266950" y="474662"/>
                </a:cubicBezTo>
                <a:cubicBezTo>
                  <a:pt x="2814637" y="492124"/>
                  <a:pt x="3205163" y="79375"/>
                  <a:pt x="3829050" y="112712"/>
                </a:cubicBezTo>
                <a:cubicBezTo>
                  <a:pt x="4452938" y="146050"/>
                  <a:pt x="5245100" y="679449"/>
                  <a:pt x="6010275" y="674687"/>
                </a:cubicBezTo>
                <a:cubicBezTo>
                  <a:pt x="6775450" y="669925"/>
                  <a:pt x="7597775" y="377031"/>
                  <a:pt x="8420100" y="84137"/>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410200" y="2743200"/>
            <a:ext cx="1752600" cy="338554"/>
          </a:xfrm>
          <a:prstGeom prst="rect">
            <a:avLst/>
          </a:prstGeom>
          <a:noFill/>
        </p:spPr>
        <p:txBody>
          <a:bodyPr wrap="square" rtlCol="0">
            <a:spAutoFit/>
          </a:bodyPr>
          <a:lstStyle/>
          <a:p>
            <a:r>
              <a:rPr lang="en-US" sz="1600" b="1" dirty="0" smtClean="0">
                <a:latin typeface="Century Gothic" pitchFamily="34" charset="0"/>
              </a:rPr>
              <a:t>Market (</a:t>
            </a:r>
            <a:r>
              <a:rPr lang="en-US" sz="1600" b="1" dirty="0" smtClean="0">
                <a:latin typeface="Symbol" pitchFamily="18" charset="2"/>
              </a:rPr>
              <a:t>b</a:t>
            </a:r>
            <a:r>
              <a:rPr lang="en-US" sz="1600" b="1" dirty="0" smtClean="0">
                <a:latin typeface="Century Gothic" pitchFamily="34" charset="0"/>
              </a:rPr>
              <a:t> =1)</a:t>
            </a:r>
            <a:endParaRPr lang="en-US" sz="1600" b="1" dirty="0">
              <a:latin typeface="Century Gothic" pitchFamily="34" charset="0"/>
            </a:endParaRPr>
          </a:p>
        </p:txBody>
      </p:sp>
      <p:sp>
        <p:nvSpPr>
          <p:cNvPr id="10" name="TextBox 9"/>
          <p:cNvSpPr txBox="1"/>
          <p:nvPr/>
        </p:nvSpPr>
        <p:spPr>
          <a:xfrm>
            <a:off x="2362200" y="1676400"/>
            <a:ext cx="685800" cy="338554"/>
          </a:xfrm>
          <a:prstGeom prst="rect">
            <a:avLst/>
          </a:prstGeom>
          <a:noFill/>
        </p:spPr>
        <p:txBody>
          <a:bodyPr wrap="square" rtlCol="0">
            <a:spAutoFit/>
          </a:bodyPr>
          <a:lstStyle/>
          <a:p>
            <a:r>
              <a:rPr lang="en-US" sz="1600" b="1" dirty="0" smtClean="0">
                <a:solidFill>
                  <a:schemeClr val="tx2">
                    <a:lumMod val="75000"/>
                  </a:schemeClr>
                </a:solidFill>
                <a:latin typeface="Symbol" pitchFamily="18" charset="2"/>
              </a:rPr>
              <a:t>b</a:t>
            </a:r>
            <a:r>
              <a:rPr lang="en-US" sz="1600" b="1" dirty="0" smtClean="0">
                <a:solidFill>
                  <a:schemeClr val="tx2">
                    <a:lumMod val="75000"/>
                  </a:schemeClr>
                </a:solidFill>
                <a:latin typeface="Century Gothic" pitchFamily="34" charset="0"/>
              </a:rPr>
              <a:t> &gt;1</a:t>
            </a:r>
            <a:endParaRPr lang="en-US" sz="1600" b="1" dirty="0">
              <a:solidFill>
                <a:schemeClr val="tx2">
                  <a:lumMod val="75000"/>
                </a:schemeClr>
              </a:solidFill>
              <a:latin typeface="Century Gothic" pitchFamily="34" charset="0"/>
            </a:endParaRPr>
          </a:p>
        </p:txBody>
      </p:sp>
      <p:sp>
        <p:nvSpPr>
          <p:cNvPr id="11" name="TextBox 10"/>
          <p:cNvSpPr txBox="1"/>
          <p:nvPr/>
        </p:nvSpPr>
        <p:spPr>
          <a:xfrm>
            <a:off x="3429000" y="4572000"/>
            <a:ext cx="685800" cy="338554"/>
          </a:xfrm>
          <a:prstGeom prst="rect">
            <a:avLst/>
          </a:prstGeom>
          <a:noFill/>
        </p:spPr>
        <p:txBody>
          <a:bodyPr wrap="square" rtlCol="0">
            <a:spAutoFit/>
          </a:bodyPr>
          <a:lstStyle/>
          <a:p>
            <a:r>
              <a:rPr lang="en-US" sz="1600" b="1" dirty="0" smtClean="0">
                <a:solidFill>
                  <a:srgbClr val="FF0000"/>
                </a:solidFill>
                <a:latin typeface="Symbol" pitchFamily="18" charset="2"/>
              </a:rPr>
              <a:t>b</a:t>
            </a:r>
            <a:r>
              <a:rPr lang="en-US" sz="1600" b="1" dirty="0" smtClean="0">
                <a:solidFill>
                  <a:srgbClr val="FF0000"/>
                </a:solidFill>
                <a:latin typeface="Century Gothic" pitchFamily="34" charset="0"/>
              </a:rPr>
              <a:t> &lt; 1</a:t>
            </a:r>
            <a:endParaRPr lang="en-US" sz="1600" b="1" dirty="0">
              <a:solidFill>
                <a:srgbClr val="FF0000"/>
              </a:solidFill>
              <a:latin typeface="Century Gothic" pitchFamily="34" charset="0"/>
            </a:endParaRPr>
          </a:p>
        </p:txBody>
      </p:sp>
      <p:cxnSp>
        <p:nvCxnSpPr>
          <p:cNvPr id="13" name="Straight Arrow Connector 12"/>
          <p:cNvCxnSpPr>
            <a:stCxn id="10" idx="2"/>
          </p:cNvCxnSpPr>
          <p:nvPr/>
        </p:nvCxnSpPr>
        <p:spPr>
          <a:xfrm rot="16200000" flipH="1">
            <a:off x="2969627" y="1750427"/>
            <a:ext cx="575846" cy="110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2"/>
          </p:cNvCxnSpPr>
          <p:nvPr/>
        </p:nvCxnSpPr>
        <p:spPr>
          <a:xfrm rot="5400000">
            <a:off x="5560427" y="3007727"/>
            <a:ext cx="652046" cy="800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1" idx="0"/>
            <a:endCxn id="7" idx="3"/>
          </p:cNvCxnSpPr>
          <p:nvPr/>
        </p:nvCxnSpPr>
        <p:spPr>
          <a:xfrm rot="5400000" flipH="1" flipV="1">
            <a:off x="3686176" y="3867150"/>
            <a:ext cx="790575" cy="61912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4907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dissolv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latin typeface="Symbol" pitchFamily="18" charset="2"/>
              </a:rPr>
              <a:t>b</a:t>
            </a:r>
            <a:r>
              <a:rPr lang="en-US"/>
              <a:t> = 1</a:t>
            </a:r>
          </a:p>
        </p:txBody>
      </p:sp>
      <p:sp>
        <p:nvSpPr>
          <p:cNvPr id="153603" name="Rectangle 3"/>
          <p:cNvSpPr>
            <a:spLocks noGrp="1" noChangeArrowheads="1"/>
          </p:cNvSpPr>
          <p:nvPr>
            <p:ph type="body" idx="1"/>
          </p:nvPr>
        </p:nvSpPr>
        <p:spPr>
          <a:xfrm>
            <a:off x="381000" y="1676400"/>
            <a:ext cx="8382000" cy="4419600"/>
          </a:xfrm>
        </p:spPr>
        <p:txBody>
          <a:bodyPr>
            <a:normAutofit fontScale="92500" lnSpcReduction="10000"/>
          </a:bodyPr>
          <a:lstStyle/>
          <a:p>
            <a:pPr>
              <a:lnSpc>
                <a:spcPct val="90000"/>
              </a:lnSpc>
            </a:pPr>
            <a:r>
              <a:rPr lang="en-US" sz="3200" dirty="0" smtClean="0"/>
              <a:t>Return </a:t>
            </a:r>
            <a:r>
              <a:rPr lang="en-US" sz="3200" dirty="0"/>
              <a:t>moves </a:t>
            </a:r>
            <a:r>
              <a:rPr lang="en-US" sz="3200" dirty="0" smtClean="0">
                <a:solidFill>
                  <a:srgbClr val="FF0000"/>
                </a:solidFill>
              </a:rPr>
              <a:t>with</a:t>
            </a:r>
            <a:r>
              <a:rPr lang="en-US" sz="3200" dirty="0" smtClean="0"/>
              <a:t> </a:t>
            </a:r>
            <a:r>
              <a:rPr lang="en-US" sz="3200" dirty="0"/>
              <a:t>the </a:t>
            </a:r>
            <a:r>
              <a:rPr lang="en-US" sz="3200" dirty="0" smtClean="0"/>
              <a:t>market</a:t>
            </a:r>
          </a:p>
          <a:p>
            <a:pPr>
              <a:lnSpc>
                <a:spcPct val="90000"/>
              </a:lnSpc>
            </a:pPr>
            <a:endParaRPr lang="en-US" sz="3200" dirty="0"/>
          </a:p>
          <a:p>
            <a:pPr>
              <a:lnSpc>
                <a:spcPct val="90000"/>
              </a:lnSpc>
            </a:pPr>
            <a:r>
              <a:rPr lang="en-US" sz="3200" dirty="0" smtClean="0">
                <a:solidFill>
                  <a:srgbClr val="FF0000"/>
                </a:solidFill>
              </a:rPr>
              <a:t>Same</a:t>
            </a:r>
            <a:r>
              <a:rPr lang="en-US" sz="3200" dirty="0" smtClean="0"/>
              <a:t> </a:t>
            </a:r>
            <a:r>
              <a:rPr lang="en-US" sz="3200" dirty="0"/>
              <a:t>sensitivity to market risk as the market as a </a:t>
            </a:r>
            <a:r>
              <a:rPr lang="en-US" sz="3200" dirty="0" smtClean="0"/>
              <a:t>whole</a:t>
            </a:r>
          </a:p>
          <a:p>
            <a:pPr>
              <a:lnSpc>
                <a:spcPct val="90000"/>
              </a:lnSpc>
            </a:pPr>
            <a:endParaRPr lang="en-US" sz="3200" dirty="0"/>
          </a:p>
          <a:p>
            <a:pPr>
              <a:lnSpc>
                <a:spcPct val="90000"/>
              </a:lnSpc>
            </a:pPr>
            <a:r>
              <a:rPr lang="en-US" sz="3200" dirty="0" smtClean="0">
                <a:solidFill>
                  <a:srgbClr val="FF0000"/>
                </a:solidFill>
              </a:rPr>
              <a:t>Average</a:t>
            </a:r>
            <a:r>
              <a:rPr lang="en-US" sz="3200" dirty="0" smtClean="0"/>
              <a:t> </a:t>
            </a:r>
            <a:r>
              <a:rPr lang="en-US" sz="3200" dirty="0"/>
              <a:t>sensitivity to market </a:t>
            </a:r>
            <a:r>
              <a:rPr lang="en-US" sz="3200" dirty="0" smtClean="0"/>
              <a:t>risk</a:t>
            </a:r>
          </a:p>
          <a:p>
            <a:pPr>
              <a:lnSpc>
                <a:spcPct val="90000"/>
              </a:lnSpc>
            </a:pPr>
            <a:endParaRPr lang="en-US" sz="3200" dirty="0"/>
          </a:p>
          <a:p>
            <a:pPr>
              <a:lnSpc>
                <a:spcPct val="90000"/>
              </a:lnSpc>
            </a:pPr>
            <a:r>
              <a:rPr lang="en-US" sz="3200" dirty="0" smtClean="0"/>
              <a:t>Implication</a:t>
            </a:r>
          </a:p>
          <a:p>
            <a:pPr lvl="1">
              <a:lnSpc>
                <a:spcPct val="90000"/>
              </a:lnSpc>
            </a:pPr>
            <a:r>
              <a:rPr lang="en-US" dirty="0" smtClean="0"/>
              <a:t>Stock return </a:t>
            </a:r>
            <a:r>
              <a:rPr lang="en-US" dirty="0" smtClean="0">
                <a:solidFill>
                  <a:srgbClr val="FF0000"/>
                </a:solidFill>
              </a:rPr>
              <a:t>=</a:t>
            </a:r>
            <a:r>
              <a:rPr lang="en-US" dirty="0" smtClean="0"/>
              <a:t> market return </a:t>
            </a:r>
          </a:p>
          <a:p>
            <a:pPr lvl="1">
              <a:lnSpc>
                <a:spcPct val="90000"/>
              </a:lnSpc>
            </a:pPr>
            <a:r>
              <a:rPr lang="en-US" dirty="0" smtClean="0"/>
              <a:t>Stock return </a:t>
            </a:r>
            <a:r>
              <a:rPr lang="en-US" dirty="0" smtClean="0">
                <a:solidFill>
                  <a:srgbClr val="FF0000"/>
                </a:solidFill>
              </a:rPr>
              <a:t>=</a:t>
            </a:r>
            <a:r>
              <a:rPr lang="en-US" dirty="0" smtClean="0"/>
              <a:t> average </a:t>
            </a:r>
            <a:r>
              <a:rPr lang="en-US" dirty="0"/>
              <a:t>return on </a:t>
            </a:r>
            <a:r>
              <a:rPr lang="en-US" dirty="0" smtClean="0"/>
              <a:t>market</a:t>
            </a:r>
            <a:endParaRPr lang="en-US" dirty="0"/>
          </a:p>
        </p:txBody>
      </p:sp>
    </p:spTree>
    <p:extLst>
      <p:ext uri="{BB962C8B-B14F-4D97-AF65-F5344CB8AC3E}">
        <p14:creationId xmlns:p14="http://schemas.microsoft.com/office/powerpoint/2010/main" val="41895521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dirty="0">
                <a:latin typeface="Symbol" pitchFamily="18" charset="2"/>
              </a:rPr>
              <a:t>b</a:t>
            </a:r>
            <a:r>
              <a:rPr lang="en-US" dirty="0"/>
              <a:t> </a:t>
            </a:r>
            <a:r>
              <a:rPr lang="en-US" dirty="0" smtClean="0"/>
              <a:t>&gt; </a:t>
            </a:r>
            <a:r>
              <a:rPr lang="en-US" dirty="0"/>
              <a:t>1</a:t>
            </a:r>
          </a:p>
        </p:txBody>
      </p:sp>
      <p:sp>
        <p:nvSpPr>
          <p:cNvPr id="153603" name="Rectangle 3"/>
          <p:cNvSpPr>
            <a:spLocks noGrp="1" noChangeArrowheads="1"/>
          </p:cNvSpPr>
          <p:nvPr>
            <p:ph type="body" idx="1"/>
          </p:nvPr>
        </p:nvSpPr>
        <p:spPr>
          <a:xfrm>
            <a:off x="381000" y="1676400"/>
            <a:ext cx="8382000" cy="4419600"/>
          </a:xfrm>
        </p:spPr>
        <p:txBody>
          <a:bodyPr>
            <a:normAutofit fontScale="92500" lnSpcReduction="10000"/>
          </a:bodyPr>
          <a:lstStyle/>
          <a:p>
            <a:pPr>
              <a:lnSpc>
                <a:spcPct val="90000"/>
              </a:lnSpc>
            </a:pPr>
            <a:r>
              <a:rPr lang="en-US" sz="3200" dirty="0" smtClean="0"/>
              <a:t>Return </a:t>
            </a:r>
            <a:r>
              <a:rPr lang="en-US" sz="3200" dirty="0"/>
              <a:t>moves </a:t>
            </a:r>
            <a:r>
              <a:rPr lang="en-US" sz="3200" dirty="0" smtClean="0">
                <a:solidFill>
                  <a:srgbClr val="FF0000"/>
                </a:solidFill>
              </a:rPr>
              <a:t>more than </a:t>
            </a:r>
            <a:r>
              <a:rPr lang="en-US" sz="3200" dirty="0"/>
              <a:t>the </a:t>
            </a:r>
            <a:r>
              <a:rPr lang="en-US" sz="3200" dirty="0" smtClean="0"/>
              <a:t>market</a:t>
            </a:r>
          </a:p>
          <a:p>
            <a:pPr>
              <a:lnSpc>
                <a:spcPct val="90000"/>
              </a:lnSpc>
            </a:pPr>
            <a:endParaRPr lang="en-US" sz="3200" dirty="0"/>
          </a:p>
          <a:p>
            <a:pPr>
              <a:lnSpc>
                <a:spcPct val="90000"/>
              </a:lnSpc>
            </a:pPr>
            <a:r>
              <a:rPr lang="en-US" sz="3200" dirty="0" smtClean="0">
                <a:solidFill>
                  <a:srgbClr val="FF0000"/>
                </a:solidFill>
              </a:rPr>
              <a:t>Greater</a:t>
            </a:r>
            <a:r>
              <a:rPr lang="en-US" sz="3200" dirty="0" smtClean="0"/>
              <a:t> </a:t>
            </a:r>
            <a:r>
              <a:rPr lang="en-US" sz="3200" dirty="0"/>
              <a:t>sensitivity to market risk </a:t>
            </a:r>
            <a:r>
              <a:rPr lang="en-US" sz="3200" dirty="0" smtClean="0"/>
              <a:t>than </a:t>
            </a:r>
            <a:r>
              <a:rPr lang="en-US" sz="3200" dirty="0"/>
              <a:t>the market as a </a:t>
            </a:r>
            <a:r>
              <a:rPr lang="en-US" sz="3200" dirty="0" smtClean="0"/>
              <a:t>whole</a:t>
            </a:r>
          </a:p>
          <a:p>
            <a:pPr>
              <a:lnSpc>
                <a:spcPct val="90000"/>
              </a:lnSpc>
            </a:pPr>
            <a:endParaRPr lang="en-US" sz="3200" dirty="0"/>
          </a:p>
          <a:p>
            <a:pPr>
              <a:lnSpc>
                <a:spcPct val="90000"/>
              </a:lnSpc>
            </a:pPr>
            <a:r>
              <a:rPr lang="en-US" sz="3200" dirty="0" smtClean="0">
                <a:solidFill>
                  <a:srgbClr val="FF0000"/>
                </a:solidFill>
              </a:rPr>
              <a:t>High</a:t>
            </a:r>
            <a:r>
              <a:rPr lang="en-US" sz="3200" dirty="0" smtClean="0"/>
              <a:t> </a:t>
            </a:r>
            <a:r>
              <a:rPr lang="en-US" sz="3200" dirty="0"/>
              <a:t>sensitivity to market </a:t>
            </a:r>
            <a:r>
              <a:rPr lang="en-US" sz="3200" dirty="0" smtClean="0"/>
              <a:t>risk</a:t>
            </a:r>
          </a:p>
          <a:p>
            <a:pPr>
              <a:lnSpc>
                <a:spcPct val="90000"/>
              </a:lnSpc>
            </a:pPr>
            <a:endParaRPr lang="en-US" sz="3200" dirty="0"/>
          </a:p>
          <a:p>
            <a:pPr>
              <a:lnSpc>
                <a:spcPct val="90000"/>
              </a:lnSpc>
            </a:pPr>
            <a:r>
              <a:rPr lang="en-US" sz="3200" dirty="0" smtClean="0"/>
              <a:t>Implication</a:t>
            </a:r>
          </a:p>
          <a:p>
            <a:pPr lvl="1">
              <a:lnSpc>
                <a:spcPct val="90000"/>
              </a:lnSpc>
            </a:pPr>
            <a:r>
              <a:rPr lang="en-US" dirty="0" smtClean="0"/>
              <a:t>Stock return </a:t>
            </a:r>
            <a:r>
              <a:rPr lang="en-US" dirty="0" smtClean="0">
                <a:solidFill>
                  <a:srgbClr val="FF0000"/>
                </a:solidFill>
              </a:rPr>
              <a:t>&gt;</a:t>
            </a:r>
            <a:r>
              <a:rPr lang="en-US" dirty="0" smtClean="0"/>
              <a:t> market return </a:t>
            </a:r>
          </a:p>
          <a:p>
            <a:pPr lvl="1">
              <a:lnSpc>
                <a:spcPct val="90000"/>
              </a:lnSpc>
            </a:pPr>
            <a:r>
              <a:rPr lang="en-US" dirty="0" smtClean="0"/>
              <a:t>Stock return </a:t>
            </a:r>
            <a:r>
              <a:rPr lang="en-US" dirty="0" smtClean="0">
                <a:solidFill>
                  <a:srgbClr val="FF0000"/>
                </a:solidFill>
              </a:rPr>
              <a:t>&gt;</a:t>
            </a:r>
            <a:r>
              <a:rPr lang="en-US" dirty="0" smtClean="0"/>
              <a:t> average </a:t>
            </a:r>
            <a:r>
              <a:rPr lang="en-US" dirty="0"/>
              <a:t>return on </a:t>
            </a:r>
            <a:r>
              <a:rPr lang="en-US" dirty="0" smtClean="0"/>
              <a:t>market</a:t>
            </a:r>
            <a:endParaRPr lang="en-US" dirty="0"/>
          </a:p>
        </p:txBody>
      </p:sp>
    </p:spTree>
    <p:extLst>
      <p:ext uri="{BB962C8B-B14F-4D97-AF65-F5344CB8AC3E}">
        <p14:creationId xmlns:p14="http://schemas.microsoft.com/office/powerpoint/2010/main" val="178660608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dirty="0">
                <a:latin typeface="Symbol" pitchFamily="18" charset="2"/>
              </a:rPr>
              <a:t>b</a:t>
            </a:r>
            <a:r>
              <a:rPr lang="en-US" dirty="0"/>
              <a:t> </a:t>
            </a:r>
            <a:r>
              <a:rPr lang="en-US" dirty="0" smtClean="0"/>
              <a:t>&lt; </a:t>
            </a:r>
            <a:r>
              <a:rPr lang="en-US" dirty="0"/>
              <a:t>1</a:t>
            </a:r>
          </a:p>
        </p:txBody>
      </p:sp>
      <p:sp>
        <p:nvSpPr>
          <p:cNvPr id="153603" name="Rectangle 3"/>
          <p:cNvSpPr>
            <a:spLocks noGrp="1" noChangeArrowheads="1"/>
          </p:cNvSpPr>
          <p:nvPr>
            <p:ph type="body" idx="1"/>
          </p:nvPr>
        </p:nvSpPr>
        <p:spPr>
          <a:xfrm>
            <a:off x="381000" y="1676400"/>
            <a:ext cx="8382000" cy="4419600"/>
          </a:xfrm>
        </p:spPr>
        <p:txBody>
          <a:bodyPr>
            <a:normAutofit fontScale="92500" lnSpcReduction="10000"/>
          </a:bodyPr>
          <a:lstStyle/>
          <a:p>
            <a:pPr>
              <a:lnSpc>
                <a:spcPct val="90000"/>
              </a:lnSpc>
            </a:pPr>
            <a:r>
              <a:rPr lang="en-US" sz="3200" dirty="0" smtClean="0"/>
              <a:t>Return </a:t>
            </a:r>
            <a:r>
              <a:rPr lang="en-US" sz="3200" dirty="0"/>
              <a:t>moves </a:t>
            </a:r>
            <a:r>
              <a:rPr lang="en-US" sz="3200" dirty="0" smtClean="0">
                <a:solidFill>
                  <a:srgbClr val="FF0000"/>
                </a:solidFill>
              </a:rPr>
              <a:t>less than </a:t>
            </a:r>
            <a:r>
              <a:rPr lang="en-US" sz="3200" dirty="0"/>
              <a:t>the </a:t>
            </a:r>
            <a:r>
              <a:rPr lang="en-US" sz="3200" dirty="0" smtClean="0"/>
              <a:t>market</a:t>
            </a:r>
          </a:p>
          <a:p>
            <a:pPr>
              <a:lnSpc>
                <a:spcPct val="90000"/>
              </a:lnSpc>
            </a:pPr>
            <a:endParaRPr lang="en-US" sz="3200" dirty="0"/>
          </a:p>
          <a:p>
            <a:pPr>
              <a:lnSpc>
                <a:spcPct val="90000"/>
              </a:lnSpc>
            </a:pPr>
            <a:r>
              <a:rPr lang="en-US" sz="3200" dirty="0" smtClean="0">
                <a:solidFill>
                  <a:srgbClr val="FF0000"/>
                </a:solidFill>
              </a:rPr>
              <a:t>Less</a:t>
            </a:r>
            <a:r>
              <a:rPr lang="en-US" sz="3200" dirty="0" smtClean="0"/>
              <a:t> </a:t>
            </a:r>
            <a:r>
              <a:rPr lang="en-US" sz="3200" dirty="0"/>
              <a:t>sensitivity to market risk </a:t>
            </a:r>
            <a:r>
              <a:rPr lang="en-US" sz="3200" dirty="0" smtClean="0"/>
              <a:t>than </a:t>
            </a:r>
            <a:r>
              <a:rPr lang="en-US" sz="3200" dirty="0"/>
              <a:t>the market as a whole. </a:t>
            </a:r>
            <a:endParaRPr lang="en-US" sz="3200" dirty="0" smtClean="0"/>
          </a:p>
          <a:p>
            <a:pPr>
              <a:lnSpc>
                <a:spcPct val="90000"/>
              </a:lnSpc>
            </a:pPr>
            <a:endParaRPr lang="en-US" sz="3200" dirty="0"/>
          </a:p>
          <a:p>
            <a:pPr>
              <a:lnSpc>
                <a:spcPct val="90000"/>
              </a:lnSpc>
            </a:pPr>
            <a:r>
              <a:rPr lang="en-US" sz="3200" dirty="0" smtClean="0">
                <a:solidFill>
                  <a:srgbClr val="FF0000"/>
                </a:solidFill>
              </a:rPr>
              <a:t>Low</a:t>
            </a:r>
            <a:r>
              <a:rPr lang="en-US" sz="3200" dirty="0" smtClean="0"/>
              <a:t> sensitivity </a:t>
            </a:r>
            <a:r>
              <a:rPr lang="en-US" sz="3200" dirty="0"/>
              <a:t>to market </a:t>
            </a:r>
            <a:r>
              <a:rPr lang="en-US" sz="3200" dirty="0" smtClean="0"/>
              <a:t>risk</a:t>
            </a:r>
          </a:p>
          <a:p>
            <a:pPr>
              <a:lnSpc>
                <a:spcPct val="90000"/>
              </a:lnSpc>
            </a:pPr>
            <a:endParaRPr lang="en-US" sz="3200" dirty="0"/>
          </a:p>
          <a:p>
            <a:pPr>
              <a:lnSpc>
                <a:spcPct val="90000"/>
              </a:lnSpc>
            </a:pPr>
            <a:r>
              <a:rPr lang="en-US" sz="3200" dirty="0" smtClean="0"/>
              <a:t>Implication</a:t>
            </a:r>
          </a:p>
          <a:p>
            <a:pPr lvl="1">
              <a:lnSpc>
                <a:spcPct val="90000"/>
              </a:lnSpc>
            </a:pPr>
            <a:r>
              <a:rPr lang="en-US" dirty="0" smtClean="0"/>
              <a:t>Stock return </a:t>
            </a:r>
            <a:r>
              <a:rPr lang="en-US" dirty="0" smtClean="0">
                <a:solidFill>
                  <a:srgbClr val="FF0000"/>
                </a:solidFill>
              </a:rPr>
              <a:t>&lt;</a:t>
            </a:r>
            <a:r>
              <a:rPr lang="en-US" dirty="0" smtClean="0"/>
              <a:t> market return </a:t>
            </a:r>
          </a:p>
          <a:p>
            <a:pPr lvl="1">
              <a:lnSpc>
                <a:spcPct val="90000"/>
              </a:lnSpc>
            </a:pPr>
            <a:r>
              <a:rPr lang="en-US" dirty="0" smtClean="0"/>
              <a:t>Stock return </a:t>
            </a:r>
            <a:r>
              <a:rPr lang="en-US" dirty="0" smtClean="0">
                <a:solidFill>
                  <a:srgbClr val="FF0000"/>
                </a:solidFill>
              </a:rPr>
              <a:t>&lt;</a:t>
            </a:r>
            <a:r>
              <a:rPr lang="en-US" dirty="0" smtClean="0"/>
              <a:t> average </a:t>
            </a:r>
            <a:r>
              <a:rPr lang="en-US" dirty="0"/>
              <a:t>return on </a:t>
            </a:r>
            <a:r>
              <a:rPr lang="en-US" dirty="0" smtClean="0"/>
              <a:t>market</a:t>
            </a:r>
            <a:endParaRPr lang="en-US" dirty="0"/>
          </a:p>
        </p:txBody>
      </p:sp>
    </p:spTree>
    <p:extLst>
      <p:ext uri="{BB962C8B-B14F-4D97-AF65-F5344CB8AC3E}">
        <p14:creationId xmlns:p14="http://schemas.microsoft.com/office/powerpoint/2010/main" val="372964846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57"/>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764</TotalTime>
  <Words>540</Words>
  <Application>Microsoft Office PowerPoint</Application>
  <PresentationFormat>On-screen Show (4:3)</PresentationFormat>
  <Paragraphs>108</Paragraphs>
  <Slides>16</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5" baseType="lpstr">
      <vt:lpstr>Arial</vt:lpstr>
      <vt:lpstr>Calibri</vt:lpstr>
      <vt:lpstr>Century Gothic</vt:lpstr>
      <vt:lpstr>Courier New</vt:lpstr>
      <vt:lpstr>Symbol</vt:lpstr>
      <vt:lpstr>Wingdings</vt:lpstr>
      <vt:lpstr>Blue Segoe 4-3 template-template_April-17-2007</vt:lpstr>
      <vt:lpstr>White with Courier font for code slides</vt:lpstr>
      <vt:lpstr>Equation</vt:lpstr>
      <vt:lpstr>Video 14 (Topic 3.4): Measuring Risk </vt:lpstr>
      <vt:lpstr>Topics</vt:lpstr>
      <vt:lpstr>Beta: Measure of Market Risk</vt:lpstr>
      <vt:lpstr>Question</vt:lpstr>
      <vt:lpstr>Beta</vt:lpstr>
      <vt:lpstr>Possible Betas▪</vt:lpstr>
      <vt:lpstr>b = 1</vt:lpstr>
      <vt:lpstr>b &gt; 1</vt:lpstr>
      <vt:lpstr>b &lt; 1</vt:lpstr>
      <vt:lpstr>Two Known Betas</vt:lpstr>
      <vt:lpstr>Beta Examples</vt:lpstr>
      <vt:lpstr>Beta from Linear Regression</vt:lpstr>
      <vt:lpstr>Linear Regression: Example</vt:lpstr>
      <vt:lpstr>Linear Regression: Example</vt:lpstr>
      <vt:lpstr>Beta Formula</vt:lpstr>
      <vt:lpstr>Video 14 (Topic 3.4): Measuring Risk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94</cp:revision>
  <dcterms:created xsi:type="dcterms:W3CDTF">2014-06-29T21:19:00Z</dcterms:created>
  <dcterms:modified xsi:type="dcterms:W3CDTF">2014-07-10T15:29:59Z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