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0"/>
  </p:notesMasterIdLst>
  <p:sldIdLst>
    <p:sldId id="315" r:id="rId2"/>
    <p:sldId id="316" r:id="rId3"/>
    <p:sldId id="257" r:id="rId4"/>
    <p:sldId id="337" r:id="rId5"/>
    <p:sldId id="258" r:id="rId6"/>
    <p:sldId id="259" r:id="rId7"/>
    <p:sldId id="332" r:id="rId8"/>
    <p:sldId id="333" r:id="rId9"/>
    <p:sldId id="260" r:id="rId10"/>
    <p:sldId id="261" r:id="rId11"/>
    <p:sldId id="262" r:id="rId12"/>
    <p:sldId id="263" r:id="rId13"/>
    <p:sldId id="264" r:id="rId14"/>
    <p:sldId id="265" r:id="rId15"/>
    <p:sldId id="317" r:id="rId16"/>
    <p:sldId id="318" r:id="rId17"/>
    <p:sldId id="266" r:id="rId18"/>
    <p:sldId id="267" r:id="rId19"/>
    <p:sldId id="268" r:id="rId20"/>
    <p:sldId id="334" r:id="rId21"/>
    <p:sldId id="269" r:id="rId22"/>
    <p:sldId id="270" r:id="rId23"/>
    <p:sldId id="271" r:id="rId24"/>
    <p:sldId id="319" r:id="rId25"/>
    <p:sldId id="272" r:id="rId26"/>
    <p:sldId id="273" r:id="rId27"/>
    <p:sldId id="322" r:id="rId28"/>
    <p:sldId id="335" r:id="rId29"/>
    <p:sldId id="320" r:id="rId30"/>
    <p:sldId id="321" r:id="rId31"/>
    <p:sldId id="274" r:id="rId32"/>
    <p:sldId id="275" r:id="rId33"/>
    <p:sldId id="324" r:id="rId34"/>
    <p:sldId id="276" r:id="rId35"/>
    <p:sldId id="323" r:id="rId36"/>
    <p:sldId id="277" r:id="rId37"/>
    <p:sldId id="325" r:id="rId38"/>
    <p:sldId id="278" r:id="rId39"/>
    <p:sldId id="326" r:id="rId40"/>
    <p:sldId id="327" r:id="rId41"/>
    <p:sldId id="279" r:id="rId42"/>
    <p:sldId id="329" r:id="rId43"/>
    <p:sldId id="330" r:id="rId44"/>
    <p:sldId id="280" r:id="rId45"/>
    <p:sldId id="281" r:id="rId46"/>
    <p:sldId id="282" r:id="rId47"/>
    <p:sldId id="331" r:id="rId48"/>
    <p:sldId id="336" r:id="rId4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AAB6CE4-62FF-435C-9899-6B6D2B721651}" v="17" dt="2025-09-27T22:44:26.8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144" autoAdjust="0"/>
  </p:normalViewPr>
  <p:slideViewPr>
    <p:cSldViewPr snapToGrid="0" snapToObjects="1">
      <p:cViewPr varScale="1">
        <p:scale>
          <a:sx n="79" d="100"/>
          <a:sy n="79" d="100"/>
        </p:scale>
        <p:origin x="254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5ECE71-56E6-4CEC-96D1-E718AB5BFE77}" type="datetimeFigureOut">
              <a:rPr lang="en-US" smtClean="0"/>
              <a:t>11/22/2025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42BE73-B469-4077-9858-9D972A1FB40E}" type="slidenum">
              <a:rPr lang="en-US" smtClean="0"/>
              <a:t>‹#›</a:t>
            </a:fld>
            <a:endParaRPr lang="en-US"/>
          </a:p>
        </p:txBody>
      </p:sp>
    </p:spTree>
    <p:extLst>
      <p:ext uri="{BB962C8B-B14F-4D97-AF65-F5344CB8AC3E}">
        <p14:creationId xmlns:p14="http://schemas.microsoft.com/office/powerpoint/2010/main" val="29397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them try two prompts’</a:t>
            </a:r>
          </a:p>
          <a:p>
            <a:pPr marL="228600" indent="-228600">
              <a:buAutoNum type="arabicPeriod"/>
            </a:pPr>
            <a:r>
              <a:rPr lang="en-US" dirty="0"/>
              <a:t>‘What is Prompt Engineering?’</a:t>
            </a:r>
          </a:p>
          <a:p>
            <a:pPr marL="228600" indent="-228600">
              <a:buAutoNum type="arabicPeriod"/>
            </a:pPr>
            <a:r>
              <a:rPr lang="en-US" dirty="0"/>
              <a:t>‘Explain ‘Prompt Engineering’ in detail </a:t>
            </a:r>
          </a:p>
          <a:p>
            <a:pPr marL="228600" indent="-228600">
              <a:buAutoNum type="arabicPeriod"/>
            </a:pPr>
            <a:r>
              <a:rPr lang="en-US" dirty="0"/>
              <a:t>Compare the results,</a:t>
            </a:r>
            <a:br>
              <a:rPr lang="en-US" dirty="0"/>
            </a:br>
            <a:r>
              <a:rPr lang="en-US" dirty="0"/>
              <a:t>see if it uses the term ‘prompt engineering is an ART, ask it to </a:t>
            </a:r>
            <a:r>
              <a:rPr lang="en-US"/>
              <a:t>explain why!</a:t>
            </a:r>
            <a:endParaRPr lang="en-US" dirty="0"/>
          </a:p>
        </p:txBody>
      </p:sp>
      <p:sp>
        <p:nvSpPr>
          <p:cNvPr id="4" name="Slide Number Placeholder 3"/>
          <p:cNvSpPr>
            <a:spLocks noGrp="1"/>
          </p:cNvSpPr>
          <p:nvPr>
            <p:ph type="sldNum" sz="quarter" idx="5"/>
          </p:nvPr>
        </p:nvSpPr>
        <p:spPr/>
        <p:txBody>
          <a:bodyPr/>
          <a:lstStyle/>
          <a:p>
            <a:fld id="{D542BE73-B469-4077-9858-9D972A1FB40E}" type="slidenum">
              <a:rPr lang="en-US" smtClean="0"/>
              <a:t>2</a:t>
            </a:fld>
            <a:endParaRPr lang="en-US"/>
          </a:p>
        </p:txBody>
      </p:sp>
    </p:spTree>
    <p:extLst>
      <p:ext uri="{BB962C8B-B14F-4D97-AF65-F5344CB8AC3E}">
        <p14:creationId xmlns:p14="http://schemas.microsoft.com/office/powerpoint/2010/main" val="31323109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Explain that Python connects the chatbot’s web interface to LM Studio. Show a simple fetch/POST command and how it transfers text from webpage to model. Compare it to sending a letter (input) and receiving a reply (output).</a:t>
            </a:r>
          </a:p>
        </p:txBody>
      </p:sp>
      <p:sp>
        <p:nvSpPr>
          <p:cNvPr id="4" name="Slide Number Placeholder 3"/>
          <p:cNvSpPr>
            <a:spLocks noGrp="1"/>
          </p:cNvSpPr>
          <p:nvPr>
            <p:ph type="sldNum" sz="quarter" idx="5"/>
          </p:nvPr>
        </p:nvSpPr>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Point out the differences between index.html (simple) and steamPunk.html (stylized). Reassure students they don’t need to fully understand all the code, just the flow of data.</a:t>
            </a:r>
          </a:p>
        </p:txBody>
      </p:sp>
      <p:sp>
        <p:nvSpPr>
          <p:cNvPr id="4" name="Slide Number Placeholder 3"/>
          <p:cNvSpPr>
            <a:spLocks noGrp="1"/>
          </p:cNvSpPr>
          <p:nvPr>
            <p:ph type="sldNum" sz="quarter" idx="5"/>
          </p:nvPr>
        </p:nvSpPr>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B46EF-A087-3BB8-94C8-33A9DD7954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E79716-07A0-4A7D-6718-558E26101604}"/>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9D97CD93-EF41-BAEB-07E3-94A82F8ACF53}"/>
              </a:ext>
            </a:extLst>
          </p:cNvPr>
          <p:cNvSpPr>
            <a:spLocks noGrp="1"/>
          </p:cNvSpPr>
          <p:nvPr>
            <p:ph type="body" sz="quarter" idx="3"/>
          </p:nvPr>
        </p:nvSpPr>
        <p:spPr/>
        <p:txBody>
          <a:bodyPr/>
          <a:lstStyle/>
          <a:p>
            <a:r>
              <a:t>Point out the differences between index.html (simple) and steamPunk.html (stylized). Reassure students they don’t need to fully understand all the code, just the flow of data.</a:t>
            </a:r>
          </a:p>
        </p:txBody>
      </p:sp>
      <p:sp>
        <p:nvSpPr>
          <p:cNvPr id="4" name="Slide Number Placeholder 3">
            <a:extLst>
              <a:ext uri="{FF2B5EF4-FFF2-40B4-BE49-F238E27FC236}">
                <a16:creationId xmlns:a16="http://schemas.microsoft.com/office/drawing/2014/main" id="{DEAF94D9-B6C1-B0D8-BCB5-07F29158CFB2}"/>
              </a:ext>
            </a:extLst>
          </p:cNvPr>
          <p:cNvSpPr>
            <a:spLocks noGrp="1"/>
          </p:cNvSpPr>
          <p:nvPr>
            <p:ph type="sldNum" sz="quarter" idx="5"/>
          </p:nvPr>
        </p:nvSpPr>
        <p:spPr/>
      </p:sp>
    </p:spTree>
    <p:extLst>
      <p:ext uri="{BB962C8B-B14F-4D97-AF65-F5344CB8AC3E}">
        <p14:creationId xmlns:p14="http://schemas.microsoft.com/office/powerpoint/2010/main" val="13046687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Give relatable examples: a chatbot on Amazon answering order questions, or a company onboarding tool that guides new hires. Emphasize real value: reducing wait times and helping employees.</a:t>
            </a:r>
          </a:p>
        </p:txBody>
      </p:sp>
      <p:sp>
        <p:nvSpPr>
          <p:cNvPr id="4" name="Slide Number Placeholder 3"/>
          <p:cNvSpPr>
            <a:spLocks noGrp="1"/>
          </p:cNvSpPr>
          <p:nvPr>
            <p:ph type="sldNum" sz="quarter" idx="5"/>
          </p:nvPr>
        </p:nvSpPr>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Stress teamwork. Navigator gives direction, Builder types, Scribe records. Each role is important for collaboration and ensures equal participation.</a:t>
            </a:r>
          </a:p>
        </p:txBody>
      </p:sp>
      <p:sp>
        <p:nvSpPr>
          <p:cNvPr id="4" name="Slide Number Placeholder 3"/>
          <p:cNvSpPr>
            <a:spLocks noGrp="1"/>
          </p:cNvSpPr>
          <p:nvPr>
            <p:ph type="sldNum" sz="quarter" idx="5"/>
          </p:nvPr>
        </p:nvSpPr>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Make sure LM Studio is running. Students may need help checking the port number. Demonstrate this live.</a:t>
            </a:r>
          </a:p>
        </p:txBody>
      </p:sp>
      <p:sp>
        <p:nvSpPr>
          <p:cNvPr id="4" name="Slide Number Placeholder 3"/>
          <p:cNvSpPr>
            <a:spLocks noGrp="1"/>
          </p:cNvSpPr>
          <p:nvPr>
            <p:ph type="sldNum" sz="quarter" idx="5"/>
          </p:nvPr>
        </p:nvSpPr>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B41DC-E01F-5F23-D8DE-6628BEA868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F8AEE-3E32-F14E-44B2-6924132E7F53}"/>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6C5FFF2C-25D4-ACC9-01E7-32F9C27FDCE5}"/>
              </a:ext>
            </a:extLst>
          </p:cNvPr>
          <p:cNvSpPr>
            <a:spLocks noGrp="1"/>
          </p:cNvSpPr>
          <p:nvPr>
            <p:ph type="body" sz="quarter" idx="3"/>
          </p:nvPr>
        </p:nvSpPr>
        <p:spPr/>
        <p:txBody>
          <a:bodyPr/>
          <a:lstStyle/>
          <a:p>
            <a:r>
              <a:t>Make sure LM Studio is running. Students may need help checking the port number. Demonstrate this live.</a:t>
            </a:r>
          </a:p>
        </p:txBody>
      </p:sp>
      <p:sp>
        <p:nvSpPr>
          <p:cNvPr id="4" name="Slide Number Placeholder 3">
            <a:extLst>
              <a:ext uri="{FF2B5EF4-FFF2-40B4-BE49-F238E27FC236}">
                <a16:creationId xmlns:a16="http://schemas.microsoft.com/office/drawing/2014/main" id="{048EC515-7109-2A92-4BD6-9C744D4C3BE2}"/>
              </a:ext>
            </a:extLst>
          </p:cNvPr>
          <p:cNvSpPr>
            <a:spLocks noGrp="1"/>
          </p:cNvSpPr>
          <p:nvPr>
            <p:ph type="sldNum" sz="quarter" idx="5"/>
          </p:nvPr>
        </p:nvSpPr>
        <p:spPr/>
      </p:sp>
    </p:spTree>
    <p:extLst>
      <p:ext uri="{BB962C8B-B14F-4D97-AF65-F5344CB8AC3E}">
        <p14:creationId xmlns:p14="http://schemas.microsoft.com/office/powerpoint/2010/main" val="3882021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Explain what a web server does: it allows the browser to load their HTML files. Use analogy: a web server is like a librarian handing out books (files) when requested.</a:t>
            </a:r>
          </a:p>
        </p:txBody>
      </p:sp>
      <p:sp>
        <p:nvSpPr>
          <p:cNvPr id="4" name="Slide Number Placeholder 3"/>
          <p:cNvSpPr>
            <a:spLocks noGrp="1"/>
          </p:cNvSpPr>
          <p:nvPr>
            <p:ph type="sldNum" sz="quarter" idx="5"/>
          </p:nvPr>
        </p:nvSpPr>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1C214-FCF6-7E12-67CD-DC2E93CB77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7FA713-2D9A-BA60-2F3A-F641B1958F77}"/>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87AFF7EE-B88B-9659-AD25-42AE83EE0E07}"/>
              </a:ext>
            </a:extLst>
          </p:cNvPr>
          <p:cNvSpPr>
            <a:spLocks noGrp="1"/>
          </p:cNvSpPr>
          <p:nvPr>
            <p:ph type="body" sz="quarter" idx="3"/>
          </p:nvPr>
        </p:nvSpPr>
        <p:spPr/>
        <p:txBody>
          <a:bodyPr/>
          <a:lstStyle/>
          <a:p>
            <a:r>
              <a:t>Explain what a web server does: it allows the browser to load their HTML files. Use analogy: a web server is like a librarian handing out books (files) when requested.</a:t>
            </a:r>
          </a:p>
        </p:txBody>
      </p:sp>
      <p:sp>
        <p:nvSpPr>
          <p:cNvPr id="4" name="Slide Number Placeholder 3">
            <a:extLst>
              <a:ext uri="{FF2B5EF4-FFF2-40B4-BE49-F238E27FC236}">
                <a16:creationId xmlns:a16="http://schemas.microsoft.com/office/drawing/2014/main" id="{564DC134-A7EC-DE5B-950E-735DD52E5C92}"/>
              </a:ext>
            </a:extLst>
          </p:cNvPr>
          <p:cNvSpPr>
            <a:spLocks noGrp="1"/>
          </p:cNvSpPr>
          <p:nvPr>
            <p:ph type="sldNum" sz="quarter" idx="5"/>
          </p:nvPr>
        </p:nvSpPr>
        <p:spPr/>
      </p:sp>
    </p:spTree>
    <p:extLst>
      <p:ext uri="{BB962C8B-B14F-4D97-AF65-F5344CB8AC3E}">
        <p14:creationId xmlns:p14="http://schemas.microsoft.com/office/powerpoint/2010/main" val="20269434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Point out the use of localhost — it means the computer is hosting its own webpage. No internet required for this lab.</a:t>
            </a:r>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Explain to students that chatbots are essentially digital assistants. They simulate human conversations by responding to text or voice input. Stress their role in business: saving costs, increasing efficiency, and providing 24/7 support.</a:t>
            </a:r>
          </a:p>
        </p:txBody>
      </p:sp>
      <p:sp>
        <p:nvSpPr>
          <p:cNvPr id="4" name="Slide Number Placeholder 3"/>
          <p:cNvSpPr>
            <a:spLocks noGrp="1"/>
          </p:cNvSpPr>
          <p:nvPr>
            <p:ph type="sldNum" sz="quarter" idx="5"/>
          </p:nvPr>
        </p:nvSpPr>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72831-E493-03AD-0281-673CC26790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DDE827-B68B-DB8C-4965-FF9975B1B409}"/>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26B2B36D-BDCC-9300-0096-A9F53446A837}"/>
              </a:ext>
            </a:extLst>
          </p:cNvPr>
          <p:cNvSpPr>
            <a:spLocks noGrp="1"/>
          </p:cNvSpPr>
          <p:nvPr>
            <p:ph type="body" sz="quarter" idx="3"/>
          </p:nvPr>
        </p:nvSpPr>
        <p:spPr/>
        <p:txBody>
          <a:bodyPr/>
          <a:lstStyle/>
          <a:p>
            <a:r>
              <a:t>Point out the use of localhost — it means the computer is hosting its own webpage. No internet required for this lab.</a:t>
            </a:r>
          </a:p>
        </p:txBody>
      </p:sp>
      <p:sp>
        <p:nvSpPr>
          <p:cNvPr id="4" name="Slide Number Placeholder 3">
            <a:extLst>
              <a:ext uri="{FF2B5EF4-FFF2-40B4-BE49-F238E27FC236}">
                <a16:creationId xmlns:a16="http://schemas.microsoft.com/office/drawing/2014/main" id="{D71EAB74-DCC5-D192-4696-10878155B47A}"/>
              </a:ext>
            </a:extLst>
          </p:cNvPr>
          <p:cNvSpPr>
            <a:spLocks noGrp="1"/>
          </p:cNvSpPr>
          <p:nvPr>
            <p:ph type="sldNum" sz="quarter" idx="5"/>
          </p:nvPr>
        </p:nvSpPr>
        <p:spPr/>
      </p:sp>
    </p:spTree>
    <p:extLst>
      <p:ext uri="{BB962C8B-B14F-4D97-AF65-F5344CB8AC3E}">
        <p14:creationId xmlns:p14="http://schemas.microsoft.com/office/powerpoint/2010/main" val="10325340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Encourage creativity: change the chatbot’s greeting, experiment with temperature. Explain temperature as creativity dial — 0.2 is serious, 0.8 is imaginative.</a:t>
            </a:r>
          </a:p>
        </p:txBody>
      </p:sp>
      <p:sp>
        <p:nvSpPr>
          <p:cNvPr id="4" name="Slide Number Placeholder 3"/>
          <p:cNvSpPr>
            <a:spLocks noGrp="1"/>
          </p:cNvSpPr>
          <p:nvPr>
            <p:ph type="sldNum" sz="quarter" idx="5"/>
          </p:nvPr>
        </p:nvSpPr>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B8CEBE-8B27-C32A-13EC-614232720E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0DD714-006A-666C-A4BE-9F1986C91616}"/>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B8ED465B-CFCC-179F-3591-9B73B4B80D37}"/>
              </a:ext>
            </a:extLst>
          </p:cNvPr>
          <p:cNvSpPr>
            <a:spLocks noGrp="1"/>
          </p:cNvSpPr>
          <p:nvPr>
            <p:ph type="body" sz="quarter" idx="3"/>
          </p:nvPr>
        </p:nvSpPr>
        <p:spPr/>
        <p:txBody>
          <a:bodyPr/>
          <a:lstStyle/>
          <a:p>
            <a:r>
              <a:t>Encourage creativity: change the chatbot’s greeting, experiment with temperature. Explain temperature as creativity dial — 0.2 is serious, 0.8 is imaginative.</a:t>
            </a:r>
          </a:p>
        </p:txBody>
      </p:sp>
      <p:sp>
        <p:nvSpPr>
          <p:cNvPr id="4" name="Slide Number Placeholder 3">
            <a:extLst>
              <a:ext uri="{FF2B5EF4-FFF2-40B4-BE49-F238E27FC236}">
                <a16:creationId xmlns:a16="http://schemas.microsoft.com/office/drawing/2014/main" id="{90D2D315-8824-F769-AE55-A61597F23163}"/>
              </a:ext>
            </a:extLst>
          </p:cNvPr>
          <p:cNvSpPr>
            <a:spLocks noGrp="1"/>
          </p:cNvSpPr>
          <p:nvPr>
            <p:ph type="sldNum" sz="quarter" idx="5"/>
          </p:nvPr>
        </p:nvSpPr>
        <p:spPr/>
      </p:sp>
    </p:spTree>
    <p:extLst>
      <p:ext uri="{BB962C8B-B14F-4D97-AF65-F5344CB8AC3E}">
        <p14:creationId xmlns:p14="http://schemas.microsoft.com/office/powerpoint/2010/main" val="3376159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BAF0E-AABB-190B-5B4A-FD2E3B9BF7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996017-4883-00B4-935E-06A1ED51A756}"/>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8D235F3D-919C-83E8-48C2-61A50821AF77}"/>
              </a:ext>
            </a:extLst>
          </p:cNvPr>
          <p:cNvSpPr>
            <a:spLocks noGrp="1"/>
          </p:cNvSpPr>
          <p:nvPr>
            <p:ph type="body" sz="quarter" idx="3"/>
          </p:nvPr>
        </p:nvSpPr>
        <p:spPr/>
        <p:txBody>
          <a:bodyPr/>
          <a:lstStyle/>
          <a:p>
            <a:r>
              <a:t>Encourage creativity: change the chatbot’s greeting, experiment with temperature. Explain temperature as creativity dial — 0.2 is serious, 0.8 is imaginative.</a:t>
            </a:r>
          </a:p>
        </p:txBody>
      </p:sp>
      <p:sp>
        <p:nvSpPr>
          <p:cNvPr id="4" name="Slide Number Placeholder 3">
            <a:extLst>
              <a:ext uri="{FF2B5EF4-FFF2-40B4-BE49-F238E27FC236}">
                <a16:creationId xmlns:a16="http://schemas.microsoft.com/office/drawing/2014/main" id="{BED2D424-FE2F-E09C-7644-3AD69FA4CD3A}"/>
              </a:ext>
            </a:extLst>
          </p:cNvPr>
          <p:cNvSpPr>
            <a:spLocks noGrp="1"/>
          </p:cNvSpPr>
          <p:nvPr>
            <p:ph type="sldNum" sz="quarter" idx="5"/>
          </p:nvPr>
        </p:nvSpPr>
        <p:spPr/>
      </p:sp>
    </p:spTree>
    <p:extLst>
      <p:ext uri="{BB962C8B-B14F-4D97-AF65-F5344CB8AC3E}">
        <p14:creationId xmlns:p14="http://schemas.microsoft.com/office/powerpoint/2010/main" val="35407046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Encourage business-related prompts. Example: 'What’s the best way to welcome a new employee?' or 'Suggest ways to increase sales.'</a:t>
            </a:r>
          </a:p>
        </p:txBody>
      </p:sp>
      <p:sp>
        <p:nvSpPr>
          <p:cNvPr id="4" name="Slide Number Placeholder 3"/>
          <p:cNvSpPr>
            <a:spLocks noGrp="1"/>
          </p:cNvSpPr>
          <p:nvPr>
            <p:ph type="sldNum" sz="quarter" idx="5"/>
          </p:nvPr>
        </p:nvSpPr>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B047BE-982E-2171-49C3-27CE75A50A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E30C2C-21F1-57A7-890F-D12824C42536}"/>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04738571-38C7-4443-5529-0FB652988AB1}"/>
              </a:ext>
            </a:extLst>
          </p:cNvPr>
          <p:cNvSpPr>
            <a:spLocks noGrp="1"/>
          </p:cNvSpPr>
          <p:nvPr>
            <p:ph type="body" sz="quarter" idx="3"/>
          </p:nvPr>
        </p:nvSpPr>
        <p:spPr/>
        <p:txBody>
          <a:bodyPr/>
          <a:lstStyle/>
          <a:p>
            <a:r>
              <a:t>Encourage business-related prompts. Example: 'What’s the best way to welcome a new employee?' or 'Suggest ways to increase sales.'</a:t>
            </a:r>
          </a:p>
        </p:txBody>
      </p:sp>
      <p:sp>
        <p:nvSpPr>
          <p:cNvPr id="4" name="Slide Number Placeholder 3">
            <a:extLst>
              <a:ext uri="{FF2B5EF4-FFF2-40B4-BE49-F238E27FC236}">
                <a16:creationId xmlns:a16="http://schemas.microsoft.com/office/drawing/2014/main" id="{B9B3D302-A764-1549-6307-E8D85F7B0685}"/>
              </a:ext>
            </a:extLst>
          </p:cNvPr>
          <p:cNvSpPr>
            <a:spLocks noGrp="1"/>
          </p:cNvSpPr>
          <p:nvPr>
            <p:ph type="sldNum" sz="quarter" idx="5"/>
          </p:nvPr>
        </p:nvSpPr>
        <p:spPr/>
      </p:sp>
    </p:spTree>
    <p:extLst>
      <p:ext uri="{BB962C8B-B14F-4D97-AF65-F5344CB8AC3E}">
        <p14:creationId xmlns:p14="http://schemas.microsoft.com/office/powerpoint/2010/main" val="299377528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Go over common errors and how to fix them. Reassure students that errors are part of learning — troubleshooting is a valuable skill.</a:t>
            </a:r>
          </a:p>
        </p:txBody>
      </p:sp>
      <p:sp>
        <p:nvSpPr>
          <p:cNvPr id="4" name="Slide Number Placeholder 3"/>
          <p:cNvSpPr>
            <a:spLocks noGrp="1"/>
          </p:cNvSpPr>
          <p:nvPr>
            <p:ph type="sldNum" sz="quarter" idx="5"/>
          </p:nvPr>
        </p:nvSpPr>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Guide students to create a professional summary. Tell them to document changes and reflect on business applications. Encourage screenshots as evidence of work.</a:t>
            </a:r>
          </a:p>
        </p:txBody>
      </p:sp>
      <p:sp>
        <p:nvSpPr>
          <p:cNvPr id="4" name="Slide Number Placeholder 3"/>
          <p:cNvSpPr>
            <a:spLocks noGrp="1"/>
          </p:cNvSpPr>
          <p:nvPr>
            <p:ph type="sldNum" sz="quarter" idx="5"/>
          </p:nvPr>
        </p:nvSpPr>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Ask open questions: What did you learn that you didn’t expect? How can this help in business? Encourage students to share examples from their own experiences.</a:t>
            </a:r>
          </a:p>
        </p:txBody>
      </p:sp>
      <p:sp>
        <p:nvSpPr>
          <p:cNvPr id="4" name="Slide Number Placeholder 3"/>
          <p:cNvSpPr>
            <a:spLocks noGrp="1"/>
          </p:cNvSpPr>
          <p:nvPr>
            <p:ph type="sldNum" sz="quarter" idx="5"/>
          </p:nvPr>
        </p:nvSpPr>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823F36-8A00-F5A4-D208-8B45033DD0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D99275-881E-FD49-F6FA-C345B283B445}"/>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2B078902-F716-23BA-F632-5AB37D146A18}"/>
              </a:ext>
            </a:extLst>
          </p:cNvPr>
          <p:cNvSpPr>
            <a:spLocks noGrp="1"/>
          </p:cNvSpPr>
          <p:nvPr>
            <p:ph type="body" sz="quarter" idx="3"/>
          </p:nvPr>
        </p:nvSpPr>
        <p:spPr/>
        <p:txBody>
          <a:bodyPr/>
          <a:lstStyle/>
          <a:p>
            <a:r>
              <a:t>Ask open questions: What did you learn that you didn’t expect? How can this help in business? Encourage students to share examples from their own experiences.</a:t>
            </a:r>
          </a:p>
        </p:txBody>
      </p:sp>
      <p:sp>
        <p:nvSpPr>
          <p:cNvPr id="4" name="Slide Number Placeholder 3">
            <a:extLst>
              <a:ext uri="{FF2B5EF4-FFF2-40B4-BE49-F238E27FC236}">
                <a16:creationId xmlns:a16="http://schemas.microsoft.com/office/drawing/2014/main" id="{CDAB4127-903A-7B86-F6C3-E0D4F29479D1}"/>
              </a:ext>
            </a:extLst>
          </p:cNvPr>
          <p:cNvSpPr>
            <a:spLocks noGrp="1"/>
          </p:cNvSpPr>
          <p:nvPr>
            <p:ph type="sldNum" sz="quarter" idx="5"/>
          </p:nvPr>
        </p:nvSpPr>
        <p:spPr/>
      </p:sp>
    </p:spTree>
    <p:extLst>
      <p:ext uri="{BB962C8B-B14F-4D97-AF65-F5344CB8AC3E}">
        <p14:creationId xmlns:p14="http://schemas.microsoft.com/office/powerpoint/2010/main" val="158082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Walk through simple concepts: input is what the user types, output is the bot’s reply. Conditional logic means the bot follows rules to decide answers. Introduce frontend vs backend as the visible vs hidden parts of a chatbot system.</a:t>
            </a:r>
          </a:p>
        </p:txBody>
      </p:sp>
      <p:sp>
        <p:nvSpPr>
          <p:cNvPr id="4" name="Slide Number Placeholder 3"/>
          <p:cNvSpPr>
            <a:spLocks noGrp="1"/>
          </p:cNvSpPr>
          <p:nvPr>
            <p:ph type="sldNum" sz="quarter" idx="5"/>
          </p:nvPr>
        </p:nvSpPr>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7AEF49-D2D3-3867-9028-D6B0C9107F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D7EB0F-5EA8-46D7-A4F3-399AD7B85B04}"/>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CF8B61A9-67B6-722B-19B1-836451374C06}"/>
              </a:ext>
            </a:extLst>
          </p:cNvPr>
          <p:cNvSpPr>
            <a:spLocks noGrp="1"/>
          </p:cNvSpPr>
          <p:nvPr>
            <p:ph type="body" sz="quarter" idx="3"/>
          </p:nvPr>
        </p:nvSpPr>
        <p:spPr/>
        <p:txBody>
          <a:bodyPr/>
          <a:lstStyle/>
          <a:p>
            <a:r>
              <a:t>Ask open questions: What did you learn that you didn’t expect? How can this help in business? Encourage students to share examples from their own experiences.</a:t>
            </a:r>
          </a:p>
        </p:txBody>
      </p:sp>
      <p:sp>
        <p:nvSpPr>
          <p:cNvPr id="4" name="Slide Number Placeholder 3">
            <a:extLst>
              <a:ext uri="{FF2B5EF4-FFF2-40B4-BE49-F238E27FC236}">
                <a16:creationId xmlns:a16="http://schemas.microsoft.com/office/drawing/2014/main" id="{4773E26B-32EE-8840-7495-E5CDCDF9C003}"/>
              </a:ext>
            </a:extLst>
          </p:cNvPr>
          <p:cNvSpPr>
            <a:spLocks noGrp="1"/>
          </p:cNvSpPr>
          <p:nvPr>
            <p:ph type="sldNum" sz="quarter" idx="5"/>
          </p:nvPr>
        </p:nvSpPr>
        <p:spPr/>
      </p:sp>
    </p:spTree>
    <p:extLst>
      <p:ext uri="{BB962C8B-B14F-4D97-AF65-F5344CB8AC3E}">
        <p14:creationId xmlns:p14="http://schemas.microsoft.com/office/powerpoint/2010/main" val="26870174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Use a diagram to show how frontend, backend, and AI model connect. Give an analogy: frontend is the store counter, backend is the storeroom, and the AI model is the expert answering customer questions.</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59A78B-1EC2-E8DF-71C0-5AD345BEDF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5E3280-CB3F-D2E9-45C1-30EB723C7786}"/>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2A07C210-1F3A-8EC0-CFEC-3E5CB8870EB9}"/>
              </a:ext>
            </a:extLst>
          </p:cNvPr>
          <p:cNvSpPr>
            <a:spLocks noGrp="1"/>
          </p:cNvSpPr>
          <p:nvPr>
            <p:ph type="body" sz="quarter" idx="3"/>
          </p:nvPr>
        </p:nvSpPr>
        <p:spPr/>
        <p:txBody>
          <a:bodyPr/>
          <a:lstStyle/>
          <a:p>
            <a:r>
              <a:t>Use a diagram to show how frontend, backend, and AI model connect. Give an analogy: frontend is the store counter, backend is the storeroom, and the AI model is the expert answering customer questions.</a:t>
            </a:r>
          </a:p>
        </p:txBody>
      </p:sp>
      <p:sp>
        <p:nvSpPr>
          <p:cNvPr id="4" name="Slide Number Placeholder 3">
            <a:extLst>
              <a:ext uri="{FF2B5EF4-FFF2-40B4-BE49-F238E27FC236}">
                <a16:creationId xmlns:a16="http://schemas.microsoft.com/office/drawing/2014/main" id="{B03CDFE3-20A7-E323-D39B-61A390B7F847}"/>
              </a:ext>
            </a:extLst>
          </p:cNvPr>
          <p:cNvSpPr>
            <a:spLocks noGrp="1"/>
          </p:cNvSpPr>
          <p:nvPr>
            <p:ph type="sldNum" sz="quarter" idx="5"/>
          </p:nvPr>
        </p:nvSpPr>
        <p:spPr/>
      </p:sp>
    </p:spTree>
    <p:extLst>
      <p:ext uri="{BB962C8B-B14F-4D97-AF65-F5344CB8AC3E}">
        <p14:creationId xmlns:p14="http://schemas.microsoft.com/office/powerpoint/2010/main" val="8800514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A53C7-AA97-766C-EB82-D6A1D7EB5A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DE9651-897E-9DC9-F6A3-596374B18FC4}"/>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77E5D35D-C248-16A3-C82A-091FF2BDB329}"/>
              </a:ext>
            </a:extLst>
          </p:cNvPr>
          <p:cNvSpPr>
            <a:spLocks noGrp="1"/>
          </p:cNvSpPr>
          <p:nvPr>
            <p:ph type="body" sz="quarter" idx="3"/>
          </p:nvPr>
        </p:nvSpPr>
        <p:spPr/>
        <p:txBody>
          <a:bodyPr/>
          <a:lstStyle/>
          <a:p>
            <a:r>
              <a:rPr lang="en-US" dirty="0"/>
              <a:t>Mention that Methmini is doing internship with krybe.co   AI voice interaction</a:t>
            </a:r>
          </a:p>
          <a:p>
            <a:r>
              <a:rPr dirty="0"/>
              <a:t>Use a diagram to show how frontend, backend, and AI model connect. Give an analogy: frontend is the store counter, backend is the storeroom, and the AI model is the expert answering customer questions.</a:t>
            </a:r>
          </a:p>
        </p:txBody>
      </p:sp>
      <p:sp>
        <p:nvSpPr>
          <p:cNvPr id="4" name="Slide Number Placeholder 3">
            <a:extLst>
              <a:ext uri="{FF2B5EF4-FFF2-40B4-BE49-F238E27FC236}">
                <a16:creationId xmlns:a16="http://schemas.microsoft.com/office/drawing/2014/main" id="{90E05B38-2D36-B626-10AC-4BAA815ABB6C}"/>
              </a:ext>
            </a:extLst>
          </p:cNvPr>
          <p:cNvSpPr>
            <a:spLocks noGrp="1"/>
          </p:cNvSpPr>
          <p:nvPr>
            <p:ph type="sldNum" sz="quarter" idx="5"/>
          </p:nvPr>
        </p:nvSpPr>
        <p:spPr/>
      </p:sp>
    </p:spTree>
    <p:extLst>
      <p:ext uri="{BB962C8B-B14F-4D97-AF65-F5344CB8AC3E}">
        <p14:creationId xmlns:p14="http://schemas.microsoft.com/office/powerpoint/2010/main" val="17809774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Explain that LM Studio is software that lets us run AI models locally on our laptops. Mention CORS as a security setting that allows web pages to communicate with LM Studio. Students should understand why a local server is needed.</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Give relatable examples: a chatbot on Amazon answering order questions, or a company onboarding tool that guides new hires. Emphasize real value: reducing wait times and helping employees.</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Remind students of Monday’s key points. Highlight that chatbots are practical AI systems they can build today using LM Studio.</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classes.winona.edu/ppaulson/AI/mis112.htm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eprofessor.azurewebsites.net/mis112/lab01/lab01.html"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krybe.co/"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10032F5-7995-05E1-8B95-FB1982B47724}"/>
              </a:ext>
            </a:extLst>
          </p:cNvPr>
          <p:cNvSpPr>
            <a:spLocks noGrp="1"/>
          </p:cNvSpPr>
          <p:nvPr>
            <p:ph type="ctrTitle"/>
          </p:nvPr>
        </p:nvSpPr>
        <p:spPr/>
        <p:txBody>
          <a:bodyPr/>
          <a:lstStyle/>
          <a:p>
            <a:r>
              <a:rPr lang="en-US" dirty="0"/>
              <a:t>Coding and Chatbots</a:t>
            </a:r>
          </a:p>
        </p:txBody>
      </p:sp>
      <p:sp>
        <p:nvSpPr>
          <p:cNvPr id="5" name="Subtitle 4">
            <a:extLst>
              <a:ext uri="{FF2B5EF4-FFF2-40B4-BE49-F238E27FC236}">
                <a16:creationId xmlns:a16="http://schemas.microsoft.com/office/drawing/2014/main" id="{78A75D49-B655-7706-2A07-23D80D92906A}"/>
              </a:ext>
            </a:extLst>
          </p:cNvPr>
          <p:cNvSpPr>
            <a:spLocks noGrp="1"/>
          </p:cNvSpPr>
          <p:nvPr>
            <p:ph type="subTitle" idx="1"/>
          </p:nvPr>
        </p:nvSpPr>
        <p:spPr/>
        <p:txBody>
          <a:bodyPr/>
          <a:lstStyle/>
          <a:p>
            <a:r>
              <a:rPr lang="en-US" dirty="0"/>
              <a:t>MIS112-Week 8</a:t>
            </a:r>
          </a:p>
        </p:txBody>
      </p:sp>
    </p:spTree>
    <p:extLst>
      <p:ext uri="{BB962C8B-B14F-4D97-AF65-F5344CB8AC3E}">
        <p14:creationId xmlns:p14="http://schemas.microsoft.com/office/powerpoint/2010/main" val="3124607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Business Examples</a:t>
            </a:r>
          </a:p>
        </p:txBody>
      </p:sp>
      <p:sp>
        <p:nvSpPr>
          <p:cNvPr id="3" name="Content Placeholder 2"/>
          <p:cNvSpPr>
            <a:spLocks noGrp="1"/>
          </p:cNvSpPr>
          <p:nvPr>
            <p:ph idx="1"/>
          </p:nvPr>
        </p:nvSpPr>
        <p:spPr/>
        <p:txBody>
          <a:bodyPr>
            <a:normAutofit fontScale="92500" lnSpcReduction="10000"/>
          </a:bodyPr>
          <a:lstStyle/>
          <a:p>
            <a:endParaRPr dirty="0"/>
          </a:p>
          <a:p>
            <a:r>
              <a:rPr dirty="0"/>
              <a:t>Customer support bots</a:t>
            </a:r>
          </a:p>
          <a:p>
            <a:r>
              <a:rPr dirty="0"/>
              <a:t>HR onboarding assistants</a:t>
            </a:r>
          </a:p>
          <a:p>
            <a:r>
              <a:rPr dirty="0"/>
              <a:t>Customer support bots: instantly answer FAQs (shipping times, order status)</a:t>
            </a:r>
          </a:p>
          <a:p>
            <a:r>
              <a:rPr dirty="0"/>
              <a:t>HR onboarding bots: guide new employees through common questions and training</a:t>
            </a:r>
          </a:p>
          <a:p>
            <a:r>
              <a:rPr dirty="0"/>
              <a:t>Sales bots: recommend products and help customers compare features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Interactive Exercise 1</a:t>
            </a:r>
          </a:p>
        </p:txBody>
      </p:sp>
      <p:sp>
        <p:nvSpPr>
          <p:cNvPr id="3" name="Content Placeholder 2"/>
          <p:cNvSpPr>
            <a:spLocks noGrp="1"/>
          </p:cNvSpPr>
          <p:nvPr>
            <p:ph idx="1"/>
          </p:nvPr>
        </p:nvSpPr>
        <p:spPr/>
        <p:txBody>
          <a:bodyPr/>
          <a:lstStyle/>
          <a:p>
            <a:endParaRPr dirty="0"/>
          </a:p>
          <a:p>
            <a:r>
              <a:rPr dirty="0"/>
              <a:t>Poll: Where have you interacted with chatbots?</a:t>
            </a:r>
          </a:p>
          <a:p>
            <a:r>
              <a:rPr dirty="0"/>
              <a:t>Discuss experiences</a:t>
            </a:r>
            <a:r>
              <a:rPr lang="en-US" dirty="0"/>
              <a:t>-both good and bad</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Interactive Exercise 2</a:t>
            </a:r>
          </a:p>
        </p:txBody>
      </p:sp>
      <p:sp>
        <p:nvSpPr>
          <p:cNvPr id="3" name="Content Placeholder 2"/>
          <p:cNvSpPr>
            <a:spLocks noGrp="1"/>
          </p:cNvSpPr>
          <p:nvPr>
            <p:ph idx="1"/>
          </p:nvPr>
        </p:nvSpPr>
        <p:spPr/>
        <p:txBody>
          <a:bodyPr/>
          <a:lstStyle/>
          <a:p>
            <a:endParaRPr dirty="0"/>
          </a:p>
          <a:p>
            <a:r>
              <a:rPr dirty="0"/>
              <a:t>Think-pair-share: How might chatbots improve </a:t>
            </a:r>
            <a:r>
              <a:rPr lang="en-US" dirty="0"/>
              <a:t>school</a:t>
            </a:r>
            <a:r>
              <a:rPr dirty="0"/>
              <a:t>work?</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Interactive Exercise 3</a:t>
            </a:r>
          </a:p>
        </p:txBody>
      </p:sp>
      <p:sp>
        <p:nvSpPr>
          <p:cNvPr id="3" name="Content Placeholder 2"/>
          <p:cNvSpPr>
            <a:spLocks noGrp="1"/>
          </p:cNvSpPr>
          <p:nvPr>
            <p:ph idx="1"/>
          </p:nvPr>
        </p:nvSpPr>
        <p:spPr>
          <a:xfrm>
            <a:off x="249767" y="1600200"/>
            <a:ext cx="6548966" cy="4525963"/>
          </a:xfrm>
        </p:spPr>
        <p:txBody>
          <a:bodyPr>
            <a:normAutofit fontScale="85000" lnSpcReduction="10000"/>
          </a:bodyPr>
          <a:lstStyle/>
          <a:p>
            <a:r>
              <a:rPr dirty="0"/>
              <a:t>Guided demo: Run a simple prompt in LM Studio</a:t>
            </a:r>
            <a:endParaRPr lang="en-US" dirty="0"/>
          </a:p>
          <a:p>
            <a:r>
              <a:rPr lang="en-US" dirty="0"/>
              <a:t>Phi-3-mini-4k-instruct</a:t>
            </a:r>
          </a:p>
          <a:p>
            <a:r>
              <a:rPr lang="en-US" dirty="0"/>
              <a:t>What were the parameters-tokens/sec, tokens, time to first token?</a:t>
            </a:r>
          </a:p>
          <a:p>
            <a:r>
              <a:rPr lang="en-US" dirty="0"/>
              <a:t>Learn to delete chats, and create new chat</a:t>
            </a:r>
          </a:p>
          <a:p>
            <a:r>
              <a:rPr lang="en-US" dirty="0"/>
              <a:t>Example-’what is a large language model?’</a:t>
            </a:r>
          </a:p>
          <a:p>
            <a:r>
              <a:rPr lang="en-US" dirty="0"/>
              <a:t>Vary temperature, Top K, response length…</a:t>
            </a:r>
          </a:p>
          <a:p>
            <a:endParaRPr dirty="0"/>
          </a:p>
        </p:txBody>
      </p:sp>
      <p:pic>
        <p:nvPicPr>
          <p:cNvPr id="5" name="Picture 4">
            <a:extLst>
              <a:ext uri="{FF2B5EF4-FFF2-40B4-BE49-F238E27FC236}">
                <a16:creationId xmlns:a16="http://schemas.microsoft.com/office/drawing/2014/main" id="{BA8A7932-00C9-EC07-ECDB-35BFA7B4BAE8}"/>
              </a:ext>
            </a:extLst>
          </p:cNvPr>
          <p:cNvPicPr>
            <a:picLocks noChangeAspect="1"/>
          </p:cNvPicPr>
          <p:nvPr/>
        </p:nvPicPr>
        <p:blipFill>
          <a:blip r:embed="rId2"/>
          <a:stretch>
            <a:fillRect/>
          </a:stretch>
        </p:blipFill>
        <p:spPr>
          <a:xfrm>
            <a:off x="6798733" y="1417638"/>
            <a:ext cx="1729848" cy="4618567"/>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Preview Activity</a:t>
            </a:r>
          </a:p>
        </p:txBody>
      </p:sp>
      <p:sp>
        <p:nvSpPr>
          <p:cNvPr id="3" name="Content Placeholder 2"/>
          <p:cNvSpPr>
            <a:spLocks noGrp="1"/>
          </p:cNvSpPr>
          <p:nvPr>
            <p:ph idx="1"/>
          </p:nvPr>
        </p:nvSpPr>
        <p:spPr/>
        <p:txBody>
          <a:bodyPr/>
          <a:lstStyle/>
          <a:p>
            <a:endParaRPr dirty="0"/>
          </a:p>
          <a:p>
            <a:r>
              <a:rPr dirty="0"/>
              <a:t>Explore sample Python web page code</a:t>
            </a:r>
            <a:endParaRPr lang="en-US" dirty="0"/>
          </a:p>
          <a:p>
            <a:pPr lvl="1"/>
            <a:r>
              <a:rPr lang="en-US" dirty="0"/>
              <a:t>Open a copy of index.html</a:t>
            </a:r>
          </a:p>
          <a:p>
            <a:pPr lvl="1"/>
            <a:r>
              <a:rPr lang="en-US" dirty="0"/>
              <a:t>Use MIS112 chatbot to explain</a:t>
            </a:r>
          </a:p>
          <a:p>
            <a:pPr lvl="1"/>
            <a:r>
              <a:rPr lang="en-US" dirty="0"/>
              <a:t>NOTE: if you botch .html code, get another copy</a:t>
            </a:r>
            <a:endParaRPr dirty="0"/>
          </a:p>
          <a:p>
            <a:r>
              <a:rPr dirty="0"/>
              <a:t>Hands-on testing with LM Studio</a:t>
            </a:r>
            <a:endParaRPr lang="en-US" dirty="0"/>
          </a:p>
          <a:p>
            <a:pPr lvl="1"/>
            <a:r>
              <a:rPr lang="en-US" dirty="0"/>
              <a:t>Make sure it is installed and updated</a:t>
            </a:r>
          </a:p>
          <a:p>
            <a:pPr lvl="1"/>
            <a:r>
              <a:rPr lang="en-US" dirty="0"/>
              <a:t>Make sure model is downloaded</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6638-15B9-0DFF-10FE-1409059D454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EDE3B3D-029A-D597-71C3-064CAB44CC9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059035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C46E50A-23F2-5903-C316-233BE207D3C8}"/>
              </a:ext>
            </a:extLst>
          </p:cNvPr>
          <p:cNvSpPr>
            <a:spLocks noGrp="1"/>
          </p:cNvSpPr>
          <p:nvPr>
            <p:ph type="ctrTitle"/>
          </p:nvPr>
        </p:nvSpPr>
        <p:spPr/>
        <p:txBody>
          <a:bodyPr/>
          <a:lstStyle/>
          <a:p>
            <a:r>
              <a:rPr lang="en-US" dirty="0"/>
              <a:t>Wednesday</a:t>
            </a:r>
          </a:p>
        </p:txBody>
      </p:sp>
      <p:sp>
        <p:nvSpPr>
          <p:cNvPr id="5" name="Subtitle 4">
            <a:extLst>
              <a:ext uri="{FF2B5EF4-FFF2-40B4-BE49-F238E27FC236}">
                <a16:creationId xmlns:a16="http://schemas.microsoft.com/office/drawing/2014/main" id="{2A2A6B8C-3123-C6E5-E9D1-BBCB7B5CA1FC}"/>
              </a:ext>
            </a:extLst>
          </p:cNvPr>
          <p:cNvSpPr>
            <a:spLocks noGrp="1"/>
          </p:cNvSpPr>
          <p:nvPr>
            <p:ph type="subTitle" idx="1"/>
          </p:nvPr>
        </p:nvSpPr>
        <p:spPr/>
        <p:txBody>
          <a:bodyPr/>
          <a:lstStyle/>
          <a:p>
            <a:r>
              <a:rPr lang="en-US" dirty="0"/>
              <a:t>Coding</a:t>
            </a:r>
          </a:p>
        </p:txBody>
      </p:sp>
    </p:spTree>
    <p:extLst>
      <p:ext uri="{BB962C8B-B14F-4D97-AF65-F5344CB8AC3E}">
        <p14:creationId xmlns:p14="http://schemas.microsoft.com/office/powerpoint/2010/main" val="14553384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Recap</a:t>
            </a:r>
          </a:p>
        </p:txBody>
      </p:sp>
      <p:sp>
        <p:nvSpPr>
          <p:cNvPr id="3" name="Content Placeholder 2"/>
          <p:cNvSpPr>
            <a:spLocks noGrp="1"/>
          </p:cNvSpPr>
          <p:nvPr>
            <p:ph idx="1"/>
          </p:nvPr>
        </p:nvSpPr>
        <p:spPr/>
        <p:txBody>
          <a:bodyPr/>
          <a:lstStyle/>
          <a:p>
            <a:endParaRPr dirty="0"/>
          </a:p>
          <a:p>
            <a:r>
              <a:rPr dirty="0"/>
              <a:t>Chatbot basics</a:t>
            </a:r>
          </a:p>
          <a:p>
            <a:r>
              <a:rPr dirty="0"/>
              <a:t>LM Studio setup</a:t>
            </a:r>
          </a:p>
          <a:p>
            <a:r>
              <a:rPr dirty="0"/>
              <a:t>Chatbots simulate conversations with users</a:t>
            </a:r>
          </a:p>
          <a:p>
            <a:r>
              <a:rPr dirty="0"/>
              <a:t>They need coding: inputs, outputs, logic</a:t>
            </a:r>
          </a:p>
          <a:p>
            <a:r>
              <a:rPr dirty="0"/>
              <a:t>LM Studio run</a:t>
            </a:r>
            <a:r>
              <a:rPr lang="en-US" dirty="0"/>
              <a:t>s</a:t>
            </a:r>
            <a:r>
              <a:rPr dirty="0"/>
              <a:t> a chatbot model locally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Python + Webpage Integration</a:t>
            </a:r>
          </a:p>
        </p:txBody>
      </p:sp>
      <p:sp>
        <p:nvSpPr>
          <p:cNvPr id="3" name="Content Placeholder 2"/>
          <p:cNvSpPr>
            <a:spLocks noGrp="1"/>
          </p:cNvSpPr>
          <p:nvPr>
            <p:ph idx="1"/>
          </p:nvPr>
        </p:nvSpPr>
        <p:spPr/>
        <p:txBody>
          <a:bodyPr>
            <a:normAutofit fontScale="85000" lnSpcReduction="20000"/>
          </a:bodyPr>
          <a:lstStyle/>
          <a:p>
            <a:endParaRPr dirty="0"/>
          </a:p>
          <a:p>
            <a:r>
              <a:rPr dirty="0"/>
              <a:t>Connecting Python to LM Studio API</a:t>
            </a:r>
          </a:p>
          <a:p>
            <a:r>
              <a:rPr dirty="0"/>
              <a:t>fetch/POST in web chat forms</a:t>
            </a:r>
          </a:p>
          <a:p>
            <a:r>
              <a:rPr dirty="0"/>
              <a:t>Python acts as a bridge between a web page and LM Studio</a:t>
            </a:r>
          </a:p>
          <a:p>
            <a:r>
              <a:rPr dirty="0"/>
              <a:t>The web page (HTML/JS) collects input, then sends it to Python</a:t>
            </a:r>
          </a:p>
          <a:p>
            <a:r>
              <a:rPr dirty="0"/>
              <a:t>Python forwards the request to LM Studio, which returns the chatbot’s reply</a:t>
            </a:r>
          </a:p>
          <a:p>
            <a:r>
              <a:rPr dirty="0"/>
              <a:t>fetch/POST: JavaScript commands used to send data from the page to the server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Code Walkthrough</a:t>
            </a:r>
          </a:p>
        </p:txBody>
      </p:sp>
      <p:sp>
        <p:nvSpPr>
          <p:cNvPr id="3" name="Content Placeholder 2"/>
          <p:cNvSpPr>
            <a:spLocks noGrp="1"/>
          </p:cNvSpPr>
          <p:nvPr>
            <p:ph idx="1"/>
          </p:nvPr>
        </p:nvSpPr>
        <p:spPr/>
        <p:txBody>
          <a:bodyPr>
            <a:normAutofit fontScale="92500" lnSpcReduction="10000"/>
          </a:bodyPr>
          <a:lstStyle/>
          <a:p>
            <a:endParaRPr dirty="0"/>
          </a:p>
          <a:p>
            <a:r>
              <a:rPr dirty="0"/>
              <a:t>Review index.html</a:t>
            </a:r>
          </a:p>
          <a:p>
            <a:r>
              <a:rPr dirty="0"/>
              <a:t>Review steamPunk.html</a:t>
            </a:r>
          </a:p>
          <a:p>
            <a:r>
              <a:rPr dirty="0"/>
              <a:t>index.html: simple chatbot interface with a text box and send button</a:t>
            </a:r>
          </a:p>
          <a:p>
            <a:r>
              <a:rPr dirty="0"/>
              <a:t>steamPunk.html: a stylized chatbot page with decorative design</a:t>
            </a:r>
          </a:p>
          <a:p>
            <a:r>
              <a:rPr dirty="0"/>
              <a:t>Both send user input to LM Studio running on port 1234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C0BFC-A946-8D84-6C5F-4C2C32739924}"/>
              </a:ext>
            </a:extLst>
          </p:cNvPr>
          <p:cNvSpPr>
            <a:spLocks noGrp="1"/>
          </p:cNvSpPr>
          <p:nvPr>
            <p:ph type="ctrTitle"/>
          </p:nvPr>
        </p:nvSpPr>
        <p:spPr/>
        <p:txBody>
          <a:bodyPr/>
          <a:lstStyle/>
          <a:p>
            <a:r>
              <a:rPr lang="en-US" dirty="0"/>
              <a:t>Monday</a:t>
            </a:r>
          </a:p>
        </p:txBody>
      </p:sp>
      <p:sp>
        <p:nvSpPr>
          <p:cNvPr id="3" name="Subtitle 2">
            <a:extLst>
              <a:ext uri="{FF2B5EF4-FFF2-40B4-BE49-F238E27FC236}">
                <a16:creationId xmlns:a16="http://schemas.microsoft.com/office/drawing/2014/main" id="{4AC77D00-8B33-DBE1-23A2-3CD7D3A9BCF7}"/>
              </a:ext>
            </a:extLst>
          </p:cNvPr>
          <p:cNvSpPr>
            <a:spLocks noGrp="1"/>
          </p:cNvSpPr>
          <p:nvPr>
            <p:ph type="subTitle" idx="1"/>
          </p:nvPr>
        </p:nvSpPr>
        <p:spPr/>
        <p:txBody>
          <a:bodyPr/>
          <a:lstStyle/>
          <a:p>
            <a:r>
              <a:rPr lang="en-US" dirty="0"/>
              <a:t>Chatbot Basics</a:t>
            </a:r>
          </a:p>
          <a:p>
            <a:r>
              <a:rPr lang="en-US" dirty="0">
                <a:hlinkClick r:id="rId3"/>
              </a:rPr>
              <a:t>MIS112 AI Assistant</a:t>
            </a:r>
            <a:endParaRPr lang="en-US" dirty="0"/>
          </a:p>
        </p:txBody>
      </p:sp>
    </p:spTree>
    <p:extLst>
      <p:ext uri="{BB962C8B-B14F-4D97-AF65-F5344CB8AC3E}">
        <p14:creationId xmlns:p14="http://schemas.microsoft.com/office/powerpoint/2010/main" val="35512079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AA5FC-4F5D-A113-232F-472BD5B692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1404CF-B481-F23D-62DB-CF07D9BC43C4}"/>
              </a:ext>
            </a:extLst>
          </p:cNvPr>
          <p:cNvSpPr>
            <a:spLocks noGrp="1"/>
          </p:cNvSpPr>
          <p:nvPr>
            <p:ph type="title"/>
          </p:nvPr>
        </p:nvSpPr>
        <p:spPr/>
        <p:txBody>
          <a:bodyPr/>
          <a:lstStyle/>
          <a:p>
            <a:r>
              <a:rPr dirty="0"/>
              <a:t>Code </a:t>
            </a:r>
            <a:r>
              <a:rPr lang="en-US" dirty="0"/>
              <a:t>Explanation</a:t>
            </a:r>
            <a:endParaRPr dirty="0"/>
          </a:p>
        </p:txBody>
      </p:sp>
      <p:sp>
        <p:nvSpPr>
          <p:cNvPr id="3" name="Content Placeholder 2">
            <a:extLst>
              <a:ext uri="{FF2B5EF4-FFF2-40B4-BE49-F238E27FC236}">
                <a16:creationId xmlns:a16="http://schemas.microsoft.com/office/drawing/2014/main" id="{F48253B2-8248-D12D-52D1-CFEE0953DAC2}"/>
              </a:ext>
            </a:extLst>
          </p:cNvPr>
          <p:cNvSpPr>
            <a:spLocks noGrp="1"/>
          </p:cNvSpPr>
          <p:nvPr>
            <p:ph idx="1"/>
          </p:nvPr>
        </p:nvSpPr>
        <p:spPr/>
        <p:txBody>
          <a:bodyPr>
            <a:normAutofit/>
          </a:bodyPr>
          <a:lstStyle/>
          <a:p>
            <a:endParaRPr dirty="0"/>
          </a:p>
          <a:p>
            <a:r>
              <a:rPr lang="en-US" dirty="0"/>
              <a:t>Load</a:t>
            </a:r>
            <a:r>
              <a:rPr dirty="0"/>
              <a:t> index.html</a:t>
            </a:r>
            <a:r>
              <a:rPr lang="en-US" dirty="0"/>
              <a:t>; </a:t>
            </a:r>
            <a:r>
              <a:rPr dirty="0"/>
              <a:t>steamPunk.html</a:t>
            </a:r>
            <a:r>
              <a:rPr lang="en-US" dirty="0"/>
              <a:t> into MIS112 chatbot and ask for explanation</a:t>
            </a:r>
            <a:endParaRPr dirty="0"/>
          </a:p>
          <a:p>
            <a:r>
              <a:rPr lang="en-US" dirty="0"/>
              <a:t>Ask chatbot what changes could be made</a:t>
            </a:r>
            <a:endParaRPr dirty="0"/>
          </a:p>
        </p:txBody>
      </p:sp>
    </p:spTree>
    <p:extLst>
      <p:ext uri="{BB962C8B-B14F-4D97-AF65-F5344CB8AC3E}">
        <p14:creationId xmlns:p14="http://schemas.microsoft.com/office/powerpoint/2010/main" val="15963551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Business Examples</a:t>
            </a:r>
          </a:p>
        </p:txBody>
      </p:sp>
      <p:sp>
        <p:nvSpPr>
          <p:cNvPr id="3" name="Content Placeholder 2"/>
          <p:cNvSpPr>
            <a:spLocks noGrp="1"/>
          </p:cNvSpPr>
          <p:nvPr>
            <p:ph idx="1"/>
          </p:nvPr>
        </p:nvSpPr>
        <p:spPr>
          <a:xfrm>
            <a:off x="457200" y="1600200"/>
            <a:ext cx="8229600" cy="4860985"/>
          </a:xfrm>
        </p:spPr>
        <p:txBody>
          <a:bodyPr>
            <a:normAutofit fontScale="85000" lnSpcReduction="20000"/>
          </a:bodyPr>
          <a:lstStyle/>
          <a:p>
            <a:r>
              <a:rPr dirty="0"/>
              <a:t>Embedded chatbots on websites</a:t>
            </a:r>
          </a:p>
          <a:p>
            <a:r>
              <a:rPr dirty="0"/>
              <a:t>AI assistants for sales data queries</a:t>
            </a:r>
          </a:p>
          <a:p>
            <a:r>
              <a:rPr dirty="0"/>
              <a:t>Customer support bots: instantly answer FAQs (shipping times, order status)</a:t>
            </a:r>
            <a:r>
              <a:rPr lang="en-US" dirty="0"/>
              <a:t> </a:t>
            </a:r>
            <a:endParaRPr dirty="0"/>
          </a:p>
          <a:p>
            <a:r>
              <a:rPr dirty="0"/>
              <a:t>HR onboarding bots: guide new employees through common questions and training</a:t>
            </a:r>
          </a:p>
          <a:p>
            <a:r>
              <a:rPr dirty="0"/>
              <a:t>Sales bots: recommend products and help customers compare features</a:t>
            </a:r>
            <a:endParaRPr lang="en-US" dirty="0"/>
          </a:p>
          <a:p>
            <a:r>
              <a:rPr lang="en-US" dirty="0"/>
              <a:t>Note: </a:t>
            </a:r>
            <a:r>
              <a:rPr lang="en-US" b="1" dirty="0">
                <a:solidFill>
                  <a:srgbClr val="FF0000"/>
                </a:solidFill>
              </a:rPr>
              <a:t>lab has simple chatbots, real ones can be much more complex with access to databases</a:t>
            </a:r>
          </a:p>
          <a:p>
            <a:r>
              <a:rPr lang="en-US" b="1" dirty="0">
                <a:solidFill>
                  <a:srgbClr val="FF0000"/>
                </a:solidFill>
              </a:rPr>
              <a:t>Future chatbots: on your phone, voice-interactive, video interactive??</a:t>
            </a:r>
            <a:endParaRPr b="1" dirty="0">
              <a:solidFill>
                <a:srgbClr val="FF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Interactive Exercise 1</a:t>
            </a:r>
          </a:p>
        </p:txBody>
      </p:sp>
      <p:sp>
        <p:nvSpPr>
          <p:cNvPr id="3" name="Content Placeholder 2"/>
          <p:cNvSpPr>
            <a:spLocks noGrp="1"/>
          </p:cNvSpPr>
          <p:nvPr>
            <p:ph idx="1"/>
          </p:nvPr>
        </p:nvSpPr>
        <p:spPr/>
        <p:txBody>
          <a:bodyPr/>
          <a:lstStyle/>
          <a:p>
            <a:endParaRPr dirty="0"/>
          </a:p>
          <a:p>
            <a:r>
              <a:rPr dirty="0"/>
              <a:t>Poll: Would you trust a chatbot for purchase recommendations?</a:t>
            </a:r>
            <a:endParaRPr lang="en-US" dirty="0"/>
          </a:p>
          <a:p>
            <a:pPr lvl="1"/>
            <a:r>
              <a:rPr lang="en-US" dirty="0"/>
              <a:t>Why or why not?</a:t>
            </a:r>
          </a:p>
          <a:p>
            <a:pPr lvl="1"/>
            <a:r>
              <a:rPr lang="en-US" dirty="0"/>
              <a:t>What are some possible problems?</a:t>
            </a:r>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a:t>
            </a:r>
            <a:r>
              <a:rPr dirty="0"/>
              <a:t>nteractive Exercise 2</a:t>
            </a:r>
          </a:p>
        </p:txBody>
      </p:sp>
      <p:sp>
        <p:nvSpPr>
          <p:cNvPr id="3" name="Content Placeholder 2"/>
          <p:cNvSpPr>
            <a:spLocks noGrp="1"/>
          </p:cNvSpPr>
          <p:nvPr>
            <p:ph idx="1"/>
          </p:nvPr>
        </p:nvSpPr>
        <p:spPr/>
        <p:txBody>
          <a:bodyPr/>
          <a:lstStyle/>
          <a:p>
            <a:endParaRPr/>
          </a:p>
          <a:p>
            <a:r>
              <a:t>Group analysis: Identify risks in local chatbots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8550E-F16B-FFEA-CA02-8D2D3BA9BF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B71336-70CF-3EDB-E87E-D40E3E98EAF0}"/>
              </a:ext>
            </a:extLst>
          </p:cNvPr>
          <p:cNvSpPr>
            <a:spLocks noGrp="1"/>
          </p:cNvSpPr>
          <p:nvPr>
            <p:ph type="title"/>
          </p:nvPr>
        </p:nvSpPr>
        <p:spPr/>
        <p:txBody>
          <a:bodyPr/>
          <a:lstStyle/>
          <a:p>
            <a:r>
              <a:rPr lang="en-US" dirty="0"/>
              <a:t>I</a:t>
            </a:r>
            <a:r>
              <a:rPr dirty="0"/>
              <a:t>nteractive Exercise </a:t>
            </a:r>
            <a:r>
              <a:rPr lang="en-US" dirty="0"/>
              <a:t>3</a:t>
            </a:r>
            <a:endParaRPr dirty="0"/>
          </a:p>
        </p:txBody>
      </p:sp>
      <p:sp>
        <p:nvSpPr>
          <p:cNvPr id="3" name="Content Placeholder 2">
            <a:extLst>
              <a:ext uri="{FF2B5EF4-FFF2-40B4-BE49-F238E27FC236}">
                <a16:creationId xmlns:a16="http://schemas.microsoft.com/office/drawing/2014/main" id="{B8E7990A-DFA2-E7BA-B466-F4936D471076}"/>
              </a:ext>
            </a:extLst>
          </p:cNvPr>
          <p:cNvSpPr>
            <a:spLocks noGrp="1"/>
          </p:cNvSpPr>
          <p:nvPr>
            <p:ph idx="1"/>
          </p:nvPr>
        </p:nvSpPr>
        <p:spPr/>
        <p:txBody>
          <a:bodyPr/>
          <a:lstStyle/>
          <a:p>
            <a:endParaRPr dirty="0"/>
          </a:p>
          <a:p>
            <a:r>
              <a:rPr dirty="0"/>
              <a:t>Group analysis: Identify </a:t>
            </a:r>
            <a:r>
              <a:rPr lang="en-US" dirty="0"/>
              <a:t>benefits of </a:t>
            </a:r>
            <a:r>
              <a:rPr dirty="0"/>
              <a:t>local chatbots</a:t>
            </a:r>
          </a:p>
        </p:txBody>
      </p:sp>
    </p:spTree>
    <p:extLst>
      <p:ext uri="{BB962C8B-B14F-4D97-AF65-F5344CB8AC3E}">
        <p14:creationId xmlns:p14="http://schemas.microsoft.com/office/powerpoint/2010/main" val="14222254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Interactive Exercise </a:t>
            </a:r>
            <a:r>
              <a:rPr lang="en-US" dirty="0"/>
              <a:t>4</a:t>
            </a:r>
            <a:endParaRPr dirty="0"/>
          </a:p>
        </p:txBody>
      </p:sp>
      <p:sp>
        <p:nvSpPr>
          <p:cNvPr id="3" name="Content Placeholder 2"/>
          <p:cNvSpPr>
            <a:spLocks noGrp="1"/>
          </p:cNvSpPr>
          <p:nvPr>
            <p:ph idx="1"/>
          </p:nvPr>
        </p:nvSpPr>
        <p:spPr/>
        <p:txBody>
          <a:bodyPr>
            <a:normAutofit lnSpcReduction="10000"/>
          </a:bodyPr>
          <a:lstStyle/>
          <a:p>
            <a:r>
              <a:rPr dirty="0"/>
              <a:t>Guided practice: Modify chatbot interface text</a:t>
            </a:r>
            <a:r>
              <a:rPr lang="en-US" dirty="0"/>
              <a:t> in index.html</a:t>
            </a:r>
          </a:p>
          <a:p>
            <a:r>
              <a:rPr lang="en-US" dirty="0"/>
              <a:t>Modifying </a:t>
            </a:r>
            <a:r>
              <a:rPr lang="en-US" dirty="0" err="1"/>
              <a:t>Javascript</a:t>
            </a:r>
            <a:r>
              <a:rPr lang="en-US" dirty="0"/>
              <a:t> &lt;script&gt; is tricky</a:t>
            </a:r>
          </a:p>
          <a:p>
            <a:r>
              <a:rPr lang="en-US" dirty="0"/>
              <a:t>Tip-have the chatbot do it!</a:t>
            </a:r>
          </a:p>
          <a:p>
            <a:r>
              <a:rPr lang="en-US" dirty="0"/>
              <a:t>Prompt: </a:t>
            </a:r>
          </a:p>
          <a:p>
            <a:pPr lvl="1"/>
            <a:r>
              <a:rPr lang="en-US" b="1" dirty="0">
                <a:solidFill>
                  <a:srgbClr val="FF0000"/>
                </a:solidFill>
              </a:rPr>
              <a:t>update this &lt;script&gt; block to add ‘</a:t>
            </a:r>
            <a:r>
              <a:rPr lang="en-US" b="1" dirty="0" err="1">
                <a:solidFill>
                  <a:srgbClr val="FF0000"/>
                </a:solidFill>
              </a:rPr>
              <a:t>max_tokens</a:t>
            </a:r>
            <a:r>
              <a:rPr lang="en-US" b="1" dirty="0">
                <a:solidFill>
                  <a:srgbClr val="FF0000"/>
                </a:solidFill>
              </a:rPr>
              <a:t>=100</a:t>
            </a:r>
          </a:p>
          <a:p>
            <a:r>
              <a:rPr lang="en-US" dirty="0"/>
              <a:t>If you have enough context, let chatbot handle entire file!</a:t>
            </a:r>
            <a:endParaRP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Preview Lab</a:t>
            </a:r>
          </a:p>
        </p:txBody>
      </p:sp>
      <p:sp>
        <p:nvSpPr>
          <p:cNvPr id="3" name="Content Placeholder 2"/>
          <p:cNvSpPr>
            <a:spLocks noGrp="1"/>
          </p:cNvSpPr>
          <p:nvPr>
            <p:ph idx="1"/>
          </p:nvPr>
        </p:nvSpPr>
        <p:spPr/>
        <p:txBody>
          <a:bodyPr/>
          <a:lstStyle/>
          <a:p>
            <a:endParaRPr dirty="0"/>
          </a:p>
          <a:p>
            <a:r>
              <a:rPr dirty="0"/>
              <a:t>Introduce</a:t>
            </a:r>
            <a:r>
              <a:rPr lang="en-US" dirty="0"/>
              <a:t>, decide on</a:t>
            </a:r>
            <a:r>
              <a:rPr dirty="0"/>
              <a:t> Navigator, Builder, Scribe roles</a:t>
            </a:r>
            <a:endParaRPr lang="en-US" dirty="0"/>
          </a:p>
          <a:p>
            <a:r>
              <a:rPr lang="en-US" dirty="0"/>
              <a:t>Navigator (directs)</a:t>
            </a:r>
          </a:p>
          <a:p>
            <a:r>
              <a:rPr lang="en-US" dirty="0"/>
              <a:t>Builder (codes/tests)</a:t>
            </a:r>
          </a:p>
          <a:p>
            <a:r>
              <a:rPr lang="en-US" dirty="0"/>
              <a:t>Scribe (documents)</a:t>
            </a:r>
          </a:p>
          <a:p>
            <a:endParaRP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AF095-E895-9BF8-F4AD-9278B0CAE2C1}"/>
              </a:ext>
            </a:extLst>
          </p:cNvPr>
          <p:cNvSpPr>
            <a:spLocks noGrp="1"/>
          </p:cNvSpPr>
          <p:nvPr>
            <p:ph type="title"/>
          </p:nvPr>
        </p:nvSpPr>
        <p:spPr/>
        <p:txBody>
          <a:bodyPr/>
          <a:lstStyle/>
          <a:p>
            <a:r>
              <a:rPr lang="en-US" dirty="0"/>
              <a:t>Before Friday Lab</a:t>
            </a:r>
          </a:p>
        </p:txBody>
      </p:sp>
      <p:sp>
        <p:nvSpPr>
          <p:cNvPr id="3" name="Content Placeholder 2">
            <a:extLst>
              <a:ext uri="{FF2B5EF4-FFF2-40B4-BE49-F238E27FC236}">
                <a16:creationId xmlns:a16="http://schemas.microsoft.com/office/drawing/2014/main" id="{6CEB889E-CA12-D64D-CEBA-963E102B070F}"/>
              </a:ext>
            </a:extLst>
          </p:cNvPr>
          <p:cNvSpPr>
            <a:spLocks noGrp="1"/>
          </p:cNvSpPr>
          <p:nvPr>
            <p:ph idx="1"/>
          </p:nvPr>
        </p:nvSpPr>
        <p:spPr/>
        <p:txBody>
          <a:bodyPr>
            <a:normAutofit/>
          </a:bodyPr>
          <a:lstStyle/>
          <a:p>
            <a:r>
              <a:rPr lang="en-US" dirty="0"/>
              <a:t>Make sure LM Studio is installed</a:t>
            </a:r>
          </a:p>
          <a:p>
            <a:r>
              <a:rPr lang="en-US" dirty="0"/>
              <a:t>Make sure Python is installed</a:t>
            </a:r>
          </a:p>
          <a:p>
            <a:r>
              <a:rPr lang="en-US" dirty="0"/>
              <a:t>Get files, see next page</a:t>
            </a:r>
            <a:br>
              <a:rPr lang="en-US" dirty="0"/>
            </a:br>
            <a:endParaRPr lang="en-US" dirty="0"/>
          </a:p>
        </p:txBody>
      </p:sp>
    </p:spTree>
    <p:extLst>
      <p:ext uri="{BB962C8B-B14F-4D97-AF65-F5344CB8AC3E}">
        <p14:creationId xmlns:p14="http://schemas.microsoft.com/office/powerpoint/2010/main" val="28169324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DBDA48-F9DC-8445-A1CC-C5159F1C61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5BA1FE-9759-62D4-9312-55D51B14CC8A}"/>
              </a:ext>
            </a:extLst>
          </p:cNvPr>
          <p:cNvSpPr>
            <a:spLocks noGrp="1"/>
          </p:cNvSpPr>
          <p:nvPr>
            <p:ph type="title"/>
          </p:nvPr>
        </p:nvSpPr>
        <p:spPr/>
        <p:txBody>
          <a:bodyPr/>
          <a:lstStyle/>
          <a:p>
            <a:r>
              <a:rPr lang="en-US"/>
              <a:t>Before Lab</a:t>
            </a:r>
            <a:endParaRPr lang="en-US" dirty="0"/>
          </a:p>
        </p:txBody>
      </p:sp>
      <p:sp>
        <p:nvSpPr>
          <p:cNvPr id="3" name="Content Placeholder 2">
            <a:extLst>
              <a:ext uri="{FF2B5EF4-FFF2-40B4-BE49-F238E27FC236}">
                <a16:creationId xmlns:a16="http://schemas.microsoft.com/office/drawing/2014/main" id="{A3F359EE-A9B6-F40A-DD84-04139D140C2D}"/>
              </a:ext>
            </a:extLst>
          </p:cNvPr>
          <p:cNvSpPr>
            <a:spLocks noGrp="1"/>
          </p:cNvSpPr>
          <p:nvPr>
            <p:ph idx="1"/>
          </p:nvPr>
        </p:nvSpPr>
        <p:spPr/>
        <p:txBody>
          <a:bodyPr>
            <a:normAutofit lnSpcReduction="10000"/>
          </a:bodyPr>
          <a:lstStyle/>
          <a:p>
            <a:r>
              <a:rPr lang="en-US" dirty="0"/>
              <a:t>Copy from OneDrive </a:t>
            </a:r>
            <a:r>
              <a:rPr lang="en-US" dirty="0" err="1"/>
              <a:t>ReadOnly</a:t>
            </a:r>
            <a:r>
              <a:rPr lang="en-US" dirty="0"/>
              <a:t>: MIS112_ReadOnly/Lab08_Files/</a:t>
            </a:r>
          </a:p>
          <a:p>
            <a:r>
              <a:rPr lang="en-US" dirty="0"/>
              <a:t>Copy files to:</a:t>
            </a:r>
            <a:br>
              <a:rPr lang="en-US" dirty="0"/>
            </a:br>
            <a:r>
              <a:rPr lang="en-US" dirty="0"/>
              <a:t>C:\Users\StarID\html</a:t>
            </a:r>
            <a:br>
              <a:rPr lang="en-US" dirty="0"/>
            </a:br>
            <a:endParaRPr lang="en-US" dirty="0"/>
          </a:p>
          <a:p>
            <a:pPr lvl="1"/>
            <a:r>
              <a:rPr lang="en-US" dirty="0"/>
              <a:t>file.html</a:t>
            </a:r>
          </a:p>
          <a:p>
            <a:pPr lvl="1"/>
            <a:r>
              <a:rPr lang="en-US" dirty="0"/>
              <a:t>index.html</a:t>
            </a:r>
          </a:p>
          <a:p>
            <a:pPr lvl="1"/>
            <a:r>
              <a:rPr lang="en-US" dirty="0"/>
              <a:t>steamPunk.html</a:t>
            </a:r>
          </a:p>
          <a:p>
            <a:pPr lvl="1"/>
            <a:r>
              <a:rPr lang="en-US" dirty="0"/>
              <a:t>readme.txt (retrieve news article text from web)</a:t>
            </a:r>
          </a:p>
        </p:txBody>
      </p:sp>
    </p:spTree>
    <p:extLst>
      <p:ext uri="{BB962C8B-B14F-4D97-AF65-F5344CB8AC3E}">
        <p14:creationId xmlns:p14="http://schemas.microsoft.com/office/powerpoint/2010/main" val="26831774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D168A-6F11-E881-F92E-36CC444E4B5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6772DD8-D7A4-1F37-93ED-BF71B8655B9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359926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Introduction to Chatbots</a:t>
            </a:r>
          </a:p>
        </p:txBody>
      </p:sp>
      <p:sp>
        <p:nvSpPr>
          <p:cNvPr id="3" name="Content Placeholder 2"/>
          <p:cNvSpPr>
            <a:spLocks noGrp="1"/>
          </p:cNvSpPr>
          <p:nvPr>
            <p:ph idx="1"/>
          </p:nvPr>
        </p:nvSpPr>
        <p:spPr/>
        <p:txBody>
          <a:bodyPr>
            <a:normAutofit fontScale="92500" lnSpcReduction="10000"/>
          </a:bodyPr>
          <a:lstStyle/>
          <a:p>
            <a:endParaRPr dirty="0"/>
          </a:p>
          <a:p>
            <a:r>
              <a:rPr dirty="0"/>
              <a:t>Definition and role in business</a:t>
            </a:r>
          </a:p>
          <a:p>
            <a:r>
              <a:rPr dirty="0"/>
              <a:t>Customer service, sales, HR</a:t>
            </a:r>
            <a:r>
              <a:rPr lang="en-US" dirty="0"/>
              <a:t>, other</a:t>
            </a:r>
            <a:r>
              <a:rPr dirty="0"/>
              <a:t> applications</a:t>
            </a:r>
          </a:p>
          <a:p>
            <a:r>
              <a:rPr dirty="0"/>
              <a:t>A chatbot is a computer program designed to simulate human conversation</a:t>
            </a:r>
          </a:p>
          <a:p>
            <a:r>
              <a:rPr dirty="0"/>
              <a:t>They can answer questions, provide information, and perform simple tasks </a:t>
            </a:r>
            <a:r>
              <a:rPr b="1" dirty="0">
                <a:solidFill>
                  <a:srgbClr val="FF0000"/>
                </a:solidFill>
              </a:rPr>
              <a:t>automatically</a:t>
            </a:r>
            <a:endParaRPr dirty="0"/>
          </a:p>
          <a:p>
            <a:r>
              <a:rPr dirty="0"/>
              <a:t>In business, they save time, reduce costs, and provide 24/7</a:t>
            </a:r>
            <a:r>
              <a:rPr lang="en-US" dirty="0"/>
              <a:t>/365</a:t>
            </a:r>
            <a:r>
              <a:rPr dirty="0"/>
              <a:t> customer support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B7CF13-EF2C-09B6-5044-1D24F347DD83}"/>
              </a:ext>
            </a:extLst>
          </p:cNvPr>
          <p:cNvSpPr>
            <a:spLocks noGrp="1"/>
          </p:cNvSpPr>
          <p:nvPr>
            <p:ph type="ctrTitle"/>
          </p:nvPr>
        </p:nvSpPr>
        <p:spPr/>
        <p:txBody>
          <a:bodyPr/>
          <a:lstStyle/>
          <a:p>
            <a:r>
              <a:rPr lang="en-US" dirty="0"/>
              <a:t>Friday</a:t>
            </a:r>
          </a:p>
        </p:txBody>
      </p:sp>
      <p:sp>
        <p:nvSpPr>
          <p:cNvPr id="5" name="Subtitle 4">
            <a:extLst>
              <a:ext uri="{FF2B5EF4-FFF2-40B4-BE49-F238E27FC236}">
                <a16:creationId xmlns:a16="http://schemas.microsoft.com/office/drawing/2014/main" id="{186D9A13-B07B-1D8A-A0E3-3626631F743A}"/>
              </a:ext>
            </a:extLst>
          </p:cNvPr>
          <p:cNvSpPr>
            <a:spLocks noGrp="1"/>
          </p:cNvSpPr>
          <p:nvPr>
            <p:ph type="subTitle" idx="1"/>
          </p:nvPr>
        </p:nvSpPr>
        <p:spPr/>
        <p:txBody>
          <a:bodyPr/>
          <a:lstStyle/>
          <a:p>
            <a:r>
              <a:rPr lang="en-US" dirty="0"/>
              <a:t>Coding a Chatbot</a:t>
            </a:r>
          </a:p>
        </p:txBody>
      </p:sp>
    </p:spTree>
    <p:extLst>
      <p:ext uri="{BB962C8B-B14F-4D97-AF65-F5344CB8AC3E}">
        <p14:creationId xmlns:p14="http://schemas.microsoft.com/office/powerpoint/2010/main" val="39162482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Lab Roles</a:t>
            </a:r>
          </a:p>
        </p:txBody>
      </p:sp>
      <p:sp>
        <p:nvSpPr>
          <p:cNvPr id="3" name="Content Placeholder 2"/>
          <p:cNvSpPr>
            <a:spLocks noGrp="1"/>
          </p:cNvSpPr>
          <p:nvPr>
            <p:ph idx="1"/>
          </p:nvPr>
        </p:nvSpPr>
        <p:spPr/>
        <p:txBody>
          <a:bodyPr>
            <a:normAutofit/>
          </a:bodyPr>
          <a:lstStyle/>
          <a:p>
            <a:endParaRPr dirty="0"/>
          </a:p>
          <a:p>
            <a:r>
              <a:rPr dirty="0"/>
              <a:t>Navigator: makes decisions and guides the group</a:t>
            </a:r>
          </a:p>
          <a:p>
            <a:r>
              <a:rPr dirty="0"/>
              <a:t>Builder: types code, runs commands, tests chatbot</a:t>
            </a:r>
          </a:p>
          <a:p>
            <a:r>
              <a:rPr dirty="0"/>
              <a:t>Scribe: takes notes, records changes, prepares final summary</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Lab - Step 1</a:t>
            </a:r>
          </a:p>
        </p:txBody>
      </p:sp>
      <p:sp>
        <p:nvSpPr>
          <p:cNvPr id="3" name="Content Placeholder 2"/>
          <p:cNvSpPr>
            <a:spLocks noGrp="1"/>
          </p:cNvSpPr>
          <p:nvPr>
            <p:ph idx="1"/>
          </p:nvPr>
        </p:nvSpPr>
        <p:spPr/>
        <p:txBody>
          <a:bodyPr>
            <a:normAutofit/>
          </a:bodyPr>
          <a:lstStyle/>
          <a:p>
            <a:endParaRPr dirty="0"/>
          </a:p>
          <a:p>
            <a:r>
              <a:rPr dirty="0"/>
              <a:t>Start LM Studio</a:t>
            </a:r>
            <a:r>
              <a:rPr lang="en-US" dirty="0"/>
              <a:t>, Developer Mode</a:t>
            </a:r>
          </a:p>
          <a:p>
            <a:r>
              <a:rPr lang="en-US" dirty="0"/>
              <a:t>Load model- </a:t>
            </a:r>
            <a:r>
              <a:rPr lang="en-US" b="1" dirty="0">
                <a:solidFill>
                  <a:srgbClr val="FF0000"/>
                </a:solidFill>
              </a:rPr>
              <a:t>phi-3-mini-4k-instruct</a:t>
            </a:r>
            <a:endParaRPr b="1" dirty="0">
              <a:solidFill>
                <a:srgbClr val="FF0000"/>
              </a:solidFill>
            </a:endParaRPr>
          </a:p>
          <a:p>
            <a:r>
              <a:rPr dirty="0"/>
              <a:t>Verify it runs on port 1234</a:t>
            </a:r>
            <a:r>
              <a:rPr lang="en-US" dirty="0"/>
              <a:t> (start server)</a:t>
            </a:r>
          </a:p>
          <a:p>
            <a:r>
              <a:rPr lang="en-US" dirty="0"/>
              <a:t>Enable CORS</a:t>
            </a:r>
          </a:p>
          <a:p>
            <a:r>
              <a:rPr lang="en-US" dirty="0"/>
              <a:t>Serve on Local Network</a:t>
            </a:r>
            <a:endParaRPr dirty="0"/>
          </a:p>
          <a:p>
            <a:r>
              <a:rPr lang="en-US" dirty="0"/>
              <a:t>Try test prompt</a:t>
            </a:r>
            <a:endParaRP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50B89-DDAA-1242-F67E-E678ACBA4E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B46DC8-D4C3-5CD5-1471-954910B90F58}"/>
              </a:ext>
            </a:extLst>
          </p:cNvPr>
          <p:cNvSpPr>
            <a:spLocks noGrp="1"/>
          </p:cNvSpPr>
          <p:nvPr>
            <p:ph type="title"/>
          </p:nvPr>
        </p:nvSpPr>
        <p:spPr/>
        <p:txBody>
          <a:bodyPr/>
          <a:lstStyle/>
          <a:p>
            <a:r>
              <a:rPr dirty="0"/>
              <a:t>Lab - Step 1</a:t>
            </a:r>
            <a:r>
              <a:rPr lang="en-US" dirty="0"/>
              <a:t>-Settings</a:t>
            </a:r>
            <a:endParaRPr dirty="0"/>
          </a:p>
        </p:txBody>
      </p:sp>
      <p:pic>
        <p:nvPicPr>
          <p:cNvPr id="5" name="Content Placeholder 4">
            <a:extLst>
              <a:ext uri="{FF2B5EF4-FFF2-40B4-BE49-F238E27FC236}">
                <a16:creationId xmlns:a16="http://schemas.microsoft.com/office/drawing/2014/main" id="{DA2A0FB7-F827-9B68-C1AC-01F21A0651F5}"/>
              </a:ext>
            </a:extLst>
          </p:cNvPr>
          <p:cNvPicPr>
            <a:picLocks noGrp="1" noChangeAspect="1"/>
          </p:cNvPicPr>
          <p:nvPr>
            <p:ph idx="1"/>
          </p:nvPr>
        </p:nvPicPr>
        <p:blipFill>
          <a:blip r:embed="rId3"/>
          <a:stretch>
            <a:fillRect/>
          </a:stretch>
        </p:blipFill>
        <p:spPr>
          <a:xfrm>
            <a:off x="1159600" y="1783614"/>
            <a:ext cx="6824800" cy="4322065"/>
          </a:xfrm>
          <a:prstGeom prst="rect">
            <a:avLst/>
          </a:prstGeom>
        </p:spPr>
      </p:pic>
    </p:spTree>
    <p:extLst>
      <p:ext uri="{BB962C8B-B14F-4D97-AF65-F5344CB8AC3E}">
        <p14:creationId xmlns:p14="http://schemas.microsoft.com/office/powerpoint/2010/main" val="23192790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Lab - Step 2</a:t>
            </a:r>
          </a:p>
        </p:txBody>
      </p:sp>
      <p:sp>
        <p:nvSpPr>
          <p:cNvPr id="3" name="Content Placeholder 2"/>
          <p:cNvSpPr>
            <a:spLocks noGrp="1"/>
          </p:cNvSpPr>
          <p:nvPr>
            <p:ph idx="1"/>
          </p:nvPr>
        </p:nvSpPr>
        <p:spPr/>
        <p:txBody>
          <a:bodyPr>
            <a:normAutofit fontScale="85000" lnSpcReduction="20000"/>
          </a:bodyPr>
          <a:lstStyle/>
          <a:p>
            <a:r>
              <a:rPr dirty="0"/>
              <a:t>Run Python simple web server</a:t>
            </a:r>
          </a:p>
          <a:p>
            <a:r>
              <a:rPr lang="en-US" dirty="0"/>
              <a:t>Open Command Prompt on your laptop</a:t>
            </a:r>
          </a:p>
          <a:p>
            <a:r>
              <a:rPr lang="en-US" dirty="0"/>
              <a:t>Navigate to the project folder:</a:t>
            </a:r>
          </a:p>
          <a:p>
            <a:pPr lvl="1"/>
            <a:r>
              <a:rPr lang="en-US" dirty="0"/>
              <a:t>cd html  </a:t>
            </a:r>
          </a:p>
          <a:p>
            <a:pPr lvl="1"/>
            <a:r>
              <a:rPr lang="en-US" dirty="0"/>
              <a:t>Should be at  </a:t>
            </a:r>
            <a:r>
              <a:rPr lang="en-US" b="1" dirty="0">
                <a:solidFill>
                  <a:srgbClr val="FF0000"/>
                </a:solidFill>
              </a:rPr>
              <a:t>c:\users\StarID\html</a:t>
            </a:r>
          </a:p>
          <a:p>
            <a:r>
              <a:rPr lang="en-US" dirty="0"/>
              <a:t>Enter c</a:t>
            </a:r>
            <a:r>
              <a:rPr dirty="0"/>
              <a:t>ommand: </a:t>
            </a:r>
            <a:endParaRPr lang="en-US" dirty="0"/>
          </a:p>
          <a:p>
            <a:pPr lvl="1"/>
            <a:r>
              <a:rPr dirty="0"/>
              <a:t>python -m </a:t>
            </a:r>
            <a:r>
              <a:rPr dirty="0" err="1"/>
              <a:t>http.server</a:t>
            </a:r>
            <a:r>
              <a:rPr dirty="0"/>
              <a:t> 8000</a:t>
            </a:r>
            <a:endParaRPr lang="en-US" dirty="0"/>
          </a:p>
          <a:p>
            <a:pPr lvl="1"/>
            <a:r>
              <a:rPr lang="en-US" dirty="0"/>
              <a:t>Should see:  </a:t>
            </a:r>
            <a:r>
              <a:rPr lang="en-US" b="1" dirty="0">
                <a:solidFill>
                  <a:srgbClr val="FF0000"/>
                </a:solidFill>
              </a:rPr>
              <a:t>Serving HTTP on :: port 8000 (http://[::]:8000/) ...</a:t>
            </a:r>
            <a:endParaRPr b="1" dirty="0">
              <a:solidFill>
                <a:srgbClr val="FF0000"/>
              </a:solidFill>
            </a:endParaRPr>
          </a:p>
          <a:p>
            <a:r>
              <a:rPr lang="en-US" dirty="0"/>
              <a:t>Open browser, navigate to:</a:t>
            </a:r>
          </a:p>
          <a:p>
            <a:pPr lvl="1"/>
            <a:r>
              <a:rPr lang="en-US" b="1" dirty="0">
                <a:solidFill>
                  <a:srgbClr val="FF0000"/>
                </a:solidFill>
              </a:rPr>
              <a:t>http://localhost:8000</a:t>
            </a:r>
            <a:endParaRPr b="1" dirty="0">
              <a:solidFill>
                <a:srgbClr val="FF0000"/>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D5A18A-13A1-E03C-14C1-BB80D3EE43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E972BA-C509-7850-77D5-330A19C17A28}"/>
              </a:ext>
            </a:extLst>
          </p:cNvPr>
          <p:cNvSpPr>
            <a:spLocks noGrp="1"/>
          </p:cNvSpPr>
          <p:nvPr>
            <p:ph type="title"/>
          </p:nvPr>
        </p:nvSpPr>
        <p:spPr/>
        <p:txBody>
          <a:bodyPr/>
          <a:lstStyle/>
          <a:p>
            <a:r>
              <a:rPr dirty="0"/>
              <a:t>Lab - Step 2</a:t>
            </a:r>
            <a:r>
              <a:rPr lang="en-US" dirty="0"/>
              <a:t>-Success</a:t>
            </a:r>
            <a:endParaRPr dirty="0"/>
          </a:p>
        </p:txBody>
      </p:sp>
      <p:pic>
        <p:nvPicPr>
          <p:cNvPr id="5" name="Content Placeholder 4">
            <a:extLst>
              <a:ext uri="{FF2B5EF4-FFF2-40B4-BE49-F238E27FC236}">
                <a16:creationId xmlns:a16="http://schemas.microsoft.com/office/drawing/2014/main" id="{67B0CE33-B351-5464-BBB8-2B948FAC11B5}"/>
              </a:ext>
            </a:extLst>
          </p:cNvPr>
          <p:cNvPicPr>
            <a:picLocks noGrp="1" noChangeAspect="1"/>
          </p:cNvPicPr>
          <p:nvPr>
            <p:ph idx="1"/>
          </p:nvPr>
        </p:nvPicPr>
        <p:blipFill>
          <a:blip r:embed="rId3"/>
          <a:stretch>
            <a:fillRect/>
          </a:stretch>
        </p:blipFill>
        <p:spPr>
          <a:xfrm>
            <a:off x="2390812" y="1336894"/>
            <a:ext cx="4362375" cy="5246468"/>
          </a:xfrm>
          <a:prstGeom prst="rect">
            <a:avLst/>
          </a:prstGeom>
        </p:spPr>
      </p:pic>
    </p:spTree>
    <p:extLst>
      <p:ext uri="{BB962C8B-B14F-4D97-AF65-F5344CB8AC3E}">
        <p14:creationId xmlns:p14="http://schemas.microsoft.com/office/powerpoint/2010/main" val="157244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Lab - Step 3</a:t>
            </a:r>
          </a:p>
        </p:txBody>
      </p:sp>
      <p:sp>
        <p:nvSpPr>
          <p:cNvPr id="3" name="Content Placeholder 2"/>
          <p:cNvSpPr>
            <a:spLocks noGrp="1"/>
          </p:cNvSpPr>
          <p:nvPr>
            <p:ph idx="1"/>
          </p:nvPr>
        </p:nvSpPr>
        <p:spPr/>
        <p:txBody>
          <a:bodyPr/>
          <a:lstStyle/>
          <a:p>
            <a:endParaRPr dirty="0"/>
          </a:p>
          <a:p>
            <a:r>
              <a:rPr lang="en-US" dirty="0"/>
              <a:t>Enter prompt from web page, press ‘Send’</a:t>
            </a:r>
            <a:endParaRPr dirty="0"/>
          </a:p>
          <a:p>
            <a:r>
              <a:rPr dirty="0"/>
              <a:t>This </a:t>
            </a:r>
            <a:r>
              <a:rPr lang="en-US" dirty="0"/>
              <a:t>sends prompt </a:t>
            </a:r>
            <a:r>
              <a:rPr dirty="0"/>
              <a:t>to LM Studio</a:t>
            </a:r>
            <a:endParaRPr lang="en-US" dirty="0"/>
          </a:p>
          <a:p>
            <a:endParaRP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FDFB6-D117-7C02-6133-C332D71EE7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CE0228-7287-2E26-043A-177A37EA0799}"/>
              </a:ext>
            </a:extLst>
          </p:cNvPr>
          <p:cNvSpPr>
            <a:spLocks noGrp="1"/>
          </p:cNvSpPr>
          <p:nvPr>
            <p:ph type="title"/>
          </p:nvPr>
        </p:nvSpPr>
        <p:spPr/>
        <p:txBody>
          <a:bodyPr/>
          <a:lstStyle/>
          <a:p>
            <a:r>
              <a:rPr dirty="0"/>
              <a:t>Lab - Step 3</a:t>
            </a:r>
            <a:r>
              <a:rPr lang="en-US" dirty="0"/>
              <a:t>-Prompt Success</a:t>
            </a:r>
            <a:endParaRPr dirty="0"/>
          </a:p>
        </p:txBody>
      </p:sp>
      <p:sp>
        <p:nvSpPr>
          <p:cNvPr id="3" name="Content Placeholder 2">
            <a:extLst>
              <a:ext uri="{FF2B5EF4-FFF2-40B4-BE49-F238E27FC236}">
                <a16:creationId xmlns:a16="http://schemas.microsoft.com/office/drawing/2014/main" id="{807DF389-EF84-290F-B7B4-6C54CD9FFBC0}"/>
              </a:ext>
            </a:extLst>
          </p:cNvPr>
          <p:cNvSpPr>
            <a:spLocks noGrp="1"/>
          </p:cNvSpPr>
          <p:nvPr>
            <p:ph idx="1"/>
          </p:nvPr>
        </p:nvSpPr>
        <p:spPr/>
        <p:txBody>
          <a:bodyPr/>
          <a:lstStyle/>
          <a:p>
            <a:endParaRPr dirty="0"/>
          </a:p>
          <a:p>
            <a:endParaRPr dirty="0"/>
          </a:p>
        </p:txBody>
      </p:sp>
      <p:pic>
        <p:nvPicPr>
          <p:cNvPr id="5" name="Picture 4">
            <a:extLst>
              <a:ext uri="{FF2B5EF4-FFF2-40B4-BE49-F238E27FC236}">
                <a16:creationId xmlns:a16="http://schemas.microsoft.com/office/drawing/2014/main" id="{836F0EE7-FCF0-EFB5-A689-4162C07A109D}"/>
              </a:ext>
            </a:extLst>
          </p:cNvPr>
          <p:cNvPicPr>
            <a:picLocks noChangeAspect="1"/>
          </p:cNvPicPr>
          <p:nvPr/>
        </p:nvPicPr>
        <p:blipFill>
          <a:blip r:embed="rId3"/>
          <a:stretch>
            <a:fillRect/>
          </a:stretch>
        </p:blipFill>
        <p:spPr>
          <a:xfrm>
            <a:off x="2852209" y="1434681"/>
            <a:ext cx="3760258" cy="4691482"/>
          </a:xfrm>
          <a:prstGeom prst="rect">
            <a:avLst/>
          </a:prstGeom>
        </p:spPr>
      </p:pic>
    </p:spTree>
    <p:extLst>
      <p:ext uri="{BB962C8B-B14F-4D97-AF65-F5344CB8AC3E}">
        <p14:creationId xmlns:p14="http://schemas.microsoft.com/office/powerpoint/2010/main" val="41841516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Lab - Step 4</a:t>
            </a:r>
          </a:p>
        </p:txBody>
      </p:sp>
      <p:sp>
        <p:nvSpPr>
          <p:cNvPr id="3" name="Content Placeholder 2"/>
          <p:cNvSpPr>
            <a:spLocks noGrp="1"/>
          </p:cNvSpPr>
          <p:nvPr>
            <p:ph idx="1"/>
          </p:nvPr>
        </p:nvSpPr>
        <p:spPr/>
        <p:txBody>
          <a:bodyPr>
            <a:normAutofit fontScale="92500"/>
          </a:bodyPr>
          <a:lstStyle/>
          <a:p>
            <a:endParaRPr dirty="0"/>
          </a:p>
          <a:p>
            <a:r>
              <a:rPr dirty="0"/>
              <a:t>Modify chatbot </a:t>
            </a:r>
            <a:r>
              <a:rPr lang="en-US" dirty="0"/>
              <a:t>code, settings, prompt</a:t>
            </a:r>
            <a:endParaRPr dirty="0"/>
          </a:p>
          <a:p>
            <a:r>
              <a:rPr lang="en-US" dirty="0"/>
              <a:t>A</a:t>
            </a:r>
            <a:r>
              <a:rPr dirty="0"/>
              <a:t>djust temperature</a:t>
            </a:r>
          </a:p>
          <a:p>
            <a:r>
              <a:rPr dirty="0"/>
              <a:t>Modify the chatbot code in index.html or steamPunk.html</a:t>
            </a:r>
          </a:p>
          <a:p>
            <a:r>
              <a:rPr dirty="0"/>
              <a:t>Change the chatbot’s starting message (prompt)</a:t>
            </a:r>
          </a:p>
          <a:p>
            <a:r>
              <a:rPr dirty="0"/>
              <a:t>Adjust temperature: lower = predictable, higher = creative</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DC1AE7-F856-E6E2-E145-F47B42DF32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C27399-DE97-F51B-34F1-BFCB185BC1E7}"/>
              </a:ext>
            </a:extLst>
          </p:cNvPr>
          <p:cNvSpPr>
            <a:spLocks noGrp="1"/>
          </p:cNvSpPr>
          <p:nvPr>
            <p:ph type="title"/>
          </p:nvPr>
        </p:nvSpPr>
        <p:spPr/>
        <p:txBody>
          <a:bodyPr/>
          <a:lstStyle/>
          <a:p>
            <a:r>
              <a:rPr dirty="0"/>
              <a:t>Lab - Step 4</a:t>
            </a:r>
            <a:r>
              <a:rPr lang="en-US" dirty="0"/>
              <a:t>-Modify Code</a:t>
            </a:r>
            <a:endParaRPr dirty="0"/>
          </a:p>
        </p:txBody>
      </p:sp>
      <p:sp>
        <p:nvSpPr>
          <p:cNvPr id="3" name="Content Placeholder 2">
            <a:extLst>
              <a:ext uri="{FF2B5EF4-FFF2-40B4-BE49-F238E27FC236}">
                <a16:creationId xmlns:a16="http://schemas.microsoft.com/office/drawing/2014/main" id="{C8112C61-663E-9E23-BC52-95C871A6A373}"/>
              </a:ext>
            </a:extLst>
          </p:cNvPr>
          <p:cNvSpPr>
            <a:spLocks noGrp="1"/>
          </p:cNvSpPr>
          <p:nvPr>
            <p:ph idx="1"/>
          </p:nvPr>
        </p:nvSpPr>
        <p:spPr/>
        <p:txBody>
          <a:bodyPr>
            <a:normAutofit/>
          </a:bodyPr>
          <a:lstStyle/>
          <a:p>
            <a:r>
              <a:rPr lang="en-US" dirty="0"/>
              <a:t>Ask chatbot how this </a:t>
            </a:r>
            <a:r>
              <a:rPr lang="en-US" dirty="0" err="1"/>
              <a:t>javascript</a:t>
            </a:r>
            <a:r>
              <a:rPr lang="en-US" dirty="0"/>
              <a:t> could be modified:</a:t>
            </a:r>
            <a:br>
              <a:rPr lang="en-US" dirty="0"/>
            </a:br>
            <a:endParaRPr dirty="0"/>
          </a:p>
        </p:txBody>
      </p:sp>
      <p:graphicFrame>
        <p:nvGraphicFramePr>
          <p:cNvPr id="4" name="Table 3">
            <a:extLst>
              <a:ext uri="{FF2B5EF4-FFF2-40B4-BE49-F238E27FC236}">
                <a16:creationId xmlns:a16="http://schemas.microsoft.com/office/drawing/2014/main" id="{7CE9CB86-6C75-0722-0B5E-97018373DED2}"/>
              </a:ext>
            </a:extLst>
          </p:cNvPr>
          <p:cNvGraphicFramePr>
            <a:graphicFrameLocks noGrp="1"/>
          </p:cNvGraphicFramePr>
          <p:nvPr>
            <p:extLst>
              <p:ext uri="{D42A27DB-BD31-4B8C-83A1-F6EECF244321}">
                <p14:modId xmlns:p14="http://schemas.microsoft.com/office/powerpoint/2010/main" val="1361690027"/>
              </p:ext>
            </p:extLst>
          </p:nvPr>
        </p:nvGraphicFramePr>
        <p:xfrm>
          <a:off x="749300" y="2878508"/>
          <a:ext cx="8229600" cy="2926080"/>
        </p:xfrm>
        <a:graphic>
          <a:graphicData uri="http://schemas.openxmlformats.org/drawingml/2006/table">
            <a:tbl>
              <a:tblPr/>
              <a:tblGrid>
                <a:gridCol w="8229600">
                  <a:extLst>
                    <a:ext uri="{9D8B030D-6E8A-4147-A177-3AD203B41FA5}">
                      <a16:colId xmlns:a16="http://schemas.microsoft.com/office/drawing/2014/main" val="2943741433"/>
                    </a:ext>
                  </a:extLst>
                </a:gridCol>
              </a:tblGrid>
              <a:tr h="0">
                <a:tc>
                  <a:txBody>
                    <a:bodyPr/>
                    <a:lstStyle/>
                    <a:p>
                      <a:pPr>
                        <a:buNone/>
                      </a:pPr>
                      <a:r>
                        <a:rPr lang="en-US"/>
                        <a:t>const payload = {</a:t>
                      </a:r>
                    </a:p>
                  </a:txBody>
                  <a:tcPr anchor="ctr">
                    <a:lnL>
                      <a:noFill/>
                    </a:lnL>
                    <a:lnR>
                      <a:noFill/>
                    </a:lnR>
                    <a:lnT>
                      <a:noFill/>
                    </a:lnT>
                    <a:lnB>
                      <a:noFill/>
                    </a:lnB>
                    <a:noFill/>
                  </a:tcPr>
                </a:tc>
                <a:extLst>
                  <a:ext uri="{0D108BD9-81ED-4DB2-BD59-A6C34878D82A}">
                    <a16:rowId xmlns:a16="http://schemas.microsoft.com/office/drawing/2014/main" val="2724827751"/>
                  </a:ext>
                </a:extLst>
              </a:tr>
              <a:tr h="0">
                <a:tc>
                  <a:txBody>
                    <a:bodyPr/>
                    <a:lstStyle/>
                    <a:p>
                      <a:pPr>
                        <a:buNone/>
                      </a:pPr>
                      <a:r>
                        <a:rPr lang="en-US" dirty="0"/>
                        <a:t>model: "local-model", // This is usually ignored by local servers</a:t>
                      </a:r>
                    </a:p>
                  </a:txBody>
                  <a:tcPr anchor="ctr">
                    <a:lnL>
                      <a:noFill/>
                    </a:lnL>
                    <a:lnR>
                      <a:noFill/>
                    </a:lnR>
                    <a:lnT>
                      <a:noFill/>
                    </a:lnT>
                    <a:lnB>
                      <a:noFill/>
                    </a:lnB>
                    <a:noFill/>
                  </a:tcPr>
                </a:tc>
                <a:extLst>
                  <a:ext uri="{0D108BD9-81ED-4DB2-BD59-A6C34878D82A}">
                    <a16:rowId xmlns:a16="http://schemas.microsoft.com/office/drawing/2014/main" val="3981086022"/>
                  </a:ext>
                </a:extLst>
              </a:tr>
              <a:tr h="0">
                <a:tc>
                  <a:txBody>
                    <a:bodyPr/>
                    <a:lstStyle/>
                    <a:p>
                      <a:pPr>
                        <a:buNone/>
                      </a:pPr>
                      <a:r>
                        <a:rPr lang="en-US"/>
                        <a:t>messages: [</a:t>
                      </a:r>
                    </a:p>
                  </a:txBody>
                  <a:tcPr anchor="ctr">
                    <a:lnL>
                      <a:noFill/>
                    </a:lnL>
                    <a:lnR>
                      <a:noFill/>
                    </a:lnR>
                    <a:lnT>
                      <a:noFill/>
                    </a:lnT>
                    <a:lnB>
                      <a:noFill/>
                    </a:lnB>
                    <a:noFill/>
                  </a:tcPr>
                </a:tc>
                <a:extLst>
                  <a:ext uri="{0D108BD9-81ED-4DB2-BD59-A6C34878D82A}">
                    <a16:rowId xmlns:a16="http://schemas.microsoft.com/office/drawing/2014/main" val="1721831712"/>
                  </a:ext>
                </a:extLst>
              </a:tr>
              <a:tr h="0">
                <a:tc>
                  <a:txBody>
                    <a:bodyPr/>
                    <a:lstStyle/>
                    <a:p>
                      <a:pPr>
                        <a:buNone/>
                      </a:pPr>
                      <a:r>
                        <a:rPr lang="en-US"/>
                        <a:t>{ role: "system", content: "You are a helpful assistant." },</a:t>
                      </a:r>
                    </a:p>
                  </a:txBody>
                  <a:tcPr anchor="ctr">
                    <a:lnL>
                      <a:noFill/>
                    </a:lnL>
                    <a:lnR>
                      <a:noFill/>
                    </a:lnR>
                    <a:lnT>
                      <a:noFill/>
                    </a:lnT>
                    <a:lnB>
                      <a:noFill/>
                    </a:lnB>
                    <a:noFill/>
                  </a:tcPr>
                </a:tc>
                <a:extLst>
                  <a:ext uri="{0D108BD9-81ED-4DB2-BD59-A6C34878D82A}">
                    <a16:rowId xmlns:a16="http://schemas.microsoft.com/office/drawing/2014/main" val="1695246828"/>
                  </a:ext>
                </a:extLst>
              </a:tr>
              <a:tr h="0">
                <a:tc>
                  <a:txBody>
                    <a:bodyPr/>
                    <a:lstStyle/>
                    <a:p>
                      <a:pPr>
                        <a:buNone/>
                      </a:pPr>
                      <a:r>
                        <a:rPr lang="en-US"/>
                        <a:t>{ role: "user", content: userMessage }</a:t>
                      </a:r>
                    </a:p>
                  </a:txBody>
                  <a:tcPr anchor="ctr">
                    <a:lnL>
                      <a:noFill/>
                    </a:lnL>
                    <a:lnR>
                      <a:noFill/>
                    </a:lnR>
                    <a:lnT>
                      <a:noFill/>
                    </a:lnT>
                    <a:lnB>
                      <a:noFill/>
                    </a:lnB>
                    <a:noFill/>
                  </a:tcPr>
                </a:tc>
                <a:extLst>
                  <a:ext uri="{0D108BD9-81ED-4DB2-BD59-A6C34878D82A}">
                    <a16:rowId xmlns:a16="http://schemas.microsoft.com/office/drawing/2014/main" val="1104127844"/>
                  </a:ext>
                </a:extLst>
              </a:tr>
              <a:tr h="0">
                <a:tc>
                  <a:txBody>
                    <a:bodyPr/>
                    <a:lstStyle/>
                    <a:p>
                      <a:pPr>
                        <a:buNone/>
                      </a:pPr>
                      <a:r>
                        <a:rPr lang="en-US"/>
                        <a:t>],</a:t>
                      </a:r>
                    </a:p>
                  </a:txBody>
                  <a:tcPr anchor="ctr">
                    <a:lnL>
                      <a:noFill/>
                    </a:lnL>
                    <a:lnR>
                      <a:noFill/>
                    </a:lnR>
                    <a:lnT>
                      <a:noFill/>
                    </a:lnT>
                    <a:lnB>
                      <a:noFill/>
                    </a:lnB>
                    <a:noFill/>
                  </a:tcPr>
                </a:tc>
                <a:extLst>
                  <a:ext uri="{0D108BD9-81ED-4DB2-BD59-A6C34878D82A}">
                    <a16:rowId xmlns:a16="http://schemas.microsoft.com/office/drawing/2014/main" val="518847873"/>
                  </a:ext>
                </a:extLst>
              </a:tr>
              <a:tr h="0">
                <a:tc>
                  <a:txBody>
                    <a:bodyPr/>
                    <a:lstStyle/>
                    <a:p>
                      <a:pPr>
                        <a:buNone/>
                      </a:pPr>
                      <a:r>
                        <a:rPr lang="en-US"/>
                        <a:t>temperature: 0.7</a:t>
                      </a:r>
                    </a:p>
                  </a:txBody>
                  <a:tcPr anchor="ctr">
                    <a:lnL>
                      <a:noFill/>
                    </a:lnL>
                    <a:lnR>
                      <a:noFill/>
                    </a:lnR>
                    <a:lnT>
                      <a:noFill/>
                    </a:lnT>
                    <a:lnB>
                      <a:noFill/>
                    </a:lnB>
                    <a:noFill/>
                  </a:tcPr>
                </a:tc>
                <a:extLst>
                  <a:ext uri="{0D108BD9-81ED-4DB2-BD59-A6C34878D82A}">
                    <a16:rowId xmlns:a16="http://schemas.microsoft.com/office/drawing/2014/main" val="1344206483"/>
                  </a:ext>
                </a:extLst>
              </a:tr>
              <a:tr h="0">
                <a:tc>
                  <a:txBody>
                    <a:bodyPr/>
                    <a:lstStyle/>
                    <a:p>
                      <a:pPr>
                        <a:buNone/>
                      </a:pPr>
                      <a:r>
                        <a:rPr lang="en-US" dirty="0"/>
                        <a:t>};</a:t>
                      </a:r>
                    </a:p>
                  </a:txBody>
                  <a:tcPr anchor="ctr">
                    <a:lnL>
                      <a:noFill/>
                    </a:lnL>
                    <a:lnR>
                      <a:noFill/>
                    </a:lnR>
                    <a:lnT>
                      <a:noFill/>
                    </a:lnT>
                    <a:lnB>
                      <a:noFill/>
                    </a:lnB>
                    <a:noFill/>
                  </a:tcPr>
                </a:tc>
                <a:extLst>
                  <a:ext uri="{0D108BD9-81ED-4DB2-BD59-A6C34878D82A}">
                    <a16:rowId xmlns:a16="http://schemas.microsoft.com/office/drawing/2014/main" val="2495971334"/>
                  </a:ext>
                </a:extLst>
              </a:tr>
            </a:tbl>
          </a:graphicData>
        </a:graphic>
      </p:graphicFrame>
    </p:spTree>
    <p:extLst>
      <p:ext uri="{BB962C8B-B14F-4D97-AF65-F5344CB8AC3E}">
        <p14:creationId xmlns:p14="http://schemas.microsoft.com/office/powerpoint/2010/main" val="2232702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2EE2C-7666-9AEF-5D03-BCE5136ECF62}"/>
              </a:ext>
            </a:extLst>
          </p:cNvPr>
          <p:cNvSpPr>
            <a:spLocks noGrp="1"/>
          </p:cNvSpPr>
          <p:nvPr>
            <p:ph type="title"/>
          </p:nvPr>
        </p:nvSpPr>
        <p:spPr/>
        <p:txBody>
          <a:bodyPr/>
          <a:lstStyle/>
          <a:p>
            <a:r>
              <a:rPr lang="en-US" dirty="0"/>
              <a:t>This Week	</a:t>
            </a:r>
          </a:p>
        </p:txBody>
      </p:sp>
      <p:sp>
        <p:nvSpPr>
          <p:cNvPr id="3" name="Content Placeholder 2">
            <a:extLst>
              <a:ext uri="{FF2B5EF4-FFF2-40B4-BE49-F238E27FC236}">
                <a16:creationId xmlns:a16="http://schemas.microsoft.com/office/drawing/2014/main" id="{06DDFB9D-ACE4-02BE-781F-6974EB35B3A3}"/>
              </a:ext>
            </a:extLst>
          </p:cNvPr>
          <p:cNvSpPr>
            <a:spLocks noGrp="1"/>
          </p:cNvSpPr>
          <p:nvPr>
            <p:ph idx="1"/>
          </p:nvPr>
        </p:nvSpPr>
        <p:spPr/>
        <p:txBody>
          <a:bodyPr/>
          <a:lstStyle/>
          <a:p>
            <a:r>
              <a:rPr lang="en-US" dirty="0"/>
              <a:t>Monday-install software, lecture </a:t>
            </a:r>
          </a:p>
          <a:p>
            <a:r>
              <a:rPr lang="en-US"/>
              <a:t>Do </a:t>
            </a:r>
            <a:r>
              <a:rPr lang="en-US" dirty="0"/>
              <a:t>Lab01-Exercise04-</a:t>
            </a:r>
          </a:p>
          <a:p>
            <a:r>
              <a:rPr lang="en-US" dirty="0">
                <a:hlinkClick r:id="rId2"/>
              </a:rPr>
              <a:t>https://eprofessor.azurewebsites.net/mis112/lab01/lab01.html</a:t>
            </a:r>
            <a:r>
              <a:rPr lang="en-US" dirty="0"/>
              <a:t> </a:t>
            </a:r>
          </a:p>
          <a:p>
            <a:pPr lvl="1"/>
            <a:r>
              <a:rPr lang="en-US" dirty="0"/>
              <a:t>Python </a:t>
            </a:r>
          </a:p>
          <a:p>
            <a:pPr lvl="1"/>
            <a:r>
              <a:rPr lang="en-US" dirty="0"/>
              <a:t>LM Studio</a:t>
            </a:r>
          </a:p>
          <a:p>
            <a:r>
              <a:rPr lang="en-US" dirty="0"/>
              <a:t>Wednesday-do lab</a:t>
            </a:r>
          </a:p>
          <a:p>
            <a:r>
              <a:rPr lang="en-US" dirty="0"/>
              <a:t>Friday-Midterm</a:t>
            </a:r>
          </a:p>
        </p:txBody>
      </p:sp>
    </p:spTree>
    <p:extLst>
      <p:ext uri="{BB962C8B-B14F-4D97-AF65-F5344CB8AC3E}">
        <p14:creationId xmlns:p14="http://schemas.microsoft.com/office/powerpoint/2010/main" val="89318301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649891-16DB-7AC1-E35B-8C8C2E08C4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193EE6-162F-D7B1-E3B7-E1CBE790DC84}"/>
              </a:ext>
            </a:extLst>
          </p:cNvPr>
          <p:cNvSpPr>
            <a:spLocks noGrp="1"/>
          </p:cNvSpPr>
          <p:nvPr>
            <p:ph type="title"/>
          </p:nvPr>
        </p:nvSpPr>
        <p:spPr/>
        <p:txBody>
          <a:bodyPr/>
          <a:lstStyle/>
          <a:p>
            <a:r>
              <a:rPr dirty="0"/>
              <a:t>Lab - Step 4</a:t>
            </a:r>
            <a:r>
              <a:rPr lang="en-US" dirty="0"/>
              <a:t>-Modify Code</a:t>
            </a:r>
            <a:endParaRPr dirty="0"/>
          </a:p>
        </p:txBody>
      </p:sp>
      <p:pic>
        <p:nvPicPr>
          <p:cNvPr id="6" name="Content Placeholder 5">
            <a:extLst>
              <a:ext uri="{FF2B5EF4-FFF2-40B4-BE49-F238E27FC236}">
                <a16:creationId xmlns:a16="http://schemas.microsoft.com/office/drawing/2014/main" id="{73C9DB81-04D2-44D4-4AD1-8F0690164162}"/>
              </a:ext>
            </a:extLst>
          </p:cNvPr>
          <p:cNvPicPr>
            <a:picLocks noGrp="1" noChangeAspect="1"/>
          </p:cNvPicPr>
          <p:nvPr>
            <p:ph idx="1"/>
          </p:nvPr>
        </p:nvPicPr>
        <p:blipFill>
          <a:blip r:embed="rId3"/>
          <a:stretch>
            <a:fillRect/>
          </a:stretch>
        </p:blipFill>
        <p:spPr>
          <a:xfrm>
            <a:off x="346658" y="1886112"/>
            <a:ext cx="8450683" cy="3807721"/>
          </a:xfrm>
          <a:prstGeom prst="rect">
            <a:avLst/>
          </a:prstGeom>
        </p:spPr>
      </p:pic>
    </p:spTree>
    <p:extLst>
      <p:ext uri="{BB962C8B-B14F-4D97-AF65-F5344CB8AC3E}">
        <p14:creationId xmlns:p14="http://schemas.microsoft.com/office/powerpoint/2010/main" val="290076137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Lab - Step 5</a:t>
            </a:r>
          </a:p>
        </p:txBody>
      </p:sp>
      <p:sp>
        <p:nvSpPr>
          <p:cNvPr id="3" name="Content Placeholder 2"/>
          <p:cNvSpPr>
            <a:spLocks noGrp="1"/>
          </p:cNvSpPr>
          <p:nvPr>
            <p:ph idx="1"/>
          </p:nvPr>
        </p:nvSpPr>
        <p:spPr/>
        <p:txBody>
          <a:bodyPr/>
          <a:lstStyle/>
          <a:p>
            <a:endParaRPr dirty="0"/>
          </a:p>
          <a:p>
            <a:r>
              <a:rPr dirty="0"/>
              <a:t>Test chatbot interaction</a:t>
            </a:r>
          </a:p>
          <a:p>
            <a:r>
              <a:rPr dirty="0"/>
              <a:t>Use group prompts</a:t>
            </a:r>
          </a:p>
          <a:p>
            <a:r>
              <a:rPr dirty="0"/>
              <a:t>Test chatbot by entering </a:t>
            </a:r>
            <a:r>
              <a:rPr lang="en-US" dirty="0"/>
              <a:t>different </a:t>
            </a:r>
            <a:r>
              <a:rPr dirty="0"/>
              <a:t>prompts</a:t>
            </a:r>
          </a:p>
          <a:p>
            <a:r>
              <a:rPr dirty="0"/>
              <a:t>Try business scenarios: customer service questions, HR inquiries, sales pitches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C92FC1-A7BC-7E41-5125-71E81EB79D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61B29E-26ED-70EE-2F21-536427C2BA36}"/>
              </a:ext>
            </a:extLst>
          </p:cNvPr>
          <p:cNvSpPr>
            <a:spLocks noGrp="1"/>
          </p:cNvSpPr>
          <p:nvPr>
            <p:ph type="title"/>
          </p:nvPr>
        </p:nvSpPr>
        <p:spPr/>
        <p:txBody>
          <a:bodyPr/>
          <a:lstStyle/>
          <a:p>
            <a:r>
              <a:rPr dirty="0"/>
              <a:t>Lab - Step </a:t>
            </a:r>
            <a:r>
              <a:rPr lang="en-US" dirty="0"/>
              <a:t>6</a:t>
            </a:r>
            <a:endParaRPr dirty="0"/>
          </a:p>
        </p:txBody>
      </p:sp>
      <p:sp>
        <p:nvSpPr>
          <p:cNvPr id="3" name="Content Placeholder 2">
            <a:extLst>
              <a:ext uri="{FF2B5EF4-FFF2-40B4-BE49-F238E27FC236}">
                <a16:creationId xmlns:a16="http://schemas.microsoft.com/office/drawing/2014/main" id="{3B211F85-81C3-CA26-7FE3-F02B1254F0EF}"/>
              </a:ext>
            </a:extLst>
          </p:cNvPr>
          <p:cNvSpPr>
            <a:spLocks noGrp="1"/>
          </p:cNvSpPr>
          <p:nvPr>
            <p:ph idx="1"/>
          </p:nvPr>
        </p:nvSpPr>
        <p:spPr/>
        <p:txBody>
          <a:bodyPr/>
          <a:lstStyle/>
          <a:p>
            <a:endParaRPr dirty="0"/>
          </a:p>
          <a:p>
            <a:r>
              <a:rPr lang="en-US" dirty="0"/>
              <a:t>Copy internet news article to ‘readme.txt’</a:t>
            </a:r>
          </a:p>
          <a:p>
            <a:r>
              <a:rPr lang="en-US" dirty="0"/>
              <a:t>Load file.html</a:t>
            </a:r>
          </a:p>
          <a:p>
            <a:r>
              <a:rPr lang="en-US" dirty="0"/>
              <a:t>Enter prompt: summarize  ‘readme.txt’</a:t>
            </a:r>
            <a:endParaRPr dirty="0"/>
          </a:p>
          <a:p>
            <a:r>
              <a:rPr lang="en-US" dirty="0"/>
              <a:t>Evaluate the summarization</a:t>
            </a:r>
            <a:endParaRPr dirty="0"/>
          </a:p>
          <a:p>
            <a:r>
              <a:rPr dirty="0"/>
              <a:t>Try </a:t>
            </a:r>
            <a:r>
              <a:rPr lang="en-US" dirty="0"/>
              <a:t>other files</a:t>
            </a:r>
            <a:r>
              <a:rPr dirty="0"/>
              <a:t>: customer service questions, HR inquiries, sales pitches.</a:t>
            </a:r>
          </a:p>
        </p:txBody>
      </p:sp>
    </p:spTree>
    <p:extLst>
      <p:ext uri="{BB962C8B-B14F-4D97-AF65-F5344CB8AC3E}">
        <p14:creationId xmlns:p14="http://schemas.microsoft.com/office/powerpoint/2010/main" val="38594164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67161-E723-C2C1-1849-129014EE088C}"/>
              </a:ext>
            </a:extLst>
          </p:cNvPr>
          <p:cNvSpPr>
            <a:spLocks noGrp="1"/>
          </p:cNvSpPr>
          <p:nvPr>
            <p:ph type="title"/>
          </p:nvPr>
        </p:nvSpPr>
        <p:spPr/>
        <p:txBody>
          <a:bodyPr/>
          <a:lstStyle/>
          <a:p>
            <a:r>
              <a:rPr lang="en-US" dirty="0"/>
              <a:t>Lab-Step 6-Example Summary</a:t>
            </a:r>
          </a:p>
        </p:txBody>
      </p:sp>
      <p:pic>
        <p:nvPicPr>
          <p:cNvPr id="5" name="Content Placeholder 4">
            <a:extLst>
              <a:ext uri="{FF2B5EF4-FFF2-40B4-BE49-F238E27FC236}">
                <a16:creationId xmlns:a16="http://schemas.microsoft.com/office/drawing/2014/main" id="{516D7F03-6438-9206-1AA9-3333D8C38FE2}"/>
              </a:ext>
            </a:extLst>
          </p:cNvPr>
          <p:cNvPicPr>
            <a:picLocks noGrp="1" noChangeAspect="1"/>
          </p:cNvPicPr>
          <p:nvPr>
            <p:ph idx="1"/>
          </p:nvPr>
        </p:nvPicPr>
        <p:blipFill>
          <a:blip r:embed="rId2"/>
          <a:stretch>
            <a:fillRect/>
          </a:stretch>
        </p:blipFill>
        <p:spPr>
          <a:xfrm>
            <a:off x="2034320" y="1645569"/>
            <a:ext cx="5075360" cy="4435224"/>
          </a:xfrm>
          <a:prstGeom prst="rect">
            <a:avLst/>
          </a:prstGeom>
        </p:spPr>
      </p:pic>
    </p:spTree>
    <p:extLst>
      <p:ext uri="{BB962C8B-B14F-4D97-AF65-F5344CB8AC3E}">
        <p14:creationId xmlns:p14="http://schemas.microsoft.com/office/powerpoint/2010/main" val="21462937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Lab - Step </a:t>
            </a:r>
            <a:r>
              <a:rPr lang="en-US" dirty="0"/>
              <a:t>7</a:t>
            </a:r>
            <a:endParaRPr dirty="0"/>
          </a:p>
        </p:txBody>
      </p:sp>
      <p:sp>
        <p:nvSpPr>
          <p:cNvPr id="3" name="Content Placeholder 2"/>
          <p:cNvSpPr>
            <a:spLocks noGrp="1"/>
          </p:cNvSpPr>
          <p:nvPr>
            <p:ph idx="1"/>
          </p:nvPr>
        </p:nvSpPr>
        <p:spPr/>
        <p:txBody>
          <a:bodyPr>
            <a:normAutofit/>
          </a:bodyPr>
          <a:lstStyle/>
          <a:p>
            <a:endParaRPr dirty="0"/>
          </a:p>
          <a:p>
            <a:r>
              <a:rPr dirty="0"/>
              <a:t>Troubleshooting common errors</a:t>
            </a:r>
          </a:p>
          <a:p>
            <a:r>
              <a:rPr dirty="0"/>
              <a:t>CORS issues, server not running, port conflict</a:t>
            </a:r>
          </a:p>
          <a:p>
            <a:r>
              <a:rPr dirty="0"/>
              <a:t>Common errors:</a:t>
            </a:r>
          </a:p>
          <a:p>
            <a:pPr lvl="1"/>
            <a:r>
              <a:rPr dirty="0"/>
              <a:t>CORS not enabled in LM Studio (fix in settings)</a:t>
            </a:r>
          </a:p>
          <a:p>
            <a:pPr lvl="1"/>
            <a:r>
              <a:rPr dirty="0"/>
              <a:t>LM Studio not running on port 1234</a:t>
            </a:r>
          </a:p>
          <a:p>
            <a:pPr lvl="1"/>
            <a:r>
              <a:rPr dirty="0"/>
              <a:t>Web server not started or wrong port</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Lab - Step </a:t>
            </a:r>
            <a:r>
              <a:rPr lang="en-US" dirty="0"/>
              <a:t>8</a:t>
            </a:r>
            <a:endParaRPr dirty="0"/>
          </a:p>
        </p:txBody>
      </p:sp>
      <p:sp>
        <p:nvSpPr>
          <p:cNvPr id="3" name="Content Placeholder 2"/>
          <p:cNvSpPr>
            <a:spLocks noGrp="1"/>
          </p:cNvSpPr>
          <p:nvPr>
            <p:ph idx="1"/>
          </p:nvPr>
        </p:nvSpPr>
        <p:spPr/>
        <p:txBody>
          <a:bodyPr>
            <a:normAutofit fontScale="92500"/>
          </a:bodyPr>
          <a:lstStyle/>
          <a:p>
            <a:endParaRPr dirty="0"/>
          </a:p>
          <a:p>
            <a:r>
              <a:rPr b="1" dirty="0">
                <a:solidFill>
                  <a:srgbClr val="FF0000"/>
                </a:solidFill>
              </a:rPr>
              <a:t>Deliverable: One-page group summary</a:t>
            </a:r>
          </a:p>
          <a:p>
            <a:r>
              <a:rPr dirty="0"/>
              <a:t>Include screenshots and business application ideas</a:t>
            </a:r>
          </a:p>
          <a:p>
            <a:r>
              <a:rPr dirty="0"/>
              <a:t>Deliverable: group prepares one-page summary</a:t>
            </a:r>
          </a:p>
          <a:p>
            <a:r>
              <a:rPr dirty="0"/>
              <a:t>Include screenshots of chatbot in action</a:t>
            </a:r>
          </a:p>
          <a:p>
            <a:r>
              <a:rPr dirty="0"/>
              <a:t>Explain modifications made and possible business uses</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t>
            </a:r>
            <a:r>
              <a:rPr dirty="0"/>
              <a:t>ab </a:t>
            </a:r>
            <a:r>
              <a:rPr lang="en-US" dirty="0"/>
              <a:t>–</a:t>
            </a:r>
            <a:r>
              <a:rPr dirty="0"/>
              <a:t> </a:t>
            </a:r>
            <a:r>
              <a:rPr b="1" dirty="0">
                <a:solidFill>
                  <a:srgbClr val="FF0000"/>
                </a:solidFill>
              </a:rPr>
              <a:t>Reflection</a:t>
            </a:r>
            <a:r>
              <a:rPr lang="en-US" b="1" dirty="0">
                <a:solidFill>
                  <a:srgbClr val="FF0000"/>
                </a:solidFill>
              </a:rPr>
              <a:t> 1</a:t>
            </a:r>
            <a:endParaRPr b="1" dirty="0">
              <a:solidFill>
                <a:srgbClr val="FF0000"/>
              </a:solidFill>
            </a:endParaRPr>
          </a:p>
        </p:txBody>
      </p:sp>
      <p:sp>
        <p:nvSpPr>
          <p:cNvPr id="3" name="Content Placeholder 2"/>
          <p:cNvSpPr>
            <a:spLocks noGrp="1"/>
          </p:cNvSpPr>
          <p:nvPr>
            <p:ph idx="1"/>
          </p:nvPr>
        </p:nvSpPr>
        <p:spPr/>
        <p:txBody>
          <a:bodyPr>
            <a:normAutofit/>
          </a:bodyPr>
          <a:lstStyle/>
          <a:p>
            <a:r>
              <a:rPr dirty="0"/>
              <a:t>What surprised you about coding and chatbots?</a:t>
            </a:r>
          </a:p>
          <a:p>
            <a:r>
              <a:rPr dirty="0"/>
              <a:t>How might you apply this in business?</a:t>
            </a:r>
          </a:p>
          <a:p>
            <a:r>
              <a:rPr dirty="0"/>
              <a:t>Think about what was new or surprising in building a chatbot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4ABCDE-BE2B-119B-5A32-B076858645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E57142-8047-602D-5A39-C1BA47813F85}"/>
              </a:ext>
            </a:extLst>
          </p:cNvPr>
          <p:cNvSpPr>
            <a:spLocks noGrp="1"/>
          </p:cNvSpPr>
          <p:nvPr>
            <p:ph type="title"/>
          </p:nvPr>
        </p:nvSpPr>
        <p:spPr/>
        <p:txBody>
          <a:bodyPr/>
          <a:lstStyle/>
          <a:p>
            <a:r>
              <a:rPr lang="en-US" dirty="0"/>
              <a:t>L</a:t>
            </a:r>
            <a:r>
              <a:rPr dirty="0"/>
              <a:t>ab </a:t>
            </a:r>
            <a:r>
              <a:rPr lang="en-US" dirty="0"/>
              <a:t>–</a:t>
            </a:r>
            <a:r>
              <a:rPr dirty="0"/>
              <a:t> </a:t>
            </a:r>
            <a:r>
              <a:rPr b="1" dirty="0">
                <a:solidFill>
                  <a:srgbClr val="FF0000"/>
                </a:solidFill>
              </a:rPr>
              <a:t>Reflection</a:t>
            </a:r>
            <a:r>
              <a:rPr lang="en-US" b="1" dirty="0">
                <a:solidFill>
                  <a:srgbClr val="FF0000"/>
                </a:solidFill>
              </a:rPr>
              <a:t> 2</a:t>
            </a:r>
            <a:endParaRPr b="1" dirty="0">
              <a:solidFill>
                <a:srgbClr val="FF0000"/>
              </a:solidFill>
            </a:endParaRPr>
          </a:p>
        </p:txBody>
      </p:sp>
      <p:sp>
        <p:nvSpPr>
          <p:cNvPr id="3" name="Content Placeholder 2">
            <a:extLst>
              <a:ext uri="{FF2B5EF4-FFF2-40B4-BE49-F238E27FC236}">
                <a16:creationId xmlns:a16="http://schemas.microsoft.com/office/drawing/2014/main" id="{A71D74B8-FB5D-1F04-08BE-893A01D32636}"/>
              </a:ext>
            </a:extLst>
          </p:cNvPr>
          <p:cNvSpPr>
            <a:spLocks noGrp="1"/>
          </p:cNvSpPr>
          <p:nvPr>
            <p:ph idx="1"/>
          </p:nvPr>
        </p:nvSpPr>
        <p:spPr/>
        <p:txBody>
          <a:bodyPr>
            <a:normAutofit/>
          </a:bodyPr>
          <a:lstStyle/>
          <a:p>
            <a:r>
              <a:rPr dirty="0"/>
              <a:t>How could chatbots help in your future career in business</a:t>
            </a:r>
            <a:r>
              <a:rPr lang="en-US" dirty="0"/>
              <a:t> or while you are in school</a:t>
            </a:r>
            <a:r>
              <a:rPr dirty="0"/>
              <a:t>?</a:t>
            </a:r>
          </a:p>
          <a:p>
            <a:r>
              <a:rPr dirty="0"/>
              <a:t>What challenges do you see with </a:t>
            </a:r>
            <a:r>
              <a:t>using </a:t>
            </a:r>
            <a:r>
              <a:rPr lang="en-US"/>
              <a:t>chatbots</a:t>
            </a:r>
            <a:r>
              <a:rPr dirty="0"/>
              <a:t>?</a:t>
            </a:r>
            <a:endParaRPr lang="en-US" dirty="0"/>
          </a:p>
        </p:txBody>
      </p:sp>
    </p:spTree>
    <p:extLst>
      <p:ext uri="{BB962C8B-B14F-4D97-AF65-F5344CB8AC3E}">
        <p14:creationId xmlns:p14="http://schemas.microsoft.com/office/powerpoint/2010/main" val="42477937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D9F66-94A1-63FC-7B12-89491AEE02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667253-6DEF-B691-2715-4B0FE4C192C0}"/>
              </a:ext>
            </a:extLst>
          </p:cNvPr>
          <p:cNvSpPr>
            <a:spLocks noGrp="1"/>
          </p:cNvSpPr>
          <p:nvPr>
            <p:ph type="title"/>
          </p:nvPr>
        </p:nvSpPr>
        <p:spPr/>
        <p:txBody>
          <a:bodyPr/>
          <a:lstStyle/>
          <a:p>
            <a:r>
              <a:rPr lang="en-US" dirty="0"/>
              <a:t>L</a:t>
            </a:r>
            <a:r>
              <a:rPr dirty="0"/>
              <a:t>ab </a:t>
            </a:r>
            <a:r>
              <a:rPr lang="en-US" dirty="0"/>
              <a:t>–</a:t>
            </a:r>
            <a:r>
              <a:rPr dirty="0"/>
              <a:t> </a:t>
            </a:r>
            <a:r>
              <a:rPr b="1" dirty="0">
                <a:solidFill>
                  <a:srgbClr val="FF0000"/>
                </a:solidFill>
              </a:rPr>
              <a:t>Reflection</a:t>
            </a:r>
            <a:r>
              <a:rPr lang="en-US" b="1" dirty="0">
                <a:solidFill>
                  <a:srgbClr val="FF0000"/>
                </a:solidFill>
              </a:rPr>
              <a:t> 3</a:t>
            </a:r>
            <a:endParaRPr b="1" dirty="0">
              <a:solidFill>
                <a:srgbClr val="FF0000"/>
              </a:solidFill>
            </a:endParaRPr>
          </a:p>
        </p:txBody>
      </p:sp>
      <p:sp>
        <p:nvSpPr>
          <p:cNvPr id="3" name="Content Placeholder 2">
            <a:extLst>
              <a:ext uri="{FF2B5EF4-FFF2-40B4-BE49-F238E27FC236}">
                <a16:creationId xmlns:a16="http://schemas.microsoft.com/office/drawing/2014/main" id="{7DC3FC54-F15F-C122-A676-290A2C9D9C4C}"/>
              </a:ext>
            </a:extLst>
          </p:cNvPr>
          <p:cNvSpPr>
            <a:spLocks noGrp="1"/>
          </p:cNvSpPr>
          <p:nvPr>
            <p:ph idx="1"/>
          </p:nvPr>
        </p:nvSpPr>
        <p:spPr/>
        <p:txBody>
          <a:bodyPr>
            <a:normAutofit/>
          </a:bodyPr>
          <a:lstStyle/>
          <a:p>
            <a:r>
              <a:rPr lang="en-US" dirty="0"/>
              <a:t>Consider the situation 10 years from now</a:t>
            </a:r>
          </a:p>
          <a:p>
            <a:pPr lvl="1"/>
            <a:r>
              <a:rPr lang="en-US" dirty="0"/>
              <a:t>Will chatbots be commonplace?</a:t>
            </a:r>
          </a:p>
          <a:p>
            <a:pPr lvl="1"/>
            <a:r>
              <a:rPr lang="en-US" dirty="0"/>
              <a:t>What new features will chatbots have?</a:t>
            </a:r>
            <a:endParaRPr dirty="0"/>
          </a:p>
        </p:txBody>
      </p:sp>
    </p:spTree>
    <p:extLst>
      <p:ext uri="{BB962C8B-B14F-4D97-AF65-F5344CB8AC3E}">
        <p14:creationId xmlns:p14="http://schemas.microsoft.com/office/powerpoint/2010/main" val="3900325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Coding Basics for Chatbots</a:t>
            </a:r>
          </a:p>
        </p:txBody>
      </p:sp>
      <p:sp>
        <p:nvSpPr>
          <p:cNvPr id="3" name="Content Placeholder 2"/>
          <p:cNvSpPr>
            <a:spLocks noGrp="1"/>
          </p:cNvSpPr>
          <p:nvPr>
            <p:ph idx="1"/>
          </p:nvPr>
        </p:nvSpPr>
        <p:spPr/>
        <p:txBody>
          <a:bodyPr>
            <a:normAutofit fontScale="92500" lnSpcReduction="20000"/>
          </a:bodyPr>
          <a:lstStyle/>
          <a:p>
            <a:endParaRPr dirty="0"/>
          </a:p>
          <a:p>
            <a:r>
              <a:rPr dirty="0"/>
              <a:t>Inputs, outputs, conditional logic</a:t>
            </a:r>
          </a:p>
          <a:p>
            <a:r>
              <a:rPr dirty="0"/>
              <a:t>Frontend vs backend</a:t>
            </a:r>
          </a:p>
          <a:p>
            <a:r>
              <a:rPr dirty="0"/>
              <a:t>Inputs: what the user types or says</a:t>
            </a:r>
          </a:p>
          <a:p>
            <a:r>
              <a:rPr dirty="0"/>
              <a:t>Outputs: the chatbot’s reply or action</a:t>
            </a:r>
          </a:p>
          <a:p>
            <a:r>
              <a:rPr dirty="0"/>
              <a:t>Conditional logic: rules (if/then) that decide how the bot respond</a:t>
            </a:r>
            <a:r>
              <a:rPr lang="en-US" dirty="0"/>
              <a:t>s</a:t>
            </a:r>
            <a:endParaRPr dirty="0"/>
          </a:p>
          <a:p>
            <a:r>
              <a:rPr dirty="0"/>
              <a:t>Frontend: what the user sees (website interface)</a:t>
            </a:r>
          </a:p>
          <a:p>
            <a:r>
              <a:rPr dirty="0"/>
              <a:t>Backend: the hidden processing (Python code and AI model)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Current </a:t>
            </a:r>
            <a:r>
              <a:rPr dirty="0"/>
              <a:t>Chatbot Architecture</a:t>
            </a:r>
          </a:p>
        </p:txBody>
      </p:sp>
      <p:sp>
        <p:nvSpPr>
          <p:cNvPr id="3" name="Content Placeholder 2"/>
          <p:cNvSpPr>
            <a:spLocks noGrp="1"/>
          </p:cNvSpPr>
          <p:nvPr>
            <p:ph idx="1"/>
          </p:nvPr>
        </p:nvSpPr>
        <p:spPr/>
        <p:txBody>
          <a:bodyPr>
            <a:normAutofit fontScale="85000" lnSpcReduction="20000"/>
          </a:bodyPr>
          <a:lstStyle/>
          <a:p>
            <a:endParaRPr dirty="0"/>
          </a:p>
          <a:p>
            <a:r>
              <a:rPr dirty="0"/>
              <a:t>Frontend interface (HTML/CSS/JS)</a:t>
            </a:r>
          </a:p>
          <a:p>
            <a:r>
              <a:rPr dirty="0"/>
              <a:t>Backend logic (Python/Node)</a:t>
            </a:r>
          </a:p>
          <a:p>
            <a:r>
              <a:rPr lang="en-US" dirty="0"/>
              <a:t>Large Language </a:t>
            </a:r>
            <a:r>
              <a:rPr dirty="0"/>
              <a:t>Model integration (LM Studio)</a:t>
            </a:r>
          </a:p>
          <a:p>
            <a:r>
              <a:rPr dirty="0"/>
              <a:t>Frontend interface: usually HTML/CSS/JS to capture user input</a:t>
            </a:r>
          </a:p>
          <a:p>
            <a:r>
              <a:rPr dirty="0"/>
              <a:t>Backend logic: written in Python or Node.js, sends user input to AI model</a:t>
            </a:r>
          </a:p>
          <a:p>
            <a:r>
              <a:rPr dirty="0"/>
              <a:t>AI Model: like LM Studio, processes the request and generates a response</a:t>
            </a:r>
          </a:p>
          <a:p>
            <a:r>
              <a:rPr dirty="0"/>
              <a:t>Together these parts create the chatbot system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3FB967-968C-B57B-AE67-20D76B7C3C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E3789F-FDB7-3833-C79A-748BAD15BAD4}"/>
              </a:ext>
            </a:extLst>
          </p:cNvPr>
          <p:cNvSpPr>
            <a:spLocks noGrp="1"/>
          </p:cNvSpPr>
          <p:nvPr>
            <p:ph type="title"/>
          </p:nvPr>
        </p:nvSpPr>
        <p:spPr/>
        <p:txBody>
          <a:bodyPr/>
          <a:lstStyle/>
          <a:p>
            <a:r>
              <a:rPr dirty="0"/>
              <a:t>Chatbot Architecture</a:t>
            </a:r>
            <a:r>
              <a:rPr lang="en-US" dirty="0"/>
              <a:t> Over Time</a:t>
            </a:r>
            <a:endParaRPr dirty="0"/>
          </a:p>
        </p:txBody>
      </p:sp>
      <p:sp>
        <p:nvSpPr>
          <p:cNvPr id="4" name="Rectangle 1">
            <a:extLst>
              <a:ext uri="{FF2B5EF4-FFF2-40B4-BE49-F238E27FC236}">
                <a16:creationId xmlns:a16="http://schemas.microsoft.com/office/drawing/2014/main" id="{9E690F24-F2E9-C516-7699-609E5C9BB055}"/>
              </a:ext>
            </a:extLst>
          </p:cNvPr>
          <p:cNvSpPr>
            <a:spLocks noGrp="1" noChangeArrowheads="1"/>
          </p:cNvSpPr>
          <p:nvPr>
            <p:ph idx="1"/>
          </p:nvPr>
        </p:nvSpPr>
        <p:spPr bwMode="auto">
          <a:xfrm>
            <a:off x="392501" y="1884096"/>
            <a:ext cx="8527211" cy="4616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lvl="0" indent="0" defTabSz="914400" eaLnBrk="0" fontAlgn="base" hangingPunct="0">
              <a:spcBef>
                <a:spcPct val="0"/>
              </a:spcBef>
              <a:spcAft>
                <a:spcPct val="0"/>
              </a:spcAft>
              <a:buFontTx/>
              <a:buChar char="•"/>
            </a:pPr>
            <a:r>
              <a:rPr lang="en-US" altLang="en-US" sz="1800" dirty="0">
                <a:latin typeface="Arial" panose="020B0604020202020204" pitchFamily="34" charset="0"/>
              </a:rPr>
              <a:t>Initial Deployment – Rule-Based</a:t>
            </a:r>
          </a:p>
          <a:p>
            <a:pPr marL="400050" lvl="1" indent="0" defTabSz="914400" eaLnBrk="0" fontAlgn="base" hangingPunct="0">
              <a:spcBef>
                <a:spcPct val="0"/>
              </a:spcBef>
              <a:spcAft>
                <a:spcPct val="0"/>
              </a:spcAft>
              <a:buFontTx/>
              <a:buChar char="•"/>
            </a:pPr>
            <a:r>
              <a:rPr lang="en-US" altLang="en-US" sz="1400" dirty="0">
                <a:latin typeface="Arial" panose="020B0604020202020204" pitchFamily="34" charset="0"/>
              </a:rPr>
              <a:t>Simple decision trees for FAQs and scripted workflows. </a:t>
            </a:r>
          </a:p>
          <a:p>
            <a:pPr marL="400050" lvl="1" indent="0" defTabSz="914400" eaLnBrk="0" fontAlgn="base" hangingPunct="0">
              <a:spcBef>
                <a:spcPct val="0"/>
              </a:spcBef>
              <a:spcAft>
                <a:spcPct val="0"/>
              </a:spcAft>
              <a:buFontTx/>
              <a:buChar char="•"/>
            </a:pPr>
            <a:r>
              <a:rPr lang="en-US" altLang="en-US" sz="1400" dirty="0">
                <a:latin typeface="Arial" panose="020B0604020202020204" pitchFamily="34" charset="0"/>
              </a:rPr>
              <a:t>Fast to build, limited flexibility</a:t>
            </a:r>
          </a:p>
          <a:p>
            <a:pPr marL="0" lvl="0" indent="0" defTabSz="914400" eaLnBrk="0" fontAlgn="base" hangingPunct="0">
              <a:spcBef>
                <a:spcPct val="0"/>
              </a:spcBef>
              <a:spcAft>
                <a:spcPct val="0"/>
              </a:spcAft>
              <a:buFontTx/>
              <a:buChar char="•"/>
            </a:pPr>
            <a:r>
              <a:rPr lang="en-US" altLang="en-US" sz="1800" dirty="0">
                <a:latin typeface="Arial" panose="020B0604020202020204" pitchFamily="34" charset="0"/>
              </a:rPr>
              <a:t>Early AI Integration – NLP Add-ons</a:t>
            </a:r>
          </a:p>
          <a:p>
            <a:pPr marL="400050" lvl="1" indent="0" defTabSz="914400" eaLnBrk="0" fontAlgn="base" hangingPunct="0">
              <a:spcBef>
                <a:spcPct val="0"/>
              </a:spcBef>
              <a:spcAft>
                <a:spcPct val="0"/>
              </a:spcAft>
              <a:buFontTx/>
              <a:buChar char="•"/>
            </a:pPr>
            <a:r>
              <a:rPr lang="en-US" altLang="en-US" sz="1400" dirty="0">
                <a:latin typeface="Arial" panose="020B0604020202020204" pitchFamily="34" charset="0"/>
              </a:rPr>
              <a:t>Incorporation of Natural Language Processing (NLP) to understand user intent and entities</a:t>
            </a:r>
          </a:p>
          <a:p>
            <a:pPr marL="400050" lvl="1" indent="0" defTabSz="914400" eaLnBrk="0" fontAlgn="base" hangingPunct="0">
              <a:spcBef>
                <a:spcPct val="0"/>
              </a:spcBef>
              <a:spcAft>
                <a:spcPct val="0"/>
              </a:spcAft>
              <a:buFontTx/>
              <a:buChar char="•"/>
            </a:pPr>
            <a:r>
              <a:rPr lang="en-US" altLang="en-US" sz="1400" dirty="0">
                <a:latin typeface="Arial" panose="020B0604020202020204" pitchFamily="34" charset="0"/>
              </a:rPr>
              <a:t>Improves accuracy but still narrow in scope.</a:t>
            </a:r>
          </a:p>
          <a:p>
            <a:pPr marL="0" lvl="0" indent="0" defTabSz="914400" eaLnBrk="0" fontAlgn="base" hangingPunct="0">
              <a:spcBef>
                <a:spcPct val="0"/>
              </a:spcBef>
              <a:spcAft>
                <a:spcPct val="0"/>
              </a:spcAft>
              <a:buFontTx/>
              <a:buChar char="•"/>
            </a:pPr>
            <a:r>
              <a:rPr lang="en-US" altLang="en-US" sz="1800" dirty="0">
                <a:latin typeface="Arial" panose="020B0604020202020204" pitchFamily="34" charset="0"/>
              </a:rPr>
              <a:t>Hybrid Models – Rule + AI</a:t>
            </a:r>
          </a:p>
          <a:p>
            <a:pPr marL="400050" lvl="1" indent="0" defTabSz="914400" eaLnBrk="0" fontAlgn="base" hangingPunct="0">
              <a:spcBef>
                <a:spcPct val="0"/>
              </a:spcBef>
              <a:spcAft>
                <a:spcPct val="0"/>
              </a:spcAft>
              <a:buFontTx/>
              <a:buChar char="•"/>
            </a:pPr>
            <a:r>
              <a:rPr lang="en-US" altLang="en-US" sz="1400" dirty="0">
                <a:latin typeface="Arial" panose="020B0604020202020204" pitchFamily="34" charset="0"/>
              </a:rPr>
              <a:t>Blend of predefined flows with AI-driven responses. </a:t>
            </a:r>
          </a:p>
          <a:p>
            <a:pPr marL="400050" lvl="1" indent="0" defTabSz="914400" eaLnBrk="0" fontAlgn="base" hangingPunct="0">
              <a:spcBef>
                <a:spcPct val="0"/>
              </a:spcBef>
              <a:spcAft>
                <a:spcPct val="0"/>
              </a:spcAft>
              <a:buFontTx/>
              <a:buChar char="•"/>
            </a:pPr>
            <a:r>
              <a:rPr lang="en-US" altLang="en-US" sz="1400" dirty="0">
                <a:latin typeface="Arial" panose="020B0604020202020204" pitchFamily="34" charset="0"/>
              </a:rPr>
              <a:t>Offers reliability with flexibility</a:t>
            </a:r>
          </a:p>
          <a:p>
            <a:pPr marL="0" lvl="0" indent="0" defTabSz="914400" eaLnBrk="0" fontAlgn="base" hangingPunct="0">
              <a:spcBef>
                <a:spcPct val="0"/>
              </a:spcBef>
              <a:spcAft>
                <a:spcPct val="0"/>
              </a:spcAft>
              <a:buFontTx/>
              <a:buChar char="•"/>
            </a:pPr>
            <a:r>
              <a:rPr lang="en-US" altLang="en-US" sz="1800" dirty="0">
                <a:latin typeface="Arial" panose="020B0604020202020204" pitchFamily="34" charset="0"/>
              </a:rPr>
              <a:t>Context Awareness</a:t>
            </a:r>
          </a:p>
          <a:p>
            <a:pPr marL="400050" lvl="1" indent="0" defTabSz="914400" eaLnBrk="0" fontAlgn="base" hangingPunct="0">
              <a:spcBef>
                <a:spcPct val="0"/>
              </a:spcBef>
              <a:spcAft>
                <a:spcPct val="0"/>
              </a:spcAft>
              <a:buFontTx/>
              <a:buChar char="•"/>
            </a:pPr>
            <a:r>
              <a:rPr lang="en-US" altLang="en-US" sz="1400" dirty="0">
                <a:latin typeface="Arial" panose="020B0604020202020204" pitchFamily="34" charset="0"/>
              </a:rPr>
              <a:t>Use of memory and conversation history. </a:t>
            </a:r>
          </a:p>
          <a:p>
            <a:pPr marL="400050" lvl="1" indent="0" defTabSz="914400" eaLnBrk="0" fontAlgn="base" hangingPunct="0">
              <a:spcBef>
                <a:spcPct val="0"/>
              </a:spcBef>
              <a:spcAft>
                <a:spcPct val="0"/>
              </a:spcAft>
              <a:buFontTx/>
              <a:buChar char="•"/>
            </a:pPr>
            <a:r>
              <a:rPr lang="en-US" altLang="en-US" sz="1400" dirty="0">
                <a:latin typeface="Arial" panose="020B0604020202020204" pitchFamily="34" charset="0"/>
              </a:rPr>
              <a:t>Chatbots adapt to prior interactions for more personalized conversations</a:t>
            </a:r>
          </a:p>
          <a:p>
            <a:pPr marL="0" lvl="0" indent="0" defTabSz="914400" eaLnBrk="0" fontAlgn="base" hangingPunct="0">
              <a:spcBef>
                <a:spcPct val="0"/>
              </a:spcBef>
              <a:spcAft>
                <a:spcPct val="0"/>
              </a:spcAft>
              <a:buFontTx/>
              <a:buChar char="•"/>
            </a:pPr>
            <a:r>
              <a:rPr lang="en-US" altLang="en-US" sz="1800" dirty="0">
                <a:latin typeface="Arial" panose="020B0604020202020204" pitchFamily="34" charset="0"/>
              </a:rPr>
              <a:t>Integration with Business Systems</a:t>
            </a:r>
          </a:p>
          <a:p>
            <a:pPr marL="400050" lvl="1" indent="0" defTabSz="914400" eaLnBrk="0" fontAlgn="base" hangingPunct="0">
              <a:spcBef>
                <a:spcPct val="0"/>
              </a:spcBef>
              <a:spcAft>
                <a:spcPct val="0"/>
              </a:spcAft>
              <a:buFontTx/>
              <a:buChar char="•"/>
            </a:pPr>
            <a:r>
              <a:rPr lang="en-US" altLang="en-US" sz="1400" dirty="0">
                <a:latin typeface="Arial" panose="020B0604020202020204" pitchFamily="34" charset="0"/>
              </a:rPr>
              <a:t>Connection to CRM, ERP, or databases via APIs. </a:t>
            </a:r>
          </a:p>
          <a:p>
            <a:pPr marL="400050" lvl="1" indent="0" defTabSz="914400" eaLnBrk="0" fontAlgn="base" hangingPunct="0">
              <a:spcBef>
                <a:spcPct val="0"/>
              </a:spcBef>
              <a:spcAft>
                <a:spcPct val="0"/>
              </a:spcAft>
              <a:buFontTx/>
              <a:buChar char="•"/>
            </a:pPr>
            <a:r>
              <a:rPr lang="en-US" altLang="en-US" sz="1400" dirty="0">
                <a:latin typeface="Arial" panose="020B0604020202020204" pitchFamily="34" charset="0"/>
              </a:rPr>
              <a:t>Enables real-time data retrieval (e.g., order tracking, account lookup)</a:t>
            </a:r>
          </a:p>
          <a:p>
            <a:pPr marL="0" lvl="0" indent="0" defTabSz="914400" eaLnBrk="0" fontAlgn="base" hangingPunct="0">
              <a:spcBef>
                <a:spcPct val="0"/>
              </a:spcBef>
              <a:spcAft>
                <a:spcPct val="0"/>
              </a:spcAft>
              <a:buFontTx/>
              <a:buChar char="•"/>
            </a:pPr>
            <a:r>
              <a:rPr lang="en-US" altLang="en-US" sz="1800" dirty="0">
                <a:latin typeface="Arial" panose="020B0604020202020204" pitchFamily="34" charset="0"/>
              </a:rPr>
              <a:t>Continuous Learning and Updates</a:t>
            </a:r>
          </a:p>
          <a:p>
            <a:pPr marL="400050" lvl="1" indent="0" defTabSz="914400" eaLnBrk="0" fontAlgn="base" hangingPunct="0">
              <a:spcBef>
                <a:spcPct val="0"/>
              </a:spcBef>
              <a:spcAft>
                <a:spcPct val="0"/>
              </a:spcAft>
              <a:buFontTx/>
              <a:buChar char="•"/>
            </a:pPr>
            <a:r>
              <a:rPr lang="en-US" altLang="en-US" sz="1400" dirty="0">
                <a:latin typeface="Arial" panose="020B0604020202020204" pitchFamily="34" charset="0"/>
              </a:rPr>
              <a:t>Regular refinement based on user feedback, analytics, and retraining models</a:t>
            </a:r>
          </a:p>
          <a:p>
            <a:pPr marL="400050" lvl="1" indent="0" defTabSz="914400" eaLnBrk="0" fontAlgn="base" hangingPunct="0">
              <a:spcBef>
                <a:spcPct val="0"/>
              </a:spcBef>
              <a:spcAft>
                <a:spcPct val="0"/>
              </a:spcAft>
              <a:buFontTx/>
              <a:buChar char="•"/>
            </a:pPr>
            <a:r>
              <a:rPr lang="en-US" altLang="en-US" sz="1400" dirty="0">
                <a:latin typeface="Arial" panose="020B0604020202020204" pitchFamily="34" charset="0"/>
              </a:rPr>
              <a:t>Chatbots become smarter and more efficient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16691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5C7954-9E27-DD70-14E2-075EC66655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092D8D-91CF-A224-96E0-DBF11CBA799B}"/>
              </a:ext>
            </a:extLst>
          </p:cNvPr>
          <p:cNvSpPr>
            <a:spLocks noGrp="1"/>
          </p:cNvSpPr>
          <p:nvPr>
            <p:ph type="title"/>
          </p:nvPr>
        </p:nvSpPr>
        <p:spPr/>
        <p:txBody>
          <a:bodyPr>
            <a:normAutofit/>
          </a:bodyPr>
          <a:lstStyle/>
          <a:p>
            <a:r>
              <a:rPr dirty="0"/>
              <a:t>Chatbot Architecture</a:t>
            </a:r>
            <a:r>
              <a:rPr lang="en-US" dirty="0"/>
              <a:t>-Future</a:t>
            </a:r>
            <a:endParaRPr dirty="0"/>
          </a:p>
        </p:txBody>
      </p:sp>
      <p:sp>
        <p:nvSpPr>
          <p:cNvPr id="4" name="Rectangle 1">
            <a:extLst>
              <a:ext uri="{FF2B5EF4-FFF2-40B4-BE49-F238E27FC236}">
                <a16:creationId xmlns:a16="http://schemas.microsoft.com/office/drawing/2014/main" id="{0EE6BF81-D660-E8D0-9F00-98E3B561DD47}"/>
              </a:ext>
            </a:extLst>
          </p:cNvPr>
          <p:cNvSpPr>
            <a:spLocks noGrp="1" noChangeArrowheads="1"/>
          </p:cNvSpPr>
          <p:nvPr>
            <p:ph idx="1"/>
          </p:nvPr>
        </p:nvSpPr>
        <p:spPr bwMode="auto">
          <a:xfrm>
            <a:off x="457200" y="1493301"/>
            <a:ext cx="8229600" cy="473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3000" i="0" u="none" strike="noStrike" cap="none" normalizeH="0" baseline="0" dirty="0">
                <a:ln>
                  <a:noFill/>
                </a:ln>
                <a:solidFill>
                  <a:schemeClr val="tx1"/>
                </a:solidFill>
                <a:effectLst/>
                <a:latin typeface="Arial" panose="020B0604020202020204" pitchFamily="34" charset="0"/>
              </a:rPr>
              <a:t>Future Direction – Multimodal &amp; Generative AI</a:t>
            </a:r>
          </a:p>
          <a:p>
            <a:pPr lvl="1" defTabSz="914400" eaLnBrk="0" fontAlgn="base" hangingPunct="0">
              <a:spcBef>
                <a:spcPct val="0"/>
              </a:spcBef>
              <a:spcAft>
                <a:spcPct val="0"/>
              </a:spcAft>
              <a:buFont typeface="Arial" panose="020B0604020202020204" pitchFamily="34" charset="0"/>
              <a:buChar char="•"/>
            </a:pPr>
            <a:r>
              <a:rPr kumimoji="0" lang="en-US" altLang="en-US" sz="2600" b="0" i="0" u="none" strike="noStrike" cap="none" normalizeH="0" baseline="0" dirty="0">
                <a:ln>
                  <a:noFill/>
                </a:ln>
                <a:solidFill>
                  <a:schemeClr val="tx1"/>
                </a:solidFill>
                <a:effectLst/>
                <a:latin typeface="Arial" panose="020B0604020202020204" pitchFamily="34" charset="0"/>
              </a:rPr>
              <a:t>Expansion into voice, images, and generative reasoning – </a:t>
            </a:r>
            <a:r>
              <a:rPr kumimoji="0" lang="en-US" altLang="en-US" sz="2600" b="0" i="0" u="none" strike="noStrike" cap="none" normalizeH="0" baseline="0" dirty="0">
                <a:ln>
                  <a:noFill/>
                </a:ln>
                <a:solidFill>
                  <a:schemeClr val="tx1"/>
                </a:solidFill>
                <a:effectLst/>
                <a:latin typeface="Arial" panose="020B0604020202020204" pitchFamily="34" charset="0"/>
                <a:hlinkClick r:id="rId3"/>
              </a:rPr>
              <a:t>https://krybe.co</a:t>
            </a:r>
            <a:r>
              <a:rPr kumimoji="0" lang="en-US" altLang="en-US" sz="2600" b="0" i="0" u="none" strike="noStrike" cap="none" normalizeH="0" baseline="0" dirty="0">
                <a:ln>
                  <a:noFill/>
                </a:ln>
                <a:solidFill>
                  <a:schemeClr val="tx1"/>
                </a:solidFill>
                <a:effectLst/>
                <a:latin typeface="Arial" panose="020B0604020202020204" pitchFamily="34" charset="0"/>
              </a:rPr>
              <a:t> </a:t>
            </a:r>
          </a:p>
          <a:p>
            <a:pPr lvl="1" defTabSz="914400" eaLnBrk="0" fontAlgn="base" hangingPunct="0">
              <a:spcBef>
                <a:spcPct val="0"/>
              </a:spcBef>
              <a:spcAft>
                <a:spcPct val="0"/>
              </a:spcAft>
              <a:buFont typeface="Arial" panose="020B0604020202020204" pitchFamily="34" charset="0"/>
              <a:buChar char="•"/>
            </a:pPr>
            <a:r>
              <a:rPr kumimoji="0" lang="en-US" altLang="en-US" sz="2600" b="0" i="0" u="none" strike="noStrike" cap="none" normalizeH="0" baseline="0" dirty="0">
                <a:ln>
                  <a:noFill/>
                </a:ln>
                <a:solidFill>
                  <a:schemeClr val="tx1"/>
                </a:solidFill>
                <a:effectLst/>
                <a:latin typeface="Arial" panose="020B0604020202020204" pitchFamily="34" charset="0"/>
              </a:rPr>
              <a:t>Business chatbots will handle broader tasks (customer support, sales, analysis)</a:t>
            </a:r>
          </a:p>
          <a:p>
            <a:pPr marR="0" lvl="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3000" b="0" i="0" u="none" strike="noStrike" cap="none" normalizeH="0" baseline="0" dirty="0">
              <a:ln>
                <a:noFill/>
              </a:ln>
              <a:solidFill>
                <a:schemeClr val="tx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3000" i="0" u="none" strike="noStrike" cap="none" normalizeH="0" baseline="0" dirty="0">
                <a:ln>
                  <a:noFill/>
                </a:ln>
                <a:solidFill>
                  <a:schemeClr val="tx1"/>
                </a:solidFill>
                <a:effectLst/>
                <a:latin typeface="Arial" panose="020B0604020202020204" pitchFamily="34" charset="0"/>
              </a:rPr>
              <a:t>Key Takeaway</a:t>
            </a:r>
          </a:p>
          <a:p>
            <a:pPr lvl="1" defTabSz="914400" eaLnBrk="0" fontAlgn="base" hangingPunct="0">
              <a:spcBef>
                <a:spcPct val="0"/>
              </a:spcBef>
              <a:spcAft>
                <a:spcPct val="0"/>
              </a:spcAft>
              <a:buFont typeface="Arial" panose="020B0604020202020204" pitchFamily="34" charset="0"/>
              <a:buChar char="•"/>
            </a:pPr>
            <a:r>
              <a:rPr kumimoji="0" lang="en-US" altLang="en-US" sz="2600" b="1" i="0" u="none" strike="noStrike" cap="none" normalizeH="0" baseline="0" dirty="0">
                <a:ln>
                  <a:noFill/>
                </a:ln>
                <a:solidFill>
                  <a:srgbClr val="FF0000"/>
                </a:solidFill>
                <a:effectLst/>
                <a:latin typeface="Arial" panose="020B0604020202020204" pitchFamily="34" charset="0"/>
              </a:rPr>
              <a:t>Chatbot design is not static—architectures evolve as business needs, user expectations, and AI technologies advance</a:t>
            </a:r>
          </a:p>
        </p:txBody>
      </p:sp>
    </p:spTree>
    <p:extLst>
      <p:ext uri="{BB962C8B-B14F-4D97-AF65-F5344CB8AC3E}">
        <p14:creationId xmlns:p14="http://schemas.microsoft.com/office/powerpoint/2010/main" val="14018161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LM Studio Setup</a:t>
            </a:r>
          </a:p>
        </p:txBody>
      </p:sp>
      <p:sp>
        <p:nvSpPr>
          <p:cNvPr id="3" name="Content Placeholder 2"/>
          <p:cNvSpPr>
            <a:spLocks noGrp="1"/>
          </p:cNvSpPr>
          <p:nvPr>
            <p:ph idx="1"/>
          </p:nvPr>
        </p:nvSpPr>
        <p:spPr/>
        <p:txBody>
          <a:bodyPr>
            <a:normAutofit fontScale="92500" lnSpcReduction="20000"/>
          </a:bodyPr>
          <a:lstStyle/>
          <a:p>
            <a:endParaRPr dirty="0"/>
          </a:p>
          <a:p>
            <a:r>
              <a:rPr dirty="0"/>
              <a:t>Running a local model</a:t>
            </a:r>
          </a:p>
          <a:p>
            <a:r>
              <a:rPr dirty="0"/>
              <a:t>Enable CORS in settings</a:t>
            </a:r>
          </a:p>
          <a:p>
            <a:r>
              <a:rPr dirty="0"/>
              <a:t>Server communication</a:t>
            </a:r>
          </a:p>
          <a:p>
            <a:r>
              <a:rPr dirty="0"/>
              <a:t>LM Studio lets you run AI models locally on your laptop</a:t>
            </a:r>
          </a:p>
          <a:p>
            <a:r>
              <a:rPr dirty="0"/>
              <a:t>You must enable CORS (Cross-Origin Resource Sharing) to let webpages talk to LM Studio</a:t>
            </a:r>
          </a:p>
          <a:p>
            <a:r>
              <a:rPr dirty="0"/>
              <a:t>A Python web server allows your browser to load the chatbot page and send requests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556</TotalTime>
  <Words>2615</Words>
  <Application>Microsoft Office PowerPoint</Application>
  <PresentationFormat>On-screen Show (4:3)</PresentationFormat>
  <Paragraphs>299</Paragraphs>
  <Slides>48</Slides>
  <Notes>30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48</vt:i4>
      </vt:variant>
    </vt:vector>
  </HeadingPairs>
  <TitlesOfParts>
    <vt:vector size="52" baseType="lpstr">
      <vt:lpstr>Aptos</vt:lpstr>
      <vt:lpstr>Arial</vt:lpstr>
      <vt:lpstr>Calibri</vt:lpstr>
      <vt:lpstr>Office Theme</vt:lpstr>
      <vt:lpstr>Coding and Chatbots</vt:lpstr>
      <vt:lpstr>Monday</vt:lpstr>
      <vt:lpstr>Introduction to Chatbots</vt:lpstr>
      <vt:lpstr>This Week </vt:lpstr>
      <vt:lpstr>Coding Basics for Chatbots</vt:lpstr>
      <vt:lpstr>Current Chatbot Architecture</vt:lpstr>
      <vt:lpstr>Chatbot Architecture Over Time</vt:lpstr>
      <vt:lpstr>Chatbot Architecture-Future</vt:lpstr>
      <vt:lpstr>LM Studio Setup</vt:lpstr>
      <vt:lpstr>Business Examples</vt:lpstr>
      <vt:lpstr>Interactive Exercise 1</vt:lpstr>
      <vt:lpstr>Interactive Exercise 2</vt:lpstr>
      <vt:lpstr>Interactive Exercise 3</vt:lpstr>
      <vt:lpstr>Preview Activity</vt:lpstr>
      <vt:lpstr>PowerPoint Presentation</vt:lpstr>
      <vt:lpstr>Wednesday</vt:lpstr>
      <vt:lpstr>Recap</vt:lpstr>
      <vt:lpstr>Python + Webpage Integration</vt:lpstr>
      <vt:lpstr>Code Walkthrough</vt:lpstr>
      <vt:lpstr>Code Explanation</vt:lpstr>
      <vt:lpstr>Business Examples</vt:lpstr>
      <vt:lpstr>Interactive Exercise 1</vt:lpstr>
      <vt:lpstr>Interactive Exercise 2</vt:lpstr>
      <vt:lpstr>Interactive Exercise 3</vt:lpstr>
      <vt:lpstr>Interactive Exercise 4</vt:lpstr>
      <vt:lpstr>Preview Lab</vt:lpstr>
      <vt:lpstr>Before Friday Lab</vt:lpstr>
      <vt:lpstr>Before Lab</vt:lpstr>
      <vt:lpstr>PowerPoint Presentation</vt:lpstr>
      <vt:lpstr>Friday</vt:lpstr>
      <vt:lpstr>Lab Roles</vt:lpstr>
      <vt:lpstr>Lab - Step 1</vt:lpstr>
      <vt:lpstr>Lab - Step 1-Settings</vt:lpstr>
      <vt:lpstr>Lab - Step 2</vt:lpstr>
      <vt:lpstr>Lab - Step 2-Success</vt:lpstr>
      <vt:lpstr>Lab - Step 3</vt:lpstr>
      <vt:lpstr>Lab - Step 3-Prompt Success</vt:lpstr>
      <vt:lpstr>Lab - Step 4</vt:lpstr>
      <vt:lpstr>Lab - Step 4-Modify Code</vt:lpstr>
      <vt:lpstr>Lab - Step 4-Modify Code</vt:lpstr>
      <vt:lpstr>Lab - Step 5</vt:lpstr>
      <vt:lpstr>Lab - Step 6</vt:lpstr>
      <vt:lpstr>Lab-Step 6-Example Summary</vt:lpstr>
      <vt:lpstr>Lab - Step 7</vt:lpstr>
      <vt:lpstr>Lab - Step 8</vt:lpstr>
      <vt:lpstr>Lab – Reflection 1</vt:lpstr>
      <vt:lpstr>Lab – Reflection 2</vt:lpstr>
      <vt:lpstr>Lab – Reflection 3</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Coding and Chatbots</dc:title>
  <dc:subject/>
  <dc:creator>Paulson, Patrick G</dc:creator>
  <cp:keywords/>
  <dc:description>generated using python-pptx</dc:description>
  <cp:lastModifiedBy>Lawrence Schrenk</cp:lastModifiedBy>
  <cp:revision>7</cp:revision>
  <dcterms:created xsi:type="dcterms:W3CDTF">2013-01-27T09:14:16Z</dcterms:created>
  <dcterms:modified xsi:type="dcterms:W3CDTF">2025-11-22T16:24:58Z</dcterms:modified>
  <cp:category/>
</cp:coreProperties>
</file>