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3"/>
  </p:notesMasterIdLst>
  <p:sldIdLst>
    <p:sldId id="315" r:id="rId2"/>
    <p:sldId id="317" r:id="rId3"/>
    <p:sldId id="257" r:id="rId4"/>
    <p:sldId id="258" r:id="rId5"/>
    <p:sldId id="312" r:id="rId6"/>
    <p:sldId id="259" r:id="rId7"/>
    <p:sldId id="260" r:id="rId8"/>
    <p:sldId id="263" r:id="rId9"/>
    <p:sldId id="262" r:id="rId10"/>
    <p:sldId id="265" r:id="rId11"/>
    <p:sldId id="301" r:id="rId12"/>
    <p:sldId id="302" r:id="rId13"/>
    <p:sldId id="303" r:id="rId14"/>
    <p:sldId id="310" r:id="rId15"/>
    <p:sldId id="309" r:id="rId16"/>
    <p:sldId id="308" r:id="rId17"/>
    <p:sldId id="307" r:id="rId18"/>
    <p:sldId id="306" r:id="rId19"/>
    <p:sldId id="305" r:id="rId20"/>
    <p:sldId id="304" r:id="rId21"/>
    <p:sldId id="261" r:id="rId22"/>
    <p:sldId id="267" r:id="rId23"/>
    <p:sldId id="268" r:id="rId24"/>
    <p:sldId id="311" r:id="rId25"/>
    <p:sldId id="269" r:id="rId26"/>
    <p:sldId id="264" r:id="rId27"/>
    <p:sldId id="298" r:id="rId28"/>
    <p:sldId id="270" r:id="rId29"/>
    <p:sldId id="271" r:id="rId30"/>
    <p:sldId id="272" r:id="rId31"/>
    <p:sldId id="273" r:id="rId32"/>
    <p:sldId id="274" r:id="rId33"/>
    <p:sldId id="275" r:id="rId34"/>
    <p:sldId id="276" r:id="rId35"/>
    <p:sldId id="277" r:id="rId36"/>
    <p:sldId id="278" r:id="rId37"/>
    <p:sldId id="279" r:id="rId38"/>
    <p:sldId id="280" r:id="rId39"/>
    <p:sldId id="281" r:id="rId40"/>
    <p:sldId id="282" r:id="rId41"/>
    <p:sldId id="283" r:id="rId42"/>
    <p:sldId id="284" r:id="rId43"/>
    <p:sldId id="313" r:id="rId44"/>
    <p:sldId id="285" r:id="rId45"/>
    <p:sldId id="286" r:id="rId46"/>
    <p:sldId id="287" r:id="rId47"/>
    <p:sldId id="316" r:id="rId48"/>
    <p:sldId id="288" r:id="rId49"/>
    <p:sldId id="289" r:id="rId50"/>
    <p:sldId id="290" r:id="rId51"/>
    <p:sldId id="314" r:id="rId52"/>
    <p:sldId id="291" r:id="rId53"/>
    <p:sldId id="266" r:id="rId54"/>
    <p:sldId id="299" r:id="rId55"/>
    <p:sldId id="292" r:id="rId56"/>
    <p:sldId id="293" r:id="rId57"/>
    <p:sldId id="294" r:id="rId58"/>
    <p:sldId id="300" r:id="rId59"/>
    <p:sldId id="295" r:id="rId60"/>
    <p:sldId id="296" r:id="rId61"/>
    <p:sldId id="297" r:id="rId6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95" autoAdjust="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168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-1379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FA4318-C7E1-47C2-B9BB-ED1350DE2161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FC5D9-E8E6-4A38-BB7B-1BE9AB5C3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913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Think about the ‘system’ that you are trying to design or create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FC5D9-E8E6-4A38-BB7B-1BE9AB5C31B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7022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Zoom Poll-Week 7 Chain of Thought Prompting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FC5D9-E8E6-4A38-BB7B-1BE9AB5C31B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58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Zoom Poll- Week7-Monday Key Takeaways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FC5D9-E8E6-4A38-BB7B-1BE9AB5C31B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286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Have students do this with prompt:  ‘create an AI-based business’</a:t>
            </a:r>
            <a:br>
              <a:rPr lang="en-US" dirty="0"/>
            </a:br>
            <a:r>
              <a:rPr lang="en-US" dirty="0"/>
              <a:t>Let them use chatbot to improve the prompt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FC5D9-E8E6-4A38-BB7B-1BE9AB5C31B2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0958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Have students enter both poor prompt and improved prompt while sharing screen-</a:t>
            </a:r>
          </a:p>
          <a:p>
            <a:r>
              <a:rPr lang="en-US" dirty="0"/>
              <a:t>Use the MIS112 chatbot:  https://classes.winona.edu/ppaulson/AI/mis112.html </a:t>
            </a:r>
          </a:p>
          <a:p>
            <a:r>
              <a:rPr lang="en-US" dirty="0"/>
              <a:t>Note that they may get a ‘content filtered’ error message, try changing the prompt:</a:t>
            </a:r>
            <a:br>
              <a:rPr lang="en-US" dirty="0"/>
            </a:b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error has occurred. Error code: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ContentFiltered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Conversation Id: I4at6AIJgFTAw5zrL98CyG-us Time (UTC): 2025-09-27T17:58:36.370Z.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FC5D9-E8E6-4A38-BB7B-1BE9AB5C31B2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4145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this with the MIS112 chatbot and prompt: 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Why are certain employee groups less productive?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FC5D9-E8E6-4A38-BB7B-1BE9AB5C31B2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676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Have students try these in MIS112 chatbot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FC5D9-E8E6-4A38-BB7B-1BE9AB5C31B2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2461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Have students use MIS112 chatbot, try changing </a:t>
            </a:r>
            <a:r>
              <a:rPr lang="en-US" dirty="0" err="1"/>
              <a:t>max_tokens</a:t>
            </a:r>
            <a:r>
              <a:rPr lang="en-US" dirty="0"/>
              <a:t>, watch results:</a:t>
            </a:r>
            <a:br>
              <a:rPr lang="en-US" dirty="0"/>
            </a:b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Tell me about AI, set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max_tokens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100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Tell me about AI, set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max_tokens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500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Tell me about AI, set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max_tokens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100, set temperature =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FC5D9-E8E6-4A38-BB7B-1BE9AB5C31B2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2843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MIS112 agent, do students note the differences?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FC5D9-E8E6-4A38-BB7B-1BE9AB5C31B2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075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happens when you update your product offerings?  Do you update your prompts? How can you automate this process?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FC5D9-E8E6-4A38-BB7B-1BE9AB5C31B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727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you capture and store specific user’s history, preferences?  Creating complex systems!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FC5D9-E8E6-4A38-BB7B-1BE9AB5C31B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275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you update this? Add functionality?    Is not open-ended conversations main reason to use chatbot?????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FC5D9-E8E6-4A38-BB7B-1BE9AB5C31B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7317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Who creates the rules?  Who updates the rules?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FC5D9-E8E6-4A38-BB7B-1BE9AB5C31B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7704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Curation of retrieved materials? Update, delete, add completely new areas….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FC5D9-E8E6-4A38-BB7B-1BE9AB5C31B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8219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Zoom Poll- Week7-chatbot strategies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FC5D9-E8E6-4A38-BB7B-1BE9AB5C31B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506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Break class into D2L groups-</a:t>
            </a:r>
            <a:r>
              <a:rPr lang="en-US" dirty="0" err="1"/>
              <a:t>chatgpt</a:t>
            </a:r>
            <a:r>
              <a:rPr lang="en-US" dirty="0"/>
              <a:t>, copilot, </a:t>
            </a:r>
            <a:r>
              <a:rPr lang="en-US" dirty="0" err="1"/>
              <a:t>gemini</a:t>
            </a:r>
            <a:r>
              <a:rPr lang="en-US" dirty="0"/>
              <a:t>-feed in these examples, show the results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FC5D9-E8E6-4A38-BB7B-1BE9AB5C31B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5278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Break class into D2L groups-</a:t>
            </a:r>
            <a:r>
              <a:rPr lang="en-US" dirty="0" err="1"/>
              <a:t>chatgpt</a:t>
            </a:r>
            <a:r>
              <a:rPr lang="en-US" dirty="0"/>
              <a:t>, copilot, </a:t>
            </a:r>
            <a:r>
              <a:rPr lang="en-US" dirty="0" err="1"/>
              <a:t>gemini</a:t>
            </a:r>
            <a:r>
              <a:rPr lang="en-US" dirty="0"/>
              <a:t>-feed in these examples, show the results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FC5D9-E8E6-4A38-BB7B-1BE9AB5C31B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85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lasses.winona.edu/ppaulson/AI/mis112.html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10032F5-7995-05E1-8B95-FB1982B477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Prompt Engineering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8A75D49-B655-7706-2A07-23D80D9290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MIS112-Week 7</a:t>
            </a:r>
          </a:p>
        </p:txBody>
      </p:sp>
    </p:spTree>
    <p:extLst>
      <p:ext uri="{BB962C8B-B14F-4D97-AF65-F5344CB8AC3E}">
        <p14:creationId xmlns:p14="http://schemas.microsoft.com/office/powerpoint/2010/main" val="312460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Interactive Exercises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lang="en-US" dirty="0"/>
              <a:t>D</a:t>
            </a:r>
            <a:r>
              <a:rPr dirty="0"/>
              <a:t>raft chatbot prompt + response flow.</a:t>
            </a:r>
          </a:p>
          <a:p>
            <a:r>
              <a:rPr dirty="0"/>
              <a:t>Demo: handling errors and fallbacks.</a:t>
            </a:r>
          </a:p>
          <a:p>
            <a:r>
              <a:rPr lang="en-US" dirty="0"/>
              <a:t>Poll: Which chatbot strategy is best?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Interactive Exercise – Chatbot Prompt &amp; Flow (Explanation)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15633"/>
            <a:ext cx="8229600" cy="3810530"/>
          </a:xfrm>
        </p:spPr>
        <p:txBody>
          <a:bodyPr/>
          <a:lstStyle/>
          <a:p>
            <a:pPr>
              <a:defRPr sz="2000"/>
            </a:pPr>
            <a:r>
              <a:rPr lang="en-US" dirty="0"/>
              <a:t>D</a:t>
            </a:r>
            <a:r>
              <a:rPr dirty="0"/>
              <a:t>esign a chatbot conversation flow, no coding.</a:t>
            </a:r>
          </a:p>
          <a:p>
            <a:pPr>
              <a:defRPr sz="2000"/>
            </a:pPr>
            <a:r>
              <a:rPr dirty="0"/>
              <a:t>Step 1: Draft an initial chatbot prompt (e.g., 'Welcome! How can I help you today?').</a:t>
            </a:r>
          </a:p>
          <a:p>
            <a:pPr>
              <a:defRPr sz="2000"/>
            </a:pPr>
            <a:r>
              <a:rPr dirty="0"/>
              <a:t>Step 2: List 2–3 possible user responses (e.g., 'I need help with my order').</a:t>
            </a:r>
          </a:p>
          <a:p>
            <a:pPr>
              <a:defRPr sz="2000"/>
            </a:pPr>
            <a:r>
              <a:rPr dirty="0"/>
              <a:t>Step 3: Create the chatbot’s replies to each user response.</a:t>
            </a:r>
          </a:p>
          <a:p>
            <a:pPr>
              <a:defRPr sz="2000"/>
            </a:pPr>
            <a:r>
              <a:rPr dirty="0"/>
              <a:t>Step 4: Add fallback handling (e.g., 'I didn’t understand. Would you like a human rep?').</a:t>
            </a:r>
          </a:p>
          <a:p>
            <a:pPr>
              <a:defRPr sz="2000"/>
            </a:pPr>
            <a:r>
              <a:rPr dirty="0"/>
              <a:t>Step 5: Document the flow as a simple outline or decision tree.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Interactive Exercise – Chatbot Prompt &amp; Flow (Example)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Chatbot: 'Welcome! How can I help you today?'</a:t>
            </a:r>
          </a:p>
          <a:p>
            <a:pPr>
              <a:defRPr sz="2000"/>
            </a:pPr>
            <a:r>
              <a:rPr dirty="0"/>
              <a:t>User: 'I need help with my order.' → Chatbot: 'Sure, please provide your order number.'</a:t>
            </a:r>
          </a:p>
          <a:p>
            <a:pPr>
              <a:defRPr sz="2000"/>
            </a:pPr>
            <a:r>
              <a:rPr dirty="0"/>
              <a:t>User: 'Tell me about your products.' → Chatbot: 'We offer laptops, monitors, and accessories. Want details?'</a:t>
            </a:r>
          </a:p>
          <a:p>
            <a:pPr>
              <a:defRPr sz="2000"/>
            </a:pPr>
            <a:r>
              <a:rPr dirty="0"/>
              <a:t>Fallback: 'I didn’t understand. Would you like to speak with a representative?’</a:t>
            </a:r>
          </a:p>
          <a:p>
            <a:pPr>
              <a:defRPr sz="2000"/>
            </a:pPr>
            <a:r>
              <a:rPr lang="en-US" dirty="0"/>
              <a:t>A </a:t>
            </a:r>
            <a:r>
              <a:rPr dirty="0"/>
              <a:t>clear starting prompt leads to smoother conversation paths.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Why Error Handling and Fallback Matter in Chatbots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Users ask unexpected or unclear questions.</a:t>
            </a:r>
          </a:p>
          <a:p>
            <a:pPr>
              <a:defRPr sz="2000"/>
            </a:pPr>
            <a:r>
              <a:rPr dirty="0"/>
              <a:t>Without fallback, the chatbot may give confusing or wrong answers.</a:t>
            </a:r>
          </a:p>
          <a:p>
            <a:pPr>
              <a:defRPr sz="2000"/>
            </a:pPr>
            <a:r>
              <a:rPr dirty="0"/>
              <a:t>Error handling builds trust by guiding users back on track.</a:t>
            </a:r>
          </a:p>
          <a:p>
            <a:pPr>
              <a:defRPr sz="2000"/>
            </a:pPr>
            <a:r>
              <a:rPr dirty="0"/>
              <a:t>Fallback examples: </a:t>
            </a:r>
            <a:endParaRPr lang="en-US" dirty="0"/>
          </a:p>
          <a:p>
            <a:pPr lvl="1">
              <a:defRPr sz="2000"/>
            </a:pPr>
            <a:r>
              <a:rPr dirty="0"/>
              <a:t>'I didn’t understand, can you rephrase?' or </a:t>
            </a:r>
            <a:endParaRPr lang="en-US" dirty="0"/>
          </a:p>
          <a:p>
            <a:pPr lvl="1">
              <a:defRPr sz="2000"/>
            </a:pPr>
            <a:r>
              <a:rPr dirty="0"/>
              <a:t>'Would you like to speak to a representative?'</a:t>
            </a:r>
          </a:p>
          <a:p>
            <a:pPr>
              <a:defRPr sz="2000"/>
            </a:pPr>
            <a:r>
              <a:rPr dirty="0"/>
              <a:t>Good error handling improves user experience, satisfaction, and adoption.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1-</a:t>
            </a:r>
            <a:r>
              <a:rPr dirty="0"/>
              <a:t>Context-Aware / Personal Chatbot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Adapts responses based on user history, preferences, or context.</a:t>
            </a:r>
          </a:p>
          <a:p>
            <a:pPr>
              <a:defRPr sz="2000"/>
            </a:pPr>
            <a:r>
              <a:rPr dirty="0"/>
              <a:t>Strength: Provides highly relevant, personalized experiences.</a:t>
            </a:r>
          </a:p>
          <a:p>
            <a:pPr>
              <a:defRPr sz="2000"/>
            </a:pPr>
            <a:r>
              <a:rPr dirty="0"/>
              <a:t>Limitation: Requires integration with CRM and user data privacy safeguards.</a:t>
            </a:r>
          </a:p>
          <a:p>
            <a:pPr>
              <a:defRPr sz="2000"/>
            </a:pPr>
            <a:r>
              <a:rPr dirty="0"/>
              <a:t>Best use: E-commerce recommendations, personalized support.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2-</a:t>
            </a:r>
            <a:r>
              <a:rPr dirty="0"/>
              <a:t>Task-Oriented Chatbot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Designed to perform specific tasks such as booking or ordering.</a:t>
            </a:r>
          </a:p>
          <a:p>
            <a:pPr>
              <a:defRPr sz="2000"/>
            </a:pPr>
            <a:r>
              <a:rPr dirty="0"/>
              <a:t>Strength: Efficient at handling structured workflows.</a:t>
            </a:r>
          </a:p>
          <a:p>
            <a:pPr>
              <a:defRPr sz="2000"/>
            </a:pPr>
            <a:r>
              <a:rPr dirty="0"/>
              <a:t>Limitation: Cannot handle open-ended conversations well.</a:t>
            </a:r>
          </a:p>
          <a:p>
            <a:pPr>
              <a:defRPr sz="2000"/>
            </a:pPr>
            <a:r>
              <a:rPr dirty="0"/>
              <a:t>Best use: Reservations, online ordering, account updates.</a:t>
            </a:r>
            <a:endParaRPr lang="en-US" dirty="0"/>
          </a:p>
          <a:p>
            <a:pPr>
              <a:defRPr sz="2000"/>
            </a:pPr>
            <a:r>
              <a:rPr lang="en-US" dirty="0"/>
              <a:t>Sometimes referred to as ‘Transactional’ chatbot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3-</a:t>
            </a:r>
            <a:r>
              <a:rPr dirty="0"/>
              <a:t>Hybrid Chatbot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Combines rule-based structure with generative AI capabilities.</a:t>
            </a:r>
          </a:p>
          <a:p>
            <a:pPr>
              <a:defRPr sz="2000"/>
            </a:pPr>
            <a:r>
              <a:t>Strength: Balances accuracy with flexibility.</a:t>
            </a:r>
          </a:p>
          <a:p>
            <a:pPr>
              <a:defRPr sz="2000"/>
            </a:pPr>
            <a:r>
              <a:t>Limitation: Requires more setup and resources.</a:t>
            </a:r>
          </a:p>
          <a:p>
            <a:pPr>
              <a:defRPr sz="2000"/>
            </a:pPr>
            <a:r>
              <a:t>Best use: Business contexts needing reliability and adaptability.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4-</a:t>
            </a:r>
            <a:r>
              <a:rPr dirty="0"/>
              <a:t>Generative AI Chatbot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Uses AI models (like ChatGPT or Copilot) to generate responses.</a:t>
            </a:r>
          </a:p>
          <a:p>
            <a:pPr>
              <a:defRPr sz="2000"/>
            </a:pPr>
            <a:r>
              <a:t>Strength: Flexible and capable of handling open-ended queries.</a:t>
            </a:r>
          </a:p>
          <a:p>
            <a:pPr>
              <a:defRPr sz="2000"/>
            </a:pPr>
            <a:r>
              <a:t>Limitation: May produce inaccurate or inconsistent responses.</a:t>
            </a:r>
          </a:p>
          <a:p>
            <a:pPr>
              <a:defRPr sz="2000"/>
            </a:pPr>
            <a:r>
              <a:t>Best use: Brainstorming, creative assistance, general queries.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5-</a:t>
            </a:r>
            <a:r>
              <a:rPr dirty="0"/>
              <a:t>Retrieval-Based Chatbot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Selects best answer from a fixed database or knowledge base.</a:t>
            </a:r>
          </a:p>
          <a:p>
            <a:pPr>
              <a:defRPr sz="2000"/>
            </a:pPr>
            <a:r>
              <a:rPr dirty="0"/>
              <a:t>Strength: Accurate if data is reliable.</a:t>
            </a:r>
          </a:p>
          <a:p>
            <a:pPr>
              <a:defRPr sz="2000"/>
            </a:pPr>
            <a:r>
              <a:rPr dirty="0"/>
              <a:t>Limitation: Cannot generate new or creative answers.</a:t>
            </a:r>
          </a:p>
          <a:p>
            <a:pPr>
              <a:defRPr sz="2000"/>
            </a:pPr>
            <a:r>
              <a:rPr dirty="0"/>
              <a:t>Best use: Customer support, technical help with documentation.</a:t>
            </a:r>
            <a:endParaRPr lang="en-US" dirty="0"/>
          </a:p>
          <a:p>
            <a:pPr>
              <a:defRPr sz="2000"/>
            </a:pPr>
            <a:r>
              <a:rPr lang="en-US" dirty="0"/>
              <a:t>Remember RAG? Retrieval Augmented Generation</a:t>
            </a:r>
          </a:p>
          <a:p>
            <a:pPr lvl="1">
              <a:defRPr sz="2000"/>
            </a:pPr>
            <a:r>
              <a:rPr lang="en-US" dirty="0"/>
              <a:t>looks up relevant notes before answering</a:t>
            </a:r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6-</a:t>
            </a:r>
            <a:r>
              <a:rPr dirty="0"/>
              <a:t>Rule-Based Chatbot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Uses predefined rules and decision trees to guide conversations.</a:t>
            </a:r>
          </a:p>
          <a:p>
            <a:pPr>
              <a:defRPr sz="2000"/>
            </a:pPr>
            <a:r>
              <a:rPr dirty="0"/>
              <a:t>Strength: Reliable and predictable responses.</a:t>
            </a:r>
          </a:p>
          <a:p>
            <a:pPr>
              <a:defRPr sz="2000"/>
            </a:pPr>
            <a:r>
              <a:rPr dirty="0"/>
              <a:t>Limitation: Fails outside the scripted paths.</a:t>
            </a:r>
          </a:p>
          <a:p>
            <a:pPr>
              <a:defRPr sz="2000"/>
            </a:pPr>
            <a:r>
              <a:rPr dirty="0"/>
              <a:t>Best use: FAQs, simple customer service tasks.</a:t>
            </a:r>
            <a:endParaRPr lang="en-US" dirty="0"/>
          </a:p>
          <a:p>
            <a:pPr>
              <a:defRPr sz="2000"/>
            </a:pPr>
            <a:r>
              <a:rPr lang="en-US" dirty="0"/>
              <a:t>Sometimes called ‘Scripted’ chatbot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C0BFC-A946-8D84-6C5F-4C2C327399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Monday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C77D00-8B33-DBE1-23A2-3CD7D3A9BC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Prompt Engineering Basics</a:t>
            </a:r>
          </a:p>
          <a:p>
            <a:r>
              <a:rPr lang="en-US" dirty="0">
                <a:hlinkClick r:id="rId2"/>
              </a:rPr>
              <a:t>MIS112 AI Assistant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2079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Poll: Which Chatbot Strategy is Best?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 sz="2000"/>
            </a:pPr>
            <a:r>
              <a:rPr sz="3000" dirty="0"/>
              <a:t>Rule-Based (Scripted): Fixed decision-tree responses.</a:t>
            </a:r>
          </a:p>
          <a:p>
            <a:pPr>
              <a:defRPr sz="2000"/>
            </a:pPr>
            <a:r>
              <a:rPr sz="3000" dirty="0"/>
              <a:t>Retrieval-Based: Pulls answers from a knowledge base.</a:t>
            </a:r>
          </a:p>
          <a:p>
            <a:pPr>
              <a:defRPr sz="2000"/>
            </a:pPr>
            <a:r>
              <a:rPr sz="3000" dirty="0"/>
              <a:t>Generative AI: Uses LLMs to create dynamic responses.</a:t>
            </a:r>
          </a:p>
          <a:p>
            <a:pPr>
              <a:defRPr sz="2000"/>
            </a:pPr>
            <a:r>
              <a:rPr sz="3000" dirty="0"/>
              <a:t>Hybrid: Combines rule-based and AI approaches.</a:t>
            </a:r>
          </a:p>
          <a:p>
            <a:pPr>
              <a:defRPr sz="2000"/>
            </a:pPr>
            <a:r>
              <a:rPr sz="3000" dirty="0"/>
              <a:t>Task-Oriented: Focused on completing specific transactions.</a:t>
            </a:r>
          </a:p>
          <a:p>
            <a:pPr>
              <a:defRPr sz="2000"/>
            </a:pPr>
            <a:r>
              <a:rPr sz="3000" dirty="0"/>
              <a:t>Context-Aware: Adapts to user history and preferences.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Chain-of-Thought Prompting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dirty="0"/>
          </a:p>
          <a:p>
            <a:endParaRPr dirty="0"/>
          </a:p>
          <a:p>
            <a:r>
              <a:rPr dirty="0"/>
              <a:t>Definition: Encouraging AI to reason step-by-step.</a:t>
            </a:r>
          </a:p>
          <a:p>
            <a:r>
              <a:rPr dirty="0"/>
              <a:t>Benefits: structured reasoning, reduced vagueness.</a:t>
            </a:r>
          </a:p>
          <a:p>
            <a:r>
              <a:rPr dirty="0"/>
              <a:t>Example: Ask AI to explain reasoning in a math or business problem.</a:t>
            </a:r>
          </a:p>
          <a:p>
            <a:r>
              <a:rPr dirty="0"/>
              <a:t>Exercise: Apply chain-of-thought to improve clarity.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Exercise: Chain-of-Thought Prompting –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dirty="0"/>
          </a:p>
          <a:p>
            <a:r>
              <a:rPr dirty="0"/>
              <a:t>Step 1: Open ChatGPT or Copilot.</a:t>
            </a:r>
          </a:p>
          <a:p>
            <a:r>
              <a:rPr dirty="0"/>
              <a:t>Step 2: Enter this prompt: 'Explain step-by-step how to calculate customer lifetime value for a subscription business.'</a:t>
            </a:r>
          </a:p>
          <a:p>
            <a:r>
              <a:rPr dirty="0"/>
              <a:t>Step 3: Review how the AI breaks down the reasoning.</a:t>
            </a:r>
          </a:p>
          <a:p>
            <a:r>
              <a:rPr dirty="0"/>
              <a:t>Step 4: Try another chain-of-thought prompt, e.g., 'Walk me through the process of designing a marketing email campaign.'</a:t>
            </a:r>
          </a:p>
          <a:p>
            <a:r>
              <a:rPr dirty="0"/>
              <a:t>Step 5: Compare to a short, vague prompt and see how much better the step-by-step reasoning is.</a:t>
            </a:r>
          </a:p>
          <a:p>
            <a:r>
              <a:rPr dirty="0"/>
              <a:t>Step 6: Reflection: How does step-by-step reasoning help you as a decision-maker?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Exercise: Chain-of-Thought Prompting – </a:t>
            </a:r>
            <a:r>
              <a:rPr lang="en-US" dirty="0"/>
              <a:t>Starting </a:t>
            </a:r>
            <a:r>
              <a:rPr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dirty="0"/>
          </a:p>
          <a:p>
            <a:r>
              <a:rPr dirty="0"/>
              <a:t>💡 Example: Ask: "Explain step-by-step how a store can forecast holiday sales using AI."</a:t>
            </a:r>
          </a:p>
          <a:p>
            <a:r>
              <a:rPr dirty="0"/>
              <a:t>💡 Example: Retail: "Explain step-by-step how AI predicts holiday shopping demand."</a:t>
            </a:r>
          </a:p>
          <a:p>
            <a:r>
              <a:rPr dirty="0"/>
              <a:t>💡 Example: Supply Chain: "Walk me through how AI optimizes delivery routes step-by-step."</a:t>
            </a:r>
          </a:p>
          <a:p>
            <a:r>
              <a:rPr dirty="0"/>
              <a:t>💡 Example: Marketing: "Explain step-by-step how to design an AI-driven social media campaign."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1963BD-9A7A-C9D4-A72D-6B679971F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6F626-CD07-BEA9-68C7-A04683038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Exercise: Chain-of-Thought Prompting – </a:t>
            </a:r>
            <a:r>
              <a:rPr lang="en-US" dirty="0"/>
              <a:t>Model Output </a:t>
            </a:r>
            <a:r>
              <a:rPr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340B5-3F2F-50F1-5C3F-78D6EC6F3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dirty="0"/>
          </a:p>
          <a:p>
            <a:r>
              <a:rPr dirty="0"/>
              <a:t>✅ Model Output Example: "How does AI predict holiday shopping demand?" → "Step 1: Collect sales data. Step 2: Identify seasonal trends. Step 3: Apply forecasting algorithms. Step 4: Adjust predictions for external factors."</a:t>
            </a:r>
          </a:p>
          <a:p>
            <a:r>
              <a:rPr dirty="0"/>
              <a:t>✅ Model Output Example: "How does AI optimize delivery routes?" → "Step 1: Gather traffic and delivery data. Step 2: Use algorithms to test route options. Step 3: Select most efficient routes. Step 4: Continuously update with real-time data."</a:t>
            </a:r>
          </a:p>
          <a:p>
            <a:r>
              <a:rPr dirty="0"/>
              <a:t>✅ Model Output Example: "How to design an AI-driven social media campaign?" → "Step 1: Define campaign goals. Step 2: Analyze audience data. Step 3: Generate ad variations with AI. Step 4: Test and optimize performance."</a:t>
            </a:r>
          </a:p>
        </p:txBody>
      </p:sp>
    </p:spTree>
    <p:extLst>
      <p:ext uri="{BB962C8B-B14F-4D97-AF65-F5344CB8AC3E}">
        <p14:creationId xmlns:p14="http://schemas.microsoft.com/office/powerpoint/2010/main" val="32854325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Exercise: Chain-of-Thought Prompting –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❓ Did the step-by-step response provide more clarity than a direct answer?</a:t>
            </a:r>
          </a:p>
          <a:p>
            <a:r>
              <a:rPr dirty="0"/>
              <a:t>❓ How does reasoning improve trust in AI’s output?</a:t>
            </a:r>
          </a:p>
          <a:p>
            <a:r>
              <a:rPr dirty="0"/>
              <a:t>❓ When would you use chain-of-thought prompting in business?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Takeaways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dirty="0"/>
          </a:p>
          <a:p>
            <a:r>
              <a:rPr dirty="0"/>
              <a:t>Reflection: How can businesses use prompt engineering</a:t>
            </a:r>
            <a:r>
              <a:rPr lang="en-US" dirty="0"/>
              <a:t> to become more productive, effective or efficient</a:t>
            </a:r>
            <a:r>
              <a:rPr dirty="0"/>
              <a:t>?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B461D-5FA7-91CD-A4EA-1D61B21A7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382E6-E886-6B47-52A8-387C3290F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0123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Wednesday – Advanced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Focus: Advanced methods and collaboration with AI.</a:t>
            </a:r>
          </a:p>
          <a:p>
            <a:r>
              <a:rPr dirty="0"/>
              <a:t>Covers: Role assignment, few-shot prompting, instruction vs. completion, formatting, iterative refinement, and evaluation.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Effective Collaboration with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Concept: Human + AI partnership.</a:t>
            </a:r>
          </a:p>
          <a:p>
            <a:r>
              <a:rPr dirty="0"/>
              <a:t>Examples: brainstorming, drafting, analysis.</a:t>
            </a:r>
          </a:p>
          <a:p>
            <a:r>
              <a:rPr dirty="0"/>
              <a:t>AI as an assistant, not replacement.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</a:t>
            </a:r>
            <a:r>
              <a:t>ion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endParaRPr dirty="0"/>
          </a:p>
          <a:p>
            <a:r>
              <a:rPr dirty="0"/>
              <a:t>Focus: Core concepts of prompt engineering.</a:t>
            </a:r>
          </a:p>
          <a:p>
            <a:r>
              <a:rPr dirty="0"/>
              <a:t>Covers: What is prompt engineering, why it matters, types of prompts, chain-of-thought, basic parameters.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Challenges in AI Collaboration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endParaRPr dirty="0"/>
          </a:p>
          <a:p>
            <a:r>
              <a:rPr dirty="0"/>
              <a:t>AI misinterprets unclear prompts.</a:t>
            </a:r>
          </a:p>
          <a:p>
            <a:r>
              <a:rPr dirty="0"/>
              <a:t>Bias and ethical concerns.</a:t>
            </a:r>
          </a:p>
          <a:p>
            <a:r>
              <a:rPr dirty="0"/>
              <a:t>Solutions: clearer prompts, auditing outputs.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Building Chatbot Foundations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Key elements: intents, entities, API calls.</a:t>
            </a:r>
          </a:p>
          <a:p>
            <a:r>
              <a:rPr dirty="0"/>
              <a:t>Conversation paths: branching scenarios.</a:t>
            </a:r>
          </a:p>
          <a:p>
            <a:r>
              <a:rPr dirty="0"/>
              <a:t>Simple chatbot example: greeting + help options.</a:t>
            </a:r>
          </a:p>
          <a:p>
            <a:r>
              <a:rPr dirty="0"/>
              <a:t>Steps: define purpose, build with Copilot or OpenAI, test.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Chatbots integrated with CRM systems.</a:t>
            </a:r>
          </a:p>
          <a:p>
            <a:r>
              <a:rPr dirty="0"/>
              <a:t>E-commerce support: recommendations, order help.</a:t>
            </a:r>
          </a:p>
          <a:p>
            <a:r>
              <a:rPr dirty="0"/>
              <a:t>Optimization: collect feedback, refine flows.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Context and Role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dirty="0"/>
          </a:p>
          <a:p>
            <a:r>
              <a:rPr sz="3500" dirty="0"/>
              <a:t>Technique: Assign the AI a role or context to shape its response.</a:t>
            </a:r>
          </a:p>
          <a:p>
            <a:r>
              <a:rPr sz="3500" dirty="0"/>
              <a:t>Example: 'You are a supply chain analyst. Explain how to optimize warehouse layouts.'</a:t>
            </a:r>
          </a:p>
          <a:p>
            <a:r>
              <a:rPr sz="3500" dirty="0"/>
              <a:t>Why it matters: Guides tone, expertise, and relevance of answers.</a:t>
            </a:r>
          </a:p>
          <a:p>
            <a:r>
              <a:rPr sz="3500" dirty="0"/>
              <a:t>Activity: Give ChatGPT a role (e.g., HR Manager, Marketing Analyst) and compare results.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Zero-Shot and Few-Shot Prompting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dirty="0"/>
          </a:p>
          <a:p>
            <a:r>
              <a:rPr dirty="0"/>
              <a:t>Zero-shot: Ask AI to perform a task without examples.</a:t>
            </a:r>
          </a:p>
          <a:p>
            <a:r>
              <a:rPr dirty="0"/>
              <a:t>Few-shot: Provide examples in the prompt to guide output.</a:t>
            </a:r>
          </a:p>
          <a:p>
            <a:r>
              <a:rPr dirty="0"/>
              <a:t>Example Few-Shot: 'Here are 2 customer support responses. Write a 3rd in the same style.'</a:t>
            </a:r>
          </a:p>
          <a:p>
            <a:r>
              <a:rPr dirty="0"/>
              <a:t>Exercise: Compare zero-shot vs. few-shot responses in retail or marketing scenarios.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Instruction vs. Completion Prompts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dirty="0"/>
          </a:p>
          <a:p>
            <a:r>
              <a:rPr dirty="0"/>
              <a:t>Instruction: Direct tasks (e.g., 'Summarize this article in 3 bullet points').</a:t>
            </a:r>
          </a:p>
          <a:p>
            <a:r>
              <a:rPr dirty="0"/>
              <a:t>Completion: Open-ended continuation (e.g., 'The benefits of AI in finance are...').</a:t>
            </a:r>
          </a:p>
          <a:p>
            <a:r>
              <a:rPr dirty="0"/>
              <a:t>Knowing when to use each helps structure AI responses effectively.</a:t>
            </a:r>
          </a:p>
          <a:p>
            <a:r>
              <a:rPr dirty="0"/>
              <a:t>Exercise: Try both styles for the same task and compare.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Prompt Formatting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dirty="0"/>
          </a:p>
          <a:p>
            <a:r>
              <a:rPr dirty="0"/>
              <a:t>Use bullet points, numbered lists, or structured templates.</a:t>
            </a:r>
          </a:p>
          <a:p>
            <a:r>
              <a:rPr dirty="0"/>
              <a:t>Example: 'List 3 benefits of AI in retail as bullet points with short explanations.'</a:t>
            </a:r>
          </a:p>
          <a:p>
            <a:r>
              <a:rPr dirty="0"/>
              <a:t>Formatting provides clarity and ensures useful responses.</a:t>
            </a:r>
          </a:p>
          <a:p>
            <a:r>
              <a:rPr dirty="0"/>
              <a:t>Exercise: Reformat a long prompt into structured points and test outputs.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Iterative Prompting and Refinement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dirty="0"/>
          </a:p>
          <a:p>
            <a:r>
              <a:rPr dirty="0"/>
              <a:t>First prompt is rarely perfect. Refining improves results.</a:t>
            </a:r>
          </a:p>
          <a:p>
            <a:r>
              <a:rPr dirty="0"/>
              <a:t>Example: Start with 'Write a marketing plan.' → Refine: 'Write a marketing plan for a $10,000 budget and 3-month timeline for a coffee shop.'</a:t>
            </a:r>
          </a:p>
          <a:p>
            <a:r>
              <a:rPr dirty="0"/>
              <a:t>Exercise: Iteratively refine a vague business prompt until the answer is specific and actionable.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System, User, and Assistant Messages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dirty="0"/>
          </a:p>
          <a:p>
            <a:r>
              <a:rPr dirty="0"/>
              <a:t>In APIs, different roles guide responses:</a:t>
            </a:r>
          </a:p>
          <a:p>
            <a:r>
              <a:rPr dirty="0"/>
              <a:t>- System: Rules and context (e.g., 'You are an expert financial advisor').</a:t>
            </a:r>
          </a:p>
          <a:p>
            <a:r>
              <a:rPr dirty="0"/>
              <a:t>- User: Input prompt (e.g., 'Explain compound interest').</a:t>
            </a:r>
          </a:p>
          <a:p>
            <a:r>
              <a:rPr dirty="0"/>
              <a:t>- Assistant: The AI’s output.</a:t>
            </a:r>
          </a:p>
          <a:p>
            <a:r>
              <a:rPr dirty="0"/>
              <a:t>Understanding roles helps when building custom AI apps.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Guardrails and Bias Mitigation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dirty="0"/>
          </a:p>
          <a:p>
            <a:r>
              <a:rPr dirty="0"/>
              <a:t>Clear prompts reduce risk of biased or harmful outputs.</a:t>
            </a:r>
          </a:p>
          <a:p>
            <a:r>
              <a:rPr dirty="0"/>
              <a:t>Example of poor prompt: 'Why are certain groups less productive?'</a:t>
            </a:r>
          </a:p>
          <a:p>
            <a:r>
              <a:rPr dirty="0"/>
              <a:t>Improved prompt: 'What business challenges affect employee productivity across industries?'</a:t>
            </a:r>
          </a:p>
          <a:p>
            <a:r>
              <a:rPr dirty="0"/>
              <a:t>Activity: Rewrite potentially biased prompts to be neutral and respectful.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Prompt Engineering?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Definition: Crafting effective inputs for AI </a:t>
            </a:r>
            <a:r>
              <a:rPr dirty="0">
                <a:solidFill>
                  <a:srgbClr val="FF0000"/>
                </a:solidFill>
              </a:rPr>
              <a:t>systems</a:t>
            </a:r>
            <a:endParaRPr dirty="0"/>
          </a:p>
          <a:p>
            <a:r>
              <a:rPr dirty="0"/>
              <a:t>Importance: Impacts accuracy, clarity, and usefulness of AI responses.</a:t>
            </a:r>
          </a:p>
          <a:p>
            <a:r>
              <a:rPr dirty="0"/>
              <a:t>How AI interprets prompts: tokenization, context, probabilities.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Evaluating AI Outputs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AI responses </a:t>
            </a:r>
            <a:r>
              <a:rPr lang="en-US" dirty="0"/>
              <a:t>must</a:t>
            </a:r>
            <a:r>
              <a:rPr dirty="0"/>
              <a:t> be checked for accuracy, bias, completeness, and usefulness.</a:t>
            </a:r>
          </a:p>
          <a:p>
            <a:r>
              <a:rPr lang="en-US" dirty="0"/>
              <a:t>Evaluation </a:t>
            </a:r>
            <a:r>
              <a:rPr dirty="0"/>
              <a:t>Criteria: clarity, depth, alignment with objectives.</a:t>
            </a:r>
          </a:p>
          <a:p>
            <a:r>
              <a:rPr dirty="0"/>
              <a:t>Exercise: Review an AI-generated answer and rate it against these criteria.</a:t>
            </a:r>
          </a:p>
          <a:p>
            <a:r>
              <a:rPr dirty="0"/>
              <a:t>Reflection: When would you accept or reject an AI’s response in business?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Exercise: General vs. Specific Prompts –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dirty="0"/>
          </a:p>
          <a:p>
            <a:r>
              <a:rPr dirty="0"/>
              <a:t>Step 1: Open ChatGPT or Copilot.</a:t>
            </a:r>
          </a:p>
          <a:p>
            <a:r>
              <a:rPr dirty="0"/>
              <a:t>Step 2: Enter the vague prompt: 'Tell me about AI.'</a:t>
            </a:r>
          </a:p>
          <a:p>
            <a:r>
              <a:rPr dirty="0"/>
              <a:t>Step 3: Observe the AI’s response and note if it feels too broad or generic.</a:t>
            </a:r>
          </a:p>
          <a:p>
            <a:r>
              <a:rPr dirty="0"/>
              <a:t>Step 4: Now enter the specific prompt: 'Explain how AI can be used for predictive analytics in retail.'</a:t>
            </a:r>
          </a:p>
          <a:p>
            <a:r>
              <a:rPr dirty="0"/>
              <a:t>Step 5: Compare the responses. Write down the differences in clarity and usefulness.</a:t>
            </a:r>
          </a:p>
          <a:p>
            <a:r>
              <a:rPr dirty="0"/>
              <a:t>Step 6: Reflection: Which type of prompt would you use in a business context and why?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Exercise: </a:t>
            </a:r>
            <a:r>
              <a:rPr lang="en-US" dirty="0"/>
              <a:t>Vague </a:t>
            </a:r>
            <a:r>
              <a:rPr dirty="0"/>
              <a:t>Prompts –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dirty="0"/>
          </a:p>
          <a:p>
            <a:r>
              <a:rPr dirty="0"/>
              <a:t>💡 Starting Example: Rewrite this vague prompt: "What is artificial intelligence?"</a:t>
            </a:r>
          </a:p>
          <a:p>
            <a:r>
              <a:rPr dirty="0"/>
              <a:t>💡 Example: Vague: "Tell me about AI."</a:t>
            </a:r>
            <a:br>
              <a:rPr dirty="0"/>
            </a:br>
            <a:r>
              <a:rPr dirty="0"/>
              <a:t>Specific: "Explain how AI can improve supply chain forecasting."</a:t>
            </a:r>
          </a:p>
          <a:p>
            <a:r>
              <a:rPr dirty="0"/>
              <a:t>💡 Example: Vague: "What is marketing?"</a:t>
            </a:r>
            <a:br>
              <a:rPr dirty="0"/>
            </a:br>
            <a:r>
              <a:rPr dirty="0"/>
              <a:t>Specific: "Describe three AI tools for running targeted email marketing campaigns."</a:t>
            </a:r>
          </a:p>
          <a:p>
            <a:r>
              <a:rPr dirty="0"/>
              <a:t>💡 Example: Vague: "How does business work?"</a:t>
            </a:r>
            <a:br>
              <a:rPr dirty="0"/>
            </a:br>
            <a:r>
              <a:rPr dirty="0"/>
              <a:t>Specific: "Explain how AI chatbots reduce customer support response time in retail."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A3EE7-2E02-9675-77B4-57FB1A5B54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CAC08-CCD4-35D8-B035-334551371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Exercise: Specific Prompts –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57271-E127-A462-92FD-EF1C5E198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dirty="0"/>
          </a:p>
          <a:p>
            <a:r>
              <a:rPr dirty="0"/>
              <a:t>✅ Model Output Example: "Tell me about AI." → "AI is a broad field that includes machine learning, robotics, and natural language processing."</a:t>
            </a:r>
          </a:p>
          <a:p>
            <a:r>
              <a:rPr dirty="0"/>
              <a:t>✅ Model Output Example: "Explain how AI can improve supply chain forecasting." → "AI analyzes demand patterns, supplier data, and external factors to predict stock needs more accurately."</a:t>
            </a:r>
          </a:p>
          <a:p>
            <a:r>
              <a:rPr dirty="0"/>
              <a:t>✅ Model Output Example: "Describe three AI tools for targeted email campaigns." → "AI can segment customers, personalize subject lines, and optimize send times."</a:t>
            </a:r>
          </a:p>
        </p:txBody>
      </p:sp>
    </p:spTree>
    <p:extLst>
      <p:ext uri="{BB962C8B-B14F-4D97-AF65-F5344CB8AC3E}">
        <p14:creationId xmlns:p14="http://schemas.microsoft.com/office/powerpoint/2010/main" val="326224510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Exercise: General vs. Specific Prompts –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❓ How did the AI’s response differ between vague and specific prompts?</a:t>
            </a:r>
          </a:p>
          <a:p>
            <a:r>
              <a:rPr dirty="0"/>
              <a:t>❓ Which response was more useful for a business decision? Why?</a:t>
            </a:r>
          </a:p>
          <a:p>
            <a:r>
              <a:rPr dirty="0"/>
              <a:t>❓ What strategies can you use to make prompts more specific in your field?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Exercise: Temperature Settings –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dirty="0"/>
          </a:p>
          <a:p>
            <a:r>
              <a:rPr dirty="0"/>
              <a:t>Step 1: Open ChatGPT or Copilot.</a:t>
            </a:r>
          </a:p>
          <a:p>
            <a:r>
              <a:rPr dirty="0"/>
              <a:t>Step 2: Enter the prompt: 'Write a 3-sentence product description for a new smartwatch.'</a:t>
            </a:r>
          </a:p>
          <a:p>
            <a:r>
              <a:rPr dirty="0"/>
              <a:t>Step 3: Use a low temperature (0.2). Note the style of the response.</a:t>
            </a:r>
          </a:p>
          <a:p>
            <a:r>
              <a:rPr dirty="0"/>
              <a:t>Step 4: Repeat with a high temperature (0.8).</a:t>
            </a:r>
          </a:p>
          <a:p>
            <a:r>
              <a:rPr dirty="0"/>
              <a:t>Step 5: Compare creativity, tone, and variability between outputs.</a:t>
            </a:r>
          </a:p>
          <a:p>
            <a:r>
              <a:rPr dirty="0"/>
              <a:t>Step 6: Reflection: When might you prefer more creative responses? When might predictability be better?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Exercise: Temperature Settings –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dirty="0"/>
          </a:p>
          <a:p>
            <a:r>
              <a:rPr dirty="0"/>
              <a:t>💡 Prompt: "Write a 3-sentence ad for a new coffee shop." (Try at low vs. high temperature)</a:t>
            </a:r>
          </a:p>
          <a:p>
            <a:r>
              <a:rPr dirty="0"/>
              <a:t>💡 Retail: "Write a short product description for a new clothing line." Compare low vs. high temperature.</a:t>
            </a:r>
          </a:p>
          <a:p>
            <a:r>
              <a:rPr dirty="0"/>
              <a:t>💡 Supply Chain: "Draft an email announcing a new logistics AI system." Try with different temperatures.</a:t>
            </a:r>
          </a:p>
          <a:p>
            <a:r>
              <a:rPr dirty="0"/>
              <a:t>💡 Marketing: "Create a catchy slogan for a new energy drink." Test at low vs. high temperature.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9D0D0-8800-CC5B-579C-B9C9CF38F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6887D-9329-613C-1427-213847E2E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Exercise: Temperature Settings – </a:t>
            </a:r>
            <a:r>
              <a:rPr lang="en-US" dirty="0"/>
              <a:t>Model Output </a:t>
            </a:r>
            <a:r>
              <a:rPr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82946-2B30-147E-02A2-B3EAC5DFB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dirty="0"/>
          </a:p>
          <a:p>
            <a:r>
              <a:rPr dirty="0"/>
              <a:t>✅ "Write a product description for a clothing line." (Low temp) → "This shirt is made of cotton and available in three sizes."</a:t>
            </a:r>
          </a:p>
          <a:p>
            <a:r>
              <a:rPr dirty="0"/>
              <a:t>✅ (High temp) → "Step into comfort and confidence with our bold new cotton collection—tailored for trendsetters."</a:t>
            </a:r>
          </a:p>
          <a:p>
            <a:r>
              <a:rPr dirty="0"/>
              <a:t>✅  "Create a slogan for an energy drink." (Low temp) → "Energy when you need it." (High temp) → "Ignite your day, fuel your fire."</a:t>
            </a:r>
          </a:p>
        </p:txBody>
      </p:sp>
    </p:spTree>
    <p:extLst>
      <p:ext uri="{BB962C8B-B14F-4D97-AF65-F5344CB8AC3E}">
        <p14:creationId xmlns:p14="http://schemas.microsoft.com/office/powerpoint/2010/main" val="341655398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Exercise: Temperature Settings –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❓ How did the creativity of responses change between low and high temperatures?</a:t>
            </a:r>
          </a:p>
          <a:p>
            <a:r>
              <a:rPr dirty="0"/>
              <a:t>❓ Which setting would you use for formal vs. creative tasks?</a:t>
            </a:r>
          </a:p>
          <a:p>
            <a:r>
              <a:rPr dirty="0"/>
              <a:t>❓ What risks might arise from using very high temperature values?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Exercise: Max Tokens –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dirty="0"/>
          </a:p>
          <a:p>
            <a:r>
              <a:rPr dirty="0"/>
              <a:t>Step 1: Open ChatGPT or Copilot.</a:t>
            </a:r>
          </a:p>
          <a:p>
            <a:r>
              <a:rPr dirty="0"/>
              <a:t>Step 2: Enter the prompt: 'Write a blog introduction about how AI is transforming customer service.'</a:t>
            </a:r>
          </a:p>
          <a:p>
            <a:r>
              <a:rPr dirty="0"/>
              <a:t>Step 3: Set max tokens to a low value (e.g., 50). Observe the short response.</a:t>
            </a:r>
          </a:p>
          <a:p>
            <a:r>
              <a:rPr dirty="0"/>
              <a:t>Step 4: Increase max tokens (e.g., 250). Observe the expanded response.</a:t>
            </a:r>
          </a:p>
          <a:p>
            <a:r>
              <a:rPr dirty="0"/>
              <a:t>Step 5: Compare level of detail and usefulness.</a:t>
            </a:r>
          </a:p>
          <a:p>
            <a:r>
              <a:rPr dirty="0"/>
              <a:t>Step 6: Reflection: How can you balance conciseness and completeness in prompts?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506072-4ABF-EA01-812D-2659D285CF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6A999-4869-356E-EB58-C65AE2F31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Wh</a:t>
            </a:r>
            <a:r>
              <a:rPr lang="en-US" dirty="0"/>
              <a:t>y</a:t>
            </a:r>
            <a:r>
              <a:rPr dirty="0"/>
              <a:t> is Prompt Engineering</a:t>
            </a:r>
            <a:r>
              <a:rPr lang="en-US" dirty="0"/>
              <a:t> Important</a:t>
            </a:r>
            <a:r>
              <a:rPr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C28D24-BADD-BCB1-79D2-C567202AB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lang="en-US" dirty="0"/>
              <a:t>Prompt engineering is a key skill for business graduates. </a:t>
            </a:r>
          </a:p>
          <a:p>
            <a:r>
              <a:rPr lang="en-US" dirty="0"/>
              <a:t>It’s not a “nice-to-have” anymore — it’s quickly becoming as fundamental as knowing Excel, SQL, or PowerPoint.</a:t>
            </a:r>
          </a:p>
        </p:txBody>
      </p:sp>
    </p:spTree>
    <p:extLst>
      <p:ext uri="{BB962C8B-B14F-4D97-AF65-F5344CB8AC3E}">
        <p14:creationId xmlns:p14="http://schemas.microsoft.com/office/powerpoint/2010/main" val="237955263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Exercise: Max Tokens –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dirty="0"/>
          </a:p>
          <a:p>
            <a:r>
              <a:rPr dirty="0"/>
              <a:t>💡 Starting Example: Prompt: "Write a blog introduction about how AI improves healthcare." (Try 50 vs. 200 tokens)</a:t>
            </a:r>
          </a:p>
          <a:p>
            <a:r>
              <a:rPr dirty="0"/>
              <a:t>💡 Example: Retail: "Write an intro paragraph about how AI improves in-store shopping." Test with 50 vs. 200 tokens.</a:t>
            </a:r>
          </a:p>
          <a:p>
            <a:r>
              <a:rPr dirty="0"/>
              <a:t>💡 Example: Supply Chain: "Explain AI’s role in managing warehouse inventory." Compare short vs. long outputs.</a:t>
            </a:r>
          </a:p>
          <a:p>
            <a:r>
              <a:rPr dirty="0"/>
              <a:t>💡 Example: Marketing: "Write a blog introduction about AI transforming digital advertising." Test with different token lengths.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81F18-0CA8-C387-4005-21FDC5675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EB02A-14F0-AF08-AB4E-7A0CFF1A1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Exercise: Max Tokens – </a:t>
            </a:r>
            <a:r>
              <a:rPr lang="en-US" dirty="0"/>
              <a:t>Output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177D0-9C3E-15BF-F926-7FE77241C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dirty="0"/>
          </a:p>
          <a:p>
            <a:r>
              <a:rPr dirty="0"/>
              <a:t>✅ Model Output Example: "AI in retail shopping (50 tokens)" → "AI improves customer experience by offering quick recommendations and faster checkout."</a:t>
            </a:r>
          </a:p>
          <a:p>
            <a:r>
              <a:rPr dirty="0"/>
              <a:t>✅ Model Output Example: "AI in retail shopping (200 tokens)" → "AI revolutionizes retail by analyzing customer data to create personalized shopping experiences, optimizing store layouts, and streamlining checkout."</a:t>
            </a:r>
          </a:p>
          <a:p>
            <a:r>
              <a:rPr dirty="0"/>
              <a:t>✅ Model Output Example: "AI in digital advertising (short vs. long)" → "Short: AI improves targeting. Long: AI analyzes audience behavior, segments demographics, and dynamically adjusts ad spend."</a:t>
            </a:r>
          </a:p>
        </p:txBody>
      </p:sp>
    </p:spTree>
    <p:extLst>
      <p:ext uri="{BB962C8B-B14F-4D97-AF65-F5344CB8AC3E}">
        <p14:creationId xmlns:p14="http://schemas.microsoft.com/office/powerpoint/2010/main" val="293242062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Exercise: Max Tokens –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❓ How did the length of responses affect their usefulness?</a:t>
            </a:r>
          </a:p>
          <a:p>
            <a:r>
              <a:rPr dirty="0"/>
              <a:t>❓ Was the shorter or longer response more actionable? Why?</a:t>
            </a:r>
          </a:p>
          <a:p>
            <a:r>
              <a:rPr dirty="0"/>
              <a:t>❓ When would you prefer concise outputs versus detailed ones?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Wrap-Up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endParaRPr dirty="0"/>
          </a:p>
          <a:p>
            <a:r>
              <a:rPr dirty="0"/>
              <a:t>Summary of Wednesday key points.</a:t>
            </a:r>
          </a:p>
          <a:p>
            <a:r>
              <a:rPr dirty="0"/>
              <a:t>Discussion prompt: How can chatbots improve operations</a:t>
            </a:r>
            <a:r>
              <a:rPr lang="en-US" dirty="0"/>
              <a:t>?</a:t>
            </a:r>
            <a:endParaRPr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CB9A6-8F3D-CD08-1621-5022777C4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DDFB1-5152-C3D3-82C2-CDDA5996B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75252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Friday Lab – Applied Prompt Engineering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Focus: Hands-on lab applying concepts.</a:t>
            </a:r>
          </a:p>
          <a:p>
            <a:r>
              <a:rPr dirty="0"/>
              <a:t>Activities: Group roles, </a:t>
            </a:r>
            <a:r>
              <a:rPr dirty="0" err="1"/>
              <a:t>vague→specific</a:t>
            </a:r>
            <a:r>
              <a:rPr dirty="0"/>
              <a:t> refinement, chain-of-thought, parameter experiments, ethics, and evaluation.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Exercise: Friday Lab – Group Activity –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dirty="0"/>
          </a:p>
          <a:p>
            <a:r>
              <a:rPr lang="en-US" dirty="0"/>
              <a:t>Use MIS112 agent and a chatbot of your choosing (ChatGPT, Gemini…)</a:t>
            </a:r>
          </a:p>
          <a:p>
            <a:r>
              <a:rPr dirty="0"/>
              <a:t>Step 1: Form a group of three. Assign roles: Navigator, Builder, Scribe.</a:t>
            </a:r>
          </a:p>
          <a:p>
            <a:r>
              <a:rPr dirty="0"/>
              <a:t>Step 2: Write one vague prompt and run it. Record the output.</a:t>
            </a:r>
          </a:p>
          <a:p>
            <a:r>
              <a:rPr dirty="0"/>
              <a:t>Step 3: Rewrite the vague prompt into a specific one. Record the new output.</a:t>
            </a:r>
            <a:endParaRPr lang="en-US" dirty="0"/>
          </a:p>
          <a:p>
            <a:r>
              <a:rPr lang="en-US" dirty="0"/>
              <a:t>Step 4: Take specific prompt, run again and vary temperature and </a:t>
            </a:r>
            <a:r>
              <a:rPr lang="en-US" dirty="0" err="1"/>
              <a:t>max_tokens</a:t>
            </a:r>
            <a:r>
              <a:rPr lang="en-US" dirty="0"/>
              <a:t>.  Record the new output.</a:t>
            </a:r>
            <a:endParaRPr dirty="0"/>
          </a:p>
          <a:p>
            <a:r>
              <a:rPr dirty="0"/>
              <a:t>Step 4: Try chain-of-thought prompting on a chosen business scenario.</a:t>
            </a:r>
          </a:p>
          <a:p>
            <a:r>
              <a:rPr dirty="0"/>
              <a:t>Step 5: Experiment with temperature and token settings in the Playground.</a:t>
            </a:r>
          </a:p>
          <a:p>
            <a:r>
              <a:rPr dirty="0"/>
              <a:t>Step 6: Compile your findings into a one-page summary with examples and reflections.</a:t>
            </a:r>
          </a:p>
          <a:p>
            <a:r>
              <a:rPr dirty="0"/>
              <a:t>Reminder: Use ChatGPT or Copilot if you need help during the exercise.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Exercise: Friday Lab – Group Activity – </a:t>
            </a:r>
            <a:r>
              <a:rPr lang="en-US" dirty="0"/>
              <a:t>Starting </a:t>
            </a:r>
            <a:r>
              <a:rPr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dirty="0"/>
          </a:p>
          <a:p>
            <a:r>
              <a:rPr dirty="0"/>
              <a:t>💡 Example: Start with: "Tell me about marketing." Then refine into a specific prompt.</a:t>
            </a:r>
          </a:p>
          <a:p>
            <a:r>
              <a:rPr dirty="0"/>
              <a:t>💡 Example: Retail: Start with vague "Tell me about shopping." Refine into "Explain how AI helps retailers personalize recommendations."</a:t>
            </a:r>
          </a:p>
          <a:p>
            <a:r>
              <a:rPr dirty="0"/>
              <a:t>💡 Example: Supply Chain: Start with vague "What is logistics?" Refine into "Describe how AI improves delivery route efficiency."</a:t>
            </a:r>
          </a:p>
          <a:p>
            <a:r>
              <a:rPr dirty="0"/>
              <a:t>💡 Example: Marketing: Start with vague "What is advertising?" Refine into "Explain how AI optimizes ad targeting for online campaigns."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5120B8-B72B-CC29-2011-2F7750540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F6ED1-CFB9-5142-B698-AE6EE0349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Exercise: Friday Lab – Group Activity – </a:t>
            </a:r>
            <a:r>
              <a:rPr lang="en-US" dirty="0"/>
              <a:t>Output </a:t>
            </a:r>
            <a:r>
              <a:rPr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E23FF-C9A4-F0A9-CE34-A043C8790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dirty="0"/>
          </a:p>
          <a:p>
            <a:r>
              <a:rPr dirty="0"/>
              <a:t>✅ Model Output Example: Retail refinement → Vague: "Tell me about shopping." Specific: "Explain how AI helps retailers personalize product recommendations."</a:t>
            </a:r>
          </a:p>
          <a:p>
            <a:r>
              <a:rPr dirty="0"/>
              <a:t>✅ Model Output Example: Supply Chain refinement → Vague: "What is logistics?" Specific: "Describe how AI reduces fuel costs by optimizing delivery routes."</a:t>
            </a:r>
          </a:p>
          <a:p>
            <a:r>
              <a:rPr dirty="0"/>
              <a:t>✅ Model Output Example: Marketing refinement → Vague: "What is advertising?" Specific: "Explain how AI analyzes customer behavior to target online ads effectively."</a:t>
            </a:r>
          </a:p>
        </p:txBody>
      </p:sp>
    </p:spTree>
    <p:extLst>
      <p:ext uri="{BB962C8B-B14F-4D97-AF65-F5344CB8AC3E}">
        <p14:creationId xmlns:p14="http://schemas.microsoft.com/office/powerpoint/2010/main" val="418958566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Exercise: Friday Lab – Group Activity –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❓ What differences did your group find when refining vague prompts?</a:t>
            </a:r>
          </a:p>
          <a:p>
            <a:r>
              <a:rPr dirty="0"/>
              <a:t>❓ How did parameter changes (temperature, tokens) impact the outputs?</a:t>
            </a:r>
          </a:p>
          <a:p>
            <a:r>
              <a:rPr dirty="0"/>
              <a:t>❓ What challenges did you encounter, and how did you resolve them?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Prompt Engineering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Improves business outcomes: better customer support, productivity, insights</a:t>
            </a:r>
          </a:p>
          <a:p>
            <a:r>
              <a:rPr dirty="0"/>
              <a:t>Case study: vague vs. specific prompts in retail forecasting</a:t>
            </a:r>
          </a:p>
          <a:p>
            <a:r>
              <a:rPr dirty="0"/>
              <a:t>Connection to decision-making: clear prompts reduce ambiguity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Week 7 Self-Quiz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dirty="0"/>
          </a:p>
          <a:p>
            <a:r>
              <a:rPr dirty="0"/>
              <a:t>1. What is the difference between a vague and a specific prompt? Give an example.</a:t>
            </a:r>
          </a:p>
          <a:p>
            <a:r>
              <a:rPr dirty="0"/>
              <a:t>2. Explain the purpose of chain-of-thought prompting. When is it most useful?</a:t>
            </a:r>
          </a:p>
          <a:p>
            <a:r>
              <a:rPr dirty="0"/>
              <a:t>3. How does the temperature setting affect AI outputs?</a:t>
            </a:r>
          </a:p>
          <a:p>
            <a:r>
              <a:rPr dirty="0"/>
              <a:t>4. What is the benefit of providing few-shot examples in a prompt?</a:t>
            </a:r>
          </a:p>
          <a:p>
            <a:r>
              <a:rPr dirty="0"/>
              <a:t>5. Why is it important to evaluate AI outputs for accuracy and bias?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Week 7 Skills 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dirty="0"/>
          </a:p>
          <a:p>
            <a:r>
              <a:rPr dirty="0"/>
              <a:t>✅ </a:t>
            </a:r>
            <a:r>
              <a:rPr lang="en-US" dirty="0"/>
              <a:t>E</a:t>
            </a:r>
            <a:r>
              <a:rPr dirty="0"/>
              <a:t>xplain what prompt engineering is and why it matters.</a:t>
            </a:r>
          </a:p>
          <a:p>
            <a:r>
              <a:rPr dirty="0"/>
              <a:t>✅ </a:t>
            </a:r>
            <a:r>
              <a:rPr lang="en-US" dirty="0"/>
              <a:t>W</a:t>
            </a:r>
            <a:r>
              <a:rPr dirty="0"/>
              <a:t>rite both vague and specific prompts and identify their differences.</a:t>
            </a:r>
          </a:p>
          <a:p>
            <a:r>
              <a:rPr dirty="0"/>
              <a:t>✅ </a:t>
            </a:r>
            <a:r>
              <a:rPr lang="en-US" dirty="0"/>
              <a:t>U</a:t>
            </a:r>
            <a:r>
              <a:rPr dirty="0"/>
              <a:t>se chain-of-thought prompting to improve AI reasoning.</a:t>
            </a:r>
          </a:p>
          <a:p>
            <a:r>
              <a:rPr dirty="0"/>
              <a:t>✅ </a:t>
            </a:r>
            <a:r>
              <a:rPr lang="en-US" dirty="0"/>
              <a:t>A</a:t>
            </a:r>
            <a:r>
              <a:rPr dirty="0"/>
              <a:t>djust temperature and token settings to influence AI responses.</a:t>
            </a:r>
          </a:p>
          <a:p>
            <a:r>
              <a:rPr dirty="0"/>
              <a:t>✅ </a:t>
            </a:r>
            <a:r>
              <a:rPr lang="en-US" dirty="0"/>
              <a:t>D</a:t>
            </a:r>
            <a:r>
              <a:rPr dirty="0"/>
              <a:t>esign prompts using role assignment, few-shot examples, and structured formatting.</a:t>
            </a:r>
          </a:p>
          <a:p>
            <a:r>
              <a:rPr dirty="0"/>
              <a:t>✅ </a:t>
            </a:r>
            <a:r>
              <a:rPr lang="en-US" dirty="0"/>
              <a:t>R</a:t>
            </a:r>
            <a:r>
              <a:rPr dirty="0"/>
              <a:t>efine prompts iteratively to improve results.</a:t>
            </a:r>
          </a:p>
          <a:p>
            <a:r>
              <a:rPr dirty="0"/>
              <a:t>✅ </a:t>
            </a:r>
            <a:r>
              <a:rPr lang="en-US" dirty="0"/>
              <a:t>E</a:t>
            </a:r>
            <a:r>
              <a:rPr dirty="0"/>
              <a:t>valuate AI outputs for clarity, accuracy, and bias.</a:t>
            </a:r>
          </a:p>
          <a:p>
            <a:r>
              <a:t>✅ </a:t>
            </a:r>
            <a:r>
              <a:rPr lang="en-US"/>
              <a:t>C</a:t>
            </a:r>
            <a:r>
              <a:t>ollaborate </a:t>
            </a:r>
            <a:r>
              <a:rPr dirty="0"/>
              <a:t>in groups to apply prompt engineering in business contexts.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Prompts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General vs. Specific prompts.</a:t>
            </a:r>
          </a:p>
          <a:p>
            <a:r>
              <a:rPr dirty="0"/>
              <a:t>Example (general): 'Tell me about AI.' → produces unfocused response.</a:t>
            </a:r>
          </a:p>
          <a:p>
            <a:r>
              <a:rPr dirty="0"/>
              <a:t>Example (specific): 'Explain how AI can be used for predictive analytics in retail.' → produces focused output.</a:t>
            </a:r>
          </a:p>
          <a:p>
            <a:r>
              <a:rPr dirty="0"/>
              <a:t>Exercise: Rewrite vague prompts into specific ones.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Interactive Exercises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Poll: Which prompt is clearer?</a:t>
            </a:r>
          </a:p>
          <a:p>
            <a:r>
              <a:rPr dirty="0"/>
              <a:t>Think-Pair-Share: </a:t>
            </a:r>
            <a:r>
              <a:rPr lang="en-US" dirty="0"/>
              <a:t>R</a:t>
            </a:r>
            <a:r>
              <a:rPr dirty="0"/>
              <a:t>efine vague prompts</a:t>
            </a:r>
          </a:p>
          <a:p>
            <a:r>
              <a:rPr dirty="0"/>
              <a:t>Live demo: Compare outputs side by side</a:t>
            </a:r>
          </a:p>
          <a:p>
            <a:r>
              <a:rPr dirty="0"/>
              <a:t>Reflection: Discuss differences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Parameters in Prompt Engineering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Temperature: creativity control.</a:t>
            </a:r>
          </a:p>
          <a:p>
            <a:r>
              <a:rPr dirty="0"/>
              <a:t>Low temp (0.2): predictable, precise.</a:t>
            </a:r>
          </a:p>
          <a:p>
            <a:r>
              <a:rPr dirty="0"/>
              <a:t>High temp (0.8): creative, varied.</a:t>
            </a:r>
          </a:p>
          <a:p>
            <a:r>
              <a:rPr dirty="0"/>
              <a:t>Max tokens: controls length of response.</a:t>
            </a:r>
          </a:p>
          <a:p>
            <a:r>
              <a:rPr dirty="0"/>
              <a:t>Exercise: Change temperature and token settings for the same task.</a:t>
            </a:r>
            <a:r>
              <a:rPr lang="en-US" dirty="0"/>
              <a:t> </a:t>
            </a:r>
          </a:p>
          <a:p>
            <a:r>
              <a:rPr lang="en-US" dirty="0"/>
              <a:t>Can you see changes in output by varying parameters?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1315</TotalTime>
  <Words>3961</Words>
  <Application>Microsoft Office PowerPoint</Application>
  <PresentationFormat>On-screen Show (4:3)</PresentationFormat>
  <Paragraphs>387</Paragraphs>
  <Slides>61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5" baseType="lpstr">
      <vt:lpstr>Aptos</vt:lpstr>
      <vt:lpstr>Arial</vt:lpstr>
      <vt:lpstr>Calibri</vt:lpstr>
      <vt:lpstr>Office Theme</vt:lpstr>
      <vt:lpstr>Prompt Engineering</vt:lpstr>
      <vt:lpstr>Monday</vt:lpstr>
      <vt:lpstr>Introduction</vt:lpstr>
      <vt:lpstr>What is Prompt Engineering?</vt:lpstr>
      <vt:lpstr>Why is Prompt Engineering Important?</vt:lpstr>
      <vt:lpstr>Why Prompt Engineering Matters</vt:lpstr>
      <vt:lpstr>Types of Prompts</vt:lpstr>
      <vt:lpstr>Interactive Exercises</vt:lpstr>
      <vt:lpstr>Parameters in Prompt Engineering</vt:lpstr>
      <vt:lpstr>Interactive Exercises</vt:lpstr>
      <vt:lpstr>Interactive Exercise – Chatbot Prompt &amp; Flow (Explanation)</vt:lpstr>
      <vt:lpstr>Interactive Exercise – Chatbot Prompt &amp; Flow (Example)</vt:lpstr>
      <vt:lpstr>Why Error Handling and Fallback Matter in Chatbots</vt:lpstr>
      <vt:lpstr>1-Context-Aware / Personal Chatbot</vt:lpstr>
      <vt:lpstr>2-Task-Oriented Chatbot</vt:lpstr>
      <vt:lpstr>3-Hybrid Chatbot</vt:lpstr>
      <vt:lpstr>4-Generative AI Chatbot</vt:lpstr>
      <vt:lpstr>5-Retrieval-Based Chatbot</vt:lpstr>
      <vt:lpstr>6-Rule-Based Chatbot</vt:lpstr>
      <vt:lpstr>Poll: Which Chatbot Strategy is Best?</vt:lpstr>
      <vt:lpstr>Chain-of-Thought Prompting</vt:lpstr>
      <vt:lpstr>Exercise: Chain-of-Thought Prompting – Steps</vt:lpstr>
      <vt:lpstr>Exercise: Chain-of-Thought Prompting – Starting Examples</vt:lpstr>
      <vt:lpstr>Exercise: Chain-of-Thought Prompting – Model Output Examples</vt:lpstr>
      <vt:lpstr>Exercise: Chain-of-Thought Prompting – Reflection</vt:lpstr>
      <vt:lpstr>Key Takeaways</vt:lpstr>
      <vt:lpstr>PowerPoint Presentation</vt:lpstr>
      <vt:lpstr>Wednesday – Advanced Techniques</vt:lpstr>
      <vt:lpstr>Effective Collaboration with AI</vt:lpstr>
      <vt:lpstr>Challenges in AI Collaboration</vt:lpstr>
      <vt:lpstr>Building Chatbot Foundations</vt:lpstr>
      <vt:lpstr>Business Integration</vt:lpstr>
      <vt:lpstr>Context and Role Assignment</vt:lpstr>
      <vt:lpstr>Zero-Shot and Few-Shot Prompting</vt:lpstr>
      <vt:lpstr>Instruction vs. Completion Prompts</vt:lpstr>
      <vt:lpstr>Prompt Formatting Techniques</vt:lpstr>
      <vt:lpstr>Iterative Prompting and Refinement</vt:lpstr>
      <vt:lpstr>System, User, and Assistant Messages</vt:lpstr>
      <vt:lpstr>Guardrails and Bias Mitigation</vt:lpstr>
      <vt:lpstr>Evaluating AI Outputs</vt:lpstr>
      <vt:lpstr>Exercise: General vs. Specific Prompts – Steps</vt:lpstr>
      <vt:lpstr>Exercise: Vague Prompts – Examples</vt:lpstr>
      <vt:lpstr>Exercise: Specific Prompts – Examples</vt:lpstr>
      <vt:lpstr>Exercise: General vs. Specific Prompts – Reflection</vt:lpstr>
      <vt:lpstr>Exercise: Temperature Settings – Steps</vt:lpstr>
      <vt:lpstr>Exercise: Temperature Settings – Examples</vt:lpstr>
      <vt:lpstr>Exercise: Temperature Settings – Model Output Examples</vt:lpstr>
      <vt:lpstr>Exercise: Temperature Settings – Reflection</vt:lpstr>
      <vt:lpstr>Exercise: Max Tokens – Steps</vt:lpstr>
      <vt:lpstr>Exercise: Max Tokens – Examples</vt:lpstr>
      <vt:lpstr>Exercise: Max Tokens – Output</vt:lpstr>
      <vt:lpstr>Exercise: Max Tokens – Reflection</vt:lpstr>
      <vt:lpstr>Wrap-Up</vt:lpstr>
      <vt:lpstr>PowerPoint Presentation</vt:lpstr>
      <vt:lpstr>Friday Lab – Applied Prompt Engineering</vt:lpstr>
      <vt:lpstr>Exercise: Friday Lab – Group Activity – Steps</vt:lpstr>
      <vt:lpstr>Exercise: Friday Lab – Group Activity – Starting Examples</vt:lpstr>
      <vt:lpstr>Exercise: Friday Lab – Group Activity – Output Examples</vt:lpstr>
      <vt:lpstr>Exercise: Friday Lab – Group Activity – Reflection</vt:lpstr>
      <vt:lpstr>Week 7 Self-Quiz</vt:lpstr>
      <vt:lpstr>Week 7 Skills Checklist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Paulson, Patrick G</dc:creator>
  <cp:keywords/>
  <dc:description>generated using python-pptx</dc:description>
  <cp:lastModifiedBy>Lawrence Schrenk</cp:lastModifiedBy>
  <cp:revision>22</cp:revision>
  <dcterms:created xsi:type="dcterms:W3CDTF">2013-01-27T09:14:16Z</dcterms:created>
  <dcterms:modified xsi:type="dcterms:W3CDTF">2025-11-22T16:24:19Z</dcterms:modified>
  <cp:category/>
</cp:coreProperties>
</file>