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59"/>
  </p:notesMasterIdLst>
  <p:handoutMasterIdLst>
    <p:handoutMasterId r:id="rId60"/>
  </p:handoutMasterIdLst>
  <p:sldIdLst>
    <p:sldId id="397" r:id="rId2"/>
    <p:sldId id="398" r:id="rId3"/>
    <p:sldId id="509" r:id="rId4"/>
    <p:sldId id="466" r:id="rId5"/>
    <p:sldId id="500" r:id="rId6"/>
    <p:sldId id="473" r:id="rId7"/>
    <p:sldId id="510" r:id="rId8"/>
    <p:sldId id="513" r:id="rId9"/>
    <p:sldId id="511" r:id="rId10"/>
    <p:sldId id="512" r:id="rId11"/>
    <p:sldId id="503" r:id="rId12"/>
    <p:sldId id="495" r:id="rId13"/>
    <p:sldId id="752" r:id="rId14"/>
    <p:sldId id="753" r:id="rId15"/>
    <p:sldId id="754" r:id="rId16"/>
    <p:sldId id="751" r:id="rId17"/>
    <p:sldId id="749" r:id="rId18"/>
    <p:sldId id="750" r:id="rId19"/>
    <p:sldId id="755" r:id="rId20"/>
    <p:sldId id="748" r:id="rId21"/>
    <p:sldId id="467" r:id="rId22"/>
    <p:sldId id="501" r:id="rId23"/>
    <p:sldId id="506" r:id="rId24"/>
    <p:sldId id="514" r:id="rId25"/>
    <p:sldId id="759" r:id="rId26"/>
    <p:sldId id="758" r:id="rId27"/>
    <p:sldId id="760" r:id="rId28"/>
    <p:sldId id="761" r:id="rId29"/>
    <p:sldId id="756" r:id="rId30"/>
    <p:sldId id="762" r:id="rId31"/>
    <p:sldId id="757" r:id="rId32"/>
    <p:sldId id="763" r:id="rId33"/>
    <p:sldId id="507" r:id="rId34"/>
    <p:sldId id="508" r:id="rId35"/>
    <p:sldId id="515" r:id="rId36"/>
    <p:sldId id="764" r:id="rId37"/>
    <p:sldId id="468" r:id="rId38"/>
    <p:sldId id="502" r:id="rId39"/>
    <p:sldId id="465" r:id="rId40"/>
    <p:sldId id="470" r:id="rId41"/>
    <p:sldId id="471" r:id="rId42"/>
    <p:sldId id="523" r:id="rId43"/>
    <p:sldId id="524" r:id="rId44"/>
    <p:sldId id="519" r:id="rId45"/>
    <p:sldId id="521" r:id="rId46"/>
    <p:sldId id="498" r:id="rId47"/>
    <p:sldId id="765" r:id="rId48"/>
    <p:sldId id="499" r:id="rId49"/>
    <p:sldId id="518" r:id="rId50"/>
    <p:sldId id="522" r:id="rId51"/>
    <p:sldId id="493" r:id="rId52"/>
    <p:sldId id="469" r:id="rId53"/>
    <p:sldId id="492" r:id="rId54"/>
    <p:sldId id="496" r:id="rId55"/>
    <p:sldId id="497" r:id="rId56"/>
    <p:sldId id="747" r:id="rId57"/>
    <p:sldId id="700" r:id="rId58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3C3D3"/>
    <a:srgbClr val="002B5C"/>
    <a:srgbClr val="ADC6D7"/>
    <a:srgbClr val="00BEB9"/>
    <a:srgbClr val="00CAC5"/>
    <a:srgbClr val="00CFC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96163" autoAdjust="0"/>
  </p:normalViewPr>
  <p:slideViewPr>
    <p:cSldViewPr>
      <p:cViewPr varScale="1">
        <p:scale>
          <a:sx n="95" d="100"/>
          <a:sy n="95" d="100"/>
        </p:scale>
        <p:origin x="1650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03F7FA54-1521-4DD7-9404-29EC1BA7038B}" type="datetimeFigureOut">
              <a:rPr lang="en-US"/>
              <a:pPr>
                <a:defRPr/>
              </a:pPr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BFD8F90-EA37-43C3-8ED6-D915013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5839"/>
            <a:ext cx="5638273" cy="30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18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4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9801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554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8613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28600" y="-163211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771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/>
              <a:t>Click to edit Master title style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771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620571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57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5371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1:04 PM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71" y="6157813"/>
            <a:ext cx="1219200" cy="6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ransition spd="med">
    <p:fade thruBlk="1"/>
  </p:transition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Arial" panose="020B0604020202020204" pitchFamily="34" charset="0"/>
          <a:cs typeface="Arial" panose="020B0604020202020204" pitchFamily="34" charset="0"/>
        </a:defRPr>
      </a:lvl1pPr>
      <a:lvl2pPr marL="742950" indent="-285750" eaLnBrk="1" hangingPunct="1">
        <a:buChar char="–"/>
        <a:defRPr sz="2800"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eaLnBrk="1" hangingPunct="1">
        <a:buChar char="•"/>
        <a:defRPr sz="2400"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eaLnBrk="1" hangingPunct="1">
        <a:buChar char="–"/>
        <a:defRPr sz="2000"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eaLnBrk="1" hangingPunct="1">
        <a:buChar char="»"/>
        <a:defRPr sz="1800"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arryschrenk.com/MIS112/MIS112-Images/MIS112-Gazebo.png" TargetMode="External"/><Relationship Id="rId7" Type="http://schemas.openxmlformats.org/officeDocument/2006/relationships/hyperlink" Target="https://larryschrenk.com/MIS112/MIS112-Images/MIS112-Sudoku.png" TargetMode="External"/><Relationship Id="rId2" Type="http://schemas.openxmlformats.org/officeDocument/2006/relationships/hyperlink" Target="https://aistudio.google.com/prompts/new_cha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arryschrenk.com/MIS112/MIS112-Images/MIS112-Python.png" TargetMode="External"/><Relationship Id="rId5" Type="http://schemas.openxmlformats.org/officeDocument/2006/relationships/hyperlink" Target="https://larryschrenk.com/MIS112/MIS112-Images/MIS112-Culbertson.png" TargetMode="External"/><Relationship Id="rId4" Type="http://schemas.openxmlformats.org/officeDocument/2006/relationships/hyperlink" Target="https://larryschrenk.com/MIS112/MIS112-Images/MIS112-Person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arryschrenk.com/MIS112/MIS112-Images/MIS112-Gazebo.png" TargetMode="External"/><Relationship Id="rId2" Type="http://schemas.openxmlformats.org/officeDocument/2006/relationships/hyperlink" Target="https://aistudio.google.com/prompts/new_chat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arryschrenk.com/MIS112/MIS112-Images/MIS112-GenAI_Sample.docx" TargetMode="External"/><Relationship Id="rId2" Type="http://schemas.openxmlformats.org/officeDocument/2006/relationships/hyperlink" Target="https://aistudio.google.com/prompts/new_chat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openai.com/auth/login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addpipe.com/web-speech-api-demo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paces/multimodalart/Qwen-Image-Fast" TargetMode="External"/><Relationship Id="rId2" Type="http://schemas.openxmlformats.org/officeDocument/2006/relationships/hyperlink" Target="https://winona.az1.qualtrics.com/jfe/form/SV_6LplOczghYE6PzM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istudio.google.com/prompts/new_chat" TargetMode="External"/><Relationship Id="rId4" Type="http://schemas.openxmlformats.org/officeDocument/2006/relationships/hyperlink" Target="https://huggingface.co/spaces/enzostvs/ai-jukebo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Topic 6: Computer Vision, Speech Recognition, and Multimodal AI Systems</a:t>
            </a:r>
          </a:p>
          <a:p>
            <a:r>
              <a:rPr lang="en-US" dirty="0"/>
              <a:t> </a:t>
            </a:r>
            <a:endParaRPr lang="en-US" sz="2400" dirty="0"/>
          </a:p>
          <a:p>
            <a:r>
              <a:rPr lang="en-US" sz="2600" dirty="0"/>
              <a:t>Pat Paulson and Larry Schrenk, Instructors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 112 - AI Unleased: </a:t>
            </a:r>
            <a:br>
              <a:rPr lang="en-US" dirty="0"/>
            </a:br>
            <a:r>
              <a:rPr lang="en-US" dirty="0"/>
              <a:t>Introduction to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6058667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60D6E-517F-7B86-7D20-09E7F9259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F44055-2DCC-BB06-EB66-46C13DCB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Convolutional Neural Networks (CNNs)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D46D5-665A-B4E5-C5A9-1C983326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971800"/>
            <a:ext cx="7239000" cy="318448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E8E3178-4331-FA80-FC66-D88DFAF1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21" y="1371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Convolution: Feature extraction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Pooling: Reduce dimensionality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Fully connected: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174750445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EBE1D-8D96-D4D4-AAC7-0028D5ECB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E3B3B8-09F0-900C-093A-E76A6C03B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953000" cy="48983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Facial Recognition: </a:t>
            </a:r>
            <a:r>
              <a:rPr lang="en-US" sz="1800" dirty="0"/>
              <a:t>Identify or verify people by analyzing facial features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Optical Character Recognition (OCR): </a:t>
            </a:r>
            <a:r>
              <a:rPr lang="en-US" sz="1800" dirty="0"/>
              <a:t>Extract and convert text from images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Autonomous Vehicles: </a:t>
            </a:r>
            <a:r>
              <a:rPr lang="en-US" sz="1800" dirty="0"/>
              <a:t>Detect lanes, obstacles, and traffic signs for safe navigation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Medical Imaging Analysis: </a:t>
            </a:r>
            <a:r>
              <a:rPr lang="en-US" sz="1800" dirty="0"/>
              <a:t>Highlight anomalies in X-rays, MRIs, etc. for diagnostics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Quality Inspection: </a:t>
            </a:r>
            <a:r>
              <a:rPr lang="en-US" sz="1800" dirty="0"/>
              <a:t>Spot defects on production lines through real-time imaging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Augmented Reality (AR): </a:t>
            </a:r>
            <a:r>
              <a:rPr lang="en-US" sz="1800" dirty="0"/>
              <a:t>Overlay digital content onto real-world scenes for interactive experiences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/>
              <a:t>Surveillance &amp; Security: </a:t>
            </a:r>
            <a:r>
              <a:rPr lang="en-US" sz="1800" dirty="0"/>
              <a:t>Monitor environments to detect unusual activities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0174FA-6230-57DC-6D1B-147824B0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Applications</a:t>
            </a:r>
          </a:p>
        </p:txBody>
      </p:sp>
      <p:pic>
        <p:nvPicPr>
          <p:cNvPr id="4098" name="Picture 2" descr="Top AR apps with growing adoption 🚀 | by Spandana | AR/VR Journey:  Augmented &amp; Virtual Reality Magazine">
            <a:extLst>
              <a:ext uri="{FF2B5EF4-FFF2-40B4-BE49-F238E27FC236}">
                <a16:creationId xmlns:a16="http://schemas.microsoft.com/office/drawing/2014/main" id="{533A6C58-E6B3-CC83-9D81-209B941A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2590800"/>
            <a:ext cx="2794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38613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E7ED-646B-C98D-E6B3-B7F7095F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7A6E6C-023C-184C-268A-1F90AFFE4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Agent sees screen, understands UI, takes 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Controls mouse/keyboard, files, apps, browser tabs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Mix of vision, planning, and tool calls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802DA0-D43E-F7D6-0DF0-09CACAFB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Computer Use</a:t>
            </a:r>
          </a:p>
        </p:txBody>
      </p:sp>
    </p:spTree>
    <p:extLst>
      <p:ext uri="{BB962C8B-B14F-4D97-AF65-F5344CB8AC3E}">
        <p14:creationId xmlns:p14="http://schemas.microsoft.com/office/powerpoint/2010/main" val="2364104130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55A8F-C0C8-D8B1-8628-46362A89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D16B5A-A87D-BEFE-53EF-E38ACA7B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Perception: screen OCR, DOM, window metadata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Reasoning: goal → plan → step-by-step 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Action layer: click/type, file ops, API calls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Feedback loop: verify result, recover from errors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3160E2-C069-85A6-B1A5-A93FD08E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97125916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164-DB3A-D29C-ACB5-D6DE08BF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0BE680-EBD4-F0B7-3DD8-B6368890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Fill forms, scrape/download, reconcile spreadsheets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Batch rename, convert, move and tag files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System setup: install, configure, check health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Cross-app workflows: email → Excel → CMS updates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F8FABA-2C1A-1057-70BA-6F0CBCC83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Practical Use Cases</a:t>
            </a:r>
          </a:p>
        </p:txBody>
      </p:sp>
    </p:spTree>
    <p:extLst>
      <p:ext uri="{BB962C8B-B14F-4D97-AF65-F5344CB8AC3E}">
        <p14:creationId xmlns:p14="http://schemas.microsoft.com/office/powerpoint/2010/main" val="2022192945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B122-BC54-9323-42F1-0C503C641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033577-8CC1-C1C2-A028-7B86BF79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Start simple: record task, write success checks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Prompt pattern: Goal • Context • Tools • Limits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Reliability: retries, checkpoints, idempotent steps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Governance: audit trails, KPIs, periodic reviews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9EBE9-CEED-8580-CF4F-50D69D97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Building &amp; Operating</a:t>
            </a:r>
          </a:p>
        </p:txBody>
      </p:sp>
    </p:spTree>
    <p:extLst>
      <p:ext uri="{BB962C8B-B14F-4D97-AF65-F5344CB8AC3E}">
        <p14:creationId xmlns:p14="http://schemas.microsoft.com/office/powerpoint/2010/main" val="566724389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67C8A-D8E7-4F7B-1E74-D2C59B6B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4E9AB2-DF8D-D6D5-7DBE-20DC1B49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2"/>
              </a:rPr>
              <a:t>Google AI Studio</a:t>
            </a:r>
            <a:r>
              <a:rPr lang="en-US" sz="2400" dirty="0"/>
              <a:t>: Gemini 2.5 Pro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Gazebo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Describe this image.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Create a image of this picture with box labels of important features, and provide a link to download it.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4"/>
              </a:rPr>
              <a:t>Person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Identify this person. </a:t>
            </a:r>
            <a:r>
              <a:rPr lang="en-US" sz="1600" dirty="0">
                <a:hlinkClick r:id="rId5"/>
              </a:rPr>
              <a:t>Culbertson</a:t>
            </a:r>
            <a:endParaRPr lang="en-US" sz="16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6"/>
              </a:rPr>
              <a:t>Code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Explain this code.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7"/>
              </a:rPr>
              <a:t>Puzzle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Solved this puzzle.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895341-22F2-4858-5686-093A7B42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E. Demo: Images</a:t>
            </a:r>
          </a:p>
        </p:txBody>
      </p:sp>
    </p:spTree>
    <p:extLst>
      <p:ext uri="{BB962C8B-B14F-4D97-AF65-F5344CB8AC3E}">
        <p14:creationId xmlns:p14="http://schemas.microsoft.com/office/powerpoint/2010/main" val="2444227439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715B9-31FD-6709-7BFB-4709040D7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417246-FE9A-C55D-A2C6-3D758BDF7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2"/>
              </a:rPr>
              <a:t>Google AI Studio</a:t>
            </a:r>
            <a:r>
              <a:rPr lang="en-US" sz="2400" dirty="0"/>
              <a:t>: Stream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WSU Course Search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How do I find courses in finance?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Can you tell me the likely content of FIN 450?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Tell me about Finance 377.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Who’s teaching it No thank you?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96CF96-708B-8574-90E6-9F560591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Demo: Computer Vision I</a:t>
            </a:r>
          </a:p>
        </p:txBody>
      </p:sp>
    </p:spTree>
    <p:extLst>
      <p:ext uri="{BB962C8B-B14F-4D97-AF65-F5344CB8AC3E}">
        <p14:creationId xmlns:p14="http://schemas.microsoft.com/office/powerpoint/2010/main" val="654104619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F4C2-8626-B134-1ED5-71573B42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6BAB6C-0095-00A3-893C-6730FF91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2"/>
              </a:rPr>
              <a:t>Google AI Studio</a:t>
            </a:r>
            <a:r>
              <a:rPr lang="en-US" sz="2400" dirty="0"/>
              <a:t>: Stream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Writing Sample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Are there any spelling errors?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Are there any grammatical errors?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Are there any factual errors?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2CB024-ABAC-F4B2-44C2-63BE0BE5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Demo: Computer Vision II</a:t>
            </a:r>
          </a:p>
        </p:txBody>
      </p:sp>
    </p:spTree>
    <p:extLst>
      <p:ext uri="{BB962C8B-B14F-4D97-AF65-F5344CB8AC3E}">
        <p14:creationId xmlns:p14="http://schemas.microsoft.com/office/powerpoint/2010/main" val="1292186543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2F1DF-C10E-46AD-D6CE-E124751C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3A50C-DA43-8AAD-9DBE-CDD2FFDF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hlinkClick r:id="rId2"/>
              </a:rPr>
              <a:t>ChatGPT</a:t>
            </a:r>
            <a:r>
              <a:rPr lang="en-US" sz="2400" dirty="0"/>
              <a:t> (Agent Mode)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Go to this website (https://connect.brookings.edu/register-to-watch-are-geopolitics-leading-to-fragmentation-of-the-international-financial-system?_gl=1*1i3bwn9*_ga*Njg5NjkxMzg5LjE3NTkxNDk0MDk.*_ga_PQL1XY12X1*czE3NTkxNDk0MDgkbzEkZzEkdDE3NTkxNDk0MzQkajM4JGwwJGgw) and register me for the event using this information:  Lawrence; Schrenk; lschrenk@winona.edu; Winona State University; Associate Professor of Finance; Academic; Winona; Minnesota.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A1F755-7648-127E-A851-B717B371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Demo: Computer Use</a:t>
            </a:r>
          </a:p>
        </p:txBody>
      </p:sp>
    </p:spTree>
    <p:extLst>
      <p:ext uri="{BB962C8B-B14F-4D97-AF65-F5344CB8AC3E}">
        <p14:creationId xmlns:p14="http://schemas.microsoft.com/office/powerpoint/2010/main" val="2427566661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C23B4A-1C20-590F-8A2E-6C2D5DCDBD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Computer Vision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Speech Recognition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Multimodal Systems &amp; Agents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Ethics, Bias &amp; Fairness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Hands-On Friday: </a:t>
            </a:r>
            <a:r>
              <a:rPr lang="en-US" dirty="0" err="1"/>
              <a:t>MultiSense</a:t>
            </a:r>
            <a:r>
              <a:rPr lang="en-US" dirty="0"/>
              <a:t> Workshop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7EE01-8F96-F343-E44F-91D7E28A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911203781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DA243-9562-52F2-451B-896116C7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7410C-88D7-81F5-5DC7-0AE559C3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Emerging Vision Transformer (</a:t>
            </a:r>
            <a:r>
              <a:rPr lang="en-US" sz="2400" dirty="0" err="1"/>
              <a:t>ViT</a:t>
            </a:r>
            <a:r>
              <a:rPr lang="en-US" sz="2400" dirty="0"/>
              <a:t>) design improves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Self-supervised learning (SSL) reduces annotation costs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Synthetic data generation enhances robustness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3D reconstruction techniques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 err="1"/>
              <a:t>Spatio</a:t>
            </a:r>
            <a:r>
              <a:rPr lang="en-US" sz="2400" dirty="0"/>
              <a:t>-temporal analysis supports dynamic object tracking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Multi-modal perception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GDPR compliance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General Data Protection Regulation (EU)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4E3A9-CEC7-F9E9-4F5F-B8300AB7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F. 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2012106768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F36A-15EA-1144-F2EC-0404DC015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06C066-9C13-9F9E-1DB6-1362CC8CB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2. Speech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A1350-823E-092A-5B67-B82883054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259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57015"/>
      </p:ext>
    </p:extLst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74B2-F0E4-61E5-EDDE-E6FC2B07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AD2DFE-3B25-FB38-11E7-335A73BA9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Overview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AI Models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Applications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Translation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Demos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Challenges and Future Developments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endParaRPr lang="en-US" sz="3400" dirty="0"/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7F817-AFF1-ECF4-7C6C-F58D84D5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Speech Recognition</a:t>
            </a:r>
          </a:p>
        </p:txBody>
      </p:sp>
    </p:spTree>
    <p:extLst>
      <p:ext uri="{BB962C8B-B14F-4D97-AF65-F5344CB8AC3E}">
        <p14:creationId xmlns:p14="http://schemas.microsoft.com/office/powerpoint/2010/main" val="2731312663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F170-48FE-02D7-B145-B6ABB5520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E34B8C-CAA4-463E-E87A-CBB9761D1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Automatic Speech Recognition (ASR) for audio-to-text conversion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Hidden Markov Models (HMMs) → neural nets (RNNs, CNNs, Transformers)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Speaker adaptation reduces WER;  Domain adaptation tailors model to specific vocabulary (medical, legal)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Word Error Rate (WER) = (substitutions + deletions + insertions) / reference words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268442-81A2-6A96-499B-BCC8BAAB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Overview</a:t>
            </a:r>
          </a:p>
        </p:txBody>
      </p:sp>
    </p:spTree>
    <p:extLst>
      <p:ext uri="{BB962C8B-B14F-4D97-AF65-F5344CB8AC3E}">
        <p14:creationId xmlns:p14="http://schemas.microsoft.com/office/powerpoint/2010/main" val="1930664496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CF638-234C-5935-D749-49223587F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E3CA1-3820-FD29-4449-B393658B3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Actual linguistic units (</a:t>
            </a:r>
            <a:r>
              <a:rPr lang="en-US" sz="3200" dirty="0"/>
              <a:t>phonemes)</a:t>
            </a:r>
            <a:r>
              <a:rPr lang="en-US" sz="3400" dirty="0"/>
              <a:t> inferred from acoustic features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Waveform for /p/ and /b/ can overlap in noise, accents, or coarticulation.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Speech is continuous stream; No clear boundaries between phonemes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Same phoneme sounds different (“t” in top vs. stop).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Acoustic features are only probabilistically related to phonemes.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27048-E794-845B-6F94-B40AE748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Phonemes vs. Acoustic Features</a:t>
            </a:r>
          </a:p>
        </p:txBody>
      </p:sp>
    </p:spTree>
    <p:extLst>
      <p:ext uri="{BB962C8B-B14F-4D97-AF65-F5344CB8AC3E}">
        <p14:creationId xmlns:p14="http://schemas.microsoft.com/office/powerpoint/2010/main" val="3414066042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C3BF-E106-BA4D-5567-1DE5AEE04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A326F7-284F-4FB3-4574-2CA808932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62173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The speech waveform and </a:t>
            </a:r>
            <a:r>
              <a:rPr lang="en-US" sz="3400" dirty="0" err="1"/>
              <a:t>spectrogramEnglish</a:t>
            </a:r>
            <a:r>
              <a:rPr lang="en-US" sz="3400" dirty="0"/>
              <a:t> ARPABET format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Four classes of interest, </a:t>
            </a:r>
            <a:r>
              <a:rPr lang="en-US" sz="3400" dirty="0" err="1"/>
              <a:t>i,e</a:t>
            </a:r>
            <a:r>
              <a:rPr lang="en-US" sz="3400" dirty="0"/>
              <a:t>. nasal consonant (NC), oral consonant (OC), nasalized vowel (NC), and oral vowel (OV)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6F4ACE-30FC-07C2-47CC-559F219D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'no one who had ever seen’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5E3E3-3572-D2B1-F6FA-3D3225AB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55864"/>
            <a:ext cx="7010400" cy="31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92787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CAF9B-CF16-AD29-E5E1-9EF0E0EF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3195D-706D-AA95-90E6-61D1A3B69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Phonemes as hidden states.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Probability that a given state (phoneme) emits the observed features.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Algorithms (like Viterbi) to decode most likely phoneme sequence from observed signal.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CF2A20-303B-BF87-9215-051E2061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B. AI Models: Hidden Markov Models (HMM) </a:t>
            </a:r>
          </a:p>
        </p:txBody>
      </p:sp>
    </p:spTree>
    <p:extLst>
      <p:ext uri="{BB962C8B-B14F-4D97-AF65-F5344CB8AC3E}">
        <p14:creationId xmlns:p14="http://schemas.microsoft.com/office/powerpoint/2010/main" val="2592504240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A24E6-1192-8ED0-F6D9-08AF1870E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90C21-094E-7931-61D0-88D00B89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2192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Phoneme sequence: /k/ → /æ/ → /t/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Observed sequence (~10–20 </a:t>
            </a:r>
            <a:r>
              <a:rPr lang="en-US" sz="3400" dirty="0" err="1"/>
              <a:t>ms</a:t>
            </a:r>
            <a:r>
              <a:rPr lang="en-US" sz="3400" dirty="0"/>
              <a:t> each): O₁, O₂, O₃, …, Oₙ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Transition probabilities: How likely to stay vs. move to next phoneme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Emission probabilities: How likely feature (e.g., O₃) comes from given phoneme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3FDB03-3A8A-4266-38EB-F6523456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Transition vs. Emission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62643631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D9FDA-9C55-88E2-F829-E218E534D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B549F-A00B-83C2-54D5-2B57887B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00200"/>
            <a:ext cx="8229600" cy="4517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Transitions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P(/k/→/k/) = 0.6 (stay in /k/)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P(/k/→/æ/) = 0.4 (move to /æ/)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P(/æ/→/æ/) = 0.7,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P(/æ/→/t/) = 0.3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P(/t/→/t/) = 0.8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P(/t/→end) = 0.2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Emissions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P(O₂ | /k/) = 0.05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P(O₂ | /æ/) = 0.001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P(O₂ | /t/) = 0.0001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8FB985-8120-EC92-0E6B-2C652DED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Example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629268722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0802-E57A-D126-6FE8-1886C9299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76CEF-8FC9-8426-0EC5-47C537FD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Neural network designed for sequential data.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Speech is sequential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Words unfold over time. Recognizing them requires context, not just isolated sounds.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Temporal dependencies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The way a sound is pronounced depends on surrounding sounds (coarticulation).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Variable length input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Speech signals are not fixed-length; RNNs naturally process sequences step by step.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FAA597-D87B-1663-3959-906577BF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AI Models: Recurrent Neural Networks (RNN) </a:t>
            </a:r>
          </a:p>
        </p:txBody>
      </p:sp>
    </p:spTree>
    <p:extLst>
      <p:ext uri="{BB962C8B-B14F-4D97-AF65-F5344CB8AC3E}">
        <p14:creationId xmlns:p14="http://schemas.microsoft.com/office/powerpoint/2010/main" val="1733681417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0ACA-F629-C7A9-FB4F-532CEB0E1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45C11D-202F-6A18-E65E-5B72AA0EA16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dirty="0"/>
              <a:t>In topic 5, we focused on how AI  generates/creates images and audio. In this topic, we turn to how AI interprets/understands images and audio.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8A6647-C448-656E-8AF3-FD46BE94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Content Note</a:t>
            </a:r>
          </a:p>
        </p:txBody>
      </p:sp>
    </p:spTree>
    <p:extLst>
      <p:ext uri="{BB962C8B-B14F-4D97-AF65-F5344CB8AC3E}">
        <p14:creationId xmlns:p14="http://schemas.microsoft.com/office/powerpoint/2010/main" val="1314372104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ABEF7-F823-90D8-51E1-06739058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D3B262-7313-C032-15F7-85A7647E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RNN Feedback Loop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A3855-DF4C-A53A-99F2-A23CA10A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67" y="1515025"/>
            <a:ext cx="8526065" cy="2838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5AA3D-FE5A-2D6D-6DC2-2A2C1EF833D0}"/>
              </a:ext>
            </a:extLst>
          </p:cNvPr>
          <p:cNvSpPr txBox="1"/>
          <p:nvPr/>
        </p:nvSpPr>
        <p:spPr>
          <a:xfrm>
            <a:off x="308967" y="4114800"/>
            <a:ext cx="8526065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Unlike feedforward networks, RNNs have a feedback loop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Output of one step is fed back as input to the next step.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A kind of "memory" of what came before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Critical for speech, where meaning depends on sequences of sounds</a:t>
            </a:r>
          </a:p>
        </p:txBody>
      </p:sp>
    </p:spTree>
    <p:extLst>
      <p:ext uri="{BB962C8B-B14F-4D97-AF65-F5344CB8AC3E}">
        <p14:creationId xmlns:p14="http://schemas.microsoft.com/office/powerpoint/2010/main" val="2664778387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A08E-A5DD-762E-3C19-CA1904DF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C0D528-61EE-6FA6-D66D-8435D151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Self-Attention: Each audio frame (or feature vector) can attend to all others, capturing global context instead of just local sequences.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Parallelization: Unlike RNNs, Transformers process input sequences in parallel, making training much faster.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Scalability: They scale well with large datasets and benefit from pretraining + fine-tuning.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7163C8-E02A-FBA4-849E-62316ECF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AI Models: Transformers</a:t>
            </a:r>
          </a:p>
        </p:txBody>
      </p:sp>
    </p:spTree>
    <p:extLst>
      <p:ext uri="{BB962C8B-B14F-4D97-AF65-F5344CB8AC3E}">
        <p14:creationId xmlns:p14="http://schemas.microsoft.com/office/powerpoint/2010/main" val="844083661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7BF9F-2EBA-3685-72E5-F525578E4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DECBA8-D941-C6AA-A94E-BC4BEE813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HMM-free: No need for probabilistic state models or GMMs.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End-to-End: Directly maps audio → text.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Multilingual &amp; Multitask: Same model handles transcription + translation.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Noise Robustness: Pretraining across diverse audio improves performance in real-world conditions..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2A9B0-CACD-3A0B-2D29-0EAEC84E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Transformers Advantages</a:t>
            </a:r>
          </a:p>
        </p:txBody>
      </p:sp>
    </p:spTree>
    <p:extLst>
      <p:ext uri="{BB962C8B-B14F-4D97-AF65-F5344CB8AC3E}">
        <p14:creationId xmlns:p14="http://schemas.microsoft.com/office/powerpoint/2010/main" val="206327390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8926C-A17F-0412-F7F5-C8F014CA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3F6C2-EA5C-37E3-7461-9E1596260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Voice assistants (e.g., Siri, Alexa) for hands-free control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Transcription services for meetings, captions, accessibility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Call-center analytics to monitor customer interactions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In-car systems for navigation and texting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D749E-DACE-6125-87D7-A2747714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Applications</a:t>
            </a:r>
          </a:p>
        </p:txBody>
      </p:sp>
      <p:pic>
        <p:nvPicPr>
          <p:cNvPr id="3074" name="Picture 2" descr="Meet Zenbo: the Cutest Virtual Assistant You'll Ever Own | Designs &amp; Ideas  on Dornob">
            <a:extLst>
              <a:ext uri="{FF2B5EF4-FFF2-40B4-BE49-F238E27FC236}">
                <a16:creationId xmlns:a16="http://schemas.microsoft.com/office/drawing/2014/main" id="{EE1D4838-2ED1-2BD8-6D44-1FA54E73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8610"/>
            <a:ext cx="2734056" cy="11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66499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F98F1-7DA1-FD00-06D6-B62DB7E9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7DDC7-5121-CEF8-D109-266CD5453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81939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Tokenization splits input text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Converts tokens into vector representations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Transformer Architecture/Self-attention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Fine-tuning with domain data improves accuracy by 4%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	NB: This is the same as text prediction.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705D7F-6880-2E37-EEA2-E98EFABD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Translation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8E71B-28EB-2127-F6C1-A4073B52F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319" y="4343400"/>
            <a:ext cx="4453362" cy="18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20526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DCAA-D763-0118-2450-F10996A4F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89448-0179-ECF9-6F9E-B5CB32A3B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/>
              <a:t>“My name is Larry Schrenk.”</a:t>
            </a:r>
          </a:p>
          <a:p>
            <a:pPr algn="l"/>
            <a:r>
              <a:rPr lang="en-US" dirty="0"/>
              <a:t>“I am teaching MIS 112 AI Unleashed”</a:t>
            </a:r>
          </a:p>
          <a:p>
            <a:pPr algn="l"/>
            <a:r>
              <a:rPr lang="en-US" dirty="0"/>
              <a:t>“Pad kid poured curd pulled cod.”</a:t>
            </a:r>
          </a:p>
          <a:p>
            <a:pPr lvl="1" algn="l"/>
            <a:r>
              <a:rPr lang="en-US" sz="2600" dirty="0"/>
              <a:t>Plosive consonants in quick succession (“p”, “d”, “k”) </a:t>
            </a:r>
          </a:p>
          <a:p>
            <a:pPr lvl="1" algn="l"/>
            <a:r>
              <a:rPr lang="en-US" sz="2600" dirty="0"/>
              <a:t>Overlapping phonetic segments (e.g. “poured”, “curd”, “pulled”, “cod”) </a:t>
            </a:r>
          </a:p>
          <a:p>
            <a:pPr lvl="1" algn="l"/>
            <a:r>
              <a:rPr lang="en-US" sz="2600" dirty="0"/>
              <a:t>Very low “phonemic redundancy” (few distinct, easy anchor sounds) </a:t>
            </a:r>
          </a:p>
          <a:p>
            <a:pPr lvl="1" algn="l"/>
            <a:r>
              <a:rPr lang="en-US" sz="2600" dirty="0"/>
              <a:t>Small differences in pronunciation (accent, timing) can drastically shift the perceived sequence.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FA70-FF11-3B9F-113C-93AB0B86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E. Demo: </a:t>
            </a:r>
            <a:r>
              <a:rPr lang="en-US" dirty="0">
                <a:hlinkClick r:id="rId2"/>
              </a:rPr>
              <a:t>Addpipe.com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26937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06E3-5350-4A0B-B120-DD9AAD7F4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4CAE-73B6-03CA-3110-15750BC3DB9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Challenges</a:t>
            </a:r>
          </a:p>
          <a:p>
            <a:r>
              <a:rPr lang="en-US" dirty="0"/>
              <a:t>Accents and dialects </a:t>
            </a:r>
          </a:p>
          <a:p>
            <a:r>
              <a:rPr lang="en-US" dirty="0"/>
              <a:t>Background noise </a:t>
            </a:r>
          </a:p>
          <a:p>
            <a:r>
              <a:rPr lang="en-US" dirty="0"/>
              <a:t>Homophones (“there” vs. “their”) </a:t>
            </a:r>
          </a:p>
          <a:p>
            <a:r>
              <a:rPr lang="en-US" dirty="0"/>
              <a:t>Privacy concerns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BEC5-576A-2916-3BDB-5A7AF7231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300" b="1" dirty="0"/>
              <a:t>Developments</a:t>
            </a:r>
          </a:p>
          <a:p>
            <a:r>
              <a:rPr lang="en-US" sz="3300" dirty="0"/>
              <a:t>Self-Supervised Pretraining</a:t>
            </a:r>
          </a:p>
          <a:p>
            <a:r>
              <a:rPr lang="en-US" sz="3300" dirty="0"/>
              <a:t>Multilingual Support</a:t>
            </a:r>
          </a:p>
          <a:p>
            <a:r>
              <a:rPr lang="en-US" sz="3300" dirty="0"/>
              <a:t>Real-Time Translation</a:t>
            </a:r>
          </a:p>
          <a:p>
            <a:r>
              <a:rPr lang="en-US" sz="3300" dirty="0"/>
              <a:t>Noise &amp; Accent Robustness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52941-94D5-444A-A841-2ABF8AB0F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F. Challenges and 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3408511485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2F40-1449-19E9-36F2-D7E8ECFC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5DD080-4D53-1971-43C0-B05856386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3. Multimodal Systems </a:t>
            </a:r>
            <a:br>
              <a:rPr lang="en-US" dirty="0"/>
            </a:br>
            <a:r>
              <a:rPr lang="en-US" dirty="0"/>
              <a:t>&amp;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A8BED-18D6-47EB-C313-6A3290BA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75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79284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D7107-229A-E0A5-B76C-8E94CF4C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AF6494-C305-9CF7-C850-96B440AE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What is Multimodal AI?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it-IT" sz="3400" dirty="0"/>
              <a:t>Multimodal Large Language Model (MLLM)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Applications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Challenges and Future Developments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00E6F2-13A6-DABA-AA62-2C86C551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Multimodal Systems</a:t>
            </a:r>
          </a:p>
        </p:txBody>
      </p:sp>
    </p:spTree>
    <p:extLst>
      <p:ext uri="{BB962C8B-B14F-4D97-AF65-F5344CB8AC3E}">
        <p14:creationId xmlns:p14="http://schemas.microsoft.com/office/powerpoint/2010/main" val="3317361555"/>
      </p:ext>
    </p:extLst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E638B-444C-EAC1-894D-0438628C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F4ED-C1D0-E007-E58B-793BA07B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93135"/>
            <a:ext cx="8229600" cy="5105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Integrates text, image, audio data for richer understanding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Enables cross-modal reasoning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Fuse text, image, audio through cross-attention layers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Leveraging Transformer architectures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Supporting multimodal chatbots, robotics, medical imaging… Driving inclusive UX; implement 5+ sensory input modalities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State of the art AI models are now </a:t>
            </a:r>
            <a:r>
              <a:rPr lang="en-US" sz="2400" u="sng" dirty="0"/>
              <a:t>natively</a:t>
            </a:r>
            <a:r>
              <a:rPr lang="en-US" sz="2400" dirty="0"/>
              <a:t> multimodal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Examples: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AI-Agent Examples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Siri (speech)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ChatGPT-Vision (</a:t>
            </a:r>
            <a:r>
              <a:rPr lang="en-US" sz="1800" dirty="0" err="1"/>
              <a:t>text+image</a:t>
            </a:r>
            <a:r>
              <a:rPr lang="en-US" sz="18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89EEE-E566-BAEC-7754-D3172FA9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What is Multimodal AI?</a:t>
            </a:r>
          </a:p>
        </p:txBody>
      </p:sp>
      <p:pic>
        <p:nvPicPr>
          <p:cNvPr id="3074" name="Picture 2" descr="Multimodal AI">
            <a:extLst>
              <a:ext uri="{FF2B5EF4-FFF2-40B4-BE49-F238E27FC236}">
                <a16:creationId xmlns:a16="http://schemas.microsoft.com/office/drawing/2014/main" id="{C9CA8DA3-9859-9476-965D-F5C99977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26665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47813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D837-B783-18A3-A882-0B7C9BBE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99097-C1A8-998B-F145-3A968EC54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1. Computer 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C4797-2D46-BDD4-745B-31A6C0DE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247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2991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69627-7B9D-BA8A-5441-57659925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9ED7B8-2878-A9C8-4D30-106D7CC40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Boosts accuracy via cross-modal feature fusion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Enables richer experiences through synchronized outputs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Supports robust decision-making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Accelerates multimodal search;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Unlocks new applications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Goal: Replicate the brain's innate ability to synthesize information from various senses to form a coherent and contextually rich perception of reality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3FDB8B-9D04-D485-2700-37182AA9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Why Multimodality Matters</a:t>
            </a:r>
          </a:p>
        </p:txBody>
      </p:sp>
    </p:spTree>
    <p:extLst>
      <p:ext uri="{BB962C8B-B14F-4D97-AF65-F5344CB8AC3E}">
        <p14:creationId xmlns:p14="http://schemas.microsoft.com/office/powerpoint/2010/main" val="700889581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1D10-412D-A325-862C-F5F9749F1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8CB3B-2F30-AD51-AF16-B10E04833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Text: NLP converts sentences into 768-dimensional vector embeddings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Vision: CNNs extract 2048-feature maps from images efficiently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Audio: ASR transforms waveforms into 80-channel mel spectrograms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Sensor: Streams 100Hz vectors, enabling real-time gestures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Fusion: Early concatenation boosts multimodal accuracy</a:t>
            </a:r>
          </a:p>
        </p:txBody>
      </p:sp>
      <p:pic>
        <p:nvPicPr>
          <p:cNvPr id="2050" name="Picture 2" descr="Common data modalities - multimodality in LLMs">
            <a:extLst>
              <a:ext uri="{FF2B5EF4-FFF2-40B4-BE49-F238E27FC236}">
                <a16:creationId xmlns:a16="http://schemas.microsoft.com/office/drawing/2014/main" id="{C2DA9812-E53C-7DC4-4B68-F0C7ACBF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B01545-0E42-9B85-0A59-D54DCC5F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Modalities</a:t>
            </a:r>
          </a:p>
        </p:txBody>
      </p:sp>
    </p:spTree>
    <p:extLst>
      <p:ext uri="{BB962C8B-B14F-4D97-AF65-F5344CB8AC3E}">
        <p14:creationId xmlns:p14="http://schemas.microsoft.com/office/powerpoint/2010/main" val="2431876282"/>
      </p:ext>
    </p:extLst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8B3C5-A900-221E-DF6B-0F7D57CB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4E15D-5CE8-A794-4A23-C81542B1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Representation</a:t>
            </a:r>
            <a:r>
              <a:rPr lang="en-US" sz="2400" dirty="0"/>
              <a:t> learns embeddings that summarize and relate data from multiple modalities.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Translation</a:t>
            </a:r>
            <a:r>
              <a:rPr lang="en-US" sz="2400" dirty="0"/>
              <a:t> converts data between modalities, such as generating text from images or images from text.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Alignment</a:t>
            </a:r>
            <a:r>
              <a:rPr lang="en-US" sz="2400" dirty="0"/>
              <a:t> identifies direct correspondences between elements across modalities, like matching words to image regions.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Fusion</a:t>
            </a:r>
            <a:r>
              <a:rPr lang="en-US" sz="2400" dirty="0"/>
              <a:t> combines information from multiple modalities to improve prediction accuracy.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Co-Learning</a:t>
            </a:r>
            <a:r>
              <a:rPr lang="en-US" sz="2400" dirty="0"/>
              <a:t> transfers knowledge from resource-rich modalities to resource-poor ones to boost performance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24C64E-92B5-E6D3-38D1-329DE382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Five Multimodal Goals</a:t>
            </a:r>
          </a:p>
        </p:txBody>
      </p:sp>
    </p:spTree>
    <p:extLst>
      <p:ext uri="{BB962C8B-B14F-4D97-AF65-F5344CB8AC3E}">
        <p14:creationId xmlns:p14="http://schemas.microsoft.com/office/powerpoint/2010/main" val="1390984545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0AABC-C233-4A27-ADB3-BCD60BCAC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2B6CD9-C779-7F53-A60C-51D5DF375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04548"/>
            <a:ext cx="2514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800" dirty="0"/>
              <a:t>  Layers: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Modality-specific encoders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Fusion module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Decoder/output module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B4CF90-7916-AB12-CEE3-FF483827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1010" y="1828800"/>
            <a:ext cx="6328317" cy="38919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92DE8E-2305-1830-9904-CE2D1F82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B. Multimodal Large Language Model (MLLM)</a:t>
            </a:r>
          </a:p>
        </p:txBody>
      </p:sp>
    </p:spTree>
    <p:extLst>
      <p:ext uri="{BB962C8B-B14F-4D97-AF65-F5344CB8AC3E}">
        <p14:creationId xmlns:p14="http://schemas.microsoft.com/office/powerpoint/2010/main" val="716831395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8F373-66A8-516B-1329-E3A5D6905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5CB85-8292-FD42-3DD8-9594AAF5F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Heterogeneity: Modalities have different structures and statistical properties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Connections: Modalities often contain complementary or redundant information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Interactions: Modalities influence each other when combined).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162AE3-52C5-987E-2A0E-5F76A9DD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Modality Interactions</a:t>
            </a:r>
          </a:p>
        </p:txBody>
      </p:sp>
    </p:spTree>
    <p:extLst>
      <p:ext uri="{BB962C8B-B14F-4D97-AF65-F5344CB8AC3E}">
        <p14:creationId xmlns:p14="http://schemas.microsoft.com/office/powerpoint/2010/main" val="2880849546"/>
      </p:ext>
    </p:extLst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DB18-883E-2DBE-351B-86E19FB31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3A954-B0CF-2A5A-4DBD-2DE9A6BC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400" dirty="0"/>
              <a:t>Video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400" dirty="0"/>
              <a:t>Robotics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400" dirty="0"/>
              <a:t>Games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50770-44B1-02E9-77F8-CA51D909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78603444"/>
      </p:ext>
    </p:extLst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5BEA5-0A6C-2979-292E-E7BE8820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4EA21-E77C-380F-BFF6-FDB927389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572000" cy="489833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GANs for video generation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Diffusion models for realistic images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Frame consistency across sequences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Process videos at 24 fps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Train models with 1000+ video clips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Fine-tune models for custom styles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Test quality using FID (Fréchet Inception Distance) metric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9B5FF0-0A4C-629C-73B2-26C68BB3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C.1 Video</a:t>
            </a:r>
          </a:p>
        </p:txBody>
      </p:sp>
      <p:pic>
        <p:nvPicPr>
          <p:cNvPr id="7170" name="Picture 2" descr="9 Best AI Video Generators in 2025 [Both Animation &amp; Live Action!] -  Animaker">
            <a:extLst>
              <a:ext uri="{FF2B5EF4-FFF2-40B4-BE49-F238E27FC236}">
                <a16:creationId xmlns:a16="http://schemas.microsoft.com/office/drawing/2014/main" id="{013F7F37-1F36-CF41-1DE9-8DD0F0C5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385823"/>
            <a:ext cx="3880788" cy="21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01207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3CB3-65A7-15A5-0BDF-F6F14FF4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8FE1EC-0BC4-8FC4-59D6-184E27F76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5181600"/>
            <a:ext cx="8610600" cy="99060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dirty="0"/>
              <a:t>Veo 3: Create a realistic video showing a classroom scene. The video should depict a diverse group of university students attentively watching an instructor at the front of the room. The instructor is teaching a course titled “MIS 112 – AI Unleashed”, which should be clearly displayed on a projector screen or whiteboard. During the video a cat should ride a Roomba across the room. Use a modern lecture hall setting with natural lighting, desks, and laptops visible. The atmosphere should feel academic, engaging, and professional, highlighting the theme of artificial intelligence in education.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8ECE50-C996-D6C3-260F-58C58B35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MIS 112 – AI Unleashed</a:t>
            </a:r>
          </a:p>
        </p:txBody>
      </p:sp>
      <p:pic>
        <p:nvPicPr>
          <p:cNvPr id="4" name="MIS 112 Classroom">
            <a:hlinkClick r:id="" action="ppaction://media"/>
            <a:extLst>
              <a:ext uri="{FF2B5EF4-FFF2-40B4-BE49-F238E27FC236}">
                <a16:creationId xmlns:a16="http://schemas.microsoft.com/office/drawing/2014/main" id="{37FB576B-38C9-E018-B4CA-0DF81033D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658" y="1502465"/>
            <a:ext cx="6540684" cy="36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51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BEAD-6F1E-C849-0B05-86575D7D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573F38-C547-781F-B40C-25BB9852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2672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AI robotics as smart robot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Sensors: Camera, touch, audio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Actuators: Wheels, arms, grippers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Robot movement planning process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Vision to detect and obstacle avoidance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Simple learning for robot task training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Safety rules like emergency stop buttons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Examples: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Warehouse robots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Healthcare robots for patient monitoring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830F2-0BB2-12F3-3721-707C12EA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C.2 Robotics</a:t>
            </a:r>
          </a:p>
        </p:txBody>
      </p:sp>
      <p:pic>
        <p:nvPicPr>
          <p:cNvPr id="6146" name="Picture 2" descr="12 cool facts about Amazon Robotics">
            <a:extLst>
              <a:ext uri="{FF2B5EF4-FFF2-40B4-BE49-F238E27FC236}">
                <a16:creationId xmlns:a16="http://schemas.microsoft.com/office/drawing/2014/main" id="{3BF33B00-2684-4458-5B5C-20624D96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75653" cy="26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5662"/>
      </p:ext>
    </p:extLst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3F057-F854-508B-05C5-BC0061143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9582DB-9AF4-F453-9B51-F957F480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4495800" cy="489833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Gen AI enables dynamic content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RL trains agents for gameplay mechanics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NLP powers adaptive narrative dialogues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CV integrates real-world into gameplay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Performance metric win-rate percentage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GPU acceleration reduces model inference latency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Integrate RL for emergent behaviors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D8D96-090B-239C-7245-DE778E9A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C.3 Games</a:t>
            </a:r>
          </a:p>
        </p:txBody>
      </p:sp>
      <p:pic>
        <p:nvPicPr>
          <p:cNvPr id="8194" name="Picture 2" descr="World Models — AI that dream … (and play games) | by Ryan Ye Min Thein |  Jun, 2025 | Medium">
            <a:extLst>
              <a:ext uri="{FF2B5EF4-FFF2-40B4-BE49-F238E27FC236}">
                <a16:creationId xmlns:a16="http://schemas.microsoft.com/office/drawing/2014/main" id="{F8BE7FAB-8729-948D-AD5C-1261DA7D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46" y="2362200"/>
            <a:ext cx="4048368" cy="22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98312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4EC2-8DF0-DB12-3FDD-E7365004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FCAB3F-5872-8836-9399-5B82BFFC4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Overview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Convolutional Neural Networks (CNNs) 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Applications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Computer Use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Demos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Future Developments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endParaRPr lang="en-US" sz="3400" dirty="0"/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14D007-7EDD-750A-10DD-51DB75E8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Computer Vision Sections</a:t>
            </a:r>
          </a:p>
        </p:txBody>
      </p:sp>
      <p:pic>
        <p:nvPicPr>
          <p:cNvPr id="5124" name="Picture 4" descr="Object Tracking: Advancements and Challenges (2023 Guide)">
            <a:extLst>
              <a:ext uri="{FF2B5EF4-FFF2-40B4-BE49-F238E27FC236}">
                <a16:creationId xmlns:a16="http://schemas.microsoft.com/office/drawing/2014/main" id="{064FC9F1-4F8F-5578-4312-76CB714D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24" y="4190999"/>
            <a:ext cx="3642875" cy="20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32437"/>
      </p:ext>
    </p:extLst>
  </p:cSld>
  <p:clrMapOvr>
    <a:masterClrMapping/>
  </p:clrMapOvr>
  <p:transition spd="med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335B-D9C4-13A0-1D8F-404316E1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80EE2-DBFF-1B3F-5A98-474A648B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Data scarcity and quality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Data heterogeneity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Computational complexity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Explainability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Training instability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Evaluation lack standardization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Scalability constraints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CA2D3B-7482-E7C4-77AD-96DB37A2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E. Challenges</a:t>
            </a:r>
          </a:p>
        </p:txBody>
      </p:sp>
    </p:spTree>
    <p:extLst>
      <p:ext uri="{BB962C8B-B14F-4D97-AF65-F5344CB8AC3E}">
        <p14:creationId xmlns:p14="http://schemas.microsoft.com/office/powerpoint/2010/main" val="1472671131"/>
      </p:ext>
    </p:extLst>
  </p:cSld>
  <p:clrMapOvr>
    <a:masterClrMapping/>
  </p:clrMapOvr>
  <p:transition spd="med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E85C-2644-3C00-3953-FD233FBB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FBFDFD-4550-9833-5C18-4C69361C4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Enhanced fusion methods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Scalable foundation models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Self-supervised pretraining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Transformer architectures that generalize across text, image, audio inputs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Zero-shot classification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Regulatory frameworks standardize data privacy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7CD2B0-44E9-743C-D047-C1C89DF2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3171135632"/>
      </p:ext>
    </p:extLst>
  </p:cSld>
  <p:clrMapOvr>
    <a:masterClrMapping/>
  </p:clrMapOvr>
  <p:transition spd="med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219B3-410D-518D-0499-E1CD0FE5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81E83E-8223-9D99-769A-FF8A2714A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4. Ethics, Bias &amp; Fairness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4CA48-1735-CB26-C6EA-AE4AE1DD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30684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65833"/>
      </p:ext>
    </p:extLst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5D66-A411-0774-2ECC-61ABE8E22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B1ED9E-D7D9-CABE-1D6B-C4B30D49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Bias amplification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Privacy infringement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Surveillance overreach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Data security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Explainability and accountability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Regulatory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Consent frameworks lacking transparency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B06369-A43E-9331-0391-492DA9F6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Computer Vision</a:t>
            </a:r>
          </a:p>
        </p:txBody>
      </p:sp>
      <p:pic>
        <p:nvPicPr>
          <p:cNvPr id="4100" name="Picture 4" descr="Revolutionizing Object Detection with Computer Vision">
            <a:extLst>
              <a:ext uri="{FF2B5EF4-FFF2-40B4-BE49-F238E27FC236}">
                <a16:creationId xmlns:a16="http://schemas.microsoft.com/office/drawing/2014/main" id="{7EB228C8-3F1B-F873-1D8D-64ACD9B0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68" y="511864"/>
            <a:ext cx="4099892" cy="24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80775"/>
      </p:ext>
    </p:extLst>
  </p:cSld>
  <p:clrMapOvr>
    <a:masterClrMapping/>
  </p:clrMapOvr>
  <p:transition spd="med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6725-2F99-A1B7-F191-55379416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B4D5A-D00C-2B97-5E89-A24B119DE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ASR (Automatic Speech Recognition) vulnerability to accent bias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Privacy risks from unauthorized voiceprint biometric data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GDPR mandates explicit consent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Cross-gender WER gender gap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Transparency frameworks increase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Security concerns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AE7F0-CFD7-4405-67B1-1A8E7AD7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Speech Recognition</a:t>
            </a:r>
          </a:p>
        </p:txBody>
      </p:sp>
    </p:spTree>
    <p:extLst>
      <p:ext uri="{BB962C8B-B14F-4D97-AF65-F5344CB8AC3E}">
        <p14:creationId xmlns:p14="http://schemas.microsoft.com/office/powerpoint/2010/main" val="204522888"/>
      </p:ext>
    </p:extLst>
  </p:cSld>
  <p:clrMapOvr>
    <a:masterClrMapping/>
  </p:clrMapOvr>
  <p:transition spd="med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44258-8298-C4A2-CA83-C808CC04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B77D6E-73AC-AD79-9850-D9EBE910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1910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Bias Amplification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Privacy and Data Security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Multimodal Emotion Recognition (MER)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Misinformation and Copyright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DCACE9-53BA-860B-196F-371A66B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Multimodal AI</a:t>
            </a:r>
          </a:p>
        </p:txBody>
      </p:sp>
      <p:pic>
        <p:nvPicPr>
          <p:cNvPr id="5122" name="Picture 2" descr="Cartoonsbystellina | ChatGPT's ghibli style images raises again copyright  concerns 🤖✍️ #AI #OPENAI #chatgpt #copyright #ghibli #miyazaki  #spiritedaway #cartoon... | Instagram">
            <a:extLst>
              <a:ext uri="{FF2B5EF4-FFF2-40B4-BE49-F238E27FC236}">
                <a16:creationId xmlns:a16="http://schemas.microsoft.com/office/drawing/2014/main" id="{E5324AB6-F704-B502-3F26-49A13554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52" y="2362200"/>
            <a:ext cx="4267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6401"/>
      </p:ext>
    </p:extLst>
  </p:cSld>
  <p:clrMapOvr>
    <a:masterClrMapping/>
  </p:clrMapOvr>
  <p:transition spd="med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CF5D5-4BE0-8571-755A-0D0E1F5FA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A45FC9-BAF4-E83E-1FE9-906BFC1A2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5. Hands-On Friday: </a:t>
            </a:r>
            <a:br>
              <a:rPr lang="en-US" dirty="0"/>
            </a:br>
            <a:r>
              <a:rPr lang="en-US" dirty="0" err="1"/>
              <a:t>MultiSense</a:t>
            </a:r>
            <a:r>
              <a:rPr lang="en-US"/>
              <a:t>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56405"/>
      </p:ext>
    </p:extLst>
  </p:cSld>
  <p:clrMapOvr>
    <a:masterClrMapping/>
  </p:clrMapOvr>
  <p:transition spd="med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7B93-9B29-F65F-3CA2-D5280B08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954A7-AEB2-F173-1ADA-F67DDB7C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229600" cy="45935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00"/>
                </a:highlight>
              </a:rPr>
              <a:t>Make sure you can access: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hlinkClick r:id="rId2"/>
              </a:rPr>
              <a:t>MIS 112 Lab Report 5</a:t>
            </a:r>
            <a:endParaRPr lang="en-US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00"/>
                </a:highlight>
              </a:rPr>
              <a:t>Websites: 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hlinkClick r:id="rId3"/>
              </a:rPr>
              <a:t>Qwen Image Fast</a:t>
            </a:r>
            <a:endParaRPr lang="en-US" sz="2400" dirty="0">
              <a:highlight>
                <a:srgbClr val="FFFF00"/>
              </a:highlight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hlinkClick r:id="rId4"/>
              </a:rPr>
              <a:t>AI Jukebox</a:t>
            </a:r>
            <a:endParaRPr lang="en-US" dirty="0">
              <a:highlight>
                <a:srgbClr val="FFFF00"/>
              </a:highlight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hlinkClick r:id="rId5"/>
              </a:rPr>
              <a:t>Google AI Studio</a:t>
            </a:r>
            <a:r>
              <a:rPr lang="en-US" dirty="0">
                <a:highlight>
                  <a:srgbClr val="FFFF00"/>
                </a:highlight>
              </a:rPr>
              <a:t> (Nano Banana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345D1-9DC0-F33B-FC00-0CC5B6DE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Friday Lab Prep</a:t>
            </a:r>
          </a:p>
        </p:txBody>
      </p:sp>
    </p:spTree>
    <p:extLst>
      <p:ext uri="{BB962C8B-B14F-4D97-AF65-F5344CB8AC3E}">
        <p14:creationId xmlns:p14="http://schemas.microsoft.com/office/powerpoint/2010/main" val="266093447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155B-6BA8-E8D6-2FE9-C6AF80A3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E55B29-6948-C006-094F-5F793BA4E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CV is image analysis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Object detection, segmentation, classification tasks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Convolutional Neural Networks (CNNs) for feature extraction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ImageNet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14m+ labeled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5DCC0-7DA6-574A-A73A-845AE928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9" r="8219" b="3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630E90-F452-D81C-9571-CFCA4E48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Overview</a:t>
            </a:r>
          </a:p>
        </p:txBody>
      </p:sp>
    </p:spTree>
    <p:extLst>
      <p:ext uri="{BB962C8B-B14F-4D97-AF65-F5344CB8AC3E}">
        <p14:creationId xmlns:p14="http://schemas.microsoft.com/office/powerpoint/2010/main" val="129572788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B936-9938-3173-19C6-DF4B9779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16F43D-BE9B-19D4-3E63-F102B4A5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37" r="17359" b="2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668B8-E684-FF9D-9F17-490D1989E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2596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Detection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Locates objects using bounding boxes</a:t>
            </a:r>
          </a:p>
          <a:p>
            <a:pPr>
              <a:spcAft>
                <a:spcPts val="600"/>
              </a:spcAft>
            </a:pPr>
            <a:r>
              <a:rPr lang="en-US" dirty="0"/>
              <a:t>Segmentation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Dividing an image into meaningful parts</a:t>
            </a:r>
          </a:p>
          <a:p>
            <a:pPr>
              <a:spcAft>
                <a:spcPts val="600"/>
              </a:spcAft>
            </a:pPr>
            <a:r>
              <a:rPr lang="en-US" dirty="0"/>
              <a:t>Classification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Assigns labels (CNN)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8F22E8-CE57-B692-CD01-3A2714E6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Detection, Segmentation,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05432720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82AE-538D-98CF-CFE1-37705449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51EED-5D20-6AF9-C3F3-7A6906F80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Detect image </a:t>
            </a:r>
            <a:r>
              <a:rPr lang="en-US" sz="2500" dirty="0" err="1"/>
              <a:t>keypoints</a:t>
            </a:r>
            <a:r>
              <a:rPr lang="en-US" sz="25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Extract features using CNN layers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Reduce dimensions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Improve accuracy by selecting top features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Match feature descriptors across images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Ensure features resist lighting and size changes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Trade off extraction speed and accuracy</a:t>
            </a:r>
          </a:p>
        </p:txBody>
      </p:sp>
      <p:pic>
        <p:nvPicPr>
          <p:cNvPr id="6" name="Picture 5" descr="A face recognition system with many icons&#10;&#10;AI-generated content may be incorrect.">
            <a:extLst>
              <a:ext uri="{FF2B5EF4-FFF2-40B4-BE49-F238E27FC236}">
                <a16:creationId xmlns:a16="http://schemas.microsoft.com/office/drawing/2014/main" id="{59BB91B5-3D87-A37B-302B-5CFD95B2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23484"/>
            <a:ext cx="4038600" cy="4079394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C50638-CBF4-3B5A-D24C-613717E3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/>
              <a:t>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347987344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ABA0-F557-144F-9CDE-EC7AE9A2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D12CB0-1205-513B-58B1-6A1E8447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21" y="1371600"/>
            <a:ext cx="8229600" cy="1143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Generate feature maps to learn simple-to-complex features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3E2D4-932C-F6D0-750B-2179699C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B. Convolutional Neural Networks (CNNs)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EC106-7E1F-7512-D0D0-710A92840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4899"/>
            <a:ext cx="7316221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6833"/>
      </p:ext>
    </p:extLst>
  </p:cSld>
  <p:clrMapOvr>
    <a:masterClrMapping/>
  </p:clrMapOvr>
  <p:transition spd="med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6213</TotalTime>
  <Words>2272</Words>
  <Application>Microsoft Office PowerPoint</Application>
  <PresentationFormat>On-screen Show (4:3)</PresentationFormat>
  <Paragraphs>327</Paragraphs>
  <Slides>57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Century Gothic</vt:lpstr>
      <vt:lpstr>Contemporary blue</vt:lpstr>
      <vt:lpstr>MIS 112 - AI Unleased:  Introduction to Generative AI</vt:lpstr>
      <vt:lpstr>Overview</vt:lpstr>
      <vt:lpstr>Content Note</vt:lpstr>
      <vt:lpstr>1. Computer Vision</vt:lpstr>
      <vt:lpstr>Computer Vision Sections</vt:lpstr>
      <vt:lpstr>A. Overview</vt:lpstr>
      <vt:lpstr>Detection, Segmentation, and Classification</vt:lpstr>
      <vt:lpstr>Feature Extraction</vt:lpstr>
      <vt:lpstr>B. Convolutional Neural Networks (CNNs) </vt:lpstr>
      <vt:lpstr>Convolutional Neural Networks (CNNs) </vt:lpstr>
      <vt:lpstr>C. Applications</vt:lpstr>
      <vt:lpstr>D. Computer Use</vt:lpstr>
      <vt:lpstr>Core Architecture</vt:lpstr>
      <vt:lpstr>Practical Use Cases</vt:lpstr>
      <vt:lpstr>Building &amp; Operating</vt:lpstr>
      <vt:lpstr>E. Demo: Images</vt:lpstr>
      <vt:lpstr>Demo: Computer Vision I</vt:lpstr>
      <vt:lpstr>Demo: Computer Vision II</vt:lpstr>
      <vt:lpstr>Demo: Computer Use</vt:lpstr>
      <vt:lpstr>F. Future Developments</vt:lpstr>
      <vt:lpstr>2. Speech Recognition</vt:lpstr>
      <vt:lpstr>Speech Recognition</vt:lpstr>
      <vt:lpstr>A. Overview</vt:lpstr>
      <vt:lpstr>Phonemes vs. Acoustic Features</vt:lpstr>
      <vt:lpstr>'no one who had ever seen’</vt:lpstr>
      <vt:lpstr>B. AI Models: Hidden Markov Models (HMM) </vt:lpstr>
      <vt:lpstr>Transition vs. Emission Probabilities</vt:lpstr>
      <vt:lpstr>Example Probabilities</vt:lpstr>
      <vt:lpstr>AI Models: Recurrent Neural Networks (RNN) </vt:lpstr>
      <vt:lpstr>RNN Feedback Loop</vt:lpstr>
      <vt:lpstr>AI Models: Transformers</vt:lpstr>
      <vt:lpstr>Transformers Advantages</vt:lpstr>
      <vt:lpstr>C. Applications</vt:lpstr>
      <vt:lpstr>D. Translation</vt:lpstr>
      <vt:lpstr>E. Demo: Addpipe.com</vt:lpstr>
      <vt:lpstr>F. Challenges and Future Developments</vt:lpstr>
      <vt:lpstr>3. Multimodal Systems  &amp; Agents</vt:lpstr>
      <vt:lpstr>Multimodal Systems</vt:lpstr>
      <vt:lpstr>A. What is Multimodal AI?</vt:lpstr>
      <vt:lpstr>Why Multimodality Matters</vt:lpstr>
      <vt:lpstr>Modalities</vt:lpstr>
      <vt:lpstr>Five Multimodal Goals</vt:lpstr>
      <vt:lpstr>B. Multimodal Large Language Model (MLLM)</vt:lpstr>
      <vt:lpstr>Modality Interactions</vt:lpstr>
      <vt:lpstr>C. Applications</vt:lpstr>
      <vt:lpstr>C.1 Video</vt:lpstr>
      <vt:lpstr>MIS 112 – AI Unleashed</vt:lpstr>
      <vt:lpstr>C.2 Robotics</vt:lpstr>
      <vt:lpstr>C.3 Games</vt:lpstr>
      <vt:lpstr>E. Challenges</vt:lpstr>
      <vt:lpstr>Future Developments</vt:lpstr>
      <vt:lpstr>4. Ethics, Bias &amp; Fairness</vt:lpstr>
      <vt:lpstr>Computer Vision</vt:lpstr>
      <vt:lpstr>Speech Recognition</vt:lpstr>
      <vt:lpstr>Multimodal AI</vt:lpstr>
      <vt:lpstr>5. Hands-On Friday:  MultiSense Workshop</vt:lpstr>
      <vt:lpstr>Friday Lab Prep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</dc:creator>
  <cp:lastModifiedBy>Schrenk, Lawrence</cp:lastModifiedBy>
  <cp:revision>738</cp:revision>
  <dcterms:created xsi:type="dcterms:W3CDTF">2004-10-03T21:09:17Z</dcterms:created>
  <dcterms:modified xsi:type="dcterms:W3CDTF">2025-09-30T19:26:10Z</dcterms:modified>
</cp:coreProperties>
</file>