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49"/>
  </p:notesMasterIdLst>
  <p:handoutMasterIdLst>
    <p:handoutMasterId r:id="rId50"/>
  </p:handoutMasterIdLst>
  <p:sldIdLst>
    <p:sldId id="397" r:id="rId2"/>
    <p:sldId id="398" r:id="rId3"/>
    <p:sldId id="724" r:id="rId4"/>
    <p:sldId id="736" r:id="rId5"/>
    <p:sldId id="744" r:id="rId6"/>
    <p:sldId id="727" r:id="rId7"/>
    <p:sldId id="737" r:id="rId8"/>
    <p:sldId id="738" r:id="rId9"/>
    <p:sldId id="739" r:id="rId10"/>
    <p:sldId id="740" r:id="rId11"/>
    <p:sldId id="741" r:id="rId12"/>
    <p:sldId id="742" r:id="rId13"/>
    <p:sldId id="743" r:id="rId14"/>
    <p:sldId id="746" r:id="rId15"/>
    <p:sldId id="405" r:id="rId16"/>
    <p:sldId id="469" r:id="rId17"/>
    <p:sldId id="492" r:id="rId18"/>
    <p:sldId id="489" r:id="rId19"/>
    <p:sldId id="468" r:id="rId20"/>
    <p:sldId id="472" r:id="rId21"/>
    <p:sldId id="748" r:id="rId22"/>
    <p:sldId id="749" r:id="rId23"/>
    <p:sldId id="473" r:id="rId24"/>
    <p:sldId id="750" r:id="rId25"/>
    <p:sldId id="751" r:id="rId26"/>
    <p:sldId id="752" r:id="rId27"/>
    <p:sldId id="759" r:id="rId28"/>
    <p:sldId id="753" r:id="rId29"/>
    <p:sldId id="755" r:id="rId30"/>
    <p:sldId id="754" r:id="rId31"/>
    <p:sldId id="756" r:id="rId32"/>
    <p:sldId id="757" r:id="rId33"/>
    <p:sldId id="406" r:id="rId34"/>
    <p:sldId id="496" r:id="rId35"/>
    <p:sldId id="476" r:id="rId36"/>
    <p:sldId id="499" r:id="rId37"/>
    <p:sldId id="477" r:id="rId38"/>
    <p:sldId id="497" r:id="rId39"/>
    <p:sldId id="498" r:id="rId40"/>
    <p:sldId id="760" r:id="rId41"/>
    <p:sldId id="761" r:id="rId42"/>
    <p:sldId id="762" r:id="rId43"/>
    <p:sldId id="408" r:id="rId44"/>
    <p:sldId id="485" r:id="rId45"/>
    <p:sldId id="758" r:id="rId46"/>
    <p:sldId id="747" r:id="rId47"/>
    <p:sldId id="700" r:id="rId48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3C3D3"/>
    <a:srgbClr val="002B5C"/>
    <a:srgbClr val="ADC6D7"/>
    <a:srgbClr val="00BEB9"/>
    <a:srgbClr val="00CAC5"/>
    <a:srgbClr val="00CFC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6163" autoAdjust="0"/>
  </p:normalViewPr>
  <p:slideViewPr>
    <p:cSldViewPr>
      <p:cViewPr varScale="1">
        <p:scale>
          <a:sx n="95" d="100"/>
          <a:sy n="95" d="100"/>
        </p:scale>
        <p:origin x="1758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03F7FA54-1521-4DD7-9404-29EC1BA7038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EBFD8F90-EA37-43C3-8ED6-D915013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5839"/>
            <a:ext cx="5638273" cy="30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18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4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9801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554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8613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771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/>
              <a:t>Click to edit Master title style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771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620571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42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5371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6:32 AM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71" y="6157813"/>
            <a:ext cx="1219200" cy="6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2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ransition spd="med">
    <p:fade thruBlk="1"/>
  </p:transition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Arial" panose="020B0604020202020204" pitchFamily="34" charset="0"/>
          <a:cs typeface="Arial" panose="020B0604020202020204" pitchFamily="34" charset="0"/>
        </a:defRPr>
      </a:lvl1pPr>
      <a:lvl2pPr marL="742950" indent="-285750" eaLnBrk="1" hangingPunct="1">
        <a:buChar char="–"/>
        <a:defRPr sz="2800"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eaLnBrk="1" hangingPunct="1">
        <a:buChar char="•"/>
        <a:defRPr sz="2400"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eaLnBrk="1" hangingPunct="1">
        <a:buChar char="–"/>
        <a:defRPr sz="2000"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eaLnBrk="1" hangingPunct="1">
        <a:buChar char="»"/>
        <a:defRPr sz="1800"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gbcolorpicker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https://neural-style-transfer-app.ew.r.appspot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istudio.google.com/prompts/new_chat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4.png"/><Relationship Id="rId4" Type="http://schemas.openxmlformats.org/officeDocument/2006/relationships/hyperlink" Target="https://huggingface.co/spaces/Xenova/musicgen-web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huggingface.co/spaces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hyperlink" Target="https://suno.co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paces/multimodalart/Qwen-Image-Fast" TargetMode="External"/><Relationship Id="rId2" Type="http://schemas.openxmlformats.org/officeDocument/2006/relationships/hyperlink" Target="https://winona.az1.qualtrics.com/jfe/form/SV_6LplOczghYE6PzM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istudio.google.com/prompts/new_chat" TargetMode="External"/><Relationship Id="rId4" Type="http://schemas.openxmlformats.org/officeDocument/2006/relationships/hyperlink" Target="https://huggingface.co/spaces/enzostvs/ai-jukebo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sz="2600" dirty="0"/>
              <a:t>Topic 5: Images and Audio Generation</a:t>
            </a:r>
          </a:p>
          <a:p>
            <a:endParaRPr lang="en-US" sz="2400" dirty="0"/>
          </a:p>
          <a:p>
            <a:r>
              <a:rPr lang="en-US" sz="2200" dirty="0"/>
              <a:t>Pat Paulson and Larry Schrenk, Instructors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 112 - AI Unleased: </a:t>
            </a:r>
            <a:br>
              <a:rPr lang="en-US" dirty="0"/>
            </a:br>
            <a:r>
              <a:rPr lang="en-US" dirty="0"/>
              <a:t>Introduction to 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60586671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DE84C-D5A1-89CA-059E-17CF8346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4509B-EFB4-A460-7943-D3C99CEDC80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System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Custom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46F1D-E6AC-8C27-3319-53D823E2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Topics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65EB7-D694-9A76-7C19-77EA7A8C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238" y="1828799"/>
            <a:ext cx="5948562" cy="36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13177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4382D-F5FF-2664-6C42-0FDBCA67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8ACFCB-2650-F864-6410-B343EC66D67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dirty="0"/>
              <a:t>Tracing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98C0A-1BE6-B2DC-5716-916D6BA9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C4388-FB50-E2D0-EE8D-DEB42928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6768561" cy="39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7860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F883-5BFF-36D3-F9DC-E226A80F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11CEE-E733-09FC-674E-2EB9C62D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EED85-B7BD-90D4-9EEA-2DAC80DD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5219"/>
            <a:ext cx="6705600" cy="46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7906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3143-7139-2C16-EA37-983EEED9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218EF-FDC5-8DCB-42FB-14172786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FDC92-F355-231F-BAFF-6FFDAC66A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88" y="1828800"/>
            <a:ext cx="6363024" cy="43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6966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130BE-19C5-60C4-E1B5-351FDCFF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8C9127-4989-16E8-8065-2DE9EE69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441C7-402F-A678-DC85-4D3F24DA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3" y="1676400"/>
            <a:ext cx="8954534" cy="38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04361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574FC-7ABC-7541-6965-64B3C2D4D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914285-BCA9-E7D0-F2D7-D00DF1668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2. Image Generation </a:t>
            </a:r>
            <a:br>
              <a:rPr lang="en-US" dirty="0"/>
            </a:br>
            <a:r>
              <a:rPr lang="en-US" dirty="0"/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7DDDD-D4FB-1EAC-A9F9-8EC5CA2D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72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3319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4EC2-8DF0-DB12-3FDD-E7365004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FCAB3F-5872-8836-9399-5B82BFFC4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Overview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Data Structures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AI Models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Prompting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Style Transfer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Nano Banana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14D007-7EDD-750A-10DD-51DB75E82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Image Generation Sections</a:t>
            </a:r>
          </a:p>
        </p:txBody>
      </p:sp>
    </p:spTree>
    <p:extLst>
      <p:ext uri="{BB962C8B-B14F-4D97-AF65-F5344CB8AC3E}">
        <p14:creationId xmlns:p14="http://schemas.microsoft.com/office/powerpoint/2010/main" val="1128732437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19B5-2EF6-129E-6A42-0C2E82B6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C9D9AC-A50E-3CE5-2D34-2770E2B54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AI-driven artwork creation from text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Common techniques: GANs, diffusion, etc.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Prompt engineering for precise image manipulation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Importance of diverse training dataset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Open-source vs proprietary trade-offs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Integration with multimodal AI frameworks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B6EE6-764C-3714-05FE-53F02F09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Image Generation Overview</a:t>
            </a:r>
          </a:p>
        </p:txBody>
      </p:sp>
    </p:spTree>
    <p:extLst>
      <p:ext uri="{BB962C8B-B14F-4D97-AF65-F5344CB8AC3E}">
        <p14:creationId xmlns:p14="http://schemas.microsoft.com/office/powerpoint/2010/main" val="4274471854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774F-28F5-1135-7051-A3FE7E62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70FA98-3BC3-F98B-75BB-CC981B89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333176"/>
            <a:ext cx="4077269" cy="23244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3BE193-1B75-4111-BF9E-840C0B68A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056" y="1600200"/>
            <a:ext cx="46482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100" b="1" dirty="0"/>
              <a:t>Pixel Arrays/Tensors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1920×1080×3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dirty="0"/>
              <a:t>RGB pixel data (0, 255)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White (255, 255, 255)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Black (0,0,0)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300" dirty="0"/>
              <a:t>Winona Purple (75, 8, 161)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marL="114300" indent="0"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100" dirty="0">
                <a:hlinkClick r:id="rId3"/>
              </a:rPr>
              <a:t>RGB Picker</a:t>
            </a:r>
            <a:endParaRPr lang="en-US" sz="3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A79AFE-A4F4-2701-A2E7-DDB8FED1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B. Image Data Structures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73675-DAC0-7ACC-26AE-55E42EB51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655925"/>
            <a:ext cx="2514599" cy="22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5038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DD1B4-CDE4-BE67-8DF1-01EDEA10E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EAEAA-D690-5A4E-9656-A89D5DA2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Variational Autoencoders (VAEs)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Encoder</a:t>
            </a:r>
            <a:r>
              <a:rPr lang="fr-FR" sz="2400" dirty="0"/>
              <a:t> → </a:t>
            </a:r>
            <a:r>
              <a:rPr lang="en-US" sz="2400" dirty="0"/>
              <a:t>latent</a:t>
            </a:r>
            <a:r>
              <a:rPr lang="fr-FR" sz="2400" dirty="0"/>
              <a:t> → </a:t>
            </a:r>
            <a:r>
              <a:rPr lang="en-US" sz="2400" dirty="0"/>
              <a:t>decode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Generative Adversarial Networks (GANs)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Two networks (Generator vs Discriminator) trained </a:t>
            </a:r>
            <a:r>
              <a:rPr lang="en-US" sz="2400" dirty="0" err="1"/>
              <a:t>adversarially</a:t>
            </a:r>
            <a:endParaRPr lang="en-US" sz="2400" dirty="0"/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Diffusion Models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400" dirty="0"/>
              <a:t>Noise-addition (forward) and denoising (reverse) processes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BCE7F9-EA8D-DB75-9E2B-35C6901F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AI Models</a:t>
            </a:r>
          </a:p>
        </p:txBody>
      </p:sp>
    </p:spTree>
    <p:extLst>
      <p:ext uri="{BB962C8B-B14F-4D97-AF65-F5344CB8AC3E}">
        <p14:creationId xmlns:p14="http://schemas.microsoft.com/office/powerpoint/2010/main" val="3366873639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C23B4A-1C20-590F-8A2E-6C2D5DCDBD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Demo: Microsoft Copilot Studio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Image Generation Methods</a:t>
            </a:r>
          </a:p>
          <a:p>
            <a:pPr marL="1143000" lvl="1" indent="-742950">
              <a:lnSpc>
                <a:spcPct val="160000"/>
              </a:lnSpc>
              <a:spcAft>
                <a:spcPts val="600"/>
              </a:spcAft>
            </a:pPr>
            <a:r>
              <a:rPr lang="en-US" dirty="0"/>
              <a:t>Note: Video Next Topic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Audio Generation Methods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Ethics &amp; Legal Considerations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Hands-On Friday: AI Images &amp; Audio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7EE01-8F96-F343-E44F-91D7E28A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911203781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76D-51D5-0D3B-0374-3F1B4E78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CFF8ED-8CF1-6653-52F3-7801305F4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Add style tags such as watercolor or 3D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Specify composition angle, framing explicitly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Include lighting mood such as soft, harsh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Pick resolution like 512×512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Quantify elements, e.g., 3 objects, 2 colors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Test 5 variations per concept for best result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 negative prompts to remove unwanted items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Upload image for style guidance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Expect 1–2 useful images per prompt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01F09-0F21-712F-2882-92FA0FAC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Prompting Suggestions</a:t>
            </a:r>
          </a:p>
        </p:txBody>
      </p:sp>
    </p:spTree>
    <p:extLst>
      <p:ext uri="{BB962C8B-B14F-4D97-AF65-F5344CB8AC3E}">
        <p14:creationId xmlns:p14="http://schemas.microsoft.com/office/powerpoint/2010/main" val="2005953445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2B94A-2EAC-B93B-CA68-E1D751FA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9C9A38-0999-6A0D-3EFF-1AD5EFE3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ULTRA-DETAILED PROMPT: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Hyperrealistic 3D photoreal render of a university classroom lecture captured in cinematic detail. Composition &amp; camera: 3/4 frontal-left angle, slight low-angle (camera pitched up ~8°) to convey authority — medium-wide shot showing professor from knees to top of head and classroom ceiling lights; students occupy foreground and midground with shallow foreground bokeh. Framing: professor placed on left third (rule of thirds), vanishing-point perspective toward back-right; leading lines from rows of desks guide eye to professor. Camera specs: full-frame equivalent, 35mm focal length, aperture f/2.2 for shallow depth of field, shutter 1/125s, ISO 200, subtle film grain. Resolution: 512×512, square crop.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Lighting mood &amp; atmosphere: soft natural daylight key from large left-side windows (cool daylight, ~5600K) providing soft directional key light; warm tungsten overhead fill (~3200K) to add warmth to wood surfaces; subtle cinematic rim/backlight from right (warm, 10% intensity) to separate professor from background; gentle volumetric light beams through slight dust in air; soft shadows with mid-contrast; overall mood: focused, engaged, warm-academic, quietly energetic.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Scene quantification &amp; layout (explicit counts &amp; placement):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- 1 professor (male, mid-40s, light brown skin, short salt-and-pepper hair, trimmed beard, wearing navy blazer #1f3b6f, light blue button-down shirt, dark chinos). Pose: standing at lectern, right hand raised mid-gesture pointing to whiteboard, left hand holding a slim black marker; expressive face, mouth mid-sentence, eyes making eye-contact with students.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- 7 students visible (diverse ethnicities &amp; genders): 3 in immediate foreground (blurred heads/shoulders), 4 in midground (clearly visible). Clothing: casual academic (cardigans, hoodies, button-downs). Two students taking notes on paper notebooks, three using laptops (open screens with soft glow), one student raising hand.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- 3 laptops (open, Apple-like silver, glow on faces), 4 spiral notebooks (scattered on desks), 2 reusable coffee cups (one stainless steel tumbler by professor, one ceramic cup near front student), 1 marker in professor's hand, 1 wooden lectern with small microphone, 1 wall-mounted projector screen (showing faint, out-of-focus slide), 1 whiteboard behind professor with faint handwritten equations/keywords (legible at close inspection), 2 large tall windows left wall, 3 industrial pendant lights on ceiling, 1 potted plant at back-right, 6 wooden desks in visible frame, 6 ergonomic chairs.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Color palette &amp; textures: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- 2 dominant colors: deep navy (#1f3b6f) and warm walnut wood (#8b5a2b).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Secondary palette: muted slate gray (#6b7280), cream/off-white for walls (#f3efe6).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Textures: realistic human skin pores, fine fabric weave on blazer, subtle chalk/marker streaks on whiteboard, reflection on laptop screens, micro-scratches on lectern wood, dust motes in sunlight.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Micro-details &amp; realism cues (explicit):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Tiny chalk/marker smudges on professor's fingers; slightly worn leather on wristwatch; small crease lines in shirt sleeves; faint perspiration sheen on forehead consistent with warm stage lighting; visible stitch pattern on blazer lapel; individual hair strands catching rim light.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Classroom signage: small laminated safety poster on right wall (blurry text, readable icon only); faint </a:t>
            </a:r>
            <a:r>
              <a:rPr lang="en-US" sz="3400" dirty="0" err="1"/>
              <a:t>bluetooth</a:t>
            </a:r>
            <a:r>
              <a:rPr lang="en-US" sz="3400" dirty="0"/>
              <a:t> microphone transmitter clipped to professor's belt.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Screen content: projector shows a soft-blurred slide with a title line and 3 bullet points (no legible text required), light bloom but not overpowering.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Ambient sounds implied: soft page rustling, low murmur (visualized as motion blur on a student's mouth).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Facial &amp; expression details: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Professor: engaged, mid-sentence with slight smile, eyebrows raised for emphasis; eyes sharp and directed to midground student who is asking a question.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Students: attentive expressions; one smiling subtly, one furrowing brow in concentration, one looking down while writing.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Stylistic tags &amp; finish: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Style tags: photorealistic, hyperrealistic, cinematic, 3D-render, ultra-detailed, film-grain subtle, realistic DOF, ambient-occlusion, PBR materials.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Mood keywords: focused, scholarly, warm, engaged, authentic.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Generation constraints &amp; negatives: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Resolution: 512x512. Aspect ratio: 1:1.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Negative/anti-prompts: no watermark, no text overlays on faces, no extra limbs, no deformed anatomy, no cartoonish rendering, avoid over-saturation, avoid harsh specular highlights on skin, no obvious slicing/tiling artifacts, no low-poly look, no long fingers, no closed eyes.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Output quality: high detail on professor and midground students; acceptable soft blur in foreground heads and background slide.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Optional sampling / tuning parameters (model-dependent):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Sampler: Euler a or DPM++ (if available).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Steps: 28–40.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Guidance/CFG scale: 7.0–9.5.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Seed: random (or set an integer for reproducibility).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- Additional passes: one light denoise pass to preserve skin texture.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SHORT SINGLE-LINE CONDENSED PROMPT (for models preferring short inputs):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Hyperrealistic 3D photoreal render, 3/4 frontal-left low-angle medium-wide shot (knees-to-ceiling) of a mid-40s male professor lecturing to 7 diverse students in a university classroom, soft daylight key from left + warm overhead fill + rim backlight, 1 professor, 7 students, 3 laptops, 4 notebooks, 2 windows, 1 whiteboard, 1 projector screen; deep navy (#1f3b6f) + walnut wood (#8b5a2b) palette, ultra-detailed skin/fabric textures, cinematic DOF (35mm, f/2.2), 512×512, photorealistic, no watermark, no text, no extra limbs.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C30E2-0AAD-56D6-0375-76FC763E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Prompting Example</a:t>
            </a:r>
          </a:p>
        </p:txBody>
      </p:sp>
    </p:spTree>
    <p:extLst>
      <p:ext uri="{BB962C8B-B14F-4D97-AF65-F5344CB8AC3E}">
        <p14:creationId xmlns:p14="http://schemas.microsoft.com/office/powerpoint/2010/main" val="4207174785"/>
      </p:ext>
    </p:extLst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E9234-8C97-4971-4D4D-A600A045F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E6F481-3756-A661-2749-3E2EB4240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Nano Banana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7D0D71-7FB3-718A-71CE-44FB3C12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Prompting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0C0DA-B7F2-98D3-E53E-7B9E74AB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44" y="1479620"/>
            <a:ext cx="4224512" cy="42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65331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F2B26-2A33-410F-73B8-B3B27BF9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0B4E6F-1D60-E408-B97E-80A70E109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2063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Extract style features from art example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Extract content features from input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Combine features via simple loss function</a:t>
            </a:r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>
                <a:hlinkClick r:id="rId2"/>
              </a:rPr>
              <a:t>Free Style Transfer</a:t>
            </a: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7000" b="1" dirty="0"/>
              <a:t>+                  =</a:t>
            </a:r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4DAD34-2E8C-E4DE-723B-80763135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E. Style Transfer</a:t>
            </a:r>
          </a:p>
        </p:txBody>
      </p:sp>
      <p:pic>
        <p:nvPicPr>
          <p:cNvPr id="7" name="Picture 6" descr="A person with a beard and mustache wearing a plaid shirt&#10;&#10;AI-generated content may be incorrect.">
            <a:extLst>
              <a:ext uri="{FF2B5EF4-FFF2-40B4-BE49-F238E27FC236}">
                <a16:creationId xmlns:a16="http://schemas.microsoft.com/office/drawing/2014/main" id="{A2A75790-9B9C-CF4E-1931-DBE089846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72230"/>
            <a:ext cx="1169224" cy="2089181"/>
          </a:xfrm>
          <a:prstGeom prst="rect">
            <a:avLst/>
          </a:prstGeom>
        </p:spPr>
      </p:pic>
      <p:pic>
        <p:nvPicPr>
          <p:cNvPr id="9" name="Picture 8" descr="A person with his hands in his pockets&#10;&#10;AI-generated content may be incorrect.">
            <a:extLst>
              <a:ext uri="{FF2B5EF4-FFF2-40B4-BE49-F238E27FC236}">
                <a16:creationId xmlns:a16="http://schemas.microsoft.com/office/drawing/2014/main" id="{F83FE76A-46C6-D7F2-6DA9-39BF74658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78" y="4089818"/>
            <a:ext cx="1169224" cy="2078621"/>
          </a:xfrm>
          <a:prstGeom prst="rect">
            <a:avLst/>
          </a:prstGeom>
        </p:spPr>
      </p:pic>
      <p:pic>
        <p:nvPicPr>
          <p:cNvPr id="11" name="Picture 10" descr="A selfie of a person with a beard&#10;&#10;AI-generated content may be incorrect.">
            <a:extLst>
              <a:ext uri="{FF2B5EF4-FFF2-40B4-BE49-F238E27FC236}">
                <a16:creationId xmlns:a16="http://schemas.microsoft.com/office/drawing/2014/main" id="{772763ED-5EAB-7080-90C0-CA8F1A4E8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973585"/>
            <a:ext cx="1524000" cy="1987826"/>
          </a:xfrm>
          <a:prstGeom prst="rect">
            <a:avLst/>
          </a:prstGeom>
        </p:spPr>
      </p:pic>
      <p:pic>
        <p:nvPicPr>
          <p:cNvPr id="12" name="Picture 11" descr="A person wearing glasses and a blue and white checkered shirt">
            <a:extLst>
              <a:ext uri="{FF2B5EF4-FFF2-40B4-BE49-F238E27FC236}">
                <a16:creationId xmlns:a16="http://schemas.microsoft.com/office/drawing/2014/main" id="{1385C1F2-3DD7-4B34-387B-0381DE35D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69" y="3278712"/>
            <a:ext cx="8700462" cy="2955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EF60E-20EC-ADD7-7371-F933E0415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94" y="3276089"/>
            <a:ext cx="8051321" cy="29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7403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2EB26-A431-7501-523B-7F92947F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E3105-EA56-B292-ECF3-65201B916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Official name: Gemini 2.5 Flash Image Model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Developed by Google DeepMind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Launched August 2025 for public preview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Nicknamed "nano-banana"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DC96A4-BDDD-10D5-5049-2932220E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F. Nano Banana</a:t>
            </a:r>
          </a:p>
        </p:txBody>
      </p:sp>
    </p:spTree>
    <p:extLst>
      <p:ext uri="{BB962C8B-B14F-4D97-AF65-F5344CB8AC3E}">
        <p14:creationId xmlns:p14="http://schemas.microsoft.com/office/powerpoint/2010/main" val="540359489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90B92-0653-644D-D385-9EA7C526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B11189-D313-6F67-65D0-7FA72766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Creates images from text descriptions instantly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Edits existing photos using natural language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Blends multiple images into single composition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Maintains character consistency across different edits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Processes commands in under 2 seconds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400" dirty="0"/>
              <a:t> 				</a:t>
            </a:r>
            <a:r>
              <a:rPr lang="en-US" sz="3400" dirty="0">
                <a:hlinkClick r:id="rId2"/>
              </a:rPr>
              <a:t>Google AI Studio</a:t>
            </a:r>
            <a:r>
              <a:rPr lang="en-US" sz="3400" dirty="0"/>
              <a:t> Demo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C2D76-F5E3-539E-9073-3595AF71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Core Capabilities Overview</a:t>
            </a:r>
          </a:p>
        </p:txBody>
      </p:sp>
    </p:spTree>
    <p:extLst>
      <p:ext uri="{BB962C8B-B14F-4D97-AF65-F5344CB8AC3E}">
        <p14:creationId xmlns:p14="http://schemas.microsoft.com/office/powerpoint/2010/main" val="1245335218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DD693-915C-92E6-1CFC-3C6843C7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78C461-DF79-FCC4-52DC-556E3EDE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Uses transformer architecture with attention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Trained on millions of image-text pairs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Integrates Gemini's world knowledge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Processes prompts through neural network layers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3DD3B-9464-3E17-8D60-D537B11C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How Nano Banana Works</a:t>
            </a:r>
          </a:p>
        </p:txBody>
      </p:sp>
    </p:spTree>
    <p:extLst>
      <p:ext uri="{BB962C8B-B14F-4D97-AF65-F5344CB8AC3E}">
        <p14:creationId xmlns:p14="http://schemas.microsoft.com/office/powerpoint/2010/main" val="1603229557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AB0459-2165-EC83-FF8E-53B0C7AC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Wild picture of a college professor lecturing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T = 0                          T =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C90440-5374-66EF-5018-A31E379B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E2DAD-0432-78EC-2DCC-431DEE90C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62200"/>
            <a:ext cx="2743200" cy="2706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693AC-2F32-7990-1605-F446C814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25" y="2398955"/>
            <a:ext cx="2743200" cy="27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5246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C61A-3427-713E-7F7C-1E592ECA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B2360A-E762-0658-3837-C4050FC45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Preserves facial features across multiple generations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Maintains identity while changing environments completely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Uses advanced embedding techniques for likeness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Achieves 94% consistency rate in testing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Handles pets and objects alongside humans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F6D402-BA9C-5490-7F19-0EFD7E8A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Character Consistency Technology</a:t>
            </a:r>
          </a:p>
        </p:txBody>
      </p:sp>
    </p:spTree>
    <p:extLst>
      <p:ext uri="{BB962C8B-B14F-4D97-AF65-F5344CB8AC3E}">
        <p14:creationId xmlns:p14="http://schemas.microsoft.com/office/powerpoint/2010/main" val="417328475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C1406-F711-6158-A5EA-6F058AA80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CAF04D-550A-7F54-93D7-806FC78C1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Background replacement with single text command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Style transfer between different image elements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Object removal and addition seamlessly integrated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Multi-turn editing remembers previous commands automatically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Costume and location changes preserve identity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9AEE-A36F-88B0-B1C1-F9339B1E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Editing Features and Controls</a:t>
            </a:r>
          </a:p>
        </p:txBody>
      </p:sp>
    </p:spTree>
    <p:extLst>
      <p:ext uri="{BB962C8B-B14F-4D97-AF65-F5344CB8AC3E}">
        <p14:creationId xmlns:p14="http://schemas.microsoft.com/office/powerpoint/2010/main" val="204532494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5AE52-BB77-15D0-D415-5965C5801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194FC8-E4EB-3112-C3D5-80DA587EE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1. Demo: Microsoft Copilot Studio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46966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ADCC-A27A-2167-8EA3-D19B6F3E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6E4FA0-AD17-AAC9-C3D1-56C6D32A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E-commerce platforms reduce photography costs 34%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Content teams create campaigns in hours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Game studios generate thousands of characters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Social media influencers enhance posts instantly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065105-3268-42EF-524C-2FF93A79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Real-World Use Cases</a:t>
            </a:r>
          </a:p>
        </p:txBody>
      </p:sp>
    </p:spTree>
    <p:extLst>
      <p:ext uri="{BB962C8B-B14F-4D97-AF65-F5344CB8AC3E}">
        <p14:creationId xmlns:p14="http://schemas.microsoft.com/office/powerpoint/2010/main" val="202052277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2493-6384-8056-D576-2CE2B920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A3A1DE-AA7C-041C-3308-600DC5083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 err="1"/>
              <a:t>SynthID</a:t>
            </a:r>
            <a:r>
              <a:rPr lang="en-US" sz="3400" dirty="0"/>
              <a:t> invisible watermarking embedded in outputs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Visible watermarks indicate AI-generated content clearly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Follows Google's AI Principles for responsibility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Prevents creation of harmful or misleading content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86DD0A-6C4E-8C7C-89E5-2C68750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AI Safety Measures</a:t>
            </a:r>
          </a:p>
        </p:txBody>
      </p:sp>
    </p:spTree>
    <p:extLst>
      <p:ext uri="{BB962C8B-B14F-4D97-AF65-F5344CB8AC3E}">
        <p14:creationId xmlns:p14="http://schemas.microsoft.com/office/powerpoint/2010/main" val="2158647427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DF101-7885-0A9A-1D64-60C51EAA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57A2D6-2825-965C-BB35-5EC68AA9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Image quality degrades after multiple edits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Occasional misinterpretation of vague prompts occurs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Text rendering in images needs improvement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Factual representation requires ongoing development 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357E7-BE13-D0CC-3440-494232FE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Limitations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676842666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BAAA2-E421-0FE8-C14B-C284C74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157BF3-AC09-E763-63EF-0CBADF78B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3. Audio Generation </a:t>
            </a:r>
            <a:br>
              <a:rPr lang="en-US" dirty="0"/>
            </a:br>
            <a:r>
              <a:rPr lang="en-US" dirty="0"/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810E4-2E7D-AA24-F9F5-FABDB4B5D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7907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62543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226C8-8E6A-2D83-24E3-4748E26B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70D10-15FB-7EFF-C115-C9CDA68E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Overview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Data Structures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AI Models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Prompting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3400" dirty="0"/>
              <a:t>Style Transfer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65479D-754B-6FCC-311B-1B138677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Audio Generation</a:t>
            </a:r>
          </a:p>
        </p:txBody>
      </p:sp>
    </p:spTree>
    <p:extLst>
      <p:ext uri="{BB962C8B-B14F-4D97-AF65-F5344CB8AC3E}">
        <p14:creationId xmlns:p14="http://schemas.microsoft.com/office/powerpoint/2010/main" val="1595051156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636B9-A7FF-9571-8E38-B93B01D4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2CE8D-DDB1-294E-CEF5-0429A0440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Text-to-speech (TTS) models use </a:t>
            </a:r>
            <a:r>
              <a:rPr lang="en-US" sz="3400" dirty="0" err="1"/>
              <a:t>WaveNet</a:t>
            </a:r>
            <a:r>
              <a:rPr lang="en-US" sz="3400" dirty="0"/>
              <a:t> architecture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Generative adversarial networks (GANs) improve audio realism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dirty="0"/>
              <a:t>CNNs extract spectral audio features efficiently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VAEs enable compact latent audio representation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A2FF23-4547-7A1A-953E-75E134B9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A. Audio Generation Overview</a:t>
            </a:r>
          </a:p>
        </p:txBody>
      </p:sp>
    </p:spTree>
    <p:extLst>
      <p:ext uri="{BB962C8B-B14F-4D97-AF65-F5344CB8AC3E}">
        <p14:creationId xmlns:p14="http://schemas.microsoft.com/office/powerpoint/2010/main" val="3740400708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4811-085E-AF9E-46FC-EC2BF888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0657A2-720D-66FF-B783-7BE7D79BCEB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Composition of original music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Automating voice-over creation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Generating realistic text-to-speech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Interactive voice assistants and chatbots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Cloning celebrity or brand voices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Localizing audio content into multiple languages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3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C9ED5-3E56-C760-A569-F36271552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Designing novel sound effects and textures for film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Assisting language learners with pronunciation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Creating dynamic audio in VR/AR and immersive experiences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Augmenting datasets for training robust speech-recognition AI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Restoring or enhancing historical recordings and archives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4C32D-0CDD-717B-EF6A-E23EF659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Motives for Audio Generation</a:t>
            </a:r>
          </a:p>
        </p:txBody>
      </p:sp>
    </p:spTree>
    <p:extLst>
      <p:ext uri="{BB962C8B-B14F-4D97-AF65-F5344CB8AC3E}">
        <p14:creationId xmlns:p14="http://schemas.microsoft.com/office/powerpoint/2010/main" val="2907385770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6DC4A-C3CC-9B1C-5CA2-00EE18A4A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96FBCB-E9A5-E6CB-7AB8-E261888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Raw Audio Waveform: Audio as amplitude values over time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Spectrogram-Base: Audio split into short time frames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Audio Embedding: Neural nets map audio to vectors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E6D24-11A0-BDFD-88A0-384EE1E1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80" y="1523565"/>
            <a:ext cx="3597310" cy="1960534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E50BA8-9E41-D2E4-477D-A5CB957E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B. Audio Data Structures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B0EDA-2EBF-D04D-ED99-2A361723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835" y="3505200"/>
            <a:ext cx="3962400" cy="898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535B42-3C23-2786-CC00-27BE759B0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17" y="4499942"/>
            <a:ext cx="1381435" cy="16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563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4DE3C-DA24-CF28-DD67-16E8861D4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10A4DE-9E11-923C-9024-6DA98537E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Autoregressive Waveform Models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Generate one audio sample at a time conditioned on previous samples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Flow-based (Invertible) Models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Learn exact likelihoods via invertible transformations</a:t>
            </a:r>
          </a:p>
          <a:p>
            <a:pPr marL="514350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Transformer-based Sequence Models</a:t>
            </a:r>
          </a:p>
          <a:p>
            <a:pPr lvl="1" indent="-342900">
              <a:lnSpc>
                <a:spcPct val="150000"/>
              </a:lnSpc>
              <a:spcAft>
                <a:spcPts val="600"/>
              </a:spcAft>
            </a:pPr>
            <a:r>
              <a:rPr lang="en-US" sz="1800" dirty="0"/>
              <a:t>Self-attention captures long-range structure in learned audio tokens or spectrogram frames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541C3-B42B-AA11-FB63-AA74353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C. AI Models</a:t>
            </a:r>
          </a:p>
        </p:txBody>
      </p:sp>
    </p:spTree>
    <p:extLst>
      <p:ext uri="{BB962C8B-B14F-4D97-AF65-F5344CB8AC3E}">
        <p14:creationId xmlns:p14="http://schemas.microsoft.com/office/powerpoint/2010/main" val="3446139848"/>
      </p:ext>
    </p:extLst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A8EA8-BB25-35E0-710D-56049DAAF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BAC20-A4FE-2B5B-CA91-3303F246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Music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Specify genre and desired mood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Define instrumentation and arrangement style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Set tempo in BPM and time signature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Indicate key signature or tonal center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Describe emotional tone and dynamic contour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Mention particular instruments or sound sources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Request melody motifs or harmonic </a:t>
            </a:r>
            <a:r>
              <a:rPr lang="en-US" sz="2600" dirty="0" err="1"/>
              <a:t>progressionOutline</a:t>
            </a:r>
            <a:r>
              <a:rPr lang="en-US" sz="2600" dirty="0"/>
              <a:t> song structure or arrangement sections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600" dirty="0"/>
              <a:t>Include vocal style and lyrical themes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3CEF9-38DF-F617-0331-5090199B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D. Prompting Suggestions</a:t>
            </a:r>
          </a:p>
        </p:txBody>
      </p:sp>
    </p:spTree>
    <p:extLst>
      <p:ext uri="{BB962C8B-B14F-4D97-AF65-F5344CB8AC3E}">
        <p14:creationId xmlns:p14="http://schemas.microsoft.com/office/powerpoint/2010/main" val="1888970112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4648-4341-EF57-2CFE-26A38D088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2BAAA-1188-D0F7-2C15-6F7DA5D8965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Name, Description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Orchestration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Agent’s Model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Analytics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Instructions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Knowledge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Web Search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Tools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D1C4B8-3482-AEC7-1F6E-2D860282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03DAB-7FE5-3E34-FFF9-DFCCA133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94939"/>
            <a:ext cx="5029200" cy="33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9412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2880D-329C-E308-8652-08AA601A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FF79ED-62F4-73DD-E2F2-5414761CA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Genre / Mood: Dream-pop / wistful &amp; luminous.</a:t>
            </a:r>
          </a:p>
          <a:p>
            <a:r>
              <a:rPr lang="en-US" dirty="0"/>
              <a:t>Instrumentation &amp; Arrangement: airy Juno-style synth pad + warm Fender Rhodes, clean electric guitar arpeggio with chorus, upright bass (fingered), brushed acoustic kit, soft electronic percussion (shaker, low sub kick), ambient field-recording washes. Arrangement style: sparse verses → </a:t>
            </a:r>
            <a:r>
              <a:rPr lang="en-US" dirty="0" err="1"/>
              <a:t>prechorus</a:t>
            </a:r>
            <a:r>
              <a:rPr lang="en-US" dirty="0"/>
              <a:t> adds Rhodes pad → chorus full band with doubled lead vocal and synth lead countermelody.</a:t>
            </a:r>
          </a:p>
          <a:p>
            <a:r>
              <a:rPr lang="en-US" dirty="0"/>
              <a:t>Tempo / Time signature: 78 BPM, 4/4.</a:t>
            </a:r>
          </a:p>
          <a:p>
            <a:r>
              <a:rPr lang="en-US" dirty="0"/>
              <a:t>Key / Tonal center: C Major (tonal center C, allow modal color—mixolydian touches).</a:t>
            </a:r>
          </a:p>
          <a:p>
            <a:r>
              <a:rPr lang="en-US" dirty="0"/>
              <a:t>Emotional tone &amp; dynamic contour: intimate, reflective verses (piano/voice low dynamic), gradual lift in </a:t>
            </a:r>
            <a:r>
              <a:rPr lang="en-US" dirty="0" err="1"/>
              <a:t>prechorus</a:t>
            </a:r>
            <a:r>
              <a:rPr lang="en-US" dirty="0"/>
              <a:t>, chorus opens into warm, spacious swell (moderate loudness increase), bridge provides a quiet, breathy breakdown then builds to a final, cathartic chorus.</a:t>
            </a:r>
          </a:p>
          <a:p>
            <a:r>
              <a:rPr lang="en-US" dirty="0"/>
              <a:t>Specific instruments / sound sources: Juno-106 style pad (long release), Fender Rhodes warm electric piano, clean Strat-style guitar with chorus &amp; reverb, upright or electric bass with gentle compression, brushed drums (room mic bright), analog synth lead (slightly detuned), soft tape-saturation on the master. Include subtle seaside field recording underlay in intro/outro.</a:t>
            </a:r>
          </a:p>
          <a:p>
            <a:r>
              <a:rPr lang="en-US" dirty="0"/>
              <a:t>Melody motifs / harmonic progression: primary vocal motif: descending three-note idea (G → E → D) repeated with small ornamentation. Harmonic progression for chorus: I – V – vi – IV (C – G – Am – F). Verse uses IV – I – Vsus4 → V to create gentle tension. Request a short 4-bar synth countermelody that mirrors the vocal motif up a 3rd.</a:t>
            </a:r>
          </a:p>
          <a:p>
            <a:r>
              <a:rPr lang="en-US" dirty="0"/>
              <a:t>Song structure / arrangement sections: Intro (8 bars: pad + field wash), Verse 1 (16 bars: vocals + Rhodes + bass), </a:t>
            </a:r>
            <a:r>
              <a:rPr lang="en-US" dirty="0" err="1"/>
              <a:t>Prechorus</a:t>
            </a:r>
            <a:r>
              <a:rPr lang="en-US" dirty="0"/>
              <a:t> (8 bars: add shaker + subtle synth), Chorus (16 bars: full band + doubled vocal), Verse 2 (16 bars), Chorus (16), Bridge (8 bars: sparse, vocal breathy, build), Final Chorus (24 bars: extended with synth solo over last 8), Outro (8 bars: pad + field fade).</a:t>
            </a:r>
          </a:p>
          <a:p>
            <a:r>
              <a:rPr lang="en-US" dirty="0"/>
              <a:t>Vocal style &amp; lyrical themes: warm, breathy female lead with close-mic intimacy; light doubles on choruses and 3-part background “</a:t>
            </a:r>
            <a:r>
              <a:rPr lang="en-US" dirty="0" err="1"/>
              <a:t>oooh</a:t>
            </a:r>
            <a:r>
              <a:rPr lang="en-US" dirty="0"/>
              <a:t>” pads. Lyrical theme: nostalgia and gentle reconciliation — concrete images (salt air, cracked pavement, late summer streetlight) with a hopeful last line. Keep lyrics concise and poetic, avoid clichés.</a:t>
            </a:r>
          </a:p>
          <a:p>
            <a:r>
              <a:rPr lang="en-US" dirty="0"/>
              <a:t>Deliverables &amp; constraints: stereo 44.1kHz/24-bit, full mix + separated stems (vocals, drums, bass, keys, guitars, synths, </a:t>
            </a:r>
            <a:r>
              <a:rPr lang="en-US" dirty="0" err="1"/>
              <a:t>ambients</a:t>
            </a:r>
            <a:r>
              <a:rPr lang="en-US" dirty="0"/>
              <a:t>), tempo map and key labeled, provide 3 variations: (A) full produced, (B) acoustic demo (voice + Rhodes), (C) instrumental ambient mix. Provide a seed for reproducibility and a short 2-sentence explanation of creative choices. Keep final length ≈ 3:30.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A06F98-8BD9-CBF6-CAF3-F3C94679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Prompt Example</a:t>
            </a:r>
          </a:p>
        </p:txBody>
      </p:sp>
    </p:spTree>
    <p:extLst>
      <p:ext uri="{BB962C8B-B14F-4D97-AF65-F5344CB8AC3E}">
        <p14:creationId xmlns:p14="http://schemas.microsoft.com/office/powerpoint/2010/main" val="1266690712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5596-E0E1-5541-D57E-AF55B2C8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6E9E96-A5C0-05EB-F7DE-9F93BA62A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/>
          </a:bodyPr>
          <a:lstStyle/>
          <a:p>
            <a:r>
              <a:rPr lang="en-US" dirty="0" err="1"/>
              <a:t>MusicGen</a:t>
            </a:r>
            <a:r>
              <a:rPr lang="en-US" dirty="0"/>
              <a:t> Web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D7490-96E6-3991-3EFE-0FEEE5D3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Prompt Example</a:t>
            </a:r>
          </a:p>
        </p:txBody>
      </p:sp>
      <p:pic>
        <p:nvPicPr>
          <p:cNvPr id="4" name="Music Example (MusicGen Web)">
            <a:hlinkClick r:id="" action="ppaction://media"/>
            <a:extLst>
              <a:ext uri="{FF2B5EF4-FFF2-40B4-BE49-F238E27FC236}">
                <a16:creationId xmlns:a16="http://schemas.microsoft.com/office/drawing/2014/main" id="{88AEB5DF-AE0A-BAFA-BB50-C0E55D6E3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6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FF54-E0CB-7196-2431-C69A9E2B4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937E7-7A36-5140-151F-46A8075D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 err="1"/>
              <a:t>HuggingFace</a:t>
            </a:r>
            <a:r>
              <a:rPr lang="en-US" dirty="0"/>
              <a:t> Places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EAFF4-A393-30A7-89F8-2414FEAAA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057400"/>
            <a:ext cx="7315200" cy="33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00574"/>
      </p:ext>
    </p:extLst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0E50-5CF0-4911-3683-CC1D0DCB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476BA4-B0CC-0AE4-FF8E-9440D4A1D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4. Ethics &amp; Legal </a:t>
            </a:r>
            <a:br>
              <a:rPr lang="en-US" dirty="0"/>
            </a:br>
            <a:r>
              <a:rPr lang="en-US" dirty="0"/>
              <a:t>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5F10C-8078-35D9-F0AF-CE9436CF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434840"/>
            <a:ext cx="22929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0518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E0425-98AB-CE2C-6539-5FF5488EE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B53F8-6153-413E-9DB1-F740EB90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9833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Copyright grants creators exclusive ownership; infringement fines up to $150 000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Fair Use permits transformative use based on a four-factor analysis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GDPR requires explicit consent for data processing; biometric data breaches carry heavy fines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Creative Commons licenses clarify model usage rights, attribution, and reduce litigation risk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400" dirty="0"/>
              <a:t>Deepfake detection protocols combat bias, defamation, and privacy violations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C3CD8-B50B-8BCB-1517-3D67B6FB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Ethical &amp; Legal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13886077"/>
      </p:ext>
    </p:extLst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9BBA7-AFA9-7096-CA9A-3DC9D3342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68B381-9F68-8D85-6397-D72F0934E8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89833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/>
              <a:t>[Verse]</a:t>
            </a:r>
          </a:p>
          <a:p>
            <a:pPr marL="0" indent="0">
              <a:buNone/>
            </a:pPr>
            <a:r>
              <a:rPr lang="en-US" sz="4000" b="1" dirty="0"/>
              <a:t>I walked into that classroom</a:t>
            </a:r>
          </a:p>
          <a:p>
            <a:pPr marL="0" indent="0">
              <a:buNone/>
            </a:pPr>
            <a:r>
              <a:rPr lang="en-US" sz="4000" b="1" dirty="0"/>
              <a:t>Heart full of dread</a:t>
            </a:r>
          </a:p>
          <a:p>
            <a:pPr marL="0" indent="0">
              <a:buNone/>
            </a:pPr>
            <a:r>
              <a:rPr lang="en-US" sz="4000" b="1" dirty="0"/>
              <a:t>MIS 112</a:t>
            </a:r>
          </a:p>
          <a:p>
            <a:pPr marL="0" indent="0">
              <a:buNone/>
            </a:pPr>
            <a:r>
              <a:rPr lang="en-US" sz="4000" b="1" dirty="0"/>
              <a:t>It's </a:t>
            </a:r>
            <a:r>
              <a:rPr lang="en-US" sz="4000" b="1" dirty="0" err="1"/>
              <a:t>messin</a:t>
            </a:r>
            <a:r>
              <a:rPr lang="en-US" sz="4000" b="1" dirty="0"/>
              <a:t>' with my head</a:t>
            </a:r>
          </a:p>
          <a:p>
            <a:pPr marL="0" indent="0">
              <a:buNone/>
            </a:pPr>
            <a:r>
              <a:rPr lang="en-US" sz="4000" b="1" dirty="0"/>
              <a:t>Generative AI</a:t>
            </a:r>
          </a:p>
          <a:p>
            <a:pPr marL="0" indent="0">
              <a:buNone/>
            </a:pPr>
            <a:r>
              <a:rPr lang="en-US" sz="4000" b="1" dirty="0"/>
              <a:t>What's it all mean</a:t>
            </a:r>
          </a:p>
          <a:p>
            <a:pPr marL="0" indent="0">
              <a:buNone/>
            </a:pPr>
            <a:r>
              <a:rPr lang="en-US" sz="4000" b="1" dirty="0"/>
              <a:t>Feels like I'm stuck in a techie dream</a:t>
            </a:r>
          </a:p>
          <a:p>
            <a:pPr marL="0" indent="0">
              <a:buNone/>
            </a:pPr>
            <a:r>
              <a:rPr lang="en-US" sz="4000" b="1" dirty="0"/>
              <a:t> </a:t>
            </a:r>
          </a:p>
          <a:p>
            <a:pPr marL="0" indent="0">
              <a:buNone/>
            </a:pPr>
            <a:r>
              <a:rPr lang="en-US" sz="4000" b="1" dirty="0"/>
              <a:t>[Chorus]</a:t>
            </a:r>
          </a:p>
          <a:p>
            <a:pPr marL="0" indent="0">
              <a:buNone/>
            </a:pPr>
            <a:r>
              <a:rPr lang="en-US" sz="4000" b="1" dirty="0"/>
              <a:t>Oh I got the MIS 112 blues</a:t>
            </a:r>
          </a:p>
          <a:p>
            <a:pPr marL="0" indent="0">
              <a:buNone/>
            </a:pPr>
            <a:r>
              <a:rPr lang="en-US" sz="4000" b="1" dirty="0"/>
              <a:t>Don't know what to click or choose</a:t>
            </a:r>
          </a:p>
          <a:p>
            <a:pPr marL="0" indent="0">
              <a:buNone/>
            </a:pPr>
            <a:r>
              <a:rPr lang="en-US" sz="4000" b="1" dirty="0"/>
              <a:t>The prompts are long</a:t>
            </a:r>
          </a:p>
          <a:p>
            <a:pPr marL="0" indent="0">
              <a:buNone/>
            </a:pPr>
            <a:r>
              <a:rPr lang="en-US" sz="4000" b="1" dirty="0"/>
              <a:t>The answers are short</a:t>
            </a:r>
          </a:p>
          <a:p>
            <a:pPr marL="0" indent="0">
              <a:buNone/>
            </a:pPr>
            <a:r>
              <a:rPr lang="en-US" sz="4000" b="1" dirty="0"/>
              <a:t>This AI thing's got me </a:t>
            </a:r>
            <a:r>
              <a:rPr lang="en-US" sz="4000" b="1" dirty="0" err="1"/>
              <a:t>outta</a:t>
            </a:r>
            <a:r>
              <a:rPr lang="en-US" sz="4000" b="1" dirty="0"/>
              <a:t> sorts</a:t>
            </a:r>
          </a:p>
          <a:p>
            <a:pPr marL="0" indent="0">
              <a:buNone/>
            </a:pPr>
            <a:r>
              <a:rPr lang="en-US" sz="4000" b="1" dirty="0"/>
              <a:t> </a:t>
            </a:r>
          </a:p>
          <a:p>
            <a:pPr marL="0" indent="0">
              <a:buNone/>
            </a:pPr>
            <a:r>
              <a:rPr lang="en-US" sz="4000" b="1" dirty="0"/>
              <a:t>[Verse 2]</a:t>
            </a:r>
          </a:p>
          <a:p>
            <a:pPr marL="0" indent="0">
              <a:buNone/>
            </a:pPr>
            <a:r>
              <a:rPr lang="en-US" sz="4000" b="1" dirty="0"/>
              <a:t>The teacher's </a:t>
            </a:r>
            <a:r>
              <a:rPr lang="en-US" sz="4000" b="1" dirty="0" err="1"/>
              <a:t>talkin</a:t>
            </a:r>
            <a:r>
              <a:rPr lang="en-US" sz="4000" b="1" dirty="0"/>
              <a:t>'</a:t>
            </a:r>
          </a:p>
          <a:p>
            <a:pPr marL="0" indent="0">
              <a:buNone/>
            </a:pPr>
            <a:r>
              <a:rPr lang="en-US" sz="4000" b="1" dirty="0"/>
              <a:t>But it sounds like code</a:t>
            </a:r>
          </a:p>
          <a:p>
            <a:pPr marL="0" indent="0">
              <a:buNone/>
            </a:pPr>
            <a:r>
              <a:rPr lang="en-US" sz="4000" b="1" dirty="0"/>
              <a:t>Neural nets and tokens</a:t>
            </a:r>
          </a:p>
          <a:p>
            <a:pPr marL="0" indent="0">
              <a:buNone/>
            </a:pPr>
            <a:r>
              <a:rPr lang="en-US" sz="4000" b="1" dirty="0"/>
              <a:t>My brain's </a:t>
            </a:r>
            <a:r>
              <a:rPr lang="en-US" sz="4000" b="1" dirty="0" err="1"/>
              <a:t>gonna</a:t>
            </a:r>
            <a:r>
              <a:rPr lang="en-US" sz="4000" b="1" dirty="0"/>
              <a:t> explode</a:t>
            </a:r>
          </a:p>
          <a:p>
            <a:pPr marL="0" indent="0">
              <a:buNone/>
            </a:pPr>
            <a:r>
              <a:rPr lang="en-US" sz="4000" b="1" dirty="0"/>
              <a:t>WSU walls echo with my groans</a:t>
            </a:r>
          </a:p>
          <a:p>
            <a:pPr marL="0" indent="0">
              <a:buNone/>
            </a:pPr>
            <a:r>
              <a:rPr lang="en-US" sz="4000" b="1" dirty="0"/>
              <a:t>I'm just a student</a:t>
            </a:r>
          </a:p>
          <a:p>
            <a:pPr marL="0" indent="0">
              <a:buNone/>
            </a:pPr>
            <a:r>
              <a:rPr lang="en-US" sz="4000" b="1" dirty="0"/>
              <a:t>Leave my mind alone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en-US" sz="3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3773F-5EA0-F14E-5B17-109E9567F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b="1" i="1" dirty="0"/>
              <a:t>[</a:t>
            </a:r>
            <a:r>
              <a:rPr lang="en-US" sz="3400" b="1" i="1" dirty="0" err="1"/>
              <a:t>Prechorus</a:t>
            </a:r>
            <a:r>
              <a:rPr lang="en-US" sz="3400" b="1" i="1" dirty="0"/>
              <a:t>]</a:t>
            </a:r>
          </a:p>
          <a:p>
            <a:pPr marL="0" indent="0">
              <a:buNone/>
            </a:pPr>
            <a:r>
              <a:rPr lang="en-US" sz="3400" b="1" i="1" dirty="0"/>
              <a:t>Why can't it write my essay right</a:t>
            </a:r>
          </a:p>
          <a:p>
            <a:pPr marL="0" indent="0">
              <a:buNone/>
            </a:pPr>
            <a:r>
              <a:rPr lang="en-US" sz="3400" b="1" i="1" dirty="0"/>
              <a:t>Why can't it solve my pain tonight</a:t>
            </a:r>
          </a:p>
          <a:p>
            <a:pPr marL="0" indent="0">
              <a:buNone/>
            </a:pPr>
            <a:r>
              <a:rPr lang="en-US" sz="3400" b="1" i="1" dirty="0"/>
              <a:t> </a:t>
            </a:r>
          </a:p>
          <a:p>
            <a:pPr marL="0" indent="0">
              <a:buNone/>
            </a:pPr>
            <a:r>
              <a:rPr lang="en-US" sz="3400" b="1" i="1" dirty="0"/>
              <a:t>[Chorus]</a:t>
            </a:r>
          </a:p>
          <a:p>
            <a:pPr marL="0" indent="0">
              <a:buNone/>
            </a:pPr>
            <a:r>
              <a:rPr lang="en-US" sz="3400" b="1" i="1" dirty="0"/>
              <a:t>Oh I got the MIS 112 blues</a:t>
            </a:r>
          </a:p>
          <a:p>
            <a:pPr marL="0" indent="0">
              <a:buNone/>
            </a:pPr>
            <a:r>
              <a:rPr lang="en-US" sz="3400" b="1" i="1" dirty="0"/>
              <a:t>I'm so lost I can't refuse</a:t>
            </a:r>
          </a:p>
          <a:p>
            <a:pPr marL="0" indent="0">
              <a:buNone/>
            </a:pPr>
            <a:r>
              <a:rPr lang="en-US" sz="3400" b="1" i="1" dirty="0"/>
              <a:t>The screen's so bright</a:t>
            </a:r>
          </a:p>
          <a:p>
            <a:pPr marL="0" indent="0">
              <a:buNone/>
            </a:pPr>
            <a:r>
              <a:rPr lang="en-US" sz="3400" b="1" i="1" dirty="0"/>
              <a:t>My future's dim</a:t>
            </a:r>
          </a:p>
          <a:p>
            <a:pPr marL="0" indent="0">
              <a:buNone/>
            </a:pPr>
            <a:r>
              <a:rPr lang="en-US" sz="3400" b="1" i="1" dirty="0"/>
              <a:t>Drowning in this generative swim</a:t>
            </a:r>
          </a:p>
          <a:p>
            <a:pPr marL="0" indent="0">
              <a:buNone/>
            </a:pPr>
            <a:r>
              <a:rPr lang="en-US" sz="3400" b="1" i="1" dirty="0"/>
              <a:t> </a:t>
            </a:r>
          </a:p>
          <a:p>
            <a:pPr marL="0" indent="0">
              <a:buNone/>
            </a:pPr>
            <a:r>
              <a:rPr lang="en-US" sz="3400" b="1" i="1" dirty="0"/>
              <a:t>[Bridge]</a:t>
            </a:r>
          </a:p>
          <a:p>
            <a:pPr marL="0" indent="0">
              <a:buNone/>
            </a:pPr>
            <a:r>
              <a:rPr lang="en-US" sz="3400" b="1" i="1" dirty="0"/>
              <a:t>The syllabus laughed</a:t>
            </a:r>
          </a:p>
          <a:p>
            <a:pPr marL="0" indent="0">
              <a:buNone/>
            </a:pPr>
            <a:r>
              <a:rPr lang="en-US" sz="3400" b="1" i="1" dirty="0"/>
              <a:t>Said "Welcome to the grind"</a:t>
            </a:r>
          </a:p>
          <a:p>
            <a:pPr marL="0" indent="0">
              <a:buNone/>
            </a:pPr>
            <a:r>
              <a:rPr lang="en-US" sz="3400" b="1" i="1" dirty="0"/>
              <a:t>Every click I make</a:t>
            </a:r>
          </a:p>
          <a:p>
            <a:pPr marL="0" indent="0">
              <a:buNone/>
            </a:pPr>
            <a:r>
              <a:rPr lang="en-US" sz="3400" b="1" i="1" dirty="0"/>
              <a:t>I leave hope behind</a:t>
            </a:r>
          </a:p>
          <a:p>
            <a:pPr marL="0" indent="0">
              <a:buNone/>
            </a:pPr>
            <a:r>
              <a:rPr lang="en-US" sz="3400" b="1" i="1" dirty="0"/>
              <a:t>They said AI would help</a:t>
            </a:r>
          </a:p>
          <a:p>
            <a:pPr marL="0" indent="0">
              <a:buNone/>
            </a:pPr>
            <a:r>
              <a:rPr lang="en-US" sz="3400" b="1" i="1" dirty="0"/>
              <a:t>It would make life sweet</a:t>
            </a:r>
          </a:p>
          <a:p>
            <a:pPr marL="0" indent="0">
              <a:buNone/>
            </a:pPr>
            <a:r>
              <a:rPr lang="en-US" sz="3400" b="1" i="1" dirty="0"/>
              <a:t>But it’s my soul</a:t>
            </a:r>
          </a:p>
          <a:p>
            <a:pPr marL="0" indent="0">
              <a:buNone/>
            </a:pPr>
            <a:r>
              <a:rPr lang="en-US" sz="3400" b="1" i="1" dirty="0"/>
              <a:t>Not my homework</a:t>
            </a:r>
          </a:p>
          <a:p>
            <a:pPr marL="0" indent="0">
              <a:buNone/>
            </a:pPr>
            <a:r>
              <a:rPr lang="en-US" sz="3400" b="1" i="1" dirty="0"/>
              <a:t>It’s </a:t>
            </a:r>
            <a:r>
              <a:rPr lang="en-US" sz="3400" b="1" i="1" dirty="0" err="1"/>
              <a:t>tryin</a:t>
            </a:r>
            <a:r>
              <a:rPr lang="en-US" sz="3400" b="1" i="1" dirty="0"/>
              <a:t>’ to eat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3EF0D2-1F23-9B2C-D597-F8913074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The MIS 112 Blues (</a:t>
            </a:r>
            <a:r>
              <a:rPr lang="en-US" dirty="0">
                <a:hlinkClick r:id="rId4"/>
              </a:rPr>
              <a:t>Suno</a:t>
            </a:r>
            <a:r>
              <a:rPr lang="en-US" dirty="0"/>
              <a:t>)</a:t>
            </a:r>
          </a:p>
        </p:txBody>
      </p:sp>
      <p:pic>
        <p:nvPicPr>
          <p:cNvPr id="7" name="The MIS 112 Blues">
            <a:hlinkClick r:id="" action="ppaction://media"/>
            <a:extLst>
              <a:ext uri="{FF2B5EF4-FFF2-40B4-BE49-F238E27FC236}">
                <a16:creationId xmlns:a16="http://schemas.microsoft.com/office/drawing/2014/main" id="{DAC8DDBE-C99E-39D6-3AED-47305545E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283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85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CF5D5-4BE0-8571-755A-0D0E1F5FA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A45FC9-BAF4-E83E-1FE9-906BFC1A2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606800"/>
            <a:ext cx="8382000" cy="1470025"/>
          </a:xfrm>
        </p:spPr>
        <p:txBody>
          <a:bodyPr>
            <a:normAutofit/>
          </a:bodyPr>
          <a:lstStyle/>
          <a:p>
            <a:r>
              <a:rPr lang="en-US" dirty="0"/>
              <a:t>5. Hands-On Friday: AI Images &amp; Audio</a:t>
            </a:r>
          </a:p>
        </p:txBody>
      </p:sp>
    </p:spTree>
    <p:extLst>
      <p:ext uri="{BB962C8B-B14F-4D97-AF65-F5344CB8AC3E}">
        <p14:creationId xmlns:p14="http://schemas.microsoft.com/office/powerpoint/2010/main" val="2234056405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7B93-9B29-F65F-3CA2-D5280B08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E954A7-AEB2-F173-1ADA-F67DDB7C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0"/>
            <a:ext cx="8229600" cy="45935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Make sure you can access: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MIS 112 Lab Report 5</a:t>
            </a:r>
            <a:endParaRPr lang="en-US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Websites: 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Qwen Image Fast</a:t>
            </a:r>
            <a:endParaRPr lang="en-US" sz="2400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AI Jukebox</a:t>
            </a:r>
            <a:endParaRPr lang="en-US" dirty="0"/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Google AI Studio</a:t>
            </a:r>
            <a:r>
              <a:rPr lang="en-US" dirty="0"/>
              <a:t> (Nano Banana)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345D1-9DC0-F33B-FC00-0CC5B6DE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59465"/>
            <a:ext cx="89154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Friday Lab Prep</a:t>
            </a:r>
          </a:p>
        </p:txBody>
      </p:sp>
    </p:spTree>
    <p:extLst>
      <p:ext uri="{BB962C8B-B14F-4D97-AF65-F5344CB8AC3E}">
        <p14:creationId xmlns:p14="http://schemas.microsoft.com/office/powerpoint/2010/main" val="266093447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9B086-8002-78C7-6F10-F0A1AE70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D49BFC-EE1B-D084-D930-47F1D227B3A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Opening Text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Window</a:t>
            </a:r>
          </a:p>
          <a:p>
            <a:pPr marL="742950" indent="-74295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Tracing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9F924F-B7DD-306C-B7B1-1B480C0A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Test Your Agent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2BE6E-6216-0733-BCA6-9134A1FC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97" y="1481531"/>
            <a:ext cx="4222903" cy="47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10502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F127-8244-B82D-CF3B-9358A4DFF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57FFD-6D37-834C-0860-0481D787E55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Generative AI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Agent Details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Security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Languages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C2006-A4F8-C5BD-8CB0-17C443B5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A4041-521C-F035-18F9-76C37A5A3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20913"/>
            <a:ext cx="5221371" cy="21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90331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C133-B5B7-A80A-F441-C9C8E56F3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4EA0D0-93AD-22D3-DBEE-FD4238A4A5E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Files (RAG)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Websites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7F87C4-DC7F-FC32-DC2C-98784A7F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BCA78-4C41-B9B8-D2E9-EA228A07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13" y="3429000"/>
            <a:ext cx="7162800" cy="25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10927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33587-DC88-FBD8-5A35-800FDB85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97D968-6F76-8362-3915-8F241BBECD8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62500" lnSpcReduction="2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Microsoft Graph actions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SharePoint/OneDrive knowledge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Power Automate flow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Custom Connector 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Dataverse / Power BI actions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DC3277-F5AE-D9A2-BE79-FC1229E4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3FA59-18C6-C961-3599-C7487418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711" y="2209800"/>
            <a:ext cx="4744247" cy="26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73428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31A67-A2D9-0A46-5AD7-70C6A3E4C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33299-3290-D6EE-FD71-F1091FAEFA5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Financials Ingest &amp; Normalize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Ratio &amp; Diagnostics (DuPont)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Valuation &amp; Scenario Engine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Risk, Compliance &amp; Suitability (Reg BI/GIPS)</a:t>
            </a:r>
          </a:p>
          <a:p>
            <a:pPr marL="742950" indent="-742950">
              <a:lnSpc>
                <a:spcPct val="16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Excel/Sheets Modeling Copilot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714DB9-AC9D-9660-739A-253E9C60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CPS: Agents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45B08-6021-0494-0284-B6D719EA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05000"/>
            <a:ext cx="4069736" cy="2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33000"/>
      </p:ext>
    </p:extLst>
  </p:cSld>
  <p:clrMapOvr>
    <a:masterClrMapping/>
  </p:clrMapOvr>
  <p:transition spd="med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5787</TotalTime>
  <Words>2821</Words>
  <Application>Microsoft Office PowerPoint</Application>
  <PresentationFormat>On-screen Show (4:3)</PresentationFormat>
  <Paragraphs>334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Century Gothic</vt:lpstr>
      <vt:lpstr>Contemporary blue</vt:lpstr>
      <vt:lpstr>MIS 112 - AI Unleased:  Introduction to Generative AI</vt:lpstr>
      <vt:lpstr>Overview</vt:lpstr>
      <vt:lpstr>1. Demo: Microsoft Copilot Studio </vt:lpstr>
      <vt:lpstr>CPS: Overview</vt:lpstr>
      <vt:lpstr>CPS: Test Your Agent</vt:lpstr>
      <vt:lpstr>CPS: Settings</vt:lpstr>
      <vt:lpstr>CPS: Knowledge</vt:lpstr>
      <vt:lpstr>CPS: Tools</vt:lpstr>
      <vt:lpstr>CPS: Agents</vt:lpstr>
      <vt:lpstr>CPS: Topics</vt:lpstr>
      <vt:lpstr>CPS: Activities</vt:lpstr>
      <vt:lpstr>CPS: Analytics</vt:lpstr>
      <vt:lpstr>CPS: Channels</vt:lpstr>
      <vt:lpstr>CPS: Website</vt:lpstr>
      <vt:lpstr>2. Image Generation  Methods</vt:lpstr>
      <vt:lpstr>Image Generation Sections</vt:lpstr>
      <vt:lpstr>A. Image Generation Overview</vt:lpstr>
      <vt:lpstr>B. Image Data Structures</vt:lpstr>
      <vt:lpstr>C. AI Models</vt:lpstr>
      <vt:lpstr>D. Prompting Suggestions</vt:lpstr>
      <vt:lpstr>Prompting Example</vt:lpstr>
      <vt:lpstr>Prompting Result</vt:lpstr>
      <vt:lpstr>E. Style Transfer</vt:lpstr>
      <vt:lpstr>F. Nano Banana</vt:lpstr>
      <vt:lpstr>Core Capabilities Overview</vt:lpstr>
      <vt:lpstr>How Nano Banana Works</vt:lpstr>
      <vt:lpstr>Temperature</vt:lpstr>
      <vt:lpstr>Character Consistency Technology</vt:lpstr>
      <vt:lpstr>Editing Features and Controls</vt:lpstr>
      <vt:lpstr>Real-World Use Cases</vt:lpstr>
      <vt:lpstr>AI Safety Measures</vt:lpstr>
      <vt:lpstr>Limitations and Challenges</vt:lpstr>
      <vt:lpstr>3. Audio Generation  Methods</vt:lpstr>
      <vt:lpstr>Audio Generation</vt:lpstr>
      <vt:lpstr>A. Audio Generation Overview</vt:lpstr>
      <vt:lpstr>Motives for Audio Generation</vt:lpstr>
      <vt:lpstr>B. Audio Data Structures</vt:lpstr>
      <vt:lpstr>C. AI Models</vt:lpstr>
      <vt:lpstr>D. Prompting Suggestions</vt:lpstr>
      <vt:lpstr>Prompt Example</vt:lpstr>
      <vt:lpstr>Prompt Example</vt:lpstr>
      <vt:lpstr>HuggingFace Places (link)</vt:lpstr>
      <vt:lpstr>4. Ethics &amp; Legal  Considerations</vt:lpstr>
      <vt:lpstr>Ethical &amp; Legal Considerations</vt:lpstr>
      <vt:lpstr>The MIS 112 Blues (Suno)</vt:lpstr>
      <vt:lpstr>5. Hands-On Friday: AI Images &amp; Audio</vt:lpstr>
      <vt:lpstr>Friday Lab Prep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</dc:creator>
  <cp:lastModifiedBy>Schrenk, Lawrence</cp:lastModifiedBy>
  <cp:revision>712</cp:revision>
  <dcterms:created xsi:type="dcterms:W3CDTF">2004-10-03T21:09:17Z</dcterms:created>
  <dcterms:modified xsi:type="dcterms:W3CDTF">2025-09-24T12:09:00Z</dcterms:modified>
</cp:coreProperties>
</file>