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46"/>
  </p:notesMasterIdLst>
  <p:handoutMasterIdLst>
    <p:handoutMasterId r:id="rId47"/>
  </p:handoutMasterIdLst>
  <p:sldIdLst>
    <p:sldId id="397" r:id="rId2"/>
    <p:sldId id="398" r:id="rId3"/>
    <p:sldId id="404" r:id="rId4"/>
    <p:sldId id="701" r:id="rId5"/>
    <p:sldId id="465" r:id="rId6"/>
    <p:sldId id="501" r:id="rId7"/>
    <p:sldId id="466" r:id="rId8"/>
    <p:sldId id="530" r:id="rId9"/>
    <p:sldId id="467" r:id="rId10"/>
    <p:sldId id="464" r:id="rId11"/>
    <p:sldId id="468" r:id="rId12"/>
    <p:sldId id="527" r:id="rId13"/>
    <p:sldId id="405" r:id="rId14"/>
    <p:sldId id="478" r:id="rId15"/>
    <p:sldId id="472" r:id="rId16"/>
    <p:sldId id="473" r:id="rId17"/>
    <p:sldId id="524" r:id="rId18"/>
    <p:sldId id="474" r:id="rId19"/>
    <p:sldId id="475" r:id="rId20"/>
    <p:sldId id="525" r:id="rId21"/>
    <p:sldId id="476" r:id="rId22"/>
    <p:sldId id="406" r:id="rId23"/>
    <p:sldId id="479" r:id="rId24"/>
    <p:sldId id="481" r:id="rId25"/>
    <p:sldId id="480" r:id="rId26"/>
    <p:sldId id="482" r:id="rId27"/>
    <p:sldId id="483" r:id="rId28"/>
    <p:sldId id="407" r:id="rId29"/>
    <p:sldId id="528" r:id="rId30"/>
    <p:sldId id="484" r:id="rId31"/>
    <p:sldId id="523" r:id="rId32"/>
    <p:sldId id="485" r:id="rId33"/>
    <p:sldId id="486" r:id="rId34"/>
    <p:sldId id="495" r:id="rId35"/>
    <p:sldId id="496" r:id="rId36"/>
    <p:sldId id="497" r:id="rId37"/>
    <p:sldId id="408" r:id="rId38"/>
    <p:sldId id="489" r:id="rId39"/>
    <p:sldId id="490" r:id="rId40"/>
    <p:sldId id="498" r:id="rId41"/>
    <p:sldId id="499" r:id="rId42"/>
    <p:sldId id="529" r:id="rId43"/>
    <p:sldId id="403" r:id="rId44"/>
    <p:sldId id="700" r:id="rId45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3C3D3"/>
    <a:srgbClr val="002B5C"/>
    <a:srgbClr val="ADC6D7"/>
    <a:srgbClr val="00BEB9"/>
    <a:srgbClr val="00CAC5"/>
    <a:srgbClr val="00CFC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6163" autoAdjust="0"/>
  </p:normalViewPr>
  <p:slideViewPr>
    <p:cSldViewPr>
      <p:cViewPr varScale="1">
        <p:scale>
          <a:sx n="78" d="100"/>
          <a:sy n="78" d="100"/>
        </p:scale>
        <p:origin x="1506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2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03F7FA54-1521-4DD7-9404-29EC1BA7038B}" type="datetimeFigureOut">
              <a:rPr lang="en-US"/>
              <a:pPr>
                <a:defRPr/>
              </a:pPr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BFD8F90-EA37-43C3-8ED6-D915013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0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5839"/>
            <a:ext cx="5638273" cy="30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618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41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9801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554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86133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771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/>
              <a:t>Click to edit Master title style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771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620571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43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5371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7:57 AM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71" y="6157813"/>
            <a:ext cx="1219200" cy="6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</p:sldLayoutIdLst>
  <p:transition spd="med">
    <p:fade thruBlk="1"/>
  </p:transition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Arial" panose="020B0604020202020204" pitchFamily="34" charset="0"/>
          <a:cs typeface="Arial" panose="020B0604020202020204" pitchFamily="34" charset="0"/>
        </a:defRPr>
      </a:lvl1pPr>
      <a:lvl2pPr marL="742950" indent="-285750" eaLnBrk="1" hangingPunct="1">
        <a:buChar char="–"/>
        <a:defRPr sz="2800"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eaLnBrk="1" hangingPunct="1">
        <a:buChar char="•"/>
        <a:defRPr sz="2400"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eaLnBrk="1" hangingPunct="1">
        <a:buChar char="–"/>
        <a:defRPr sz="2000"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eaLnBrk="1" hangingPunct="1">
        <a:buChar char="»"/>
        <a:defRPr sz="1800"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365.cloud.microsoft/chat" TargetMode="External"/><Relationship Id="rId2" Type="http://schemas.openxmlformats.org/officeDocument/2006/relationships/hyperlink" Target="https://winona.az1.qualtrics.com/jfe/form/SV_5p6QGG6zcFJcOc6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Topic 4: AI Agents: </a:t>
            </a:r>
          </a:p>
          <a:p>
            <a:r>
              <a:rPr lang="en-US" dirty="0"/>
              <a:t>From Theory to Real-World Applications</a:t>
            </a:r>
            <a:endParaRPr lang="en-IN" dirty="0"/>
          </a:p>
          <a:p>
            <a:endParaRPr lang="en-US" sz="2400" dirty="0"/>
          </a:p>
          <a:p>
            <a:r>
              <a:rPr lang="en-US" sz="2400" dirty="0"/>
              <a:t>Pat Paulson and Larry Schrenk, Instructors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 112 - AI Unleased: </a:t>
            </a:r>
            <a:br>
              <a:rPr lang="en-US" dirty="0"/>
            </a:br>
            <a:r>
              <a:rPr lang="en-US" dirty="0"/>
              <a:t>Introduction to 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60586671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1E8E-6447-6359-0B4F-E4B42AC4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B3BE6-3B02-82ED-34BD-910468938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199"/>
            <a:ext cx="8382571" cy="48983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Sensors</a:t>
            </a:r>
            <a:r>
              <a:rPr lang="en-US" sz="2400" dirty="0"/>
              <a:t> collect environmental data through interfaces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Knowledge Base </a:t>
            </a:r>
            <a:r>
              <a:rPr lang="en-US" sz="2400" dirty="0"/>
              <a:t>stores domain-specific rules and information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Inference Engine </a:t>
            </a:r>
            <a:r>
              <a:rPr lang="en-US" sz="2400" dirty="0"/>
              <a:t>processes data using logical reasoning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Actuators</a:t>
            </a:r>
            <a:r>
              <a:rPr lang="en-US" sz="2400" dirty="0"/>
              <a:t> execute decisions through commands and outputs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Memory Systems </a:t>
            </a:r>
            <a:r>
              <a:rPr lang="en-US" sz="2400" dirty="0"/>
              <a:t>maintain state information across interaction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07195A-4C46-6429-C830-55F063E4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Agent Components</a:t>
            </a:r>
          </a:p>
        </p:txBody>
      </p:sp>
      <p:pic>
        <p:nvPicPr>
          <p:cNvPr id="2050" name="Picture 2" descr="Meet DFRobot at Bett 2025: Experience AI &amp; Robotics Live - DFRobot">
            <a:extLst>
              <a:ext uri="{FF2B5EF4-FFF2-40B4-BE49-F238E27FC236}">
                <a16:creationId xmlns:a16="http://schemas.microsoft.com/office/drawing/2014/main" id="{A3AC8C51-8E8E-6B51-7BEC-A2EA0419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90" y="245165"/>
            <a:ext cx="2438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413227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46DB3-9A97-BA48-78F2-86E46FD2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2F53C6-9A34-4CE6-52B5-FB87243F0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b="1"/>
              <a:t>P</a:t>
            </a:r>
            <a:r>
              <a:rPr lang="en-US" sz="2500"/>
              <a:t>erformance, </a:t>
            </a:r>
            <a:r>
              <a:rPr lang="en-US" sz="2500" b="1"/>
              <a:t>E</a:t>
            </a:r>
            <a:r>
              <a:rPr lang="en-US" sz="2500"/>
              <a:t>nvironment, </a:t>
            </a:r>
            <a:r>
              <a:rPr lang="en-US" sz="2500" b="1"/>
              <a:t>A</a:t>
            </a:r>
            <a:r>
              <a:rPr lang="en-US" sz="2500"/>
              <a:t>ctuators, </a:t>
            </a:r>
            <a:r>
              <a:rPr lang="en-US" sz="2500" b="1"/>
              <a:t>S</a:t>
            </a:r>
            <a:r>
              <a:rPr lang="en-US" sz="2500"/>
              <a:t>ensors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Performance measure for success metrics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Model environment for realistic context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Design actuators for actionable interactions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Select sensors for accurate perception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D74EC-F878-FA5A-214C-2266B97C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343658"/>
            <a:ext cx="4038600" cy="30390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C189DD-D3CD-DF7B-158B-8437F4A1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PEAS Framework</a:t>
            </a:r>
          </a:p>
        </p:txBody>
      </p:sp>
    </p:spTree>
    <p:extLst>
      <p:ext uri="{BB962C8B-B14F-4D97-AF65-F5344CB8AC3E}">
        <p14:creationId xmlns:p14="http://schemas.microsoft.com/office/powerpoint/2010/main" val="2605629697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D972-29BE-7E48-AFD3-F80B6AE3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5A4D1-31B8-955B-8A39-DF22994C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Customer service chatbots resolve 67% of inquiries automatically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Trading algorithms execute 75% of stock market transactions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Smart home systems optimize energy consumption by 23%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Autonomous vehicles process sensor data at 60 FPS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Recommendation engines drive 35% of e-commerce revenue growth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6FDF41-344A-8E2F-0AD0-86A3B61E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Real-World Applications</a:t>
            </a:r>
          </a:p>
        </p:txBody>
      </p:sp>
      <p:pic>
        <p:nvPicPr>
          <p:cNvPr id="5" name="Picture 4" descr="A cat sitting on a cat bed">
            <a:extLst>
              <a:ext uri="{FF2B5EF4-FFF2-40B4-BE49-F238E27FC236}">
                <a16:creationId xmlns:a16="http://schemas.microsoft.com/office/drawing/2014/main" id="{50C6B2D8-9FAF-E9AF-0A4C-BE262177A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76400"/>
            <a:ext cx="3429000" cy="42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3514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3208-8C4A-99CD-C457-D0865D92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90D1A6-2F9A-27AE-C750-B6401C039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2. Agent Taxonomy </a:t>
            </a:r>
            <a:br>
              <a:rPr lang="en-US" dirty="0"/>
            </a:br>
            <a:r>
              <a:rPr lang="en-US" dirty="0"/>
              <a:t>&amp; Core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46338-29AE-670F-772F-742A6EA8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4818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8470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CBA71-3B14-BC21-AE23-80003192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DB889B-CEFA-B37A-3D4D-20C114D07D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000" dirty="0"/>
              <a:t>Simple Reflex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900" dirty="0"/>
              <a:t>Thermostat triggers heat when &lt; 68°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000" dirty="0"/>
              <a:t>Model-Based Reflex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900" dirty="0"/>
              <a:t>Robot maps room to navigate obstacles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000" dirty="0"/>
              <a:t>Goal-Based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900" dirty="0"/>
              <a:t>Route planner selects path reaching destination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2600" dirty="0"/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7105B-8602-C514-4B46-85E88A539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 startAt="4"/>
            </a:pPr>
            <a:r>
              <a:rPr lang="en-US" sz="2200" dirty="0"/>
              <a:t>Utility-Based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dirty="0"/>
              <a:t>Ride-share app maximizes driver earnings utility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 startAt="4"/>
            </a:pPr>
            <a:r>
              <a:rPr lang="en-US" sz="2200" dirty="0"/>
              <a:t>Learning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dirty="0"/>
              <a:t>Reinforcement Learning (RL) boosts game score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 startAt="4"/>
            </a:pPr>
            <a:r>
              <a:rPr lang="en-US" sz="2200" dirty="0"/>
              <a:t>Multi-Agent Systems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700" dirty="0"/>
              <a:t>Coordinate between distributed intelligent entities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F4087-C217-E18B-0B86-8AC6BDE8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Agent Type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602355780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78E35-DDA6-F209-EC52-FF7968C1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A5F2DB-A0B8-29E6-1FD3-EFF622CEF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Sensor data triggers predefined rules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Stimulus-response delivers 30% faster reactions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Sensors feed actuators directly for obstacle avoidance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Simpler rules reduce misclassification errors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Routine rules boost adaptability in uncertain settings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Example: Automatically sliding door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751A6-9F8F-4D87-2D88-B21FB49FA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16264"/>
            <a:ext cx="4038600" cy="2493834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57C588-10FE-8045-38E7-3EC3EB67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Simple Reflex Agents</a:t>
            </a:r>
          </a:p>
        </p:txBody>
      </p:sp>
    </p:spTree>
    <p:extLst>
      <p:ext uri="{BB962C8B-B14F-4D97-AF65-F5344CB8AC3E}">
        <p14:creationId xmlns:p14="http://schemas.microsoft.com/office/powerpoint/2010/main" val="3915738153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C2D7-DAB1-3EEF-B958-4B9B1DCAA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98D9EB-DEBD-6823-E435-F21DE4390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Updated internal model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Captures recent changes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Transition model predicts next state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Environment model manages partially observable worlds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Verification process cuts decision errors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Example: Roomba</a:t>
            </a:r>
          </a:p>
        </p:txBody>
      </p:sp>
      <p:pic>
        <p:nvPicPr>
          <p:cNvPr id="5" name="Picture 4" descr="A diagram of a system&#10;&#10;AI-generated content may be incorrect.">
            <a:extLst>
              <a:ext uri="{FF2B5EF4-FFF2-40B4-BE49-F238E27FC236}">
                <a16:creationId xmlns:a16="http://schemas.microsoft.com/office/drawing/2014/main" id="{E925FA14-3DA9-84B5-DCBA-2594064E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585975"/>
            <a:ext cx="4038600" cy="255441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A3B91B-5337-6C9B-A856-3BA88123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sz="4100"/>
              <a:t>B. Model-Based Reflex Agents</a:t>
            </a:r>
          </a:p>
        </p:txBody>
      </p:sp>
    </p:spTree>
    <p:extLst>
      <p:ext uri="{BB962C8B-B14F-4D97-AF65-F5344CB8AC3E}">
        <p14:creationId xmlns:p14="http://schemas.microsoft.com/office/powerpoint/2010/main" val="3985695059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29A0B-617C-2D79-363E-CC5F06A0F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8D5EE-7E57-35AA-ABF3-5AE47F827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5029200" cy="48983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Agent senses dirt location using IR sensor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Internal state stores room ID, dirt status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Rule base selects CLEAN or MOVE via actuator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Fast cycles per second enable fast reactions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95% cleanliness in 100 steps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C6A70-A7EE-2CB7-6983-4CEF5083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Model-Based Reflex Agents: Vacuum Example</a:t>
            </a:r>
          </a:p>
        </p:txBody>
      </p:sp>
      <p:pic>
        <p:nvPicPr>
          <p:cNvPr id="5" name="Picture 4" descr="A cat lying on the floor">
            <a:extLst>
              <a:ext uri="{FF2B5EF4-FFF2-40B4-BE49-F238E27FC236}">
                <a16:creationId xmlns:a16="http://schemas.microsoft.com/office/drawing/2014/main" id="{07E538DB-B47B-7A75-2447-5057565A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33600"/>
            <a:ext cx="3611564" cy="313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59402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F6F95-AA6A-E148-67FF-6E9D709E0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65A96-353A-A3CA-0483-E9B045F9C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Maintain internal model storing environment state variables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Update state after each percept using transition function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Execute reflex rules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Track up to 10 variables for quick decisions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Select actions through transition model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Example: Autonomous delivery drone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C695F-DA06-D2F8-BCD3-688FDFB7E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11215"/>
            <a:ext cx="4038600" cy="250393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99BAE9-A6C6-5AC4-786B-6C31D362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Goal-Based Agents</a:t>
            </a:r>
          </a:p>
        </p:txBody>
      </p:sp>
    </p:spTree>
    <p:extLst>
      <p:ext uri="{BB962C8B-B14F-4D97-AF65-F5344CB8AC3E}">
        <p14:creationId xmlns:p14="http://schemas.microsoft.com/office/powerpoint/2010/main" val="1196262917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0F6E-97C5-2B49-56C5-809EE0A3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0759F-F75E-50FD-6E52-BB9838A9C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Maps outcomes to utility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Compute Expected Utility (EU)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Rank possible actions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Select action based on EU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Example: Investments (Risk vs. Return)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537EA-42E0-A1BB-25C5-F4B897F80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74913"/>
            <a:ext cx="4038600" cy="2776537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CED6CD-433C-BE95-DC6E-242771CD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Utility-Based Agents</a:t>
            </a:r>
          </a:p>
        </p:txBody>
      </p:sp>
    </p:spTree>
    <p:extLst>
      <p:ext uri="{BB962C8B-B14F-4D97-AF65-F5344CB8AC3E}">
        <p14:creationId xmlns:p14="http://schemas.microsoft.com/office/powerpoint/2010/main" val="4263075632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C23B4A-1C20-590F-8A2E-6C2D5DCDBDE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Foundations of AI Agents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Agent Taxonomy &amp; Core Types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Agent Architectures &amp; Design Patterns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Multi-Agent Systems &amp; Decision Methods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Evaluation, Ethics, and the Future 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Hands-On Friday: AI Agents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7EE01-8F96-F343-E44F-91D7E28A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An introduction to AI agents">
            <a:extLst>
              <a:ext uri="{FF2B5EF4-FFF2-40B4-BE49-F238E27FC236}">
                <a16:creationId xmlns:a16="http://schemas.microsoft.com/office/drawing/2014/main" id="{AB781F2E-90E6-DBA0-3120-927EB4DC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88065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03781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2947E-8580-95A9-122D-C38ECF258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98784F-B9FE-5ECF-06CC-2C21CA5CF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Numeric value representing preference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Higher utility means outcome more desirable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Utility function converts outcomes into utility scores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Expected utility is probability-weighted average of possible utilities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Choose action with highest expected utility</a:t>
            </a:r>
          </a:p>
        </p:txBody>
      </p:sp>
      <p:pic>
        <p:nvPicPr>
          <p:cNvPr id="7" name="Picture 6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B08F6B0B-DB3A-6202-E585-67765BBC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19382"/>
            <a:ext cx="4038600" cy="2887598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009948-A2D2-9949-4A5A-A84B10A3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Background: Expected Utility</a:t>
            </a:r>
          </a:p>
        </p:txBody>
      </p:sp>
    </p:spTree>
    <p:extLst>
      <p:ext uri="{BB962C8B-B14F-4D97-AF65-F5344CB8AC3E}">
        <p14:creationId xmlns:p14="http://schemas.microsoft.com/office/powerpoint/2010/main" val="395274226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E310-079C-54E4-925A-35E7EBB8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490891-D4D4-2F4B-F81B-4B6E9FD89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Reinforcement Learning (Trial and Error)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MDP: states, actions, rewards, step loop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Select best action after each step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Repeat…repeat…repeat…Restart…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Select path with highest reward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/>
              <a:t>Example: Atari Games (Google DeepMind)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ED07D-5084-0669-1467-2730A77A3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757615"/>
            <a:ext cx="4038600" cy="221113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D12AAC-C07A-82A1-F2B2-D25CC6396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E. Learning Agents</a:t>
            </a:r>
          </a:p>
        </p:txBody>
      </p:sp>
    </p:spTree>
    <p:extLst>
      <p:ext uri="{BB962C8B-B14F-4D97-AF65-F5344CB8AC3E}">
        <p14:creationId xmlns:p14="http://schemas.microsoft.com/office/powerpoint/2010/main" val="3791433400"/>
      </p:ext>
    </p:extLst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25073-7F01-64A0-B006-16749C5D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739FD8-EBFA-64B4-8B72-EC53F8B4E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3. Agent Design </a:t>
            </a:r>
            <a:br>
              <a:rPr lang="en-US" dirty="0"/>
            </a:br>
            <a:r>
              <a:rPr lang="en-US" dirty="0"/>
              <a:t>Patterns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0F8F4-F01D-D873-F2A4-10BC0EE5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5596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1B766-C716-E76D-E7CB-F3CE14518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E5CA4C-C72C-6288-ADF8-42699CEF1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Reactive/Subsumption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Instantly map perceptions to actions without planning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Deliberative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Plan actions through internal world models and search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Hybrid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Fuse deliberative planning with fast reactive behaviors for balance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BDI Agents</a:t>
            </a:r>
          </a:p>
          <a:p>
            <a:pPr marL="400050" lvl="1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600" dirty="0"/>
              <a:t>Employ Beliefs-Desires-Intentions to mimic goal-driven reasoning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421173-EC9D-77C0-66F0-A125C76E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579317961"/>
      </p:ext>
    </p:extLst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0ED27-8888-21E7-EB29-6A0FEC80C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1D1F11-6C94-DC35-E989-D91374F71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Instantly map perceptions to actions without planning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Deterministic sensor-action coupling delivers low latency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Subsumption layers hierarchically arbitrate behaviors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Priority encoding + sensor fusion trim actuator jitter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Stateless design needs tiny memory, lacks long-term foresight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Example: Roomba obstacle avoidance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609E60-6F96-8DF0-0757-1A0751EB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Reactive &amp; Subsumption</a:t>
            </a:r>
          </a:p>
        </p:txBody>
      </p:sp>
    </p:spTree>
    <p:extLst>
      <p:ext uri="{BB962C8B-B14F-4D97-AF65-F5344CB8AC3E}">
        <p14:creationId xmlns:p14="http://schemas.microsoft.com/office/powerpoint/2010/main" val="969566647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45FCF-E476-438A-E5FA-415F87BF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3CFF7-3FF8-A29E-6A79-9E11E940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4898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Plan actions through internal world models and search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Symbolic reasoning uses world model for strategic planning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Planner creates goal-directed action sequences quickly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Bayesian beliefs with meta-monitoring cut failures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900" dirty="0"/>
              <a:t>Bayesian reasoning revises beliefs by adding new evidence to refine probabilities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Modular architecture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800" dirty="0"/>
              <a:t>Example: Chess engine explores 1 000 000 moves per second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1BA61C-84D7-6D8F-1757-790816B7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B. Deliberative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022332840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64E3-71EE-D920-9576-FF2F9C2F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FF735-8AC8-E211-3131-F45D2102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Fuses deliberative planning with fast reactive behaviors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Planner layer defines goals; reactive layer handles rapid changes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Coordinator merges sensors, planning, reflex overrides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Knowledge Graph + RL raise decision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Multi-Agent design scales hybrid control across domains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Example: Drone swarm re-routes around wind gusts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08023-E9DE-A017-C255-8830067D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Hybrid Stacks</a:t>
            </a:r>
          </a:p>
        </p:txBody>
      </p:sp>
    </p:spTree>
    <p:extLst>
      <p:ext uri="{BB962C8B-B14F-4D97-AF65-F5344CB8AC3E}">
        <p14:creationId xmlns:p14="http://schemas.microsoft.com/office/powerpoint/2010/main" val="2755632101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0FA8D-9635-0E97-4E05-38565CCA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25B13-F727-77CA-AA81-8B60BD58E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BDI loop: Beliefs → Desires → Intentions for reasoning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Mimic goal-driven reasoning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Intention deliberation algorithm raises plan efficiency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Real-time perceptions update goals and adopt intentions instantly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Modal logic keeps beliefs consistent, pruning conflicting plans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Example: Virtual assistant schedules meetings accurately and quickly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1A728-089D-0119-0EC4-7FFB69CF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90A892-1A70-3DBD-61F9-5920A2DF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BDI Agents</a:t>
            </a:r>
          </a:p>
        </p:txBody>
      </p:sp>
    </p:spTree>
    <p:extLst>
      <p:ext uri="{BB962C8B-B14F-4D97-AF65-F5344CB8AC3E}">
        <p14:creationId xmlns:p14="http://schemas.microsoft.com/office/powerpoint/2010/main" val="1929071503"/>
      </p:ext>
    </p:extLst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3FF18-9286-A899-FBA3-D020F2DE6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73B9B3-3DBB-C5A6-01E6-4B234F8EA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4. Multi-Agent Systems &amp; Decision 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C0307-BED7-5D91-4BDA-9AD845D8D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7911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413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0ADBF-82C2-29BF-B879-B517829B3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1D8332-C789-8ECC-7DDC-440849AE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92500"/>
          </a:bodyPr>
          <a:lstStyle/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Fundamentals</a:t>
            </a:r>
          </a:p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Communication and Protocols</a:t>
            </a:r>
          </a:p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Problem-Solving/Learning</a:t>
            </a:r>
          </a:p>
          <a:p>
            <a:pPr marL="742950" indent="-7429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4400" dirty="0"/>
              <a:t>Planning &amp; Search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1DBA1-4DEB-C1C3-1D91-13FC6ED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Multi-Agent Systems</a:t>
            </a:r>
          </a:p>
        </p:txBody>
      </p:sp>
    </p:spTree>
    <p:extLst>
      <p:ext uri="{BB962C8B-B14F-4D97-AF65-F5344CB8AC3E}">
        <p14:creationId xmlns:p14="http://schemas.microsoft.com/office/powerpoint/2010/main" val="4022794775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66CA-02B5-309F-FCA7-017AABAE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EC7AE9-28F3-5A58-BD67-B88C68D10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1. Foundations of </a:t>
            </a:r>
            <a:br>
              <a:rPr lang="en-US" dirty="0"/>
            </a:br>
            <a:r>
              <a:rPr lang="en-US" dirty="0"/>
              <a:t>AI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B8BCD-6397-8E4B-7352-77287B446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37328"/>
      </p:ext>
    </p:extLst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3EF63-CFB2-B5C9-5082-C1D284E3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DFBB1-ED25-633B-BA81-741AD6EC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Peer-to-peer coordination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Scales to 100+ autonomous agents seamlessly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Use standard messaging with local knowledge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Resilient, emergent, cooperative behavior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Example: Warehouse, finance, supply-chain robots share paths efficiently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7E2B6-54E5-EE1C-5A96-9F823D7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Fundamentals</a:t>
            </a:r>
          </a:p>
        </p:txBody>
      </p:sp>
    </p:spTree>
    <p:extLst>
      <p:ext uri="{BB962C8B-B14F-4D97-AF65-F5344CB8AC3E}">
        <p14:creationId xmlns:p14="http://schemas.microsoft.com/office/powerpoint/2010/main" val="933870558"/>
      </p:ext>
    </p:extLst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31116-022A-BC89-6E3C-BEF59093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125A1562-7D49-1FC9-422A-842A55AF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13" y="1600200"/>
            <a:ext cx="5420315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2D9A1B-E1EA-4E3D-A906-87FAAD4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Multi-Agent Organization</a:t>
            </a:r>
          </a:p>
        </p:txBody>
      </p:sp>
    </p:spTree>
    <p:extLst>
      <p:ext uri="{BB962C8B-B14F-4D97-AF65-F5344CB8AC3E}">
        <p14:creationId xmlns:p14="http://schemas.microsoft.com/office/powerpoint/2010/main" val="2111115844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0E236-51B7-4B9A-6C57-4D2CD40B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97EA80-F543-9961-71E7-2791DB685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FIPA-ACL (Agent Communication Language) standardizes message exchange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Contract Net Protocol enables task allocation negotiation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Message passing achieves low latency in distributed environments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9319BA-43A4-A010-C862-005EFC3E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B. Communication and Protocols</a:t>
            </a:r>
          </a:p>
        </p:txBody>
      </p:sp>
    </p:spTree>
    <p:extLst>
      <p:ext uri="{BB962C8B-B14F-4D97-AF65-F5344CB8AC3E}">
        <p14:creationId xmlns:p14="http://schemas.microsoft.com/office/powerpoint/2010/main" val="2116159064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12B9C-ADB2-0830-1F93-8CDFA9BCC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63505-3FAA-36E9-3966-098946FE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Decentralized Learning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Agents learn locally, no central controller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Actor-Critic (RL)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Actor picks an action; critic scores it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Train once centrally; agents act on their own</a:t>
            </a:r>
          </a:p>
        </p:txBody>
      </p:sp>
      <p:pic>
        <p:nvPicPr>
          <p:cNvPr id="5" name="Picture 4" descr="A diagram of a business&#10;&#10;AI-generated content may be incorrect.">
            <a:extLst>
              <a:ext uri="{FF2B5EF4-FFF2-40B4-BE49-F238E27FC236}">
                <a16:creationId xmlns:a16="http://schemas.microsoft.com/office/drawing/2014/main" id="{593D0807-597D-8EE2-650B-A3D3DAF1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11161"/>
            <a:ext cx="4038600" cy="370404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383D03-8793-1D33-6AFB-44772239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Problem-Solving/Learning</a:t>
            </a:r>
          </a:p>
        </p:txBody>
      </p:sp>
    </p:spTree>
    <p:extLst>
      <p:ext uri="{BB962C8B-B14F-4D97-AF65-F5344CB8AC3E}">
        <p14:creationId xmlns:p14="http://schemas.microsoft.com/office/powerpoint/2010/main" val="2309838548"/>
      </p:ext>
    </p:extLst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F929-EC83-0C38-ADCA-FE999E0C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838D5E-6BBA-4939-811B-5738CDC69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Vehicle-to-Vehicle (V2V) communication prevents collision scenarios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Centralized dispatch algorithms optimize route planning efficiency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Edge computing reduces decision latency to 10 milliseconds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Swarm intelligence manages traffic flow in urban environments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Sensor fusion creates shared environmental awareness maps</a:t>
            </a:r>
          </a:p>
        </p:txBody>
      </p:sp>
      <p:pic>
        <p:nvPicPr>
          <p:cNvPr id="1026" name="Picture 2" descr="Tesla Robotaxi A Menace On Road? Caught Speeding, Driving In Wrong Lane">
            <a:extLst>
              <a:ext uri="{FF2B5EF4-FFF2-40B4-BE49-F238E27FC236}">
                <a16:creationId xmlns:a16="http://schemas.microsoft.com/office/drawing/2014/main" id="{7A0F8774-6D33-6B19-2B2A-7A1F130B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27325"/>
            <a:ext cx="4038600" cy="22717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CF134D-578B-ED84-09C6-9192546C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Case 1: Autonomous Vehicle Fleet Coordination</a:t>
            </a:r>
          </a:p>
        </p:txBody>
      </p:sp>
    </p:spTree>
    <p:extLst>
      <p:ext uri="{BB962C8B-B14F-4D97-AF65-F5344CB8AC3E}">
        <p14:creationId xmlns:p14="http://schemas.microsoft.com/office/powerpoint/2010/main" val="2181943667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4B2D-AD06-83D3-3557-E13D8C80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ED7AE1-F245-AB55-313E-A05DC8A72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Patient scheduling agents optimize appointment availability by 30%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Medication management bots reduce prescription errors significantly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Emergency response coordination improves ambulance dispatch times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Bed allocation systems maximize hospital capacity utilization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Electronic Health Record (EHR) agents streamline data sharing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ED35F-75D5-95F6-80E1-9A7D9CFE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64486"/>
            <a:ext cx="4038600" cy="39973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6368D7-9BE4-16E1-CFD7-70FE6B9A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Case 2: Healthcare Resource Allocation Systems</a:t>
            </a:r>
          </a:p>
        </p:txBody>
      </p:sp>
    </p:spTree>
    <p:extLst>
      <p:ext uri="{BB962C8B-B14F-4D97-AF65-F5344CB8AC3E}">
        <p14:creationId xmlns:p14="http://schemas.microsoft.com/office/powerpoint/2010/main" val="875810166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639E2-6B8E-C9E7-8E96-73B5EA7E9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BCECA-2272-4405-20E1-D0EBFAEC3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Demand response agents balance electricity load across networks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Renewable energy coordination maximizes solar/wind power integration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Grid stability maintained through distributed control mechanisms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Smart meter data enables predictive consumption modeling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Outage management systems restore power 50% faster automatically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27D18-2137-1E35-ECB5-B564F1E8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19" r="23964" b="-2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4736C9-98CA-2CF5-1E71-D908F7DA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Case 3: Smart Grid Energy Management</a:t>
            </a:r>
          </a:p>
        </p:txBody>
      </p:sp>
    </p:spTree>
    <p:extLst>
      <p:ext uri="{BB962C8B-B14F-4D97-AF65-F5344CB8AC3E}">
        <p14:creationId xmlns:p14="http://schemas.microsoft.com/office/powerpoint/2010/main" val="1866539096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A80B0-8AD9-7738-46D9-E6E26B7D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51863-35F3-465D-D764-E4DA3239E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5. Evaluation, Ethics, </a:t>
            </a:r>
            <a:br>
              <a:rPr lang="en-US" dirty="0"/>
            </a:br>
            <a:r>
              <a:rPr lang="en-US" dirty="0"/>
              <a:t>and the Future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D552A-A925-3DBA-DA31-15B29F01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3607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CB4D-D532-3BDC-1979-16EE73C5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F0EF5A-8038-A714-1A60-8CE45290D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Define metrics: accuracy, F1 score, reward efficiency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F1: Combines precision (how many right) and recall (how you caught)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Run benchmark suite covering 50 diverse tasks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Measure agent latency; target response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Perform A/B tests comparing new versus baseline agent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A/B tests: Compare two versions; witch gets better results (more clicks, faster answers, higher scores)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1684C-904C-32C9-25EC-2DAED7FB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Evaluation &amp; Testing</a:t>
            </a:r>
          </a:p>
        </p:txBody>
      </p:sp>
    </p:spTree>
    <p:extLst>
      <p:ext uri="{BB962C8B-B14F-4D97-AF65-F5344CB8AC3E}">
        <p14:creationId xmlns:p14="http://schemas.microsoft.com/office/powerpoint/2010/main" val="3921662266"/>
      </p:ext>
    </p:extLst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44C3A-549F-1C23-85EE-F3C0E2C93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01DA1-3421-F25D-02AB-A617249E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Safe MDP (Markov Decision Process) constraints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Block actions that could cause harm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Use RLHF (human feedback) to guide actions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Monitor anomalies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Audit IEEE P7000; verify ethical compliance yearly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IEEE P7000: checklist for building technology that respects human values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Publish transparency reports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7F75DE-6636-FBC2-6D80-3A8A0F53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Ethics, Safety &amp; Alignment</a:t>
            </a:r>
          </a:p>
        </p:txBody>
      </p:sp>
    </p:spTree>
    <p:extLst>
      <p:ext uri="{BB962C8B-B14F-4D97-AF65-F5344CB8AC3E}">
        <p14:creationId xmlns:p14="http://schemas.microsoft.com/office/powerpoint/2010/main" val="400217963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2409-391E-5918-58B5-835B4F02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EEBBF-3F60-5FD5-3001-041F6FA8B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ChatGPT 5 </a:t>
            </a:r>
            <a:r>
              <a:rPr lang="en-US" sz="5200"/>
              <a:t>Thinking Agent</a:t>
            </a:r>
            <a:endParaRPr lang="en-US" sz="5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Plan all aspects of a long weekend vacation to San Francisco for two adults living in Winona, MN travelling over any weekend in November. Emphasize cultural and natural activities. The budget should be moderate.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4FA35E-7376-68CD-A62F-31185979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ChatGPT Agent Demo</a:t>
            </a:r>
          </a:p>
        </p:txBody>
      </p:sp>
    </p:spTree>
    <p:extLst>
      <p:ext uri="{BB962C8B-B14F-4D97-AF65-F5344CB8AC3E}">
        <p14:creationId xmlns:p14="http://schemas.microsoft.com/office/powerpoint/2010/main" val="1256776147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9B8C5-5A9E-D500-8E45-5E102BA8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A840E-F937-5A98-9CF7-67ED76C85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Coordination slows after 100+ agents work together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Agents use different, incompatible message formats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Resource clashes cut efficiency 30-40%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Network lag makes fast decisions harder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95C8A6-F42D-C86D-1E47-940D5705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Current Challenges in AI Agent Systems</a:t>
            </a:r>
          </a:p>
        </p:txBody>
      </p:sp>
    </p:spTree>
    <p:extLst>
      <p:ext uri="{BB962C8B-B14F-4D97-AF65-F5344CB8AC3E}">
        <p14:creationId xmlns:p14="http://schemas.microsoft.com/office/powerpoint/2010/main" val="3729913038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39830-412C-C22E-7778-1199C1E6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C6EA24-E0AC-588A-AE5A-0CECF5FF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Federated Learning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Many devices train a shared model locally, then send only updates—so raw data stays private on each device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Blockchain Consensus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Network nodes follow a shared validation rule ensuring a tamper-proof, transparent ledger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Swarm algorithms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Many tiny agents follow a few simple local rules, and their combined actions solve big tasks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dirty="0"/>
              <a:t>Explainable AI (</a:t>
            </a:r>
            <a:r>
              <a:rPr lang="en-US" sz="4400" dirty="0" err="1"/>
              <a:t>Xai</a:t>
            </a:r>
            <a:r>
              <a:rPr lang="en-US" sz="4400" dirty="0"/>
              <a:t>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3600" dirty="0"/>
              <a:t>Understand key factors and steps an AI used to reach each decision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9ADB0-9857-9E6F-40B3-F72F51CE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sz="4400" dirty="0"/>
              <a:t>Future Directions for Agent 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77956"/>
      </p:ext>
    </p:extLst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A7316-3974-CB75-F1A4-B918CF9D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A37876-534E-7B25-8D1E-90726472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sz="4400" dirty="0"/>
              <a:t>Last Cat on Roomba Video</a:t>
            </a:r>
            <a:endParaRPr lang="en-US" dirty="0"/>
          </a:p>
        </p:txBody>
      </p:sp>
      <p:pic>
        <p:nvPicPr>
          <p:cNvPr id="7" name="Picture 6" descr="A cat sitting on a black object">
            <a:extLst>
              <a:ext uri="{FF2B5EF4-FFF2-40B4-BE49-F238E27FC236}">
                <a16:creationId xmlns:a16="http://schemas.microsoft.com/office/drawing/2014/main" id="{00A09D2D-718C-B939-FFC7-E2BEBDC12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0"/>
            <a:ext cx="5029200" cy="45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7343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69CA-BEA9-56C5-B13D-7EC89ACE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14BB8-773C-91F0-18FD-7B8BBDA84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803400"/>
          </a:xfrm>
        </p:spPr>
        <p:txBody>
          <a:bodyPr>
            <a:normAutofit fontScale="90000"/>
          </a:bodyPr>
          <a:lstStyle/>
          <a:p>
            <a:r>
              <a:rPr lang="en-US" dirty="0"/>
              <a:t>6. Hands-On Friday: </a:t>
            </a:r>
            <a:br>
              <a:rPr lang="en-US" dirty="0"/>
            </a:br>
            <a:r>
              <a:rPr lang="en-US" dirty="0"/>
              <a:t>From Prompts to Agents: A Practical AI Agent in 50 Minutes</a:t>
            </a:r>
          </a:p>
        </p:txBody>
      </p:sp>
    </p:spTree>
    <p:extLst>
      <p:ext uri="{BB962C8B-B14F-4D97-AF65-F5344CB8AC3E}">
        <p14:creationId xmlns:p14="http://schemas.microsoft.com/office/powerpoint/2010/main" val="3244166386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7B93-9B29-F65F-3CA2-D5280B08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954A7-AEB2-F173-1ADA-F67DDB7C2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229600" cy="45935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Make sure you can access: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MIS 112 Lab Report 4</a:t>
            </a:r>
            <a:endParaRPr lang="en-US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Website: </a:t>
            </a:r>
            <a:r>
              <a:rPr lang="en-US" sz="2800" dirty="0">
                <a:hlinkClick r:id="rId3"/>
              </a:rPr>
              <a:t>Copilot</a:t>
            </a:r>
            <a:r>
              <a:rPr lang="en-US" sz="2800" dirty="0"/>
              <a:t> 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Check that you are using this URL for Copilot</a:t>
            </a:r>
          </a:p>
          <a:p>
            <a:pPr marL="857250" lvl="2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dirty="0">
                <a:hlinkClick r:id="rId3"/>
              </a:rPr>
              <a:t>https://m365.cloud.microsoft/chat</a:t>
            </a:r>
            <a:r>
              <a:rPr lang="en-US" sz="2000" dirty="0"/>
              <a:t>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Make sure </a:t>
            </a:r>
            <a:r>
              <a:rPr lang="en-US" sz="2400" dirty="0" err="1"/>
              <a:t>tp</a:t>
            </a:r>
            <a:r>
              <a:rPr lang="en-US" sz="2400"/>
              <a:t> sign in with your WSU account..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345D1-9DC0-F33B-FC00-0CC5B6DE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Friday Lab Prep</a:t>
            </a:r>
          </a:p>
        </p:txBody>
      </p:sp>
    </p:spTree>
    <p:extLst>
      <p:ext uri="{BB962C8B-B14F-4D97-AF65-F5344CB8AC3E}">
        <p14:creationId xmlns:p14="http://schemas.microsoft.com/office/powerpoint/2010/main" val="266093447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E638B-444C-EAC1-894D-0438628C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F4ED-C1D0-E007-E58B-793BA07B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1"/>
            <a:ext cx="4648200" cy="46149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Autonomous interacting with environment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Percept-action cycle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Goal-oriented behavior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Reactive vs proactive agent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Persistent memory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89EEE-E566-BAEC-7754-D3172FA9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What are AI Agents?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EFF19-937D-B62E-EA1F-D5544B82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97" y="2286000"/>
            <a:ext cx="4435780" cy="2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7375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7F2F5-8AF5-9465-4073-EC490DF8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84783-716B-053B-7D2B-C630D797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1" y="1600199"/>
            <a:ext cx="8229600" cy="48983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Tool Integration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Multi-Step Planning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Real-Time Adaptation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State Management (Awareness)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Proactive Communication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200" dirty="0"/>
              <a:t>Error Handling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76EEE0-837F-FA20-8D68-166A8B89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Other Agentic Behaviors</a:t>
            </a:r>
          </a:p>
        </p:txBody>
      </p:sp>
    </p:spTree>
    <p:extLst>
      <p:ext uri="{BB962C8B-B14F-4D97-AF65-F5344CB8AC3E}">
        <p14:creationId xmlns:p14="http://schemas.microsoft.com/office/powerpoint/2010/main" val="1179675691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8532E-0246-0C6C-5465-77507788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16C0C2-E00D-DDDD-33A9-0E4CBE6A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30% productivity increase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NLP enables 24/7 user support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RL agents optimize decision-making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Agent deployment reduces manual errors and increases ROI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1ECAC9-4875-C2D1-AF49-DFBA7C23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Why Agents Matter</a:t>
            </a:r>
          </a:p>
        </p:txBody>
      </p:sp>
    </p:spTree>
    <p:extLst>
      <p:ext uri="{BB962C8B-B14F-4D97-AF65-F5344CB8AC3E}">
        <p14:creationId xmlns:p14="http://schemas.microsoft.com/office/powerpoint/2010/main" val="3755949812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34202-1721-F9FD-DCAA-D1C9E7F1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B42AE-8F13-850B-C884-DC7B53E3C2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38374" y="1371600"/>
            <a:ext cx="40386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Apple Siri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Google Assistant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Amazon Alexa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Microsoft Cortana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ChatGPT (OpenAI)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Google Bard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Bing Chat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Grammarly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Gmail Smart Reply &amp; Compose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C59F5-D7B8-5817-33FC-0FE6B814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2587" y="1445071"/>
            <a:ext cx="4038600" cy="489833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600" dirty="0"/>
              <a:t>Google Translate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Duolingo AI Chatbot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Spotify Recommendation Engine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Netflix Recommendation Engine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YouTube Recommendation Engine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Waze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Google Maps AI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Adobe Photoshop Neural Filters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Canva Magic Resize &amp; Text-to-Image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400" dirty="0"/>
              <a:t>Fitbit Coach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6AC9D6-2A34-D3F3-DA65-692E8AB3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Common AI Agents</a:t>
            </a:r>
          </a:p>
        </p:txBody>
      </p:sp>
    </p:spTree>
    <p:extLst>
      <p:ext uri="{BB962C8B-B14F-4D97-AF65-F5344CB8AC3E}">
        <p14:creationId xmlns:p14="http://schemas.microsoft.com/office/powerpoint/2010/main" val="1315076566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B12D6-BF24-DD7C-E7E8-F3B66FD3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032AE1-B40C-0CDA-40BD-A8321A370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Autonomous tasks in dynamic environments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Processes sensor data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Decision engine applies statistical decision theory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Actuator issues commands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/>
              <a:t>RL drives continuous improvement</a:t>
            </a:r>
          </a:p>
        </p:txBody>
      </p:sp>
      <p:pic>
        <p:nvPicPr>
          <p:cNvPr id="5" name="Picture 4" descr="A diagram of a process">
            <a:extLst>
              <a:ext uri="{FF2B5EF4-FFF2-40B4-BE49-F238E27FC236}">
                <a16:creationId xmlns:a16="http://schemas.microsoft.com/office/drawing/2014/main" id="{490176D9-2BAA-98FB-B57D-1B85C46D2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2D4B9-E25C-47E0-49EC-5679FEE0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Core Definition</a:t>
            </a:r>
          </a:p>
        </p:txBody>
      </p:sp>
    </p:spTree>
    <p:extLst>
      <p:ext uri="{BB962C8B-B14F-4D97-AF65-F5344CB8AC3E}">
        <p14:creationId xmlns:p14="http://schemas.microsoft.com/office/powerpoint/2010/main" val="1725194911"/>
      </p:ext>
    </p:extLst>
  </p:cSld>
  <p:clrMapOvr>
    <a:masterClrMapping/>
  </p:clrMapOvr>
  <p:transition spd="med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5807</TotalTime>
  <Words>1516</Words>
  <Application>Microsoft Office PowerPoint</Application>
  <PresentationFormat>On-screen Show (4:3)</PresentationFormat>
  <Paragraphs>257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Century Gothic</vt:lpstr>
      <vt:lpstr>Contemporary blue</vt:lpstr>
      <vt:lpstr>MIS 112 - AI Unleased:  Introduction to Generative AI</vt:lpstr>
      <vt:lpstr>Overview</vt:lpstr>
      <vt:lpstr>1. Foundations of  AI Agents</vt:lpstr>
      <vt:lpstr>ChatGPT Agent Demo</vt:lpstr>
      <vt:lpstr>What are AI Agents?</vt:lpstr>
      <vt:lpstr>Other Agentic Behaviors</vt:lpstr>
      <vt:lpstr>Why Agents Matter</vt:lpstr>
      <vt:lpstr>Common AI Agents</vt:lpstr>
      <vt:lpstr>Core Definition</vt:lpstr>
      <vt:lpstr>Agent Components</vt:lpstr>
      <vt:lpstr>PEAS Framework</vt:lpstr>
      <vt:lpstr>Real-World Applications</vt:lpstr>
      <vt:lpstr>2. Agent Taxonomy  &amp; Core Types</vt:lpstr>
      <vt:lpstr>Agent Type Classification</vt:lpstr>
      <vt:lpstr>A. Simple Reflex Agents</vt:lpstr>
      <vt:lpstr>B. Model-Based Reflex Agents</vt:lpstr>
      <vt:lpstr>Model-Based Reflex Agents: Vacuum Example</vt:lpstr>
      <vt:lpstr>C. Goal-Based Agents</vt:lpstr>
      <vt:lpstr>D. Utility-Based Agents</vt:lpstr>
      <vt:lpstr>Background: Expected Utility</vt:lpstr>
      <vt:lpstr>E. Learning Agents</vt:lpstr>
      <vt:lpstr>3. Agent Design  Patterns</vt:lpstr>
      <vt:lpstr>Design Patterns</vt:lpstr>
      <vt:lpstr>A. Reactive &amp; Subsumption</vt:lpstr>
      <vt:lpstr>B. Deliberative Architecture</vt:lpstr>
      <vt:lpstr>C. Hybrid Stacks</vt:lpstr>
      <vt:lpstr>D. BDI Agents</vt:lpstr>
      <vt:lpstr>4. Multi-Agent Systems &amp; Decision Methods</vt:lpstr>
      <vt:lpstr>Multi-Agent Systems</vt:lpstr>
      <vt:lpstr>A. Fundamentals</vt:lpstr>
      <vt:lpstr>Multi-Agent Organization</vt:lpstr>
      <vt:lpstr>B. Communication and Protocols</vt:lpstr>
      <vt:lpstr>C. Problem-Solving/Learning</vt:lpstr>
      <vt:lpstr>Case 1: Autonomous Vehicle Fleet Coordination</vt:lpstr>
      <vt:lpstr>Case 2: Healthcare Resource Allocation Systems</vt:lpstr>
      <vt:lpstr>Case 3: Smart Grid Energy Management</vt:lpstr>
      <vt:lpstr>5. Evaluation, Ethics,  and the Future </vt:lpstr>
      <vt:lpstr>Evaluation &amp; Testing</vt:lpstr>
      <vt:lpstr>Ethics, Safety &amp; Alignment</vt:lpstr>
      <vt:lpstr>Current Challenges in AI Agent Systems</vt:lpstr>
      <vt:lpstr>Future Directions for Agent Coordination</vt:lpstr>
      <vt:lpstr>Last Cat on Roomba Video</vt:lpstr>
      <vt:lpstr>6. Hands-On Friday:  From Prompts to Agents: A Practical AI Agent in 50 Minutes</vt:lpstr>
      <vt:lpstr>Friday Lab Prep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</dc:creator>
  <cp:lastModifiedBy>Schrenk, Lawrence</cp:lastModifiedBy>
  <cp:revision>703</cp:revision>
  <dcterms:created xsi:type="dcterms:W3CDTF">2004-10-03T21:09:17Z</dcterms:created>
  <dcterms:modified xsi:type="dcterms:W3CDTF">2025-09-15T13:00:05Z</dcterms:modified>
</cp:coreProperties>
</file>