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1642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529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Generative Models II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MIS112 — Week 3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91A0"/>
                </a:solidFill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Advanced RAG Architectures Emerging Now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Multi-hop RAG chains multiple retrieval steps together to answer complex questions requiring several sources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 RAG traverses relationship networks between entities rather than relying only on text similarity matching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RAG adds AI agents that plan retrieval strategies, use tools, and execute multi-step workflows autonomously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96% of early GenAI adopters now use some form of fine-tuning or augmentation alongside their base models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RAG market is growing at 38–49% annually as organizations move from pilots to production deployments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Monday Recap: RAG Foundations and Pipeline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417320" y="118872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grounds AI responses in real data: 71% of GenAI adopters already implement retrieval-augmented architectures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196596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0574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17320" y="205740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12-step pipeline transforms raw documents into searchable embeddings stored in vector databases for retrieval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283464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2926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17320" y="29260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beats fine-tuning for dynamic knowledge and beats web search for private, controlled data access needs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31520" y="370332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37947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417320" y="379476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patterns like multi-hop, graph, and agentic RAG are expanding enterprise capabilities rapidly now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" y="365760"/>
            <a:ext cx="457200" cy="45720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37160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Discussion: RAG Applications in Business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31520" y="118872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128016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could RAG help a company’s customer support team give better answers than a standard chatbot alone?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731520" y="219456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19456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28600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types of business documents would benefit most from being included in a company’s RAG knowledge base?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731520" y="320040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31520" y="320040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05840" y="329184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risks might arise if a RAG system retrieves outdated or incorrect documents as its source material?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Reinforcement Learning and AI Challenges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91A0"/>
                </a:solidFill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Wednesday Goals and Key Topics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reinforcement learning and explain how agents learn through trial-and-error interaction with environments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key RL components: agents, states, actions, rewards, policies, and the exploration-exploitation tradeoff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RLHF and why it is essential for aligning ChatGPT and other language models with human preferences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RL to real-world applications in gaming, robotics, autonomous vehicles, healthcare, and trading systems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 current AI challenges including hallucinations, bias, computational costs, and emerging future directions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Reinforcement Learning Actually Means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 agent learns to make decisions by interacting with an environment and receiving reward or penalty feedback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agent starts with zero knowledge — it discovers which actions lead to positive outcomes through trial and error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time the agent develops a strategy called a policy to maximize its cumulative reward across many steps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RL market reached $13.5 billion in 2025 and is projected to reach $36.8 billion by 2029 at 28.4% growth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Unlike supervised learning which needs labeled data, RL learns from experience with no training dataset required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Components of Every RL System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Agent: the AI system that observes its environment, selects actions, and learns from the outcomes it receives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State: the current situation the agent sees — only the present state matters, not how the agent arrived there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Action: the choice the agent makes at each step from all available options in the current state observed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Reward: immediate numeric feedback signal telling the agent how good or bad its most recent action was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Policy: the learned strategy mapping every state to the best action — the agent’s accumulated decision wisdom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Exploration Versus Exploitation Tradeoff Explained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Exploration means trying new untested actions to discover potentially better strategies the agent hasn’t found yet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Exploitation means using the best-known strategy to maximize reward based on what the agent already learned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 much exploration wastes time on bad actions; too much exploitation misses better strategies that exist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Balancing this tradeoff is the central challenge in reinforcement learning across every application domain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Discount factors between 0.95 and 0.99 balance immediate rewards against long-term value of action sequences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Classic Reinforcement Learning Success Stories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Atari Breakout: RL agent learned to tunnel the ball behind the wall — discovering strategies no human programmed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AlphaGo defeated world Go champion using RL combined with self-play against itself for millions of games played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AlphaFold predicted 3D protein structures using RL techniques — solving a 50-year biology challenge at once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 vacuum cleaners learn obstacle avoidance by receiving environmental feedback and adapting navigation paths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RL-trained game agents now achieve superhuman performance on key benchmarks across multiple competitive domains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RL Applications Across Major Industries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3931920" cy="502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and Digital Applications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64592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Gaming: AI agents learn complex strategies achieving superhuman play in Atari, Go, chess, and StarCraft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vehicles: RL trains navigation, decision-making, and traffic adaptation in self-driving systems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Chatbots: improve conversation quality through interaction feedback to optimize user engagement and satisfaction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 engines: optimize long-term user engagement by learning individual preference patterns over time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9601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960120"/>
            <a:ext cx="3931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9601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World and Business Applications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37760" y="164592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Robotics: learn grasping, locomotion, and manipulation policies for manufacturing and warehouse automation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Healthcare: optimize treatment protocols, drug dosing, and clinical trial design using patient outcome feedback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Finance and trading: develop dynamic strategies that adapt to volatile market conditions in real time continuously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3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grids: balance power generation and distribution dynamically to minimize cost and reduce waste significantly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RAG Is Becoming Enterprise Standard Architecture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960120"/>
            <a:ext cx="2926080" cy="2011680"/>
          </a:xfrm>
          <a:prstGeom prst="rect">
            <a:avLst/>
          </a:prstGeom>
          <a:solidFill>
            <a:srgbClr val="0D9488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2926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$1.9B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31520" y="214884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RAG market size in 2025,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 to reach $10B by 2030 — Grand View Research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931920" y="960120"/>
            <a:ext cx="475488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71% of early GenAI adopters already implement RAG to ground their AI models — Snowflake 2025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pipelines reduce hallucination rates by 70–90% compared to standalone models — Makebot AI 2025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 of organizations are testing or actively deploying LLMs with retrieval systems — Graphwise 2025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Enterprises choose RAG for 30–60% of their GenAI use cases requiring accuracy — Vectara 2025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RLHF Powers ChatGPT and Modern AI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Reinforcement Learning from Human Feedback aligns AI language models with human values and preferences directly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supervised fine-tuning trains the model on human-written example responses showing good output quality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humans compare pairs of model responses and a reward model learns to predict which humans prefer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the AI optimizes its outputs to score highly on the reward model using proximal policy optimization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is now the default alignment strategy for all major language models including ChatGPT, Claude, and Gemini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 Ethics and Compliance in RL Systems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 agents making autonomous decisions raise critical questions about accountability when errors cause real harm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Constraint-based optimization enforces safety boundaries so agents maximize reward without violating defined limits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Fairness requirements ensure RL systems do not discriminate based on protected characteristics in decision-making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policies, metrics, and decisions must be logged for complete auditability in regulated industries like healthcare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Simulating worst-case outcomes before live deployment prevents catastrophic failures in safety-critical applications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21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AI Challenges and Future Directions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problems generative AI must solve next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91A0"/>
                </a:solidFill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Hallucination Rates Remain a Core Challenge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hallucination rates reach 15–25% in factual content generation even with state-of-the-art models deployed today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77% of businesses express significant concern about hallucinations impacting decision quality — industry survey 2025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reduces hallucinations by 70–90% by grounding responses in verified source material rather than model memory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oversight remains essential: 47% of enterprise users made major decisions based on hallucinated content in 2024</a:t>
            </a:r>
            <a:endParaRPr lang="en-US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reliable verification pipelines that scale across organizations is the biggest deployment challenge now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23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Computational Costs and Bias Amplification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frontier AI models requires massive datasets consuming thousands of GPU hours costing millions of dollars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 amplification perpetuates societal stereotypes when training data reflects historical discrimination patterns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35% of executives audit AI outputs for bias — most organizations lack systematic evaluation processes today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Copyright and intellectual property concerns limit commercial deployment as legal frameworks remain unsettled globally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70–85% of AI initiatives fail to meet expected outcomes — MIT and RAND Corporation research shows high failure rates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24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Future Directions for Generative AI Technology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 systems that plan, reason, and execute multi-step tasks autonomously are the fastest-growing AI category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Job postings mentioning agentic AI grew 985% between 2023 and 2024 as companies explore autonomous AI capabilities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Multimodal models integrating text, image, audio, and video continue expanding AI capabilities across every domain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On-device AI and local models reduce latency, increase privacy, and lower costs by eliminating cloud dependencies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 of firms plan to increase AI budgets within three years as enterprise AI spending grows at 3.2x rate annually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25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Wednesday Recap: RL and AI Challenges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417320" y="118872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 agents learn through trial-and-error interaction, balancing exploration of new strategies with exploitation of known ones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196596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0574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17320" y="205740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RLHF is the default alignment method for ChatGPT, Claude, and Gemini — shaping how AI responds to human needs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283464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2926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17320" y="29260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Hallucinations affect 15–25% of AI outputs; RAG reduces them 70–90% through grounding in verified source material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31520" y="370332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37947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417320" y="379476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AI, multimodal models, and local deployment are three major future directions reshaping the field right now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26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" y="365760"/>
            <a:ext cx="457200" cy="45720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37160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Discussion: RL and AI’s Biggest Challenges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31520" y="118872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128016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is RLHF essential for making ChatGPT useful — what would the model be like without human feedback alignment?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731520" y="219456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19456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28600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AI challenge (hallucinations, bias, cost, or copyright) do you think will be hardest to solve and why?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731520" y="320040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31520" y="320040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05840" y="329184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might running AI models locally on your own laptop change who has access to artificial intelligence technology?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27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Lab: Run Local AI Models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MIS112 — Week 3  |  Friday  |  Somsen 301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0" y="46634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91A0"/>
                </a:solidFill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Introduction and Learning Goals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Goal: run AI models locally on your own laptop using LM Studio to understand how models work without the cloud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Deliverable: Qualtrics lab report comparing outputs from three local models against each other and cloud AI tools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 firsthand how model size, architecture, and parameters affect response quality and generation speed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the privacy and cost advantages of running models locally versus sending data to cloud-based services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local model behavior to lecture concepts: RAG foundations, reinforcement learning, and model parameters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29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Retrieval Augmented Generation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makes AI language models smarter by giving them access to external information in real time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Retrieve: the system searches databases to find content relevant to the user’s specific question asked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Augment: the most relevant pieces of information are selected and ranked for quality and recency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Generate: the AI uses both the original question and retrieved information to create a grounded response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RAG, AI relies only on training data — with RAG it accesses live, current, and private sources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Setup Requirements Before Class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and install LM Studio from lmstudio.ai — available free for Windows, Mac, and Linux operating systems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 Developer mode in LM Studio: navigate to Gear menu then Developer settings and toggle the switch on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three required models: Phi-3 Mini 4K Instruct, DeepSeek-R1-Qwen3-8B, and Qwen2.5 VL 7B Instruct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three models must be fully downloaded before class — downloads may take 30–60 minutes on campus WiFi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Bring your laptop fully charged with at least 16 GB of free storage space for the models and LM Studio software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30</a:t>
            </a:r>
            <a:endParaRPr lang="en-US" sz="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Flow: 50-Minute Timeline Overview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1–5: Form teams of three, assign roles (Navigator, Builder, Scribe), verify all three models are loaded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5–15: Activity 1 — Compare the same prompt across Phi-3, DeepSeek-R1, and Qwen2.5 local models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15–25: Activity 2 — Test reasoning and factual accuracy by asking complex questions to each model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25–40: Activity 3 — Compare local model responses against ChatGPT and Claude cloud-based responses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40–50: Activity 4 — Explore model parameters (temperature, tokens) and complete Qualtrics lab report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31</a:t>
            </a:r>
            <a:endParaRPr lang="en-US" sz="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Team Roles and Model Setup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Navigator: guides discussion, selects prompts, manages time, and ensures all three models tested for each activity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Builder: loads models in LM Studio, types prompts, adjusts parameters, and shares screen with the full team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Scribe: records all prompts, outputs, parameter settings, and observations in the Qualtrics lab report accurately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 Phi-3 Mini first (smallest model, fastest responses) then test DeepSeek-R1 then Qwen2.5 VL for comparison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Rotate roles across activities so every team member gains direct hands-on experience running local AI models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32</a:t>
            </a:r>
            <a:endParaRPr lang="en-US" sz="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1: Compare Three Local Models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one business prompt: ‘Write a professional email declining a meeting request due to scheduling conflicts’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identical prompt on Phi-3 Mini, DeepSeek-R1-Qwen3-8B, and Qwen2.5 VL 7B — record all three outputs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Compare: which model produced the most professional, complete, and useful response for a business context?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Document: note differences in response length, vocabulary, formatting, and how long each model took to respond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33</a:t>
            </a:r>
            <a:endParaRPr lang="en-US" sz="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2: Test Reasoning and Accuracy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each model: ‘A farmer has 17 sheep. All but 9 run away. How many are left?’ — record if it answers correctly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a factual question about your university or city — check each response for hallucinated or incorrect information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a chain-of-thought prompt: ‘Think step by step: if a shirt costs $25 after a 20% discount, what was the original price?’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Document: which local models handle reasoning well? Which ones hallucinate? How does model size affect accuracy?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34</a:t>
            </a:r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3: Local Models Versus Cloud AI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your best prompt from Activity 1 on ChatGPT and Claude — compare cloud responses with local model outputs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response quality, speed, detail level, and formatting between local and cloud-based AI models directly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Discuss: what are the tradeoffs between using free local models versus paid cloud services for business tasks?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Document: in what situations would a business choose local models over cloud AI, and when would cloud be better?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35</a:t>
            </a:r>
            <a:endParaRPr lang="en-US" sz="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4: Parameter Experiments and Exploration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one model and run the same prompt at temperature 0.2 (precise) versus 0.8 (creative) — compare results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 max tokens to 100 versus 500 for the same prompt — observe how output length and detail level change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asking a model to play a specific role: ‘You are a financial analyst. Summarize current AI market trends.’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Document: how did parameter changes affect output quality? What settings worked best for business-quality responses?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36</a:t>
            </a:r>
            <a:endParaRPr lang="en-US" sz="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Report Submission Instructions Given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the Qualtrics lab report with all prompts used, outputs received, and observations for every activity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specific model-by-model comparisons: which local model performed best and worst on each task tested?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your local-versus-cloud comparison: document at least three specific differences you observed between them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via the link on the course schedule page with all team member names and assigned roles clearly listed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observations earn credit — focus on specific differences you noticed, not on summary output length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37</a:t>
            </a:r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 Wrap-Up: What You Explored Today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417320" y="118872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local models produce significantly different outputs even when given the identical prompt and parameters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196596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0574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17320" y="205740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Smaller local models hallucinate more frequently than cloud models but offer privacy and zero-cost advantages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283464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2926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17320" y="292608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 and max token settings dramatically change output style, creativity, and usefulness for business tasks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31520" y="3703320"/>
            <a:ext cx="7680960" cy="658368"/>
          </a:xfrm>
          <a:prstGeom prst="rect">
            <a:avLst/>
          </a:prstGeom>
          <a:solidFill>
            <a:srgbClr val="1620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914400" y="37947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417320" y="3794760"/>
            <a:ext cx="6766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local versus cloud tradeoffs prepares you to make informed AI tool selection decisions professionally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38</a:t>
            </a:r>
            <a:endParaRPr lang="en-US" sz="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" y="365760"/>
            <a:ext cx="457200" cy="457200"/>
          </a:xfrm>
          <a:prstGeom prst="ellipse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365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37160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Final Reflection: Running AI Models Locally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31520" y="118872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118872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128016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surprised you most about the differences between the three local AI models you tested in lab today?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731520" y="219456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19456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28600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Would you trust a local model running on your laptop for business tasks, or would you always prefer cloud AI?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731520" y="3200400"/>
            <a:ext cx="768096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731520" y="3200400"/>
            <a:ext cx="54864" cy="77724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05840" y="3291840"/>
            <a:ext cx="7223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does running AI locally change your understanding of what generative AI actually requires to function well?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39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Key RAG Advantages for Business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Solves knowledge cutoff: AI accesses latest news, research, financial data, and company updates in real time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Enables private data access: AI searches internal documents without expensive retraining of the entire model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Dramatically improves accuracy: responses are grounded in actual source material, not statistical guesses alone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Provides transparency and verifiability: users see exactly which documents the AI used for each answer given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Highly scalable and cost-effective: update knowledge bases continuously without retraining the model itself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Week Preparation and Preview Topics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your lab observations about model quality differences — these connect directly to next week’s new topics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week: AI Agents — how autonomous AI systems plan, reason, and execute multi-step tasks independently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experimenting with LM Studio between classes to build intuition about how different models handle tasks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the course schedule page for updated reading assignments and next week’s quiz preparation materials posted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15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Reminder: weekly D2L quiz on Monday covers this week’s content on RAG, reinforcement learning, and AI challenges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40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Twelve-Step RAG Pipeline Process Overview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Ingest and collect source documents from PDFs, web pages, databases, APIs, and cloud platforms automatically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Preprocess, clean, chunk, and embed text into numerical vectors that capture semantic meaning of content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Store embeddings in specialized vector databases with metadata linking back to original source documents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user queries: analyze intent, extract key entities, generate query embeddings for similarity search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Retrieve top candidates, rank by relevance, construct prompt with context, and generate grounded response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Embeddings and Vector Database Storage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Embedding models convert text chunks into numerical vectors capturing semantic meaning in high-dimensional space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Semantically similar content maps to nearby points: 'revenue growth' clusters near 'sales increase' in vector space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Vector databases like Pinecone, Weaviate, and Qdrant store millions of embeddings for millisecond retrieval speed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are chunked into 200–1,000 token segments with 10–20% overlap to preserve cross-section context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Metadata tags (source, date, author, permissions) enable filtered search and citation tracking for compliance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Query Processing and Similarity Retrieval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User’s question is converted into the same embedding format to enable mathematical comparison with stored chunks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Cosine similarity or dot product calculates distance between the query vector and every stored document vector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5–20 most relevant chunks are retrieved, ranked, and deduplicated before being passed to the AI model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search combines vector similarity with traditional keyword matching for comprehensive coverage of results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selection limits total token count to fit model limits while ensuring balanced source representation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54864" cy="457200"/>
          </a:xfrm>
          <a:prstGeom prst="rect">
            <a:avLst/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Construction and Response Generation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76809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template combines user question, retrieved context chunks, system instructions, and source metadata together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instructions guide response behavior: cite sources, maintain professional tone, flag low-confidence answers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language model generates a response grounded in retrieved context rather than relying on training data alone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Post-processing verifies citation accuracy, formats output, adds confidence indicators, and logs interaction data</a:t>
            </a:r>
            <a:endParaRPr lang="en-US" sz="2000" dirty="0"/>
          </a:p>
          <a:p>
            <a:pPr marL="342900" indent="-342900">
              <a:spcAft>
                <a:spcPts val="1000"/>
              </a:spcAft>
              <a:buSzPct val="100000"/>
              <a:buChar char="▪"/>
            </a:pPr>
            <a:r>
              <a:rPr lang="en-US" sz="20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collection and performance monitoring continuously optimize retrieval quality and response accuracy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RAG Versus Fine-Tuning and Web Search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960120"/>
            <a:ext cx="3931920" cy="502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Over Fine-Tuning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538715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updates: add new documents without any model retraining required at all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Cost-effective: updating knowledge costs a fraction of full model fine-tuning or retraining cycles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Version control: track which document version produced each answer for audit and compliance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Selective access: control which users can access which document sets through permission filtering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0" y="9601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960120"/>
            <a:ext cx="3931920" cy="5029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9601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Over Web Search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37760" y="1538715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Closed knowledge system: AI accesses only verified, curated sources rather than the open internet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Pre-processed content: documents cleaned, chunked, and embedded for faster and more precise retrieval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information: AI can search confidential internal documents that web search cannot access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3341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vector access: retrieval from indexed databases is faster than crawling live web pages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4873752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1A0"/>
                </a:solidFill>
              </a:rPr>
              <a:t>MIS112 — Understanding Generative Models II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412480" y="4873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891A0"/>
                </a:solidFill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3575</Words>
  <Application>Microsoft Office PowerPoint</Application>
  <PresentationFormat>On-screen Show (16:9)</PresentationFormat>
  <Paragraphs>350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Generative Models II - MIS112 Week 3</dc:title>
  <dc:subject>PptxGenJS Presentation</dc:subject>
  <dc:creator>MIS112 Course</dc:creator>
  <cp:lastModifiedBy>Schrenk, Lawrence</cp:lastModifiedBy>
  <cp:revision>2</cp:revision>
  <dcterms:created xsi:type="dcterms:W3CDTF">2026-02-12T14:19:30Z</dcterms:created>
  <dcterms:modified xsi:type="dcterms:W3CDTF">2026-02-12T21:54:21Z</dcterms:modified>
</cp:coreProperties>
</file>