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1642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155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9539" y="45720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4400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3D45DC56-DB62-F8B0-8F83-BE2DE93CDFC8}"/>
              </a:ext>
            </a:extLst>
          </p:cNvPr>
          <p:cNvSpPr/>
          <p:nvPr/>
        </p:nvSpPr>
        <p:spPr>
          <a:xfrm>
            <a:off x="731520" y="12801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Generative Models I</a:t>
            </a: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08AFC922-4C74-169C-9D30-C468416C287F}"/>
              </a:ext>
            </a:extLst>
          </p:cNvPr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 112 — Week 2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1 Recap: AI Foundations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2286000" cy="0"/>
          </a:xfrm>
          <a:prstGeom prst="line">
            <a:avLst/>
          </a:prstGeom>
          <a:noFill/>
          <a:ln w="38100">
            <a:solidFill>
              <a:srgbClr val="10AC8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mimics human cognition; current AI is narrow, not general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subfields include ML, deep learning, NLP, and computer vision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evolution spans 75 years from Turing to modern LLMs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adoption exceeds 72% across major industries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2743200" cy="0"/>
          </a:xfrm>
          <a:prstGeom prst="line">
            <a:avLst/>
          </a:prstGeom>
          <a:noFill/>
          <a:ln w="3175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280160"/>
            <a:ext cx="74980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AI-powered tools do you use daily, and did you realize they were AI?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businesses be required to disclose when customers interact with AI?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industry do you think benefits most from AI adoption and why?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2E86DE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Neural Networks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machines learn to recognize patterns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2286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Neural Networks Mimic the Brain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Artificial neurons mimic biological brain cell signal processing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Interconnected layers transform raw data into useful predictions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networks contain 3+ hidden layers for complex patterns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 accuracy improvement over traditional ML methods — Nature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applications from image recognition to language generation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Components of Neural Networks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layer receives raw data features like pixels or text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layers extract increasingly abstract pattern representations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layer produces final predictions, classifications, or scores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Weights determine connection strength between individual neurons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Feedforward networks process information in one forward direction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Artificial Neurons 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neuron receives multiple weighted inputs from prior layer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Weights multiply inputs; bias shifts the activation threshold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Activation function decides whether neuron fires a signal forward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 flashcard studying — repetition strengthens correct pathways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Billions of parameters in GPT-4 process information simultaneously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Activation Functions Explained Simply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as gatekeepers deciding which signals pass through neurons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ReLU (Rectified Linear Unit) is most common in modern networks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Sigmoid squashes output between 0 and 1 for probability tasks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activation functions, networks reduce to simple linear models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 of function affects learning speed and model performance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Backpropagation Drives Learning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compares predictions against correct answers to find errors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 works backward, calculating each connection's error contribution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Weights adjust proportionally to reduce future prediction mistakes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repeats thousands of times until accuracy stabilizes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acceleration reduces training from weeks to hours — NVIDIA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Specialized Neural Network Types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502920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CNNs — Convolutional Networks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for image and visual data processing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edges, textures, then complex objects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facial recognition and medical imaging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Tesla uses CNNs for autonomous driving perception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931920" cy="502920"/>
          </a:xfrm>
          <a:prstGeom prst="rect">
            <a:avLst/>
          </a:prstGeom>
          <a:solidFill>
            <a:srgbClr val="10AC8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3776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RNNs — Recurrent Networks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3776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sequential data like text and time series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memory of previous inputs in sequence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speech recognition and language tasks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LSTM variant solves long-term memory challenges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Deep Learning Goes Deeper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networks with many hidden layers for hierarchical learning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layer learns progressively more abstract feature representations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Enabled breakthroughs in speech, vision, and language understanding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large datasets and significant computational resources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models power 90% of current AI applications — MIT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Learning Roadmap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457200" cy="457200"/>
          </a:xfrm>
          <a:prstGeom prst="ellipse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097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0789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to Artificial Intelligence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135331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Foundations, history, and types of AI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1847088"/>
            <a:ext cx="457200" cy="457200"/>
          </a:xfrm>
          <a:prstGeom prst="ellipse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18470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1828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 Networks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80160" y="210312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Architecture, components, and backpropagation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2596896"/>
            <a:ext cx="457200" cy="457200"/>
          </a:xfrm>
          <a:prstGeom prst="ellipse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59689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2578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Architectures: The LLM Zoo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280160" y="2852928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Transformers, LLMs, fine-tuning, and overfitting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346704"/>
            <a:ext cx="457200" cy="457200"/>
          </a:xfrm>
          <a:prstGeom prst="ellipse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0080" y="334670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332841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Formats: JSON and CSV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80160" y="3602736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data for AI applications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4096512"/>
            <a:ext cx="457200" cy="457200"/>
          </a:xfrm>
          <a:prstGeom prst="ellipse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0965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80160" y="40782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Friday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280160" y="4352544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local models with LM Studio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2 Recap: Neural Networks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2286000" cy="0"/>
          </a:xfrm>
          <a:prstGeom prst="line">
            <a:avLst/>
          </a:prstGeom>
          <a:noFill/>
          <a:ln w="38100">
            <a:solidFill>
              <a:srgbClr val="10AC8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 networks process data through interconnected weighted layers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Backpropagation adjusts weights to minimize prediction errors iteratively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CNNs excel at images; RNNs handle sequential data processing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stacks multiple layers for complex pattern recognition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2743200" cy="0"/>
          </a:xfrm>
          <a:prstGeom prst="line">
            <a:avLst/>
          </a:prstGeom>
          <a:noFill/>
          <a:ln w="3175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280160"/>
            <a:ext cx="74980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might a neural network need millions of parameters to recognize a cat photo?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is training a neural network similar to how humans learn new skills?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risks arise when AI systems learn patterns from biased training data?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2E86DE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Architectures: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LLM Zoo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Transformers, fine-tuning, and model behavior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2286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Generative Model Architectures Overview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Autoencoders compress and reconstruct data for feature learning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GANs pit two networks against each other to generate content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revolutionized AI with parallel attention mechanisms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(Large Language Models) power ChatGPT, Claude, and Gemini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architecture excels at different generative AI tasks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Transformers Changed Everything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introduced Transformers in landmark 2017 "Attention" paper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Attention mechanism processes all words simultaneously, not sequentially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Trains 75% faster than previous RNN-based language models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Self-attention weighs importance of each word relative to others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architecture behind GPT, Claude, Gemini, and Llama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Large Language Models 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train on billions of text documents from the internet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statistical patterns of language, not true understanding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contains estimated 1.8 trillion parameters — reports suggest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text by predicting most probable next word sequentially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Emergent abilities appear at scale: reasoning, coding, translation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Major AI Models in 2026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(OpenAI): multimodal text, image, audio, and video model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(Anthropic): emphasizes safety, reasoning, and long context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(Google): deeply integrated with Search and Workspace tools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 3 (Meta): leading open-source model for enterprise deployment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 of organizations adopted generative AI by 2024 — McKinsey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Fine-Tuning Adapts Base Models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Pre-trained models adapt to specific tasks through additional training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learning reduces training time by 80–90% typically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Domain-specific fine-tuning outperforms general models on niche tasks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Parameter-efficient methods like LoRA minimize computational costs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Businesses fine-tune models for customer service, legal, and medical uses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Overfitting Undermines Model Accuracy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memorizes training data instead of learning generalizable patterns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Achieves high training accuracy but performs poorly on new data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models with insufficient training data are most vulnerable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Regularization techniques like dropout prevent over-memorization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Cross-validation testing detects overfitting before deployment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Exploration Versus Exploitation Tradeoff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Exploration tests unknown actions to discover potentially higher rewards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Exploitation repeats best-known actions to maximize current returns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Balanced approach improves AI learning speed and decision stability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Epsilon-greedy strategy picks random actions with decreasing probability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tradeoff applies in business: innovate vs. optimize existing operations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2E86DE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Artificial Intelligence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Foundations, definitions, and the scope of AI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2286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3 Recap: AI Architectures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2286000" cy="0"/>
          </a:xfrm>
          <a:prstGeom prst="line">
            <a:avLst/>
          </a:prstGeom>
          <a:noFill/>
          <a:ln w="38100">
            <a:solidFill>
              <a:srgbClr val="10AC8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use attention mechanisms to process language in parallel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generate text by predicting next-word probabilities at massive scale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adapts general models to specific business domains efficiently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Overfitting and exploration tradeoffs are critical model design challenges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60120"/>
            <a:ext cx="2743200" cy="0"/>
          </a:xfrm>
          <a:prstGeom prst="line">
            <a:avLst/>
          </a:prstGeom>
          <a:noFill/>
          <a:ln w="3175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280160"/>
            <a:ext cx="74980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might an open-source LLM like Llama appeal to businesses over proprietary options?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the exploration-exploitation tradeoff apply to your own decision-making?</a:t>
            </a:r>
            <a:endParaRPr lang="en-US" sz="2000" dirty="0"/>
          </a:p>
          <a:p>
            <a:pPr marL="342900" indent="-342900"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a fine-tuned customer service bot encounters a question outside its domain?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2E86DE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Formats: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 and CSV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machines store and exchange structured information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2286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Data Formats Matter for AI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systems require structured input data for training and inference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formats enable data exchange between different applications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and CSV are two most common formats in AI workflows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APIs use JSON to transfer data between web services and models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90% of enterprise data pipelines use JSON or CSV — Datadog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 Stores Data as Key-Value Pairs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JSON: JavaScript Object Notation — lightweight, human-readable format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Key-value pairs organize data (e.g., "name": "Alice", "age": 25)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Curly braces { } hold objects; brackets [ ] hold arrays (lists)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include text, numbers, booleans, lists, and nested objects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ChatGPT, Claude, and Gemini APIs all exchange data via JSON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 Example in Practice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5029200" cy="2926080"/>
          </a:xfrm>
          <a:prstGeom prst="rect">
            <a:avLst/>
          </a:prstGeom>
          <a:solidFill>
            <a:srgbClr val="1E1E2E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234440"/>
            <a:ext cx="45720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CCC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8C37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"name": "Alice",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D19A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"age": 25,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61AF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"isStudent": true,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8C37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"courses": ["Math",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8C37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"History", "AI"]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CCC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0" y="1188720"/>
            <a:ext cx="29260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A1A2E"/>
                </a:solidFill>
              </a:rPr>
              <a:t>Data Types Shown: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dirty="0">
                <a:solidFill>
                  <a:srgbClr val="2D3748"/>
                </a:solidFill>
              </a:rPr>
              <a:t>String: "Alice"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dirty="0">
                <a:solidFill>
                  <a:srgbClr val="2D3748"/>
                </a:solidFill>
              </a:rPr>
              <a:t>Number: 25</a:t>
            </a:r>
            <a:endParaRPr lang="en-US" sz="2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dirty="0">
                <a:solidFill>
                  <a:srgbClr val="2D3748"/>
                </a:solidFill>
              </a:rPr>
              <a:t>Boolean: true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2D3748"/>
                </a:solidFill>
              </a:rPr>
              <a:t>Array: ["Math", "History", "AI"]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CSV Organizes Tabular Data Simply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CSV: Comma-Separated Values — stores rows and columns as plain text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 row names all columns; data rows follow line by line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Commas separate values; other delimiters like tabs also common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Spreadsheet-compatible: opens directly in Excel and Google Sheets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machine learning datasets distributed in CSV format initially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 Versus CSV Compared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502920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— Hierarchical Data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nested, complex data structures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for APIs and web service communication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Human-readable with key-value pair organization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configuration files and metadata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931920" cy="502920"/>
          </a:xfrm>
          <a:prstGeom prst="rect">
            <a:avLst/>
          </a:prstGeom>
          <a:solidFill>
            <a:srgbClr val="10AC8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3776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— Tabular Data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3776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flat, spreadsheet-style row/column data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for datasets and statistical analysis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file size for large uniform datasets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import across analysis and ML tools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4 Recap: Data Formats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2286000" cy="0"/>
          </a:xfrm>
          <a:prstGeom prst="line">
            <a:avLst/>
          </a:prstGeom>
          <a:noFill/>
          <a:ln w="38100">
            <a:solidFill>
              <a:srgbClr val="10AC8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uses key-value pairs for flexible, hierarchical data storage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organizes data in simple rows and columns for tabular analysis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powers API communication; CSV dominates ML training datasets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formats are essential tools in modern AI data pipelines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2E86DE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Hands-On Friday: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AI Models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language models on your own computer with LM Studio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2286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Defining Artificial Intelligence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enables machines to perform tasks requiring human-like cognition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Encompasses learning, reasoning, perception, and language understanding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sentient or conscious — performs narrow, defined tasks well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Stanford HAI defines AI as machines mimicking cognitive functions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AI market projected at $305 billion by 2025 — IDC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Friday Lab: Run Models Locally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LM Studio runs open-source AI models directly on your laptop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internet required once models are downloaded and installed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how AI inference works without cloud API dependencies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different model sizes and architectures hands-on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IMPORTANT: Download software and models before Friday's class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Preparation Step by Step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Download and install LM Studio from lmstudio.ai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Open LM Studio, navigate to Gear &gt; Developer &gt; 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Search and download Phi 3 Mini 4K Instruct model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Download DeepSeek-R1-0528-Qwen3-8B and Qwen2.5 VL 7B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5: Test by loading any model and running a sample prompt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Models to Download Now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3 Mini 4K Instruct: compact Microsoft model, fast on laptops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DeepSeek-R1-0528-Qwen3-8B: strong reasoning and coding capabilities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Qwen2.5 VL 7B Instruct: multimodal model processing text and images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model demonstrates different AI architecture design trade-offs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download approximately 15–20 GB — use campus WiFi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Activities and Learning Goals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response quality across small and medium model sizes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reasoning tasks, creative writing, and factual knowledge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 how different architectures handle identical prompts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inference speed differences between model parameters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findings in MIS 112 Lab Report 3 during class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Setup Issues and Solutions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Insufficient disk space: need 20+ GB free for model storage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downloads: use campus ethernet or download overnight at home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won't load: check RAM requirements in LM Studio interface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crash: update GPU drivers and restart LM Studio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laptop charger — local AI inference drains battery quickly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2103120"/>
            <a:ext cx="22860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377440"/>
            <a:ext cx="7680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LM Studio installation and model downloads before Friday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neural network concepts — they power every model you will use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ChatGPT, Claude, or Gemini and notice how transformers respond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questions about generative models for Friday's lab session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Winona State University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Foundations and Core Concepts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Learning (ML) enables systems to learn from data patterns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uses neural networks with multiple processing layers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Language Processing (NLP) powers chatbots and translation tools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Vision allows machines to interpret images and video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market reached $136 billion globally in 2024 — Statista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Milestones in AI History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1950: Alan Turing proposes test for machine intelligence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1997: IBM Deep Blue defeats world chess champion Kasparov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2016: Google DeepMind AlphaGo beats Go champion Lee Sedol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2022: ChatGPT launches, reaching 100M users in 2 months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2024–25: Multimodal AI agents transform enterprise workflows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AI Systems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502920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(Weak) AI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one specific task or domain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Powers Siri, Alexa, Netflix recommendations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current commercial AI is narrow AI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transfer skills between different tasks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931920" cy="502920"/>
          </a:xfrm>
          <a:prstGeom prst="rect">
            <a:avLst/>
          </a:prstGeom>
          <a:solidFill>
            <a:srgbClr val="10AC8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37760" y="1143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(Strong) AI / AGI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37760" y="173736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match human cognitive flexibility broadly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Remains theoretical — does not yet exist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Experts debate AGI timeline: 2030–2060+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Superintelligence surpasses human cognition entirely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Subfields of AI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Learning: algorithms that improve through data experience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Learning: layered neural networks for complex pattern recognition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NLP: enables ChatGPT, Claude, and Gemini language capabilities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Vision: powers autonomous vehicles and medical imaging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Robotics: combines AI with physical systems for manufacturing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6D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286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Adoption Across Industries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1750">
            <a:solidFill>
              <a:srgbClr val="2E86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72% of enterprises use AI in at least one function — McKinsey 2024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sector applies AI for fraud detection and credit scoring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uses AI diagnostics, reducing errors by up to 30%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teams deploy AI for personalization and content generation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AI reduces forecasting errors by 20–50% — Gartner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112 — AI Unleashed  |  Topic 2: Understanding Generative Models I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2704</Words>
  <Application>Microsoft Office PowerPoint</Application>
  <PresentationFormat>On-screen Show (16:9)</PresentationFormat>
  <Paragraphs>362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112 Topic 2: Understanding Generative Models I</dc:title>
  <dc:subject>PptxGenJS Presentation</dc:subject>
  <dc:creator>Larry Schrenk</dc:creator>
  <cp:lastModifiedBy>Schrenk, Lawrence</cp:lastModifiedBy>
  <cp:revision>2</cp:revision>
  <dcterms:created xsi:type="dcterms:W3CDTF">2026-02-12T13:52:55Z</dcterms:created>
  <dcterms:modified xsi:type="dcterms:W3CDTF">2026-02-12T21:50:18Z</dcterms:modified>
</cp:coreProperties>
</file>