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13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20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243AA-282A-413D-9864-15F0DA533609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55DB4-E95F-4672-9CDE-030E763A9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546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Ended here on 11/14/25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955DB4-E95F-4672-9CDE-030E763A94F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16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Stress teamwork. Navigator gives direction, Builder types, Scribe records. Each role is important for collaboration and ensures equal participation.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Society and the Future of 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M</a:t>
            </a:r>
            <a:r>
              <a:rPr lang="en-US" dirty="0"/>
              <a:t>IS112-Week 13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2: Brainstorm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List 3 industries where AI will make the biggest impact.</a:t>
            </a:r>
          </a:p>
          <a:p>
            <a:pPr>
              <a:defRPr sz="1800"/>
            </a:pPr>
            <a:r>
              <a:t>Share with the class.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3: Think-Pair-Share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Would you trust an AI to decide your work schedule?</a:t>
            </a:r>
          </a:p>
          <a:p>
            <a:pPr>
              <a:defRPr sz="1800"/>
            </a:pPr>
            <a:r>
              <a:t>Why or why not?</a:t>
            </a:r>
          </a:p>
          <a:p>
            <a:pPr>
              <a:defRPr sz="1800"/>
            </a:pPr>
            <a:r>
              <a:t>Share with a classmate.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4: 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Prompt ChatGPT to act as an AI recruiter.</a:t>
            </a:r>
          </a:p>
          <a:p>
            <a:pPr>
              <a:defRPr sz="1800"/>
            </a:pPr>
            <a:r>
              <a:t>Observe how it screens resumes or answers candidate questions.</a:t>
            </a:r>
          </a:p>
          <a:p>
            <a:pPr>
              <a:defRPr sz="1800"/>
            </a:pPr>
            <a:r>
              <a:t>Discuss strengths and weaknesses.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5: Exit Poll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Are you more optimistic or worried about AI and the future of work?</a:t>
            </a:r>
          </a:p>
          <a:p>
            <a:pPr>
              <a:defRPr sz="1800"/>
            </a:pPr>
            <a:r>
              <a:t>Record your answer in the chat or on paper.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 Manufacturing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Robots assemble parts with speed and precision.</a:t>
            </a:r>
          </a:p>
          <a:p>
            <a:pPr>
              <a:defRPr sz="1800"/>
            </a:pPr>
            <a:r>
              <a:t>AI systems inspect for defects.</a:t>
            </a:r>
          </a:p>
          <a:p>
            <a:pPr>
              <a:defRPr sz="1800"/>
            </a:pPr>
            <a:r>
              <a:t>Impact: Efficiency gains, fewer repetitive jobs.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 Healthcare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AI assists doctors with diagnoses and treatment recommendations.</a:t>
            </a:r>
          </a:p>
          <a:p>
            <a:pPr>
              <a:defRPr sz="1800"/>
            </a:pPr>
            <a:r>
              <a:t>AI monitors patient data for risks.</a:t>
            </a:r>
          </a:p>
          <a:p>
            <a:pPr>
              <a:defRPr sz="1800"/>
            </a:pPr>
            <a:r>
              <a:t>Impact: Faster, more accurate care, but raises privacy issues.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 Finance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AI detects fraud and flags unusual transactions.</a:t>
            </a:r>
          </a:p>
          <a:p>
            <a:pPr>
              <a:defRPr sz="1800"/>
            </a:pPr>
            <a:r>
              <a:t>Algorithmic trading makes rapid investment decisions.</a:t>
            </a:r>
          </a:p>
          <a:p>
            <a:pPr>
              <a:defRPr sz="1800"/>
            </a:pPr>
            <a:r>
              <a:t>Impact: Safer financial systems but less human oversight.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Adaptive learning platforms adjust lessons to each student.</a:t>
            </a:r>
          </a:p>
          <a:p>
            <a:pPr>
              <a:defRPr sz="1800"/>
            </a:pPr>
            <a:r>
              <a:t>AI tutors help students with questions anytime.</a:t>
            </a:r>
          </a:p>
          <a:p>
            <a:pPr>
              <a:defRPr sz="1800"/>
            </a:pPr>
            <a:r>
              <a:t>Impact: Personalized education but reduces teacher control.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Future of Work with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AI will transform existing jobs and create new ones.</a:t>
            </a:r>
          </a:p>
          <a:p>
            <a:pPr>
              <a:defRPr sz="1800"/>
            </a:pPr>
            <a:r>
              <a:t>Some jobs will be displaced, but others will emerge.</a:t>
            </a:r>
          </a:p>
          <a:p>
            <a:pPr>
              <a:defRPr sz="1800"/>
            </a:pPr>
            <a:r>
              <a:t>Humans will focus on creativity, empathy, and leadership.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Skills for the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Critical thinking and problem solving.</a:t>
            </a:r>
          </a:p>
          <a:p>
            <a:pPr>
              <a:defRPr sz="1800"/>
            </a:pPr>
            <a:r>
              <a:t>Creativity and innovation.</a:t>
            </a:r>
          </a:p>
          <a:p>
            <a:pPr>
              <a:defRPr sz="1800"/>
            </a:pPr>
            <a:r>
              <a:t>Ethics and empathy.</a:t>
            </a:r>
          </a:p>
          <a:p>
            <a:pPr>
              <a:defRPr sz="1800"/>
            </a:pPr>
            <a:r>
              <a:t>Working with AI tools effectively.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Week 13: AI, Society, and the Future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Focus: How Artificial Intelligence (AI) is changing the workplace and workforce.</a:t>
            </a:r>
          </a:p>
          <a:p>
            <a:pPr>
              <a:defRPr sz="1800"/>
            </a:pPr>
            <a:r>
              <a:t>AI automates routine tasks while humans handle creative, strategic, and relationship-driven work.</a:t>
            </a:r>
          </a:p>
          <a:p>
            <a:pPr>
              <a:defRPr sz="1800"/>
            </a:pPr>
            <a:r>
              <a:t>Goal: Understand the future of work shaped by AI.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Pitfalls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Over-reliance on AI without human oversight.</a:t>
            </a:r>
          </a:p>
          <a:p>
            <a:pPr>
              <a:defRPr sz="1800"/>
            </a:pPr>
            <a:r>
              <a:t>Ignoring employee retraining needs.</a:t>
            </a:r>
          </a:p>
          <a:p>
            <a:pPr>
              <a:defRPr sz="1800"/>
            </a:pPr>
            <a:r>
              <a:t>Allowing bias in AI systems to go unchecked.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Case: Job Displacement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Routine roles in manufacturing and retail most at risk.</a:t>
            </a:r>
          </a:p>
          <a:p>
            <a:pPr>
              <a:defRPr sz="1800"/>
            </a:pPr>
            <a:r>
              <a:t>Companies must retrain employees for new roles.</a:t>
            </a:r>
          </a:p>
          <a:p>
            <a:pPr>
              <a:defRPr sz="1800"/>
            </a:pPr>
            <a:r>
              <a:t>Failure to do so increases unemployment and inequality.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Case: Upskilling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IBM offers AI training programs to reskill workers.</a:t>
            </a:r>
          </a:p>
          <a:p>
            <a:pPr>
              <a:defRPr sz="1800"/>
            </a:pPr>
            <a:r>
              <a:t>Result: Retains talent while adopting new AI systems.</a:t>
            </a:r>
          </a:p>
          <a:p>
            <a:pPr>
              <a:defRPr sz="1800"/>
            </a:pPr>
            <a:r>
              <a:t>Lesson: Investment in people supports long-term success.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AI is reshaping work across all industries.</a:t>
            </a:r>
          </a:p>
          <a:p>
            <a:pPr>
              <a:defRPr sz="1800"/>
            </a:pPr>
            <a:r>
              <a:t>Organizations must balance efficiency with fairness.</a:t>
            </a:r>
          </a:p>
          <a:p>
            <a:pPr>
              <a:defRPr sz="1800"/>
            </a:pPr>
            <a:r>
              <a:t>Workers must learn new skills to thrive in the AI-driven future.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Which skills do you think will be most valuable in 2030?</a:t>
            </a:r>
          </a:p>
          <a:p>
            <a:pPr>
              <a:defRPr sz="1800"/>
            </a:pPr>
            <a:r>
              <a:t>How can you prepare for a career where AI plays a major role?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20135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51565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We</a:t>
            </a:r>
            <a:r>
              <a:rPr lang="en-US" dirty="0"/>
              <a:t>dnesday- Inequality, UBI, and Historical Lessons</a:t>
            </a:r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AI, Society, and the Future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Focus: How AI impacts society through inequality, wealth distribution, and work opportunities.</a:t>
            </a:r>
          </a:p>
          <a:p>
            <a:pPr>
              <a:defRPr sz="1800"/>
            </a:pPr>
            <a:r>
              <a:t>Key Topics: Gini coefficient, Universal Basic Income (UBI), and historical lessons from the French Revolution.</a:t>
            </a:r>
          </a:p>
          <a:p>
            <a:pPr>
              <a:defRPr sz="1800"/>
            </a:pPr>
            <a:r>
              <a:t>Goal: Understand broader social consequences of AI in the workforce.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the Gini Coefficient?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The Gini coefficient measures income inequality in a society.</a:t>
            </a:r>
          </a:p>
          <a:p>
            <a:pPr>
              <a:defRPr sz="1800"/>
            </a:pPr>
            <a:r>
              <a:t>0 = perfect equality (everyone has the same income).</a:t>
            </a:r>
          </a:p>
          <a:p>
            <a:pPr>
              <a:defRPr sz="1800"/>
            </a:pPr>
            <a:r>
              <a:t>1 = perfect inequality (one person has all income).</a:t>
            </a:r>
          </a:p>
          <a:p>
            <a:pPr>
              <a:defRPr sz="1800"/>
            </a:pPr>
            <a:r>
              <a:t>Current trend: Rising inequality in many countries.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Inequality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High inequality can lead to social unrest and economic instability.</a:t>
            </a:r>
          </a:p>
          <a:p>
            <a:pPr>
              <a:defRPr sz="1800"/>
            </a:pPr>
            <a:r>
              <a:t>AI may increase inequality if its benefits go mainly to business owners and tech companies.</a:t>
            </a:r>
          </a:p>
          <a:p>
            <a:pPr>
              <a:defRPr sz="1800"/>
            </a:pPr>
            <a:r>
              <a:t>Businesses must consider fairness in adopting AI.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AI is Changing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AI automates repetitive tasks such as data entry, scheduling, and reporting.</a:t>
            </a:r>
          </a:p>
          <a:p>
            <a:pPr>
              <a:defRPr sz="1800"/>
            </a:pPr>
            <a:r>
              <a:t>AI supports decision-making with faster analysis.</a:t>
            </a:r>
          </a:p>
          <a:p>
            <a:pPr>
              <a:defRPr sz="1800"/>
            </a:pPr>
            <a:r>
              <a:t>AI enables new products and services, such as generative design and AI assistants.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Historical Example: French Revolution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/>
              <a:t>Late 1700s France had high inequality: small elite vs. large poor population.</a:t>
            </a:r>
          </a:p>
          <a:p>
            <a:pPr>
              <a:defRPr sz="1800"/>
            </a:pPr>
            <a:r>
              <a:rPr dirty="0"/>
              <a:t>Gini coefficient was high → social tension grew.</a:t>
            </a:r>
          </a:p>
          <a:p>
            <a:pPr>
              <a:defRPr sz="1800"/>
            </a:pPr>
            <a:r>
              <a:rPr dirty="0"/>
              <a:t>Result: Revolution and radical change in society.</a:t>
            </a:r>
          </a:p>
          <a:p>
            <a:pPr>
              <a:defRPr sz="1800"/>
            </a:pPr>
            <a:r>
              <a:rPr dirty="0"/>
              <a:t>Lesson: Extreme inequality can destabilize societies.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Comparing Then and 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Today’s wealth gap is increasing in many nations.</a:t>
            </a:r>
          </a:p>
          <a:p>
            <a:pPr>
              <a:defRPr sz="1800"/>
            </a:pPr>
            <a:r>
              <a:t>AI could speed up this trend if not managed carefully.</a:t>
            </a:r>
          </a:p>
          <a:p>
            <a:pPr>
              <a:defRPr sz="1800"/>
            </a:pPr>
            <a:r>
              <a:t>Question: Could inequality driven by AI lead to unrest today?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Universal Basic Income?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UBI = a regular cash payment to all citizens, regardless of job status.</a:t>
            </a:r>
          </a:p>
          <a:p>
            <a:pPr>
              <a:defRPr sz="1800"/>
            </a:pPr>
            <a:r>
              <a:t>Goal: Reduce poverty, support retraining, and provide security.</a:t>
            </a:r>
          </a:p>
          <a:p>
            <a:pPr>
              <a:defRPr sz="1800"/>
            </a:pPr>
            <a:r>
              <a:t>UBI is being tested in small-scale programs worldwide.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Pros of UBI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Reduces poverty and inequality.</a:t>
            </a:r>
          </a:p>
          <a:p>
            <a:pPr>
              <a:defRPr sz="1800"/>
            </a:pPr>
            <a:r>
              <a:t>Gives people freedom to retrain or pursue creative work.</a:t>
            </a:r>
          </a:p>
          <a:p>
            <a:pPr>
              <a:defRPr sz="1800"/>
            </a:pPr>
            <a:r>
              <a:t>Boosts consumer spending and local economies.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 of UBI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High cost for governments to fund.</a:t>
            </a:r>
          </a:p>
          <a:p>
            <a:pPr>
              <a:defRPr sz="1800"/>
            </a:pPr>
            <a:r>
              <a:t>Concerns about reduced motivation to work.</a:t>
            </a:r>
          </a:p>
          <a:p>
            <a:pPr>
              <a:defRPr sz="1800"/>
            </a:pPr>
            <a:r>
              <a:t>Risk of inflation if too much money is given without productivity growth.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Case: Finland UBI Pilot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Conducted in 2017–2018 with 2,000 unemployed participants.</a:t>
            </a:r>
          </a:p>
          <a:p>
            <a:pPr>
              <a:defRPr sz="1800"/>
            </a:pPr>
            <a:r>
              <a:t>Results: Improved happiness and health, but limited effect on employment.</a:t>
            </a:r>
          </a:p>
          <a:p>
            <a:pPr>
              <a:defRPr sz="1800"/>
            </a:pPr>
            <a:r>
              <a:t>Lesson: UBI can improve quality of life but may not solve all economic issues.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Case: Gig Economy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Companies like Uber use AI algorithms to manage workers.</a:t>
            </a:r>
          </a:p>
          <a:p>
            <a:pPr>
              <a:defRPr sz="1800"/>
            </a:pPr>
            <a:r>
              <a:t>Workers face unstable income and limited benefits.</a:t>
            </a:r>
          </a:p>
          <a:p>
            <a:pPr>
              <a:defRPr sz="1800"/>
            </a:pPr>
            <a:r>
              <a:t>Raises questions about fairness and worker rights.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Case: Amazon Warehouses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AI-driven robots increase efficiency in warehouses.</a:t>
            </a:r>
          </a:p>
          <a:p>
            <a:pPr>
              <a:defRPr sz="1800"/>
            </a:pPr>
            <a:r>
              <a:t>Some jobs replaced, others monitored closely by AI systems.</a:t>
            </a:r>
          </a:p>
          <a:p>
            <a:pPr>
              <a:defRPr sz="1800"/>
            </a:pPr>
            <a:r>
              <a:t>Leads to concerns about worker stress and reduced autonomy.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Case: IBM Reskilling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IBM has retrained workers for new AI-related roles.</a:t>
            </a:r>
          </a:p>
          <a:p>
            <a:pPr>
              <a:defRPr sz="1800"/>
            </a:pPr>
            <a:r>
              <a:t>Helps employees adapt instead of being displaced.</a:t>
            </a:r>
          </a:p>
          <a:p>
            <a:pPr>
              <a:defRPr sz="1800"/>
            </a:pPr>
            <a:r>
              <a:t>Positive example: Combining AI adoption with workforce support.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Guided Practice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Scenario: A company replaces 40% of its workforce with AI.</a:t>
            </a:r>
          </a:p>
          <a:p>
            <a:pPr>
              <a:defRPr sz="1800"/>
            </a:pPr>
            <a:r>
              <a:t>Discussion: What responsibilities does HR have to displaced workers?</a:t>
            </a:r>
          </a:p>
          <a:p>
            <a:pPr>
              <a:defRPr sz="1800"/>
            </a:pPr>
            <a:r>
              <a:t>Groups brainstorm fair solutions (reskilling, severance, UBI support).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 of AI Automation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Manufacturing: Robots handle assembly and quality checks.</a:t>
            </a:r>
          </a:p>
          <a:p>
            <a:pPr>
              <a:defRPr sz="1800"/>
            </a:pPr>
            <a:r>
              <a:t>Retail: AI manages inventory and predicts demand.</a:t>
            </a:r>
          </a:p>
          <a:p>
            <a:pPr>
              <a:defRPr sz="1800"/>
            </a:pPr>
            <a:r>
              <a:t>Healthcare: AI analyzes scans and lab results.</a:t>
            </a:r>
          </a:p>
          <a:p>
            <a:pPr>
              <a:defRPr sz="1800"/>
            </a:pPr>
            <a:r>
              <a:t>Finance: AI screens for fraud and automates compliance.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Guided Practice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Scenario: Government introduces UBI in your country.</a:t>
            </a:r>
          </a:p>
          <a:p>
            <a:pPr>
              <a:defRPr sz="1800"/>
            </a:pPr>
            <a:r>
              <a:t>Discussion: How would this affect businesses and consumer behavior?</a:t>
            </a:r>
          </a:p>
          <a:p>
            <a:pPr>
              <a:defRPr sz="1800"/>
            </a:pPr>
            <a:r>
              <a:t>Groups debate pros and cons.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AI could widen inequality if not managed responsibly.</a:t>
            </a:r>
          </a:p>
          <a:p>
            <a:pPr>
              <a:defRPr sz="1800"/>
            </a:pPr>
            <a:r>
              <a:t>UBI is one possible solution but has trade-offs.</a:t>
            </a:r>
          </a:p>
          <a:p>
            <a:pPr>
              <a:defRPr sz="1800"/>
            </a:pPr>
            <a:r>
              <a:t>History shows that ignoring inequality can destabilize societies.</a:t>
            </a:r>
          </a:p>
          <a:p>
            <a:pPr>
              <a:defRPr sz="1800"/>
            </a:pPr>
            <a:r>
              <a:t>Businesses and governments must plan carefully for the future of work.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Do you think UBI is a realistic solution for the AI-driven future?</a:t>
            </a:r>
          </a:p>
          <a:p>
            <a:pPr>
              <a:defRPr sz="1800"/>
            </a:pPr>
            <a:r>
              <a:t>What role should businesses play in preventing extreme inequality?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42385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Society and the Future of 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Friday Lab</a:t>
            </a:r>
            <a:endParaRPr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 Group Setup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r>
              <a:rPr dirty="0"/>
              <a:t>Navigator: makes decisions and guides the group</a:t>
            </a:r>
          </a:p>
          <a:p>
            <a:r>
              <a:rPr dirty="0"/>
              <a:t>Builder: types code, runs commands, tests chatbot</a:t>
            </a:r>
          </a:p>
          <a:p>
            <a:r>
              <a:rPr dirty="0"/>
              <a:t>Scribe: takes notes, records changes, prepares final summary</a:t>
            </a:r>
            <a:endParaRPr lang="en-US" dirty="0"/>
          </a:p>
          <a:p>
            <a:r>
              <a:rPr lang="en-US" dirty="0"/>
              <a:t>Prepare the lab report</a:t>
            </a:r>
            <a:endParaRPr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2: Technology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/>
              <a:t>Use ChatGPT-5 for lab activities.</a:t>
            </a:r>
          </a:p>
          <a:p>
            <a:pPr>
              <a:defRPr sz="1800"/>
            </a:pPr>
            <a:r>
              <a:rPr dirty="0"/>
              <a:t>Be ready to share screens during group discussions.</a:t>
            </a:r>
          </a:p>
          <a:p>
            <a:pPr>
              <a:defRPr sz="1800"/>
            </a:pPr>
            <a:r>
              <a:rPr dirty="0"/>
              <a:t>Ensure </a:t>
            </a:r>
            <a:r>
              <a:rPr lang="en-US" dirty="0"/>
              <a:t>lab report</a:t>
            </a:r>
            <a:r>
              <a:rPr dirty="0"/>
              <a:t> is accessible for recording results.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1: Job Replacement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/>
              <a:t>Prompt AI: 'How could AI replace accountants in 2030?'</a:t>
            </a:r>
          </a:p>
          <a:p>
            <a:pPr>
              <a:defRPr sz="1800"/>
            </a:pPr>
            <a:r>
              <a:rPr dirty="0"/>
              <a:t>Record tasks replaced, risks, and benefits in the </a:t>
            </a:r>
            <a:r>
              <a:rPr lang="en-US" dirty="0"/>
              <a:t>lab report</a:t>
            </a:r>
            <a:r>
              <a:rPr dirty="0"/>
              <a:t>.</a:t>
            </a:r>
          </a:p>
          <a:p>
            <a:pPr>
              <a:defRPr sz="1800"/>
            </a:pPr>
            <a:r>
              <a:rPr dirty="0"/>
              <a:t>Discuss impacts on workers and businesses.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 for Activity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How many jobs might be displaced?</a:t>
            </a:r>
          </a:p>
          <a:p>
            <a:pPr>
              <a:defRPr sz="1800"/>
            </a:pPr>
            <a:r>
              <a:t>What new responsibilities might remain human-led?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2: Job Creation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Prompt AI: 'What new jobs might AI create in healthcare?'</a:t>
            </a:r>
          </a:p>
          <a:p>
            <a:pPr>
              <a:defRPr sz="1800"/>
            </a:pPr>
            <a:r>
              <a:t>Record job types, required skills, and expected pay level.</a:t>
            </a:r>
          </a:p>
          <a:p>
            <a:pPr>
              <a:defRPr sz="1800"/>
            </a:pPr>
            <a:r>
              <a:t>Debrief in group discussion.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This Matters to Organizations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Companies must adapt job roles and workflows to stay competitive.</a:t>
            </a:r>
          </a:p>
          <a:p>
            <a:pPr>
              <a:defRPr sz="1800"/>
            </a:pPr>
            <a:r>
              <a:t>AI can reduce costs but also requires reskilling employees.</a:t>
            </a:r>
          </a:p>
          <a:p>
            <a:pPr>
              <a:defRPr sz="1800"/>
            </a:pPr>
            <a:r>
              <a:t>Organizations that prepare now will gain long-term advantages.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 for Activity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What skills will be most important for these new jobs?</a:t>
            </a:r>
          </a:p>
          <a:p>
            <a:pPr>
              <a:defRPr sz="1800"/>
            </a:pPr>
            <a:r>
              <a:t>How can universities prepare students for them?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Activity 3: Inequality and the Gini Coefficient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/>
              <a:t>Prompt AI: 'If AI increases inequality, how would this show up in the Gini coefficient?'</a:t>
            </a:r>
          </a:p>
          <a:p>
            <a:pPr>
              <a:defRPr sz="1800"/>
            </a:pPr>
            <a:r>
              <a:rPr dirty="0"/>
              <a:t>Record examples of inequality effects in the </a:t>
            </a:r>
            <a:r>
              <a:rPr lang="en-US" dirty="0"/>
              <a:t>lab report</a:t>
            </a:r>
            <a:r>
              <a:rPr dirty="0"/>
              <a:t>.</a:t>
            </a:r>
          </a:p>
          <a:p>
            <a:pPr>
              <a:defRPr sz="1800"/>
            </a:pPr>
            <a:r>
              <a:rPr dirty="0"/>
              <a:t>Compare with notes</a:t>
            </a:r>
            <a:r>
              <a:rPr lang="en-US" dirty="0"/>
              <a:t> and research</a:t>
            </a:r>
            <a:r>
              <a:rPr dirty="0"/>
              <a:t> from the French Revolution case.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 for Activity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How might inequality affect social stability?</a:t>
            </a:r>
          </a:p>
          <a:p>
            <a:pPr>
              <a:defRPr sz="1800"/>
            </a:pPr>
            <a:r>
              <a:t>What role should businesses play in preventing unrest?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4: UBI Brainstorm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/>
              <a:t>Prompt AI: 'If UBI was introduced, how might it affect small businesses?'</a:t>
            </a:r>
          </a:p>
          <a:p>
            <a:pPr>
              <a:defRPr sz="1800"/>
            </a:pPr>
            <a:r>
              <a:rPr dirty="0"/>
              <a:t>Discuss possible benefits and risks for owners and employees.</a:t>
            </a:r>
          </a:p>
          <a:p>
            <a:pPr>
              <a:defRPr sz="1800"/>
            </a:pPr>
            <a:r>
              <a:rPr dirty="0"/>
              <a:t>Scribe records in </a:t>
            </a:r>
            <a:r>
              <a:rPr lang="en-US" dirty="0"/>
              <a:t>lab report</a:t>
            </a:r>
            <a:endParaRPr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 for Activity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Would UBI support entrepreneurship or discourage work?</a:t>
            </a:r>
          </a:p>
          <a:p>
            <a:pPr>
              <a:defRPr sz="1800"/>
            </a:pPr>
            <a:r>
              <a:t>How might consumer behavior change?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2800" dirty="0"/>
              <a:t>Each group completes </a:t>
            </a:r>
            <a:r>
              <a:rPr lang="en-US" sz="2800" dirty="0"/>
              <a:t>lab report</a:t>
            </a:r>
            <a:r>
              <a:rPr sz="2800" dirty="0"/>
              <a:t> with all activity results.</a:t>
            </a:r>
          </a:p>
          <a:p>
            <a:pPr>
              <a:defRPr sz="1800"/>
            </a:pPr>
            <a:r>
              <a:rPr sz="2800" dirty="0"/>
              <a:t>Write a 1-page group reflection including:</a:t>
            </a:r>
          </a:p>
          <a:p>
            <a:pPr>
              <a:defRPr sz="1800"/>
            </a:pPr>
            <a:r>
              <a:rPr sz="2800" dirty="0"/>
              <a:t>1. One displaced job, one created job.</a:t>
            </a:r>
          </a:p>
          <a:p>
            <a:pPr>
              <a:defRPr sz="1800"/>
            </a:pPr>
            <a:r>
              <a:rPr sz="2800" dirty="0"/>
              <a:t>2. One risk of inequality.</a:t>
            </a:r>
          </a:p>
          <a:p>
            <a:pPr>
              <a:defRPr sz="1800"/>
            </a:pPr>
            <a:r>
              <a:rPr sz="2800" dirty="0"/>
              <a:t>3. One solution (UBI, retraining, or policy).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Reflection Prompt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Which scenario surprised your group the most?</a:t>
            </a:r>
          </a:p>
          <a:p>
            <a:pPr>
              <a:defRPr sz="1800"/>
            </a:pPr>
            <a:r>
              <a:rPr sz="2800" dirty="0"/>
              <a:t>How should society prepare for AI-driven changes in work?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Competitive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AI improves efficiency and reduces errors.</a:t>
            </a:r>
          </a:p>
          <a:p>
            <a:pPr>
              <a:defRPr sz="1800"/>
            </a:pPr>
            <a:r>
              <a:t>AI frees employees to focus on creative and strategic work.</a:t>
            </a:r>
          </a:p>
          <a:p>
            <a:pPr>
              <a:defRPr sz="1800"/>
            </a:pPr>
            <a:r>
              <a:t>Early adopters often outperform slower competitors.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Occupations Affected by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Human Resource Managers: AI in hiring and performance management.</a:t>
            </a:r>
          </a:p>
          <a:p>
            <a:pPr>
              <a:defRPr sz="1800"/>
            </a:pPr>
            <a:r>
              <a:t>Operations Managers: AI for workflow optimization.</a:t>
            </a:r>
          </a:p>
          <a:p>
            <a:pPr>
              <a:defRPr sz="1800"/>
            </a:pPr>
            <a:r>
              <a:t>Software Engineers: Building, testing, and adapting AI systems.</a:t>
            </a:r>
          </a:p>
          <a:p>
            <a:pPr>
              <a:defRPr sz="1800"/>
            </a:pPr>
            <a:r>
              <a:t>Marketing Professionals: Using AI for personalization and campaigns.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Emerging AI-Related Careers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AI Trainers: Preparing data and guiding AI learning.</a:t>
            </a:r>
          </a:p>
          <a:p>
            <a:pPr>
              <a:defRPr sz="1800"/>
            </a:pPr>
            <a:r>
              <a:t>Ethics Officers: Ensuring responsible use of AI.</a:t>
            </a:r>
          </a:p>
          <a:p>
            <a:pPr>
              <a:defRPr sz="1800"/>
            </a:pPr>
            <a:r>
              <a:t>AI Business Analysts: Aligning AI tools with company goals.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1: Quick Poll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Do you believe AI will create more jobs than it eliminates?</a:t>
            </a:r>
          </a:p>
          <a:p>
            <a:pPr>
              <a:defRPr sz="1800"/>
            </a:pPr>
            <a:r>
              <a:t>Options: Yes, No, Unsure.</a:t>
            </a:r>
          </a:p>
          <a:p>
            <a:pPr>
              <a:defRPr sz="1800"/>
            </a:pPr>
            <a:r>
              <a:t>Discuss briefly with a partner.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1739</Words>
  <Application>Microsoft Office PowerPoint</Application>
  <PresentationFormat>On-screen Show (4:3)</PresentationFormat>
  <Paragraphs>263</Paragraphs>
  <Slides>56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0" baseType="lpstr">
      <vt:lpstr>Aptos</vt:lpstr>
      <vt:lpstr>Arial</vt:lpstr>
      <vt:lpstr>Calibri</vt:lpstr>
      <vt:lpstr>Office Theme</vt:lpstr>
      <vt:lpstr>Society and the Future of Work</vt:lpstr>
      <vt:lpstr>Week 13: AI, Society, and the Future of Work</vt:lpstr>
      <vt:lpstr>How AI is Changing Work</vt:lpstr>
      <vt:lpstr>Examples of AI Automation</vt:lpstr>
      <vt:lpstr>Why This Matters to Organizations</vt:lpstr>
      <vt:lpstr>Competitive Advantage</vt:lpstr>
      <vt:lpstr>Occupations Affected by AI</vt:lpstr>
      <vt:lpstr>Emerging AI-Related Careers</vt:lpstr>
      <vt:lpstr>Exercise 1: Quick Poll</vt:lpstr>
      <vt:lpstr>Exercise 2: Brainstorm</vt:lpstr>
      <vt:lpstr>Exercise 3: Think-Pair-Share</vt:lpstr>
      <vt:lpstr>Exercise 4: Demo</vt:lpstr>
      <vt:lpstr>Exercise 5: Exit Poll</vt:lpstr>
      <vt:lpstr>AI in Manufacturing</vt:lpstr>
      <vt:lpstr>AI in Healthcare</vt:lpstr>
      <vt:lpstr>AI in Finance</vt:lpstr>
      <vt:lpstr>AI in Education</vt:lpstr>
      <vt:lpstr>Future of Work with AI</vt:lpstr>
      <vt:lpstr>Skills for the Future</vt:lpstr>
      <vt:lpstr>Pitfalls to Avoid</vt:lpstr>
      <vt:lpstr>Case: Job Displacement</vt:lpstr>
      <vt:lpstr>Case: Upskilling Success</vt:lpstr>
      <vt:lpstr>Summary</vt:lpstr>
      <vt:lpstr>Reflection</vt:lpstr>
      <vt:lpstr>PowerPoint Presentation</vt:lpstr>
      <vt:lpstr>Wednesday- Inequality, UBI, and Historical Lessons</vt:lpstr>
      <vt:lpstr>AI, Society, and the Future of Work</vt:lpstr>
      <vt:lpstr>What is the Gini Coefficient?</vt:lpstr>
      <vt:lpstr>Why Inequality Matters</vt:lpstr>
      <vt:lpstr>Historical Example: French Revolution</vt:lpstr>
      <vt:lpstr>Comparing Then and Now</vt:lpstr>
      <vt:lpstr>What is Universal Basic Income?</vt:lpstr>
      <vt:lpstr>Pros of UBI</vt:lpstr>
      <vt:lpstr>Cons of UBI</vt:lpstr>
      <vt:lpstr>Case: Finland UBI Pilot</vt:lpstr>
      <vt:lpstr>Case: Gig Economy</vt:lpstr>
      <vt:lpstr>Case: Amazon Warehouses</vt:lpstr>
      <vt:lpstr>Case: IBM Reskilling Programs</vt:lpstr>
      <vt:lpstr>Guided Practice 1</vt:lpstr>
      <vt:lpstr>Guided Practice 2</vt:lpstr>
      <vt:lpstr>Key Takeaways</vt:lpstr>
      <vt:lpstr>Reflection</vt:lpstr>
      <vt:lpstr>PowerPoint Presentation</vt:lpstr>
      <vt:lpstr>Society and the Future of Work</vt:lpstr>
      <vt:lpstr>Step 1 Group Setup</vt:lpstr>
      <vt:lpstr>Step 2: Technology Setup</vt:lpstr>
      <vt:lpstr>Activity 1: Job Replacement Simulation</vt:lpstr>
      <vt:lpstr>Reflection for Activity 1</vt:lpstr>
      <vt:lpstr>Activity 2: Job Creation Simulation</vt:lpstr>
      <vt:lpstr>Reflection for Activity 2</vt:lpstr>
      <vt:lpstr>Activity 3: Inequality and the Gini Coefficient</vt:lpstr>
      <vt:lpstr>Reflection for Activity 3</vt:lpstr>
      <vt:lpstr>Activity 4: UBI Brainstorm</vt:lpstr>
      <vt:lpstr>Reflection for Activity 4</vt:lpstr>
      <vt:lpstr>Wrap-Up Instructions</vt:lpstr>
      <vt:lpstr>Final Reflection Prompt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Paulson, Patrick G</dc:creator>
  <cp:keywords/>
  <dc:description>generated using python-pptx</dc:description>
  <cp:lastModifiedBy>Lawrence Schrenk</cp:lastModifiedBy>
  <cp:revision>2</cp:revision>
  <dcterms:created xsi:type="dcterms:W3CDTF">2013-01-27T09:14:16Z</dcterms:created>
  <dcterms:modified xsi:type="dcterms:W3CDTF">2025-11-22T16:23:41Z</dcterms:modified>
  <cp:category/>
</cp:coreProperties>
</file>