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6"/>
  </p:notesMasterIdLst>
  <p:sldIdLst>
    <p:sldId id="296" r:id="rId2"/>
    <p:sldId id="256" r:id="rId3"/>
    <p:sldId id="353" r:id="rId4"/>
    <p:sldId id="297" r:id="rId5"/>
    <p:sldId id="257" r:id="rId6"/>
    <p:sldId id="258" r:id="rId7"/>
    <p:sldId id="298" r:id="rId8"/>
    <p:sldId id="299" r:id="rId9"/>
    <p:sldId id="300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301" r:id="rId32"/>
    <p:sldId id="282" r:id="rId33"/>
    <p:sldId id="302" r:id="rId34"/>
    <p:sldId id="303" r:id="rId35"/>
    <p:sldId id="304" r:id="rId36"/>
    <p:sldId id="305" r:id="rId37"/>
    <p:sldId id="306" r:id="rId38"/>
    <p:sldId id="307" r:id="rId39"/>
    <p:sldId id="308" r:id="rId40"/>
    <p:sldId id="309" r:id="rId41"/>
    <p:sldId id="310" r:id="rId42"/>
    <p:sldId id="311" r:id="rId43"/>
    <p:sldId id="312" r:id="rId44"/>
    <p:sldId id="313" r:id="rId45"/>
    <p:sldId id="314" r:id="rId46"/>
    <p:sldId id="315" r:id="rId47"/>
    <p:sldId id="316" r:id="rId48"/>
    <p:sldId id="317" r:id="rId49"/>
    <p:sldId id="318" r:id="rId50"/>
    <p:sldId id="319" r:id="rId51"/>
    <p:sldId id="320" r:id="rId52"/>
    <p:sldId id="321" r:id="rId53"/>
    <p:sldId id="322" r:id="rId54"/>
    <p:sldId id="323" r:id="rId55"/>
    <p:sldId id="324" r:id="rId56"/>
    <p:sldId id="325" r:id="rId57"/>
    <p:sldId id="280" r:id="rId58"/>
    <p:sldId id="281" r:id="rId59"/>
    <p:sldId id="326" r:id="rId60"/>
    <p:sldId id="327" r:id="rId61"/>
    <p:sldId id="328" r:id="rId62"/>
    <p:sldId id="329" r:id="rId63"/>
    <p:sldId id="330" r:id="rId64"/>
    <p:sldId id="352" r:id="rId65"/>
    <p:sldId id="332" r:id="rId66"/>
    <p:sldId id="333" r:id="rId67"/>
    <p:sldId id="334" r:id="rId68"/>
    <p:sldId id="335" r:id="rId69"/>
    <p:sldId id="336" r:id="rId70"/>
    <p:sldId id="337" r:id="rId71"/>
    <p:sldId id="338" r:id="rId72"/>
    <p:sldId id="339" r:id="rId73"/>
    <p:sldId id="340" r:id="rId74"/>
    <p:sldId id="341" r:id="rId75"/>
    <p:sldId id="342" r:id="rId76"/>
    <p:sldId id="343" r:id="rId77"/>
    <p:sldId id="344" r:id="rId78"/>
    <p:sldId id="345" r:id="rId79"/>
    <p:sldId id="346" r:id="rId80"/>
    <p:sldId id="347" r:id="rId81"/>
    <p:sldId id="348" r:id="rId82"/>
    <p:sldId id="349" r:id="rId83"/>
    <p:sldId id="350" r:id="rId84"/>
    <p:sldId id="351" r:id="rId8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C8AEA2-9E24-426C-8D09-C410049346D6}" v="6" dt="2025-11-03T17:38:49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62" autoAdjust="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74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9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4C20E-AB5B-40DB-8E95-F0EF57439D96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D0497-A6D9-45C6-BB85-439067070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0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Alpha Fold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6D0497-A6D9-45C6-BB85-4390670701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34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Anchor the timing: we have the data and the compute. Frame as an inflection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Give crisp, non‑math definitions to lower anxiety and enable discussion with stakeholders.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Establish the 'why' behind pharma’s interest in AI: fewer dead ends and earlier decisions.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the phrase 'in silico' and define as 'on computers, not in test tubes'.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'shape → function → binding'. Note that predictions still require lab validation.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Link to portfolio strategy and shareholder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up evidence slides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Caution: performance varies by setting; deployment needs monitoring and human oversight.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incremental rollout (start with decision support).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Note: regulators increasingly open to data‑</a:t>
            </a:r>
            <a:endParaRPr lang="en-US" dirty="0"/>
          </a:p>
          <a:p>
            <a:r>
              <a:rPr dirty="0"/>
              <a:t>centric innovations with evidence.</a:t>
            </a:r>
            <a:endParaRPr lang="en-US" dirty="0"/>
          </a:p>
          <a:p>
            <a:endParaRPr lang="en-US" dirty="0"/>
          </a:p>
          <a:p>
            <a:r>
              <a:rPr lang="en-US" dirty="0"/>
              <a:t>End here 11/3/2025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Added 11/3/25 after reading ‘The Coming Wave’; AI + </a:t>
            </a:r>
            <a:r>
              <a:rPr lang="en-US" dirty="0" err="1"/>
              <a:t>SynBio</a:t>
            </a:r>
            <a:r>
              <a:rPr lang="en-US" dirty="0"/>
              <a:t>= wild future!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6D0497-A6D9-45C6-BB85-4390670701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426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students to see pathways into healthcare without being clinicians.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Bridge into concrete AI tools for climate/energy/ag.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practical planning benefits for businesses.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to utilities and large industrial campuses.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Mention city‑level planning and public health partnerships.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Note complementary roles for satellites, drones, and on‑tractor sensors.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to supply chain continuity and insurance underwriting.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local examples if time allows to make it tangible.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cross‑training: business + data + domain.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Invite questions. Preview Wednesday’s case analyses and proposal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tone for the week. Emphasize that this is about how AI changes the speed, cost, and scale of discovery—and why companies invest.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expectations: concrete analysis, not hype. Every slide connects facts to cost/time/risk/quality.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lock‑and‑key analogy and one everyday example (e.g., enzyme in detergent).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Bridge to how AI ingests multi‑source data to raise resolution and speed.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Have students restate the problem in one sentence; verify business impact linkage.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No math required; focus on pattern learning and generalization.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students to skim abstracts; show how to cite credible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to portfolio management and partner ecosystems.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'AI proposes; scientists dispose.'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Give 4 minutes; collect two volunteer answers.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back to NOAA’s billion‑dollar disaster statistics.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simple examples: spellcheck, autocomplete, route planning. Make clear AI ≠ robots; it’s software models running on computers.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Mention retraining/finetuning as conditions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2–3 minutes for students to scan one source on their phones/laptops.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Draw a quick chain: better forecasts → better decisions → measurable savings.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governance and transparent communication of uncertainty.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3–4 minutes; share two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Frame as a core skill for analysts and managers.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to one paragraph per part; avoid jargon.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Read through once; highlight specificity and measurability.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teams to include at least one source from NASA/NOAA/Nature/DeepMind per proposal.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Walk the room; offer 1:1 nudges (tighten problem statement; add metric; name risk).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Contrast discriminative (classify/score) vs generative (produce new). Connect to today’s scientific uses.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Model constructive feedback; celebrate clear metrics and realistic scope.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Remind about lab roles and CSV file for recording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explanations non-technical; emphasize where cost and time compress. Encourage citing the Nature 2021 AlphaFold paper.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improved resolution to concrete decisions, not just 'better weather'. Tie to reliability KPIs.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realistic, simple ROI framing—no detailed math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Have students name a specific corridor in their city to make it concrete.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tangible actions (pre-position stock, reroute inbound trucks, move equipment).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Frame the lab as 'do less, but do it well'. Emphasize quality and grounding in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moving. CSV is your scratchpad; the 1-pager is your polished take-away.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Rotate roles if repeating exercises.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Open by connecting the course to business outcomes: cost, time, risk, quality. State that every slide will link facts to 'why it matters' for organizations.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Short, clear entries. No copy/paste walls of text—summarize.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 goal is operational clarity, not academic prose.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Pick 2–3 that your decision-makers would actually track.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plain: shape → function → drug design. Emphasize cost/time compression.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Focus on steps and decisions, not biology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Ask for bullet lists and plain language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to outage minutes and overtime 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operational, not theoretical.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Push for measurable items.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state+sector pairing to make it specific.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it concrete: emphasize prediction + decision. Tie everyday examples to enterprise value: fewer mistakes, faster workflows.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Do not overfit numbers—clarity of logic is the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for specificity (state/sector).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Tie to logistics and compliance teams.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students name an actual corridor or zone.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Ask for trade-offs explicitly.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standard operating procedures triggered by risk levels.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Make it concrete—name the warehouse and inbound routes.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students to consider post‑event review.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should paste the source link to remind the model and to stay grounded.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Remind that clarity beats length. Use your own words; no copy/paste walls.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'creation' vs 'classification'. In science this means new hypotheses and candidates, not only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Position AI as an accelerator that preserves scientific rigor but reduces bottlenecks.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in Science and Research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MIS112-Week 11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Scientific Research (How it works)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Cycle: question → hypothesis → experiment → analyze → peer review → replicate.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each step takes time and money; bottlenecks delay revenue and solutions.</a:t>
            </a:r>
          </a:p>
          <a:p>
            <a:pPr>
              <a:defRPr sz="2000"/>
            </a:pPr>
            <a:r>
              <a:rPr dirty="0"/>
              <a:t>Limits: human attention and lab capacity.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artificial intelligence scales analysis across millions of possibilities at much lower marginal cost.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AI + Science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Data explosion from sensors, labs, and satellites.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organizations that use this data gain forecasting power; those that do not fall behind.</a:t>
            </a:r>
          </a:p>
          <a:p>
            <a:pPr>
              <a:defRPr sz="2000"/>
            </a:pPr>
            <a:r>
              <a:rPr dirty="0"/>
              <a:t>Cheaper compute and better models (deep learning, transformers).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previously impossible analyses (protein folding, high‑resolution forecasting) are now practical and cost‑effective.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Terms (Simple)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Algorithm: a set of rules the computer follows.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clarity on terms helps teams communicate.</a:t>
            </a:r>
          </a:p>
          <a:p>
            <a:pPr>
              <a:defRPr sz="2000"/>
            </a:pPr>
            <a:r>
              <a:rPr dirty="0"/>
              <a:t>Model: a trained program that makes predictions.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models become assets that can be reused across projects.</a:t>
            </a:r>
          </a:p>
          <a:p>
            <a:pPr>
              <a:defRPr sz="2000"/>
            </a:pPr>
            <a:r>
              <a:rPr dirty="0"/>
              <a:t>Training data: examples used to teach the model.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data quality drives accuracy and trust.</a:t>
            </a:r>
          </a:p>
          <a:p>
            <a:pPr>
              <a:defRPr sz="2000"/>
            </a:pPr>
            <a:r>
              <a:rPr dirty="0"/>
              <a:t>Inference: using the model to generate an output.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inference cost/time determines ROI at scale.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Healthcare R&amp;D: Cost and Time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Average new drug: ~10–15 years; often $2.5–3B total cost (varies by method and phase).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long payback periods and high failure rates make speed a competitive advantage.</a:t>
            </a:r>
          </a:p>
          <a:p>
            <a:pPr>
              <a:defRPr sz="2000"/>
            </a:pPr>
            <a:r>
              <a:rPr dirty="0"/>
              <a:t>Clinical trial failures are common and expensive.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prioritizing better candidates early can save hundreds of millions.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Drug Discovery: AI vs. Traditional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Traditional: lab screening of thousands of molecules.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high reagent, equipment, and labor costs; slow iteration.</a:t>
            </a:r>
          </a:p>
          <a:p>
            <a:pPr>
              <a:defRPr sz="2000"/>
            </a:pPr>
            <a:r>
              <a:rPr dirty="0"/>
              <a:t>AI‑assisted: virtual screening and scoring before lab work.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focuses spending on high‑probability hits; reduces cycle time.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AlphaFold (DeepMind) — Protein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Predicts 3D protein shapes from amino acid sequences (AlphaFold / AlphaFold DB).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structure guides drug design; reduces years of structural biology work.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DeepMind AlphaFold: https://deepmind.google/science/alphafold</a:t>
            </a:r>
          </a:p>
          <a:p>
            <a:pPr lvl="1">
              <a:defRPr sz="1800"/>
            </a:pPr>
            <a:r>
              <a:rPr dirty="0"/>
              <a:t>Nature (2021): https://www.nature.com/articles/s41586-021-03819-2</a:t>
            </a:r>
          </a:p>
          <a:p>
            <a:pPr lvl="1">
              <a:defRPr sz="1800"/>
            </a:pPr>
            <a:r>
              <a:rPr dirty="0"/>
              <a:t>AlphaFold DB: https://alphafold.ebi.ac.uk/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Business Value: Early Drug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Earlier 'go/no‑go' on targets and candidates.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cuts sunk cost; reallocates capital to more promising programs.</a:t>
            </a:r>
          </a:p>
          <a:p>
            <a:pPr>
              <a:defRPr sz="2000"/>
            </a:pPr>
            <a:r>
              <a:rPr dirty="0"/>
              <a:t>First‑to‑market advantage and longer exclusivity windows.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can translate into billions in lifetime revenue.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Medical Imaging — Problem &amp;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Modalities: X‑ray, CT, MRI — huge volume, subtle signals, reader fatigue.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missed cases are costly in human and financial terms.</a:t>
            </a:r>
          </a:p>
          <a:p>
            <a:pPr>
              <a:defRPr sz="2000"/>
            </a:pPr>
            <a:r>
              <a:rPr dirty="0"/>
              <a:t>AI as a second reader or triage system.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improves detection rates and throughput without hiring at the same rate.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Medical Imaging — Evidence &amp;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Research shows AI can match or exceed experts on some tasks.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quality gains + efficiency gains improve both outcomes and margins.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Nature (2020) breast cancer screening: https://www.nature.com/articles/s41586-019-1799-6</a:t>
            </a:r>
          </a:p>
          <a:p>
            <a:pPr lvl="1">
              <a:defRPr sz="1800"/>
            </a:pPr>
            <a:r>
              <a:rPr dirty="0"/>
              <a:t>Google Health mammography overview: https://health.google/mammography</a:t>
            </a:r>
          </a:p>
          <a:p>
            <a:pPr lvl="1">
              <a:defRPr sz="1800"/>
            </a:pPr>
            <a:r>
              <a:rPr dirty="0"/>
              <a:t>Nature Medicine (2025) real‑world evaluation: https://www.nature.com/articles/s41591-024-03408-6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Personalized Medicine — Tailored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AI combines genetics and history to suggest dosing and therapies.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fewer adverse events and better outcomes reduce costs for payers/providers.</a:t>
            </a:r>
          </a:p>
          <a:p>
            <a:pPr>
              <a:defRPr sz="2000"/>
            </a:pPr>
            <a:r>
              <a:rPr dirty="0"/>
              <a:t>Data governance and privacy requirements.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compliance (HIPAA, GDPR) protects patients and reduces legal risk.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AI in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2000"/>
            </a:pPr>
            <a:r>
              <a:rPr sz="2800" dirty="0"/>
              <a:t>AI means machines can analyze, predict, and generate new insights.</a:t>
            </a:r>
          </a:p>
          <a:p>
            <a:pPr>
              <a:defRPr sz="2000"/>
            </a:pPr>
            <a:r>
              <a:rPr sz="2800" dirty="0"/>
              <a:t>Businesses gain speed, cost savings, accuracy.</a:t>
            </a:r>
          </a:p>
          <a:p>
            <a:pPr>
              <a:defRPr sz="2000"/>
            </a:pPr>
            <a:r>
              <a:rPr sz="2800" dirty="0"/>
              <a:t>AI is not replacing science, it is accelerating it.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Trials —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AI aids site selection, patient matching, and adaptive design.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fewer participants and shorter timelines lower cost per trial.</a:t>
            </a:r>
          </a:p>
          <a:p>
            <a:pPr>
              <a:defRPr sz="2000"/>
            </a:pPr>
            <a:r>
              <a:rPr dirty="0"/>
              <a:t>Synthetic control arms in some cases.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reduces need for some comparator data; careful regulatory engagement required.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Healthcare Roles Impacted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Clinicians: decision support; not replacement.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better consistency and faster triage in busy settings.</a:t>
            </a:r>
          </a:p>
          <a:p>
            <a:pPr>
              <a:defRPr sz="2000"/>
            </a:pPr>
            <a:r>
              <a:rPr dirty="0"/>
              <a:t>Data/ML teams: model development and validation.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new interdisciplinary jobs (clinical informatics, translational AI).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Environment: Business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Climate events disrupt supply chains and asset values.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insurers, lenders, and operators face direct financial risk.</a:t>
            </a:r>
          </a:p>
          <a:p>
            <a:pPr>
              <a:defRPr sz="2000"/>
            </a:pPr>
            <a:r>
              <a:rPr dirty="0"/>
              <a:t>Regulations and ESG reporting require better measurement.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fines avoided; investor confidence maintained.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for Climate — New Earth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Foundation models trained on Earth data (e.g., NASA–IBM 'Prithvi').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faster, higher‑resolution forecasts enable local decisions (planting, staffing, inventory).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NASA Open Science: https://science.nasa.gov/open-science/ai-model-weather-climate/</a:t>
            </a:r>
          </a:p>
          <a:p>
            <a:pPr lvl="1">
              <a:defRPr sz="1800"/>
            </a:pPr>
            <a:r>
              <a:rPr dirty="0"/>
              <a:t>NASA </a:t>
            </a:r>
            <a:r>
              <a:rPr dirty="0" err="1"/>
              <a:t>Earthdata</a:t>
            </a:r>
            <a:r>
              <a:rPr dirty="0"/>
              <a:t> blog: https://www.earthdata.nasa.gov/news/blog/nasa-ibm-research-apply-ai-weather-climate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Energy Management — Smart Grids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AI forecasts demand and integrates renewables (solar, wind).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prevents outages, reduces peak costs, and improves margins.</a:t>
            </a:r>
          </a:p>
          <a:p>
            <a:pPr>
              <a:defRPr sz="2000"/>
            </a:pPr>
            <a:r>
              <a:rPr dirty="0"/>
              <a:t>Predictive maintenance on grid assets.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avoids unplanned downtime; extends asset life.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Air &amp; Water Pollution — Satellite +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Sentinel‑5P/TROPOMI maps pollutants like NO₂ in near real time.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companies can adjust operations to meet limits and avoid fines.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ESA Sentinel‑5P mission: https://www.esa.int/Applications/Observing_the_Earth/Copernicus/Sentinel-5P</a:t>
            </a:r>
          </a:p>
          <a:p>
            <a:pPr lvl="1">
              <a:defRPr sz="1800"/>
            </a:pPr>
            <a:r>
              <a:rPr dirty="0"/>
              <a:t>NO₂ mapping: https://www.esa.int/Applications/Observing_the_Earth/Copernicus/Sentinel-5P/Nitrogen_dioxide_pollution_mapped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Agriculture — Precision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Computer vision and sensors target weeds and adjust inputs (e.g., See &amp; Spray).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less chemical use, lower cost, higher yield, and better ESG profile.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John Deere See &amp; Spray: https://www.deere.com/en/sprayers/see-spray/</a:t>
            </a:r>
          </a:p>
          <a:p>
            <a:pPr lvl="1">
              <a:defRPr sz="1800"/>
            </a:pPr>
            <a:r>
              <a:rPr dirty="0"/>
              <a:t>Deere tech &amp; innovation: https://about.deere.com/en-us/our-company-and-purpose/technology-and-innovation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Disaster Preparedness — Flood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Google Flood Hub uses AI to provide up to 7‑day forecasts in many countries.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earlier warnings protect people, inventories, and facilities.</a:t>
            </a:r>
          </a:p>
          <a:p>
            <a:pPr>
              <a:defRPr sz="2000"/>
            </a:pPr>
            <a:r>
              <a:rPr dirty="0"/>
              <a:t>Reference</a:t>
            </a:r>
          </a:p>
          <a:p>
            <a:pPr lvl="1">
              <a:defRPr sz="1800"/>
            </a:pPr>
            <a:r>
              <a:rPr dirty="0"/>
              <a:t>Google blog (global flood forecasting): https://blog.google/technology/ai/google-ai-global-flood-forecasting/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Cost of Disasters — Scale of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NOAA: 400+ U.S. billion‑dollar weather/climate disasters since 1980; recent average ≈ 20+ per year.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even small forecast gains translate into very large avoided losses.</a:t>
            </a:r>
          </a:p>
          <a:p>
            <a:pPr>
              <a:defRPr sz="2000"/>
            </a:pPr>
            <a:r>
              <a:rPr dirty="0"/>
              <a:t>Reference</a:t>
            </a:r>
          </a:p>
          <a:p>
            <a:pPr lvl="1">
              <a:defRPr sz="1800"/>
            </a:pPr>
            <a:r>
              <a:rPr dirty="0"/>
              <a:t>NOAA Billion‑Dollar Disasters: https://www.ncei.noaa.gov/access/billions/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Environmental &amp; Climate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Actuaries, underwriters, energy planners, agronomists, ESG officers, urban planners.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hiring demand is shifting toward data‑literate roles with domain knowledge.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998F3-FEBF-96EF-7AE9-4745551B5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Synthetic Biology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D2D48-C082-56F8-1219-E7E8EB16E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Re/design and construction of new biological parts, systems, and organisms</a:t>
            </a:r>
          </a:p>
          <a:p>
            <a:r>
              <a:rPr lang="en-US" dirty="0"/>
              <a:t>Biology, engineering, computer science, and chemistry to “program” cells like computers</a:t>
            </a:r>
          </a:p>
          <a:p>
            <a:r>
              <a:rPr lang="en-US" dirty="0"/>
              <a:t>DNA editing, gene circuits, and modular biological components (“</a:t>
            </a:r>
            <a:r>
              <a:rPr lang="en-US" dirty="0" err="1"/>
              <a:t>biobricks</a:t>
            </a:r>
            <a:r>
              <a:rPr lang="en-US" dirty="0"/>
              <a:t>”)</a:t>
            </a:r>
          </a:p>
          <a:p>
            <a:r>
              <a:rPr lang="en-US" dirty="0"/>
              <a:t>New medicines, sustainable biofuels, engineered crops, eco-friendly materials, and pollution-eating microbe</a:t>
            </a:r>
          </a:p>
          <a:p>
            <a:r>
              <a:rPr lang="en-US" dirty="0"/>
              <a:t>Rapid design-build-test cycles, making biology more predictable and scalable</a:t>
            </a:r>
          </a:p>
          <a:p>
            <a:r>
              <a:rPr lang="en-US" dirty="0"/>
              <a:t>Ethical and safety concerns-biosafety, biosecurity, environmental impacts</a:t>
            </a:r>
          </a:p>
        </p:txBody>
      </p:sp>
    </p:spTree>
    <p:extLst>
      <p:ext uri="{BB962C8B-B14F-4D97-AF65-F5344CB8AC3E}">
        <p14:creationId xmlns:p14="http://schemas.microsoft.com/office/powerpoint/2010/main" val="7127454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Wrap‑Up — Why Sustained Investment Pays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Compounding gains: faster discovery, better forecasts, smarter operations.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cumulative advantage over competitors and resilience in shocks.</a:t>
            </a:r>
          </a:p>
          <a:p>
            <a:pPr>
              <a:defRPr sz="2000"/>
            </a:pPr>
            <a:r>
              <a:rPr dirty="0"/>
              <a:t>Next: case studies and proposal skills (Wednesday).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learn to articulate value in a structured way.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860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49B99-670A-F272-DE92-D289D858F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C4BF1-0ED5-8C3C-F1A9-593C3719E8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Science and Research</a:t>
            </a:r>
          </a:p>
        </p:txBody>
      </p:sp>
    </p:spTree>
    <p:extLst>
      <p:ext uri="{BB962C8B-B14F-4D97-AF65-F5344CB8AC3E}">
        <p14:creationId xmlns:p14="http://schemas.microsoft.com/office/powerpoint/2010/main" val="6246779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Case Studies + Proposal Writing (Business Lens)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Today’s goals</a:t>
            </a:r>
          </a:p>
          <a:p>
            <a:pPr lvl="1">
              <a:defRPr sz="1800"/>
            </a:pPr>
            <a:r>
              <a:rPr dirty="0"/>
              <a:t>Understand two landmark cases (AlphaFold, Climate AI) — </a:t>
            </a:r>
            <a:r>
              <a:rPr lang="en-US" dirty="0"/>
              <a:t> </a:t>
            </a:r>
            <a:r>
              <a:rPr dirty="0"/>
              <a:t> learn how breakthroughs convert into business value.</a:t>
            </a:r>
          </a:p>
          <a:p>
            <a:pPr lvl="1">
              <a:defRPr sz="1800"/>
            </a:pPr>
            <a:r>
              <a:rPr dirty="0"/>
              <a:t>Practice writing a concise research proposal — </a:t>
            </a:r>
            <a:r>
              <a:rPr lang="en-US" dirty="0"/>
              <a:t> </a:t>
            </a:r>
            <a:r>
              <a:rPr dirty="0"/>
              <a:t> this is how ideas get funded.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Proteins — Essential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Proteins are 3D machines made from amino acid chains; shape determines function.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medicines often work by binding to proteins; knowing shape speeds design.</a:t>
            </a:r>
          </a:p>
          <a:p>
            <a:pPr>
              <a:defRPr sz="2000"/>
            </a:pPr>
            <a:r>
              <a:rPr dirty="0"/>
              <a:t>Traditional structure discovery: X‑ray crystallography, NMR.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years of expert work; high cost per structure.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Climate Risk — Essential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Hurricanes, floods, droughts, wildfires disrupt people and supply chains.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insurers, farmers, retailers, and logistics firms face material financial exposure.</a:t>
            </a:r>
          </a:p>
          <a:p>
            <a:pPr>
              <a:defRPr sz="2000"/>
            </a:pPr>
            <a:r>
              <a:rPr dirty="0"/>
              <a:t>Classic models: limited resolution and speed.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local decisions need local predictions (field, substation, warehouse).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Predicting 3D protein structure from sequence was a decades‑long bottleneck.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bottleneck delayed drug discovery and increased R&amp;D cost.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Method (High 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Deep learning learned geometric constraints (distances/angles) from known structures.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scaled learning from public data to accelerate new predictions at low marginal cost.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Evidence &amp;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Nature (2021): high accuracy across many proteins; AlphaFold DB hosts millions of structures.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public access enables broad industry uptake and innovation.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Nature (2021): https://www.nature.com/articles/s41586-021-03819-2</a:t>
            </a:r>
          </a:p>
          <a:p>
            <a:pPr lvl="1">
              <a:defRPr sz="1800"/>
            </a:pPr>
            <a:r>
              <a:rPr dirty="0"/>
              <a:t>AlphaFold DB: https://alphafold.ebi.ac.uk/</a:t>
            </a:r>
          </a:p>
          <a:p>
            <a:pPr lvl="1">
              <a:defRPr sz="1800"/>
            </a:pPr>
            <a:r>
              <a:rPr dirty="0"/>
              <a:t>DeepMind overview: https://deepmind.google/science/alphafold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Business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Faster target validation and virtual screening.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earlier 'no' saves millions; earlier '</a:t>
            </a:r>
            <a:r>
              <a:rPr dirty="0" err="1"/>
              <a:t>yes'</a:t>
            </a:r>
            <a:r>
              <a:rPr dirty="0"/>
              <a:t> compounds gains.</a:t>
            </a:r>
          </a:p>
          <a:p>
            <a:pPr>
              <a:defRPr sz="2000"/>
            </a:pPr>
            <a:r>
              <a:rPr dirty="0"/>
              <a:t>Contract Research Organizations (CROs) add AI services.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new revenue lines; cost‑effective outsourcing for smaller firms.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Objectives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lang="en-US" sz="2800" dirty="0"/>
              <a:t>D</a:t>
            </a:r>
            <a:r>
              <a:rPr sz="2800" dirty="0"/>
              <a:t>efine AI &amp; generative AI</a:t>
            </a:r>
            <a:endParaRPr lang="en-US" sz="2800" dirty="0"/>
          </a:p>
          <a:p>
            <a:pPr>
              <a:defRPr sz="2000"/>
            </a:pPr>
            <a:r>
              <a:rPr lang="en-US" sz="2800" dirty="0"/>
              <a:t>E</a:t>
            </a:r>
            <a:r>
              <a:rPr sz="2800" dirty="0"/>
              <a:t>xplain how AI supports science</a:t>
            </a:r>
            <a:endParaRPr lang="en-US" sz="2800" dirty="0"/>
          </a:p>
          <a:p>
            <a:pPr>
              <a:defRPr sz="2000"/>
            </a:pPr>
            <a:r>
              <a:rPr lang="en-US" sz="2800" dirty="0"/>
              <a:t>E</a:t>
            </a:r>
            <a:r>
              <a:rPr sz="2800" dirty="0"/>
              <a:t>xplore healthcare &amp; environmental applications</a:t>
            </a:r>
            <a:endParaRPr lang="en-US" sz="2800" dirty="0"/>
          </a:p>
          <a:p>
            <a:pPr>
              <a:defRPr sz="2000"/>
            </a:pPr>
            <a:r>
              <a:rPr lang="en-US" sz="2800" dirty="0"/>
              <a:t>Explore </a:t>
            </a:r>
            <a:r>
              <a:rPr sz="2800" dirty="0"/>
              <a:t>connect</a:t>
            </a:r>
            <a:r>
              <a:rPr lang="en-US" sz="2800" dirty="0"/>
              <a:t>ion</a:t>
            </a:r>
            <a:r>
              <a:rPr sz="2800" dirty="0"/>
              <a:t> to business value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Risks &amp;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Predictions are models, not measurements; lab validation remains essential.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reduces risk of costly missteps and regulatory setbacks.</a:t>
            </a:r>
          </a:p>
          <a:p>
            <a:pPr>
              <a:defRPr sz="2000"/>
            </a:pPr>
            <a:r>
              <a:rPr dirty="0"/>
              <a:t>Bias and edge cases.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governance needed to avoid overconfidence.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Mini‑Task: AlphaFold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In pairs: write the one‑sentence problem, method, and business impact.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practicing concise articulation prepares you to pitch ideas.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AI — 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Enterprises need local, timely risk forecasts to protect assets and operations.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small accuracy gains avoid very large losses at scale.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AI — Method (High 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Foundation models learn from satellites, radar, and station data to improve resolution and speed.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enables field‑level or neighborhood‑level planning vs coarse regional averages.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AI — Evidence &amp;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NASA–IBM 'Prithvi' model aims to support weather/climate applications.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public research accelerates private sector adoption.</a:t>
            </a:r>
          </a:p>
          <a:p>
            <a:pPr>
              <a:defRPr sz="2000"/>
            </a:pPr>
            <a:r>
              <a:rPr dirty="0"/>
              <a:t>ESA Sentinel‑5P maps NO₂; Google AI Flood Hub issues early warnings.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compliance and preparedness directly affect costs and safety.</a:t>
            </a:r>
          </a:p>
          <a:p>
            <a:pPr>
              <a:defRPr sz="2000"/>
            </a:pPr>
            <a:r>
              <a:rPr dirty="0"/>
              <a:t>References</a:t>
            </a:r>
          </a:p>
          <a:p>
            <a:pPr lvl="1">
              <a:defRPr sz="1800"/>
            </a:pPr>
            <a:r>
              <a:rPr dirty="0"/>
              <a:t>NASA Open Science: https://science.nasa.gov/open-science/ai-model-weather-climate/</a:t>
            </a:r>
          </a:p>
          <a:p>
            <a:pPr lvl="1">
              <a:defRPr sz="1800"/>
            </a:pPr>
            <a:r>
              <a:rPr dirty="0"/>
              <a:t>ESA Sentinel‑5P: https://www.esa.int/Applications/Observing_the_Earth/Copernicus/Sentinel-5P</a:t>
            </a:r>
          </a:p>
          <a:p>
            <a:pPr lvl="1">
              <a:defRPr sz="1800"/>
            </a:pPr>
            <a:r>
              <a:rPr dirty="0"/>
              <a:t>Google Flood forecasting: https://blog.google/technology/ai/google-ai-global-flood-forecasting/</a:t>
            </a:r>
          </a:p>
          <a:p>
            <a:pPr lvl="1">
              <a:defRPr sz="1800"/>
            </a:pPr>
            <a:r>
              <a:rPr dirty="0"/>
              <a:t>NOAA Billion‑Dollar Disasters: https://www.ncei.noaa.gov/access/billions/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AI — Business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Insurers: improved pricing/portfolio management.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right‑sized premiums; capital efficiency.</a:t>
            </a:r>
          </a:p>
          <a:p>
            <a:pPr>
              <a:defRPr sz="2000"/>
            </a:pPr>
            <a:r>
              <a:rPr dirty="0"/>
              <a:t>Agriculture: planting/irrigation guidance.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higher yields; lower input costs.</a:t>
            </a:r>
          </a:p>
          <a:p>
            <a:pPr>
              <a:defRPr sz="2000"/>
            </a:pPr>
            <a:r>
              <a:rPr dirty="0"/>
              <a:t>Energy: load forecasting and outage prevention.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reliability and margin protection.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Climate AI — Risks &amp;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Data gaps and shifting climate baselines.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need uncertainty ranges and continual model updates.</a:t>
            </a:r>
          </a:p>
          <a:p>
            <a:pPr>
              <a:defRPr sz="2000"/>
            </a:pPr>
            <a:r>
              <a:rPr dirty="0"/>
              <a:t>Equity and access to high‑quality forecasts.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fairness, regulation, and public trust.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Mini‑Task: Climate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In pairs: choose one business decision and list data needed + how a better forecast changes the decision.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ties modeling outputs to real operating levers (inventory, staffing, routing).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Write a Mini Research Proposal?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It converts a scientific idea into an investable business plan.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funding decisions hinge on clear problem, method, benefits, risks.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Proposal Structure (4 parts)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1) Problem — who/where/how big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quantifies pain and urgency.</a:t>
            </a:r>
          </a:p>
          <a:p>
            <a:pPr>
              <a:defRPr sz="2000"/>
            </a:pPr>
            <a:r>
              <a:rPr dirty="0"/>
              <a:t>2) AI Solution — how it works (high level)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feasibility and fit.</a:t>
            </a:r>
          </a:p>
          <a:p>
            <a:pPr>
              <a:defRPr sz="2000"/>
            </a:pPr>
            <a:r>
              <a:rPr dirty="0"/>
              <a:t>3) Benefits — time, cost, risk, quality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expected ROI and metrics.</a:t>
            </a:r>
          </a:p>
          <a:p>
            <a:pPr>
              <a:defRPr sz="2000"/>
            </a:pPr>
            <a:r>
              <a:rPr dirty="0"/>
              <a:t>4) Future Outlook — scale, risks, ethics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long‑term viability and compliance.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Artificial Intelligence?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2800" dirty="0"/>
              <a:t>AI: computer systems that perform tasks that typically require human intelligence (language, vision, prediction, planning).</a:t>
            </a:r>
          </a:p>
          <a:p>
            <a:pPr>
              <a:defRPr sz="2000"/>
            </a:pPr>
            <a:r>
              <a:rPr sz="2800" dirty="0"/>
              <a:t>Core idea: learn patterns from data and apply them to new situations.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Proposal (Grocery Waste)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Problem: ~30% perishables wasted weekly at mid‑size chain across 40 stores.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margin erosion, disposal costs, sustainability impact.</a:t>
            </a:r>
          </a:p>
          <a:p>
            <a:pPr>
              <a:defRPr sz="2000"/>
            </a:pPr>
            <a:r>
              <a:rPr dirty="0"/>
              <a:t>AI Solution: demand forecasting + dynamic pricing and replenishment triggers.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reduces over‑ordering and markdown losses.</a:t>
            </a:r>
          </a:p>
          <a:p>
            <a:pPr>
              <a:defRPr sz="2000"/>
            </a:pPr>
            <a:r>
              <a:rPr dirty="0"/>
              <a:t>Benefits: 15–25% waste reduction; improved availability; ESG gains.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measurable savings and reputational value.</a:t>
            </a:r>
          </a:p>
          <a:p>
            <a:pPr>
              <a:defRPr sz="2000"/>
            </a:pPr>
            <a:r>
              <a:rPr dirty="0"/>
              <a:t>Future: integrate supplier lead‑times; cross‑store transfers; seasonal models.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scaling increases ROI.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Do’s and Don’ts (Checklist)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Do: cite 2–3 credible sources; define metrics; name stakeholders.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builds trust and sets alignment.</a:t>
            </a:r>
          </a:p>
          <a:p>
            <a:pPr>
              <a:defRPr sz="2000"/>
            </a:pPr>
            <a:r>
              <a:rPr dirty="0"/>
              <a:t>Don’t: be vague; overpromise; ignore risks or costs.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unrealistic proposals are rejected.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Guided Draft (6 minutes)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Pick healthcare OR climate topic; write the 4 parts (Problem, AI Solution, Benefits, Future).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practicing concise structure accelerates decision meetings.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Share &amp;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Two groups present 60‑second pitches; peers offer one question + one suggestion.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feedback improves clarity and strengthens proposals.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</a:t>
            </a:r>
            <a:r>
              <a:rPr dirty="0"/>
              <a:t>for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Choose </a:t>
            </a:r>
            <a:r>
              <a:rPr dirty="0"/>
              <a:t>one</a:t>
            </a:r>
            <a:r>
              <a:rPr lang="en-US" dirty="0"/>
              <a:t> of the following</a:t>
            </a:r>
            <a:r>
              <a:rPr dirty="0"/>
              <a:t>: </a:t>
            </a:r>
            <a:endParaRPr lang="en-US" dirty="0"/>
          </a:p>
          <a:p>
            <a:pPr>
              <a:defRPr sz="2000"/>
            </a:pPr>
            <a:r>
              <a:rPr dirty="0"/>
              <a:t>AlphaFold (Nature)</a:t>
            </a:r>
            <a:endParaRPr lang="en-US" dirty="0"/>
          </a:p>
          <a:p>
            <a:pPr>
              <a:defRPr sz="2000"/>
            </a:pPr>
            <a:r>
              <a:rPr dirty="0"/>
              <a:t>NASA‑IBM climate model</a:t>
            </a:r>
            <a:endParaRPr lang="en-US" dirty="0"/>
          </a:p>
          <a:p>
            <a:pPr>
              <a:defRPr sz="2000"/>
            </a:pPr>
            <a:r>
              <a:rPr dirty="0"/>
              <a:t>NOAA disaster costs</a:t>
            </a:r>
            <a:endParaRPr lang="en-US" dirty="0"/>
          </a:p>
          <a:p>
            <a:pPr>
              <a:defRPr sz="2000"/>
            </a:pPr>
            <a:r>
              <a:rPr dirty="0"/>
              <a:t>ESA Sentinel‑5P</a:t>
            </a:r>
            <a:endParaRPr lang="en-US" dirty="0"/>
          </a:p>
          <a:p>
            <a:pPr>
              <a:defRPr sz="2000"/>
            </a:pPr>
            <a:r>
              <a:rPr dirty="0"/>
              <a:t>Google Flood Hub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Project: AlphaFold (Protein Shapes → Faster Drug Design)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t>Background (plain)</a:t>
            </a:r>
          </a:p>
          <a:p>
            <a:pPr lvl="1">
              <a:defRPr sz="1800"/>
            </a:pPr>
            <a:r>
              <a:t>Protein shape determines function; lab shape-finding is slow.</a:t>
            </a:r>
          </a:p>
          <a:p>
            <a:pPr lvl="1">
              <a:defRPr sz="1800"/>
            </a:pPr>
            <a:r>
              <a:t>AlphaFold predicts shapes from amino acid sequences (faster, cheaper).</a:t>
            </a:r>
          </a:p>
          <a:p>
            <a:pPr>
              <a:defRPr sz="2000"/>
            </a:pPr>
            <a:r>
              <a:t>Research question</a:t>
            </a:r>
          </a:p>
          <a:p>
            <a:pPr lvl="1">
              <a:defRPr sz="1800"/>
            </a:pPr>
            <a:r>
              <a:t>How would an AI-assisted workflow change time, steps, and cost vs. traditional for a disease area (e.g., cancer)?</a:t>
            </a:r>
          </a:p>
          <a:p>
            <a:pPr>
              <a:defRPr sz="2000"/>
            </a:pPr>
            <a:r>
              <a:t>Collect in CSV</a:t>
            </a:r>
          </a:p>
          <a:p>
            <a:pPr lvl="1">
              <a:defRPr sz="1800"/>
            </a:pPr>
            <a:r>
              <a:t>Prompt used; traditional vs AI-assisted steps; where time/cost drops; 2–3 risks.</a:t>
            </a:r>
          </a:p>
          <a:p>
            <a:pPr>
              <a:defRPr sz="2000"/>
            </a:pPr>
            <a:r>
              <a:t>Suggested prompts</a:t>
            </a:r>
          </a:p>
          <a:p>
            <a:pPr lvl="1">
              <a:defRPr sz="1800"/>
            </a:pPr>
            <a:r>
              <a:t>Explain traditional drug discovery workflow (no jargon).</a:t>
            </a:r>
          </a:p>
          <a:p>
            <a:pPr lvl="1">
              <a:defRPr sz="1800"/>
            </a:pPr>
            <a:r>
              <a:t>Where do predicted protein structures reduce steps or time? List risks.</a:t>
            </a:r>
          </a:p>
          <a:p>
            <a:pPr>
              <a:defRPr sz="2000"/>
            </a:pPr>
            <a:r>
              <a:t>Why it matters for business</a:t>
            </a:r>
          </a:p>
          <a:p>
            <a:pPr lvl="1">
              <a:defRPr sz="1800"/>
            </a:pPr>
            <a:r>
              <a:t>Shorter cycles reduce R&amp;D spend and speed time-to-market (large revenue impact).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NASA–IBM Climate Model (Better Local Forecasts)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Background (plain)</a:t>
            </a:r>
          </a:p>
          <a:p>
            <a:pPr lvl="1">
              <a:defRPr sz="1800"/>
            </a:pPr>
            <a:r>
              <a:t>Traditional models can be coarse and slow; AI aims for faster, local forecasts.</a:t>
            </a:r>
          </a:p>
          <a:p>
            <a:pPr>
              <a:defRPr sz="2000"/>
            </a:pPr>
            <a:r>
              <a:t>Research question</a:t>
            </a:r>
          </a:p>
          <a:p>
            <a:pPr lvl="1">
              <a:defRPr sz="1800"/>
            </a:pPr>
            <a:r>
              <a:t>For a regional electric utility, how could more precise 7-day precipitation forecasts change staff scheduling and preventive maintenance?</a:t>
            </a:r>
          </a:p>
          <a:p>
            <a:pPr>
              <a:defRPr sz="2000"/>
            </a:pPr>
            <a:r>
              <a:t>Collect in CSV</a:t>
            </a:r>
          </a:p>
          <a:p>
            <a:pPr lvl="1">
              <a:defRPr sz="1800"/>
            </a:pPr>
            <a:r>
              <a:t>Prompt; 2–3 decisions that improve; 2–3 metrics (outage minutes, forecast error, overtime hours); risks.</a:t>
            </a:r>
          </a:p>
          <a:p>
            <a:pPr>
              <a:defRPr sz="2000"/>
            </a:pPr>
            <a:r>
              <a:t>Suggested prompts</a:t>
            </a:r>
          </a:p>
          <a:p>
            <a:pPr lvl="1">
              <a:defRPr sz="1800"/>
            </a:pPr>
            <a:r>
              <a:t>Utility decisions that benefit from local precipitation forecasts; propose operational metrics (plain language).</a:t>
            </a:r>
          </a:p>
          <a:p>
            <a:pPr>
              <a:defRPr sz="2000"/>
            </a:pPr>
            <a:r>
              <a:t>Why it matters for business</a:t>
            </a:r>
          </a:p>
          <a:p>
            <a:pPr lvl="1">
              <a:defRPr sz="1800"/>
            </a:pPr>
            <a:r>
              <a:t>Improved reliability and lower operating costs; fewer penalties and truck rolls.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NOAA Billion-Dollar Disasters (Financial Stakes)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t>Background (plain)</a:t>
            </a:r>
          </a:p>
          <a:p>
            <a:pPr lvl="1">
              <a:defRPr sz="1800"/>
            </a:pPr>
            <a:r>
              <a:t>NOAA tracks U.S. disasters costing $1B+; many states see multiple per year.</a:t>
            </a:r>
          </a:p>
          <a:p>
            <a:pPr>
              <a:defRPr sz="2000"/>
            </a:pPr>
            <a:r>
              <a:t>Research question</a:t>
            </a:r>
          </a:p>
          <a:p>
            <a:pPr lvl="1">
              <a:defRPr sz="1800"/>
            </a:pPr>
            <a:r>
              <a:t>In your state and a chosen sector, what 10-year trend stands out, and what one AI-enabled action could reduce losses? How would you estimate ROI simply?</a:t>
            </a:r>
          </a:p>
          <a:p>
            <a:pPr>
              <a:defRPr sz="2000"/>
            </a:pPr>
            <a:r>
              <a:t>Collect in CSV</a:t>
            </a:r>
          </a:p>
          <a:p>
            <a:pPr lvl="1">
              <a:defRPr sz="1800"/>
            </a:pPr>
            <a:r>
              <a:t>Prompt; trend headline; one AI-enabled action; simple ROI idea (avoided losses vs. program cost).</a:t>
            </a:r>
          </a:p>
          <a:p>
            <a:pPr>
              <a:defRPr sz="2000"/>
            </a:pPr>
            <a:r>
              <a:t>Suggested prompts</a:t>
            </a:r>
          </a:p>
          <a:p>
            <a:pPr lvl="1">
              <a:defRPr sz="1800"/>
            </a:pPr>
            <a:r>
              <a:t>Summarize NOAA billion-dollar trends in [state]; suggest one AI-enabled action and a simple ROI method.</a:t>
            </a:r>
          </a:p>
          <a:p>
            <a:pPr>
              <a:defRPr sz="2000"/>
            </a:pPr>
            <a:r>
              <a:t>Why it matters for business</a:t>
            </a:r>
          </a:p>
          <a:p>
            <a:pPr lvl="1">
              <a:defRPr sz="1800"/>
            </a:pPr>
            <a:r>
              <a:t>Small risk reductions compound into big savings over a decade.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ESA Sentinel‑5P (NO₂ Maps for Routing &amp; Compliance)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t>Background (plain)</a:t>
            </a:r>
          </a:p>
          <a:p>
            <a:pPr lvl="1">
              <a:defRPr sz="1800"/>
            </a:pPr>
            <a:r>
              <a:t>Satellite maps of urban air pollutants (e.g., NO₂) update frequently.</a:t>
            </a:r>
          </a:p>
          <a:p>
            <a:pPr>
              <a:defRPr sz="2000"/>
            </a:pPr>
            <a:r>
              <a:t>Research question</a:t>
            </a:r>
          </a:p>
          <a:p>
            <a:pPr lvl="1">
              <a:defRPr sz="1800"/>
            </a:pPr>
            <a:r>
              <a:t>For a delivery company in your city, how could daily NO₂ maps change routing and depot siting to reduce exposure and compliance risk while protecting on-time delivery?</a:t>
            </a:r>
          </a:p>
          <a:p>
            <a:pPr>
              <a:defRPr sz="2000"/>
            </a:pPr>
            <a:r>
              <a:t>Collect in CSV</a:t>
            </a:r>
          </a:p>
          <a:p>
            <a:pPr lvl="1">
              <a:defRPr sz="1800"/>
            </a:pPr>
            <a:r>
              <a:t>Prompt; 2 routing/scheduling changes; 1 depot siting insight; metrics (on-time %, fuel, exposure hours, fines).</a:t>
            </a:r>
          </a:p>
          <a:p>
            <a:pPr>
              <a:defRPr sz="2000"/>
            </a:pPr>
            <a:r>
              <a:t>Suggested prompts</a:t>
            </a:r>
          </a:p>
          <a:p>
            <a:pPr lvl="1">
              <a:defRPr sz="1800"/>
            </a:pPr>
            <a:r>
              <a:t>How NO₂ mapping influences urban delivery routing and depot planning; list metrics to track.</a:t>
            </a:r>
          </a:p>
          <a:p>
            <a:pPr>
              <a:defRPr sz="2000"/>
            </a:pPr>
            <a:r>
              <a:t>Why it matters for business</a:t>
            </a:r>
          </a:p>
          <a:p>
            <a:pPr lvl="1">
              <a:defRPr sz="1800"/>
            </a:pPr>
            <a:r>
              <a:t>Fewer fines and health risks; may also save fuel via smoother routes.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Google Flood Hub (3–7 Day Warnings)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Background (plain)</a:t>
            </a:r>
          </a:p>
          <a:p>
            <a:pPr lvl="1">
              <a:defRPr sz="1800"/>
            </a:pPr>
            <a:r>
              <a:t>Advance river flood warnings support people, inventory, and infrastructure protection.</a:t>
            </a:r>
          </a:p>
          <a:p>
            <a:pPr>
              <a:defRPr sz="2000"/>
            </a:pPr>
            <a:r>
              <a:t>Research question</a:t>
            </a:r>
          </a:p>
          <a:p>
            <a:pPr lvl="1">
              <a:defRPr sz="1800"/>
            </a:pPr>
            <a:r>
              <a:t>For a regional retailer with two warehouses in flood zones, what action plan should trigger at Low/Medium/High risk? Build a simple decision table.</a:t>
            </a:r>
          </a:p>
          <a:p>
            <a:pPr>
              <a:defRPr sz="2000"/>
            </a:pPr>
            <a:r>
              <a:t>Collect in CSV</a:t>
            </a:r>
          </a:p>
          <a:p>
            <a:pPr lvl="1">
              <a:defRPr sz="1800"/>
            </a:pPr>
            <a:r>
              <a:t>Prompt; 3-row decision table (risk → actions); metrics (stockout %, spoilage %, reroute cost, lost sales).</a:t>
            </a:r>
          </a:p>
          <a:p>
            <a:pPr>
              <a:defRPr sz="2000"/>
            </a:pPr>
            <a:r>
              <a:t>Suggested prompts</a:t>
            </a:r>
          </a:p>
          <a:p>
            <a:pPr lvl="1">
              <a:defRPr sz="1800"/>
            </a:pPr>
            <a:r>
              <a:t>Create a flood-risk decision table for warehouses; list evaluation metrics.</a:t>
            </a:r>
          </a:p>
          <a:p>
            <a:pPr>
              <a:defRPr sz="2000"/>
            </a:pPr>
            <a:r>
              <a:t>Why it matters for business</a:t>
            </a:r>
          </a:p>
          <a:p>
            <a:pPr lvl="1">
              <a:defRPr sz="1800"/>
            </a:pPr>
            <a:r>
              <a:t>Standard playbooks reduce last-minute chaos and protect revenue.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Generative AI?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2800" dirty="0"/>
              <a:t>Generative AI: models that create new content (text, images, structures, simulations).</a:t>
            </a:r>
          </a:p>
          <a:p>
            <a:pPr>
              <a:defRPr sz="2000"/>
            </a:pPr>
            <a:r>
              <a:rPr sz="2800" dirty="0"/>
              <a:t>In science: generate molecular candidates, predict protein shapes, simulate systems.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4069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Friday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Science and Research</a:t>
            </a:r>
            <a:endParaRPr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Lab: Evidence-Based Mini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Goal: Turn a real source into a small, business-focused insight or plan.</a:t>
            </a:r>
          </a:p>
          <a:p>
            <a:pPr>
              <a:defRPr sz="2000"/>
            </a:pPr>
            <a:r>
              <a:rPr lang="en-US" dirty="0"/>
              <a:t>C</a:t>
            </a:r>
            <a:r>
              <a:rPr dirty="0"/>
              <a:t>hoose ONE topic (AlphaFold, NASA–IBM, NOAA, ESA Sentinel‑5P, Flood Hub).</a:t>
            </a:r>
          </a:p>
          <a:p>
            <a:pPr>
              <a:defRPr sz="2000"/>
            </a:pPr>
            <a:r>
              <a:rPr dirty="0"/>
              <a:t>Deliverable:</a:t>
            </a:r>
            <a:endParaRPr lang="en-US" dirty="0"/>
          </a:p>
          <a:p>
            <a:pPr lvl="1">
              <a:defRPr sz="2000"/>
            </a:pPr>
            <a:r>
              <a:rPr dirty="0"/>
              <a:t> 1-page summary </a:t>
            </a:r>
            <a:endParaRPr lang="en-US" dirty="0"/>
          </a:p>
          <a:p>
            <a:pPr lvl="1">
              <a:defRPr sz="2000"/>
            </a:pPr>
            <a:r>
              <a:rPr dirty="0"/>
              <a:t>completed CSV (v2)</a:t>
            </a:r>
            <a:endParaRPr lang="en-US" dirty="0"/>
          </a:p>
          <a:p>
            <a:pPr lvl="1">
              <a:defRPr sz="2000"/>
            </a:pPr>
            <a:r>
              <a:rPr dirty="0"/>
              <a:t>any decision table (if used).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Flow (50 minutes)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5 min: Pick topic + scan source</a:t>
            </a:r>
          </a:p>
          <a:p>
            <a:pPr>
              <a:defRPr sz="2000"/>
            </a:pPr>
            <a:r>
              <a:rPr dirty="0"/>
              <a:t>25 min: Run prompts, capture outputs, </a:t>
            </a:r>
            <a:r>
              <a:rPr lang="en-US" dirty="0"/>
              <a:t>complete lab report</a:t>
            </a:r>
            <a:endParaRPr dirty="0"/>
          </a:p>
          <a:p>
            <a:pPr>
              <a:defRPr sz="2000"/>
            </a:pPr>
            <a:r>
              <a:rPr dirty="0"/>
              <a:t>10 min: Draft 1-page summary (problem, AI, benefits, future, limits)</a:t>
            </a:r>
          </a:p>
          <a:p>
            <a:pPr>
              <a:defRPr sz="2000"/>
            </a:pPr>
            <a:r>
              <a:rPr dirty="0"/>
              <a:t>10 min: Share 1–2 highlights per team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  <a:r>
              <a:rPr dirty="0"/>
              <a:t> Roles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Navigator: Guides the discussion and ensures focus.</a:t>
            </a:r>
          </a:p>
          <a:p>
            <a:pPr>
              <a:defRPr sz="2000"/>
            </a:pPr>
            <a:r>
              <a:rPr dirty="0"/>
              <a:t>Builder: Operates the AI tool and runs prompts.</a:t>
            </a:r>
          </a:p>
          <a:p>
            <a:pPr>
              <a:defRPr sz="2000"/>
            </a:pPr>
            <a:r>
              <a:rPr dirty="0"/>
              <a:t>Scribe: Records </a:t>
            </a:r>
            <a:r>
              <a:rPr lang="en-US" dirty="0"/>
              <a:t>lab </a:t>
            </a:r>
            <a:r>
              <a:rPr dirty="0"/>
              <a:t>outputs and group reflections.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Report</a:t>
            </a:r>
            <a:r>
              <a:rPr dirty="0"/>
              <a:t>: What to 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Topic + Source URL + Research Question</a:t>
            </a:r>
          </a:p>
          <a:p>
            <a:pPr>
              <a:defRPr sz="2000"/>
            </a:pPr>
            <a:r>
              <a:t>Prompt(s) Used + Output Summary (your words)</a:t>
            </a:r>
          </a:p>
          <a:p>
            <a:pPr>
              <a:defRPr sz="2000"/>
            </a:pPr>
            <a:r>
              <a:t>Decisions/Actions + Metrics + Risks/Limitations</a:t>
            </a:r>
          </a:p>
          <a:p>
            <a:pPr>
              <a:defRPr sz="2000"/>
            </a:pPr>
            <a:r>
              <a:t>Why it Matters (time, cost, risk, quality) + Next Data Needed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Prompting Guidance (Evidence-Based)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Start with context: 'Using [source], in plain language…'</a:t>
            </a:r>
          </a:p>
          <a:p>
            <a:pPr>
              <a:defRPr sz="2000"/>
            </a:pPr>
            <a:r>
              <a:t>Ask for steps, decisions, or metrics (not generic essays)</a:t>
            </a:r>
          </a:p>
          <a:p>
            <a:pPr>
              <a:defRPr sz="2000"/>
            </a:pPr>
            <a:r>
              <a:t>Finish with a constraint: 'List 3 actions and 3 metrics'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Metrics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Healthcare: cycle time, trial enrollment speed, adverse events</a:t>
            </a:r>
          </a:p>
          <a:p>
            <a:pPr>
              <a:defRPr sz="2000"/>
            </a:pPr>
            <a:r>
              <a:t>Climate/energy: outage minutes, forecast error, overtime hours</a:t>
            </a:r>
          </a:p>
          <a:p>
            <a:pPr>
              <a:defRPr sz="2000"/>
            </a:pPr>
            <a:r>
              <a:t>Logistics/air quality: on-time %, fuel, exposure hours, fines</a:t>
            </a:r>
          </a:p>
          <a:p>
            <a:pPr>
              <a:defRPr sz="2000"/>
            </a:pPr>
            <a:r>
              <a:t>Flood risk: stockout %, spoilage %, reroute cost, lost sales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AlphaFold — Background &amp;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Predicts protein structures from sequence; accelerates early research</a:t>
            </a:r>
          </a:p>
          <a:p>
            <a:pPr>
              <a:defRPr sz="2000"/>
            </a:pPr>
            <a:r>
              <a:t>Why it matters: faster target validation; fewer dead-end projects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Your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Compare traditional vs AI-assisted early discovery steps</a:t>
            </a:r>
          </a:p>
          <a:p>
            <a:pPr>
              <a:defRPr sz="2000"/>
            </a:pPr>
            <a:r>
              <a:rPr dirty="0"/>
              <a:t>Identify where time/cost drops most; list 2–3 risks/limits</a:t>
            </a:r>
          </a:p>
          <a:p>
            <a:pPr>
              <a:defRPr sz="2000"/>
            </a:pPr>
            <a:r>
              <a:rPr dirty="0"/>
              <a:t>Capture: steps, savings ideas, risks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Week 11: Scientific &amp; Research Applications of Generative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Objectives</a:t>
            </a:r>
          </a:p>
          <a:p>
            <a:pPr lvl="1">
              <a:defRPr sz="1800"/>
            </a:pPr>
            <a:r>
              <a:rPr dirty="0"/>
              <a:t>Define artificial intelligence and generative artificial intelligence in plain language — </a:t>
            </a:r>
            <a:r>
              <a:rPr lang="en-US" dirty="0"/>
              <a:t> </a:t>
            </a:r>
            <a:r>
              <a:rPr dirty="0"/>
              <a:t> shared vocabulary prevents confusion and speeds learning.</a:t>
            </a:r>
          </a:p>
          <a:p>
            <a:pPr lvl="1">
              <a:defRPr sz="1800"/>
            </a:pPr>
            <a:r>
              <a:rPr dirty="0"/>
              <a:t>Explain how artificial intelligence accelerates scientific discovery — </a:t>
            </a:r>
            <a:r>
              <a:rPr lang="en-US" dirty="0"/>
              <a:t> </a:t>
            </a:r>
            <a:r>
              <a:rPr dirty="0"/>
              <a:t> faster results reduce time-to-market and research costs.</a:t>
            </a:r>
          </a:p>
          <a:p>
            <a:pPr lvl="1">
              <a:defRPr sz="1800"/>
            </a:pPr>
            <a:r>
              <a:rPr dirty="0"/>
              <a:t>Describe business payoffs in healthcare and environmental science — </a:t>
            </a:r>
            <a:r>
              <a:rPr lang="en-US" dirty="0"/>
              <a:t> </a:t>
            </a:r>
            <a:r>
              <a:rPr dirty="0"/>
              <a:t> connects science to revenue, savings, and risk control.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AlphaFold — Suggested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Explain traditional early drug discovery workflow (no jargon)</a:t>
            </a:r>
          </a:p>
          <a:p>
            <a:pPr>
              <a:defRPr sz="2000"/>
            </a:pPr>
            <a:r>
              <a:t>Where do predicted structures reduce steps or time? List 3 places</a:t>
            </a:r>
          </a:p>
          <a:p>
            <a:pPr>
              <a:defRPr sz="2000"/>
            </a:pPr>
            <a:r>
              <a:t>List 3 risks/limits that still require lab validation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NASA–IBM Climate Model — Background &amp;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Aims for faster, local weather/climate insights</a:t>
            </a:r>
          </a:p>
          <a:p>
            <a:pPr>
              <a:defRPr sz="2000"/>
            </a:pPr>
            <a:r>
              <a:t>Why it matters: better staffing and maintenance planning for utilities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NASA–IBM — Your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Pick a regional utility scenario; list 2–3 decisions that improve</a:t>
            </a:r>
          </a:p>
          <a:p>
            <a:pPr>
              <a:defRPr sz="2000"/>
            </a:pPr>
            <a:r>
              <a:rPr dirty="0"/>
              <a:t>Define 2–3 metrics to track; note risk (forecast uncertainty)</a:t>
            </a:r>
          </a:p>
          <a:p>
            <a:pPr>
              <a:defRPr sz="2000"/>
            </a:pPr>
            <a:r>
              <a:rPr dirty="0"/>
              <a:t>Capture decisions, metrics, and risks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NASA–IBM — Suggested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Utility decisions that benefit from precise 7‑day precipitation forecasts</a:t>
            </a:r>
          </a:p>
          <a:p>
            <a:pPr>
              <a:defRPr sz="2000"/>
            </a:pPr>
            <a:r>
              <a:t>Propose 3 operational metrics in plain language</a:t>
            </a:r>
          </a:p>
          <a:p>
            <a:pPr>
              <a:defRPr sz="2000"/>
            </a:pPr>
            <a:r>
              <a:t>List key uncertainties and how to monitor them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NOAA Billion‑Dollar Disasters — Background &amp;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Catalogs high‑cost events; shows 10‑year trends by region/type</a:t>
            </a:r>
          </a:p>
          <a:p>
            <a:pPr>
              <a:defRPr sz="2000"/>
            </a:pPr>
            <a:r>
              <a:t>Why it matters: small risk reductions compound into big savings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NOAA — Your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Pick a </a:t>
            </a:r>
            <a:r>
              <a:rPr dirty="0" err="1"/>
              <a:t>state+sector</a:t>
            </a:r>
            <a:r>
              <a:rPr dirty="0"/>
              <a:t>; name one trend and one AI‑enabled action</a:t>
            </a:r>
          </a:p>
          <a:p>
            <a:pPr>
              <a:defRPr sz="2000"/>
            </a:pPr>
            <a:r>
              <a:rPr dirty="0"/>
              <a:t>Sketch a simple ROI idea (avoided losses vs program cost)</a:t>
            </a:r>
          </a:p>
          <a:p>
            <a:pPr>
              <a:defRPr sz="2000"/>
            </a:pPr>
            <a:r>
              <a:rPr dirty="0"/>
              <a:t>Capture trend, action, ROI idea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NOAA — Suggested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Summarize 10‑year disaster trends in [state] (plain language)</a:t>
            </a:r>
          </a:p>
          <a:p>
            <a:pPr>
              <a:defRPr sz="2000"/>
            </a:pPr>
            <a:r>
              <a:t>Suggest one AI‑enabled action for [sector] to reduce losses</a:t>
            </a:r>
          </a:p>
          <a:p>
            <a:pPr>
              <a:defRPr sz="2000"/>
            </a:pPr>
            <a:r>
              <a:t>Explain a simple ROI method for that action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ESA Sentinel‑5P — Background &amp;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Near real‑time NO₂ maps reveal urban hot‑spots</a:t>
            </a:r>
          </a:p>
          <a:p>
            <a:pPr>
              <a:defRPr sz="2000"/>
            </a:pPr>
            <a:r>
              <a:t>Why it matters: routing and depot decisions that cut exposure and fines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ESA — Your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Pick a city; suggest 2 routing/scheduling changes and 1 depot siting insight</a:t>
            </a:r>
          </a:p>
          <a:p>
            <a:pPr>
              <a:defRPr sz="2000"/>
            </a:pPr>
            <a:r>
              <a:rPr dirty="0"/>
              <a:t>Define 2–3 metrics (on‑time %, fuel, exposure hours, fines)</a:t>
            </a:r>
          </a:p>
          <a:p>
            <a:pPr>
              <a:defRPr sz="2000"/>
            </a:pPr>
            <a:r>
              <a:rPr dirty="0"/>
              <a:t>Capture changes and metrics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ESA — Suggested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How can NO₂ maps influence urban delivery routing and depot planning?</a:t>
            </a:r>
          </a:p>
          <a:p>
            <a:pPr>
              <a:defRPr sz="2000"/>
            </a:pPr>
            <a:r>
              <a:t>List 3 metrics to track when using pollution maps</a:t>
            </a:r>
          </a:p>
          <a:p>
            <a:pPr>
              <a:defRPr sz="2000"/>
            </a:pPr>
            <a:r>
              <a:t>Identify potential trade‑offs (delivery time vs exposure)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 is Artificial Intelligence? (Plain Definition)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Artificial intelligence = software that learns patterns from data to make predictions or decisions.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turns raw data into actions (routing deliveries, spotting defects), which saves labor and reduces errors.</a:t>
            </a:r>
          </a:p>
          <a:p>
            <a:pPr>
              <a:defRPr sz="2000"/>
            </a:pPr>
            <a:r>
              <a:rPr dirty="0"/>
              <a:t>Examples students already use: spell‑check, maps, photo search.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lowers cognitive load and increases productivity across roles (analysts, managers, technicians).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Google Flood Hub — Background &amp;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3–7 day flood warnings allow pre‑positioning and rerouting</a:t>
            </a:r>
          </a:p>
          <a:p>
            <a:pPr>
              <a:defRPr sz="2000"/>
            </a:pPr>
            <a:r>
              <a:t>Why it matters: protects inventory and revenue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Flood Hub — Your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Create a 3‑row decision table: Low / Medium / High risk → actions</a:t>
            </a:r>
          </a:p>
          <a:p>
            <a:pPr>
              <a:defRPr sz="2000"/>
            </a:pPr>
            <a:r>
              <a:rPr dirty="0"/>
              <a:t>Define 2–3 evaluation metrics (stockout %, spoilage %, reroute cost, lost sales)</a:t>
            </a:r>
          </a:p>
          <a:p>
            <a:pPr>
              <a:defRPr sz="2000"/>
            </a:pPr>
            <a:r>
              <a:rPr dirty="0"/>
              <a:t>Capture decision table and metrics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Flood Hub — Suggested Prompts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Draft a flood-risk decision table for a two‑warehouse retailer</a:t>
            </a:r>
          </a:p>
          <a:p>
            <a:pPr>
              <a:defRPr sz="2000"/>
            </a:pPr>
            <a:r>
              <a:t>List 3 evaluation metrics; explain how to review them after an event</a:t>
            </a:r>
          </a:p>
          <a:p>
            <a:pPr>
              <a:defRPr sz="2000"/>
            </a:pPr>
            <a:r>
              <a:t>Identify data or partners you’d need (carriers, weather APIs)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Evidence‑Based Prompt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Context: 'Using [SOURCE NAME + URL], in plain language…'</a:t>
            </a:r>
          </a:p>
          <a:p>
            <a:pPr>
              <a:defRPr sz="2000"/>
            </a:pPr>
            <a:r>
              <a:t>Task: 'List [N] decisions/steps/metrics for [SCENARIO]'</a:t>
            </a:r>
          </a:p>
          <a:p>
            <a:pPr>
              <a:defRPr sz="2000"/>
            </a:pPr>
            <a:r>
              <a:t>Constraint: 'Keep to bullet points, 100–150 words'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&amp;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Reflection (2–3 sentences): What did you learn? What remains uncertain?</a:t>
            </a:r>
          </a:p>
          <a:p>
            <a:pPr>
              <a:defRPr sz="2000"/>
            </a:pPr>
            <a:r>
              <a:rPr dirty="0"/>
              <a:t>Submit: </a:t>
            </a:r>
            <a:r>
              <a:rPr lang="en-US" dirty="0"/>
              <a:t>lab report with </a:t>
            </a:r>
            <a:r>
              <a:rPr dirty="0"/>
              <a:t>1-page summary (PDF/Word) to LMS</a:t>
            </a:r>
          </a:p>
          <a:p>
            <a:pPr>
              <a:defRPr sz="2000"/>
            </a:pPr>
            <a:r>
              <a:rPr dirty="0"/>
              <a:t>Optional: include a screenshot of your best prompt/output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 is Generative AI? (Create, not just classify)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Generative artificial intelligence creates new content (text, images, molecular structures, simulations).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can propose novel options (e.g., candidate drugs or designs), increasing innovation throughput.</a:t>
            </a:r>
          </a:p>
          <a:p>
            <a:pPr>
              <a:defRPr sz="2000"/>
            </a:pPr>
            <a:r>
              <a:rPr dirty="0"/>
              <a:t>Scientific uses: propose molecules, predict protein shapes, simulate climate scenarios.</a:t>
            </a:r>
          </a:p>
          <a:p>
            <a:pPr lvl="1">
              <a:defRPr sz="1800"/>
            </a:pPr>
            <a:r>
              <a:rPr lang="en-US" dirty="0"/>
              <a:t> </a:t>
            </a:r>
            <a:r>
              <a:rPr dirty="0"/>
              <a:t> reduces expensive wet‑lab cycles and supercomputer time.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5292</Words>
  <Application>Microsoft Office PowerPoint</Application>
  <PresentationFormat>On-screen Show (4:3)</PresentationFormat>
  <Paragraphs>503</Paragraphs>
  <Slides>84</Slides>
  <Notes>79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8" baseType="lpstr">
      <vt:lpstr>Aptos</vt:lpstr>
      <vt:lpstr>Arial</vt:lpstr>
      <vt:lpstr>Calibri</vt:lpstr>
      <vt:lpstr>Office Theme</vt:lpstr>
      <vt:lpstr>AI in Science and Research</vt:lpstr>
      <vt:lpstr>AI in Science</vt:lpstr>
      <vt:lpstr>Synthetic Biology</vt:lpstr>
      <vt:lpstr>Objectives</vt:lpstr>
      <vt:lpstr>What is Artificial Intelligence?</vt:lpstr>
      <vt:lpstr>What is Generative AI?</vt:lpstr>
      <vt:lpstr>Week 11: Scientific &amp; Research Applications of Generative AI</vt:lpstr>
      <vt:lpstr>What is Artificial Intelligence? (Plain Definition)</vt:lpstr>
      <vt:lpstr>What is Generative AI? (Create, not just classify)</vt:lpstr>
      <vt:lpstr>Scientific Research (How it works)</vt:lpstr>
      <vt:lpstr>Why AI + Science Now?</vt:lpstr>
      <vt:lpstr>Key Terms (Simple)</vt:lpstr>
      <vt:lpstr>Healthcare R&amp;D: Cost and Time Reality</vt:lpstr>
      <vt:lpstr>Drug Discovery: AI vs. Traditional</vt:lpstr>
      <vt:lpstr>AlphaFold (DeepMind) — Protein Structures</vt:lpstr>
      <vt:lpstr>Business Value: Early Drug Decisions</vt:lpstr>
      <vt:lpstr>Medical Imaging — Problem &amp; Opportunity</vt:lpstr>
      <vt:lpstr>Medical Imaging — Evidence &amp; References</vt:lpstr>
      <vt:lpstr>Personalized Medicine — Tailored Care</vt:lpstr>
      <vt:lpstr>Clinical Trials — Optimization</vt:lpstr>
      <vt:lpstr>Healthcare Roles Impacted</vt:lpstr>
      <vt:lpstr>Environment: Business Exposure</vt:lpstr>
      <vt:lpstr>AI for Climate — New Earth Models</vt:lpstr>
      <vt:lpstr>Energy Management — Smart Grids</vt:lpstr>
      <vt:lpstr>Air &amp; Water Pollution — Satellite + AI</vt:lpstr>
      <vt:lpstr>Agriculture — Precision Decisions</vt:lpstr>
      <vt:lpstr>Disaster Preparedness — Flood Forecasting</vt:lpstr>
      <vt:lpstr>The Cost of Disasters — Scale of Risk</vt:lpstr>
      <vt:lpstr>Environmental &amp; Climate Roles</vt:lpstr>
      <vt:lpstr>Wrap‑Up — Why Sustained Investment Pays</vt:lpstr>
      <vt:lpstr>PowerPoint Presentation</vt:lpstr>
      <vt:lpstr>Wednesday</vt:lpstr>
      <vt:lpstr>Case Studies + Proposal Writing (Business Lens)</vt:lpstr>
      <vt:lpstr>Proteins — Essential Background</vt:lpstr>
      <vt:lpstr>Climate Risk — Essential Background</vt:lpstr>
      <vt:lpstr>AlphaFold — Problem Statement</vt:lpstr>
      <vt:lpstr>AlphaFold — Method (High Level)</vt:lpstr>
      <vt:lpstr>AlphaFold — Evidence &amp; Sources</vt:lpstr>
      <vt:lpstr>AlphaFold — Business Translation</vt:lpstr>
      <vt:lpstr>AlphaFold — Risks &amp; Limits</vt:lpstr>
      <vt:lpstr>Mini‑Task: AlphaFold</vt:lpstr>
      <vt:lpstr>Climate AI — Problem Statement</vt:lpstr>
      <vt:lpstr>Climate AI — Method (High Level)</vt:lpstr>
      <vt:lpstr>Climate AI — Evidence &amp; Sources</vt:lpstr>
      <vt:lpstr>Climate AI — Business Translation</vt:lpstr>
      <vt:lpstr>Climate AI — Risks &amp; Limits</vt:lpstr>
      <vt:lpstr>Mini‑Task: Climate AI</vt:lpstr>
      <vt:lpstr>Why Write a Mini Research Proposal?</vt:lpstr>
      <vt:lpstr>Proposal Structure (4 parts)</vt:lpstr>
      <vt:lpstr>Example Proposal (Grocery Waste)</vt:lpstr>
      <vt:lpstr>Do’s and Don’ts (Checklist)</vt:lpstr>
      <vt:lpstr>Guided Draft (6 minutes)</vt:lpstr>
      <vt:lpstr>Share &amp; Feedback</vt:lpstr>
      <vt:lpstr>Prepare for Lab</vt:lpstr>
      <vt:lpstr>Project: AlphaFold (Protein Shapes → Faster Drug Design)</vt:lpstr>
      <vt:lpstr>NASA–IBM Climate Model (Better Local Forecasts)</vt:lpstr>
      <vt:lpstr>NOAA Billion-Dollar Disasters (Financial Stakes)</vt:lpstr>
      <vt:lpstr>ESA Sentinel‑5P (NO₂ Maps for Routing &amp; Compliance)</vt:lpstr>
      <vt:lpstr>Google Flood Hub (3–7 Day Warnings)</vt:lpstr>
      <vt:lpstr>PowerPoint Presentation</vt:lpstr>
      <vt:lpstr>Friday</vt:lpstr>
      <vt:lpstr>Lab: Evidence-Based Mini Research</vt:lpstr>
      <vt:lpstr>Lab Flow (50 minutes)</vt:lpstr>
      <vt:lpstr>Lab Roles 👥</vt:lpstr>
      <vt:lpstr>Lab Report: What to Capture</vt:lpstr>
      <vt:lpstr>Prompting Guidance (Evidence-Based)</vt:lpstr>
      <vt:lpstr>Metrics (Examples)</vt:lpstr>
      <vt:lpstr>AlphaFold — Background &amp; Why it Matters</vt:lpstr>
      <vt:lpstr>AlphaFold — Your Task</vt:lpstr>
      <vt:lpstr>AlphaFold — Suggested Prompts</vt:lpstr>
      <vt:lpstr>NASA–IBM Climate Model — Background &amp; Why it Matters</vt:lpstr>
      <vt:lpstr>NASA–IBM — Your Task</vt:lpstr>
      <vt:lpstr>NASA–IBM — Suggested Prompts</vt:lpstr>
      <vt:lpstr>NOAA Billion‑Dollar Disasters — Background &amp; Why it Matters</vt:lpstr>
      <vt:lpstr>NOAA — Your Task</vt:lpstr>
      <vt:lpstr>NOAA — Suggested Prompts</vt:lpstr>
      <vt:lpstr>ESA Sentinel‑5P — Background &amp; Why it Matters</vt:lpstr>
      <vt:lpstr>ESA — Your Task</vt:lpstr>
      <vt:lpstr>ESA — Suggested Prompts</vt:lpstr>
      <vt:lpstr>Google Flood Hub — Background &amp; Why it Matters</vt:lpstr>
      <vt:lpstr>Flood Hub — Your Task</vt:lpstr>
      <vt:lpstr>Flood Hub — Suggested Prompts</vt:lpstr>
      <vt:lpstr>Evidence‑Based Prompt Template</vt:lpstr>
      <vt:lpstr>Reflection &amp; Submission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Paulson, Patrick G</dc:creator>
  <cp:keywords/>
  <dc:description>generated using python-pptx</dc:description>
  <cp:lastModifiedBy>Lawrence Schrenk</cp:lastModifiedBy>
  <cp:revision>2</cp:revision>
  <dcterms:created xsi:type="dcterms:W3CDTF">2013-01-27T09:14:16Z</dcterms:created>
  <dcterms:modified xsi:type="dcterms:W3CDTF">2025-11-22T16:26:02Z</dcterms:modified>
  <cp:category/>
</cp:coreProperties>
</file>