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notesMasterIdLst>
    <p:notesMasterId r:id="rId34"/>
  </p:notesMasterIdLst>
  <p:sldIdLst>
    <p:sldId id="379" r:id="rId2"/>
    <p:sldId id="344" r:id="rId3"/>
    <p:sldId id="373" r:id="rId4"/>
    <p:sldId id="345" r:id="rId5"/>
    <p:sldId id="346" r:id="rId6"/>
    <p:sldId id="347" r:id="rId7"/>
    <p:sldId id="348" r:id="rId8"/>
    <p:sldId id="349" r:id="rId9"/>
    <p:sldId id="350" r:id="rId10"/>
    <p:sldId id="351" r:id="rId11"/>
    <p:sldId id="352" r:id="rId12"/>
    <p:sldId id="353" r:id="rId13"/>
    <p:sldId id="354" r:id="rId14"/>
    <p:sldId id="355" r:id="rId15"/>
    <p:sldId id="356" r:id="rId16"/>
    <p:sldId id="357" r:id="rId17"/>
    <p:sldId id="358" r:id="rId18"/>
    <p:sldId id="359" r:id="rId19"/>
    <p:sldId id="360" r:id="rId20"/>
    <p:sldId id="376" r:id="rId21"/>
    <p:sldId id="361" r:id="rId22"/>
    <p:sldId id="362" r:id="rId23"/>
    <p:sldId id="363" r:id="rId24"/>
    <p:sldId id="364" r:id="rId25"/>
    <p:sldId id="365" r:id="rId26"/>
    <p:sldId id="366" r:id="rId27"/>
    <p:sldId id="378" r:id="rId28"/>
    <p:sldId id="368" r:id="rId29"/>
    <p:sldId id="369" r:id="rId30"/>
    <p:sldId id="370" r:id="rId31"/>
    <p:sldId id="375" r:id="rId32"/>
    <p:sldId id="381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639D"/>
    <a:srgbClr val="27436B"/>
    <a:srgbClr val="F26F3A"/>
    <a:srgbClr val="FFF0B1"/>
    <a:srgbClr val="E69502"/>
    <a:srgbClr val="FFE3B1"/>
    <a:srgbClr val="CCCCFF"/>
    <a:srgbClr val="303F70"/>
    <a:srgbClr val="E7AC00"/>
    <a:srgbClr val="FAF0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23" autoAdjust="0"/>
    <p:restoredTop sz="94630" autoAdjust="0"/>
  </p:normalViewPr>
  <p:slideViewPr>
    <p:cSldViewPr>
      <p:cViewPr varScale="1">
        <p:scale>
          <a:sx n="99" d="100"/>
          <a:sy n="99" d="100"/>
        </p:scale>
        <p:origin x="103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9E3D632-FC48-44D1-811B-9B636ECFB1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1193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The Note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3A3877-ED7C-4CFF-803A-6AE3904CA2B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5532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F7A823-B075-44EF-A67A-5218E525109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9080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Note</a:t>
            </a:r>
          </a:p>
          <a:p>
            <a:pPr eaLnBrk="1" hangingPunct="1"/>
            <a:endParaRPr lang="en-US" dirty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9551A9-7A35-46F9-94DC-44D139D9448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08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Note</a:t>
            </a:r>
          </a:p>
          <a:p>
            <a:pPr eaLnBrk="1" hangingPunct="1"/>
            <a:endParaRPr lang="en-US" dirty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0B05E6-48AE-46F6-B54C-C512172DD75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7910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The Mortgage or Deed of Trust</a:t>
            </a: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E14647-3136-467F-8118-F5CE87C8A89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2151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E9A2E2-66DD-47DE-94ED-E08F74ECC18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2147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Mortgage or Deed of Trust</a:t>
            </a:r>
          </a:p>
          <a:p>
            <a:pPr eaLnBrk="1" hangingPunct="1"/>
            <a:endParaRPr lang="en-US" dirty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A3384C-83CE-4425-BA73-D6B992D6188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221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When Things Go Wrong</a:t>
            </a:r>
          </a:p>
          <a:p>
            <a:pPr eaLnBrk="1" hangingPunct="1"/>
            <a:endParaRPr lang="en-US" dirty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F00090-55D4-4A2C-9C7F-26B822646F7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1408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When Things Go Wrong</a:t>
            </a:r>
          </a:p>
          <a:p>
            <a:pPr eaLnBrk="1" hangingPunct="1"/>
            <a:endParaRPr lang="en-US" dirty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21221C-079F-4983-8E39-2BC52535B68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594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When Things Go Wrong</a:t>
            </a:r>
          </a:p>
          <a:p>
            <a:pPr eaLnBrk="1" hangingPunct="1"/>
            <a:endParaRPr lang="en-US" dirty="0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68C551-3E33-43A2-BC3C-C84C8A2CFB5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6840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When Things Go Wrong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E3D632-FC48-44D1-811B-9B636ECFB13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508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Note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E3D632-FC48-44D1-811B-9B636ECFB13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6207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When Things Go Wrong</a:t>
            </a:r>
          </a:p>
          <a:p>
            <a:pPr eaLnBrk="1" hangingPunct="1"/>
            <a:endParaRPr lang="en-US" dirty="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4931CE-7A6D-4F7B-B74C-8B4AA3D123F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0542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When Things Go Wrong</a:t>
            </a:r>
          </a:p>
          <a:p>
            <a:pPr eaLnBrk="1" hangingPunct="1"/>
            <a:endParaRPr lang="en-US" dirty="0"/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6F1962-6C07-4A5A-A29B-89BC0D7D7A6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7701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When Things Go Wrong</a:t>
            </a:r>
          </a:p>
          <a:p>
            <a:pPr eaLnBrk="1" hangingPunct="1"/>
            <a:endParaRPr lang="en-US" dirty="0"/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0F87AD-8A65-4CCD-9AEC-6650C1D3162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1771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Acquiring a Property with an Existing Debt</a:t>
            </a:r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F46B76-0A68-4BEB-AC89-AE1A3C647BD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6810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Real Estate Debt without a Mortgage</a:t>
            </a: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EBD20F-6BA8-4FF1-BC2A-70C18B46405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8877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Regulation of Home Mortgage Lending</a:t>
            </a:r>
          </a:p>
          <a:p>
            <a:pPr eaLnBrk="1" hangingPunct="1"/>
            <a:endParaRPr lang="en-US" dirty="0"/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B3CF39-E2E6-44DE-B22A-344E6884D85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3430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Regulation of Home Mortgage Lending</a:t>
            </a:r>
          </a:p>
          <a:p>
            <a:pPr eaLnBrk="1" hangingPunct="1"/>
            <a:endParaRPr lang="en-US" dirty="0"/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7D9410-5230-4E01-BB41-BC42FB7FBC3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5326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615CDC-DD3C-411C-9359-92501951D307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4704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Regulation of Home Mortgage Lending</a:t>
            </a:r>
          </a:p>
          <a:p>
            <a:pPr eaLnBrk="1" hangingPunct="1"/>
            <a:endParaRPr lang="en-US" dirty="0"/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1E7717-4FD5-41BA-96E5-02309DDB9CE4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0732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Regulation of Home Mortgage Lending</a:t>
            </a:r>
          </a:p>
          <a:p>
            <a:pPr eaLnBrk="1" hangingPunct="1"/>
            <a:endParaRPr lang="en-US" dirty="0"/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B6EB81-0955-40ED-B3AB-6698FF8CA1C2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031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Note</a:t>
            </a:r>
          </a:p>
          <a:p>
            <a:pPr eaLnBrk="1" hangingPunct="1"/>
            <a:endParaRPr lang="en-US" dirty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388D03-3292-4043-A404-53148E825E7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5695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Regulation of Home Mortgage Lending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E3D632-FC48-44D1-811B-9B636ECFB137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923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Note</a:t>
            </a:r>
          </a:p>
          <a:p>
            <a:pPr eaLnBrk="1" hangingPunct="1"/>
            <a:endParaRPr lang="en-US" dirty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0F68BE-485D-447E-A657-33D72E5EBB2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400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Note</a:t>
            </a:r>
          </a:p>
          <a:p>
            <a:pPr eaLnBrk="1" hangingPunct="1"/>
            <a:endParaRPr lang="en-US" dirty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9A5814-ECF7-4E0F-82C2-4174A45C6F8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97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E199E3-93A3-46DB-856D-DC4964D1EBE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589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Note</a:t>
            </a:r>
          </a:p>
          <a:p>
            <a:pPr eaLnBrk="1" hangingPunct="1"/>
            <a:endParaRPr lang="en-US" dirty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7CEFCF-D92E-46FD-8DF8-A23D9A49634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458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Note</a:t>
            </a:r>
          </a:p>
          <a:p>
            <a:pPr eaLnBrk="1" hangingPunct="1"/>
            <a:endParaRPr lang="en-US" dirty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A0B313-9116-4DA8-B277-5402C0F5866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8306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Note</a:t>
            </a:r>
          </a:p>
          <a:p>
            <a:pPr eaLnBrk="1" hangingPunct="1"/>
            <a:endParaRPr lang="en-US" dirty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E7EBCA-A7DF-4C17-83F5-0B27DF2FD82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422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598" y="346687"/>
            <a:ext cx="8996686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400" b="1">
                <a:solidFill>
                  <a:schemeClr val="bg1"/>
                </a:solidFill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4515" y="4800600"/>
            <a:ext cx="8077200" cy="1499616"/>
          </a:xfrm>
        </p:spPr>
        <p:txBody>
          <a:bodyPr lIns="118872" tIns="0" rIns="45720" bIns="0" anchor="b">
            <a:normAutofit/>
          </a:bodyPr>
          <a:lstStyle>
            <a:lvl1pPr marL="0" indent="0" algn="l">
              <a:buNone/>
              <a:defRPr sz="3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E396-8C26-4E6A-BAF0-954078A4E7A2}" type="slidenum">
              <a:rPr lang="en-US" alt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1889" y="1296115"/>
            <a:ext cx="9144000" cy="45720"/>
          </a:xfrm>
          <a:prstGeom prst="rect">
            <a:avLst/>
          </a:prstGeom>
          <a:solidFill>
            <a:srgbClr val="FFC000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" y="6476999"/>
            <a:ext cx="7767315" cy="274320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MCGRAW HILL LLC. ALL RIGHTS RESERVED. NO REPRODUCTION OR DISTRIBUTION WITHOUT THE PRIOR WRITTEN CONSENT OF MCGRAW HILL LLC.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6755025-1033-ED38-7EE0-293E506D1B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5000"/>
          </a:blip>
          <a:stretch>
            <a:fillRect/>
          </a:stretch>
        </p:blipFill>
        <p:spPr>
          <a:xfrm>
            <a:off x="1447800" y="1341652"/>
            <a:ext cx="5791200" cy="433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098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66D4AAB-72D0-4667-907F-912476BCAB6B}" type="slidenum">
              <a:rPr lang="en-US" altLang="en-US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33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en-US"/>
              <a:t>© MCGRAW HILL LLC. ALL RIGHTS RESERVED. NO REPRODUCTION OR DISTRIBUTION WITHOUT THE PRIOR WRITTEN CONSENT OF MCGRAW HILL LLC.</a:t>
            </a: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F46CC-6814-4D5D-BC47-844C27E89D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4675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MCGRAW HILL LLC. ALL RIGHTS RESERVED. NO REPRODUCTION OR DISTRIBUTION WITHOUT THE PRIOR WRITTEN CONSENT OF MCGRAW HILL LLC.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7F385-59FA-4459-8F78-7FBD4F6865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0581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819401" y="1515088"/>
            <a:ext cx="6063917" cy="4719559"/>
          </a:xfr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DD44C64-E16A-46A2-82C3-4595BBEB5F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442147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106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79248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038600"/>
            <a:ext cx="79248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52400" y="6172200"/>
            <a:ext cx="533400" cy="30480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1-</a:t>
            </a:r>
            <a:fld id="{D4DFC18D-AF6B-4FF7-A215-D950E4EF1E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969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MCGRAW HILL LLC. ALL RIGHTS RESERVED. NO REPRODUCTION OR DISTRIBUTION WITHOUT THE PRIOR WRITTEN CONSENT OF MCGRAW HILL LLC.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7E766-95F0-4163-A779-D557921EC5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9194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14" y="85385"/>
            <a:ext cx="8996686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400" b="1">
                <a:solidFill>
                  <a:schemeClr val="bg1"/>
                </a:solidFill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4515" y="48006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E396-8C26-4E6A-BAF0-954078A4E7A2}" type="slidenum">
              <a:rPr lang="en-US" alt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71115" y="1295932"/>
            <a:ext cx="9144000" cy="45720"/>
          </a:xfrm>
          <a:prstGeom prst="rect">
            <a:avLst/>
          </a:prstGeom>
          <a:solidFill>
            <a:srgbClr val="FFC000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" y="6476999"/>
            <a:ext cx="7767315" cy="274320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MCGRAW HILL LLC. ALL RIGHTS RESERVED. NO REPRODUCTION OR DISTRIBUTION WITHOUT THE PRIOR WRITTEN CONSENT OF MCGRAW HILL LLC.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6755025-1033-ED38-7EE0-293E506D1B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5000"/>
          </a:blip>
          <a:stretch>
            <a:fillRect/>
          </a:stretch>
        </p:blipFill>
        <p:spPr>
          <a:xfrm>
            <a:off x="1432977" y="1343702"/>
            <a:ext cx="5353476" cy="400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678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>
            <a:lvl1pPr>
              <a:defRPr sz="3600"/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76999"/>
            <a:ext cx="7691115" cy="274320"/>
          </a:xfrm>
        </p:spPr>
        <p:txBody>
          <a:bodyPr/>
          <a:lstStyle>
            <a:lvl1pPr>
              <a:defRPr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en-US" altLang="en-US" dirty="0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923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30149-2EC9-4501-AB7B-E7DE0407788F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403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531B-C14E-4625-B468-64F860767C1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313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6846-6EF5-48D3-ACE1-8C09D6A31DEF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458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4F30-67A7-423B-B401-1A98CDE9ECB8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495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4FE1-3750-409B-865F-AE300458B58C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264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DB48-BE50-4650-A4F4-CC53C52AC6B5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950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C000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chemeClr val="tx2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99DC751-1D33-45B0-BECB-8F645D672552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1" y="6476999"/>
            <a:ext cx="8114128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ctr" eaLnBrk="1" latinLnBrk="0" hangingPunct="1">
              <a:defRPr kumimoji="0" sz="800">
                <a:solidFill>
                  <a:schemeClr val="tx1">
                    <a:tint val="9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defRPr>
            </a:lvl1pPr>
            <a:extLst/>
          </a:lstStyle>
          <a:p>
            <a:r>
              <a:rPr lang="en-US" altLang="en-US" dirty="0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</a:p>
        </p:txBody>
      </p:sp>
    </p:spTree>
    <p:extLst>
      <p:ext uri="{BB962C8B-B14F-4D97-AF65-F5344CB8AC3E}">
        <p14:creationId xmlns:p14="http://schemas.microsoft.com/office/powerpoint/2010/main" val="853334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bg1"/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rgbClr val="27436B"/>
        </a:buClr>
        <a:buSzPct val="80000"/>
        <a:buFont typeface="Wingdings" pitchFamily="2" charset="2"/>
        <a:buChar char="§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rgbClr val="27436B"/>
        </a:buClr>
        <a:buSzPct val="90000"/>
        <a:buFont typeface="Wingdings" pitchFamily="2" charset="2"/>
        <a:buChar char="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rgbClr val="27436B"/>
        </a:buClr>
        <a:buFont typeface="Wingdings" pitchFamily="2" charset="2"/>
        <a:buChar char="§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rgbClr val="27436B"/>
        </a:buClr>
        <a:buFont typeface="Wingdings" pitchFamily="2" charset="2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rgbClr val="27436B"/>
        </a:buClr>
        <a:buFont typeface="Wingdings" pitchFamily="2" charset="2"/>
        <a:buChar char="§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merfinance.gov/know-before-you-owe" TargetMode="External"/><Relationship Id="rId2" Type="http://schemas.openxmlformats.org/officeDocument/2006/relationships/hyperlink" Target="http://www.consumerfinance.gov/mortgage-rules-at-a-glance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consumerfinance.gov/owning-a-home/loan-estimate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44C7D-EE42-3108-E9DA-48C2A04AC6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Chapter 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EEB18C-DDE8-3285-571B-7ABB9B76F9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1842" y="5181600"/>
            <a:ext cx="8077200" cy="1499616"/>
          </a:xfrm>
        </p:spPr>
        <p:txBody>
          <a:bodyPr/>
          <a:lstStyle/>
          <a:p>
            <a:r>
              <a:rPr lang="en-US" dirty="0"/>
              <a:t>Real Estate Finance: The Laws and Contracts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A49FC6-862F-BDAD-E900-20413DFB6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dirty="0">
                <a:ea typeface="Times New Roman" panose="02020603050405020304" pitchFamily="18" charset="0"/>
              </a:rPr>
              <a:t>© MCGRAW HILL LLC. ALL RIGHTS RESERVED. NO REPRODUCTION OR DISTRIBUTION WITHOUT THE PRIOR WRITTEN CONSENT OF MCGRAW HILL LLC.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A553CC-8E2E-1554-0DA0-B6170BEFE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E396-8C26-4E6A-BAF0-954078A4E7A2}" type="slidenum">
              <a:rPr lang="en-US" altLang="en-US" smtClean="0">
                <a:solidFill>
                  <a:prstClr val="white">
                    <a:tint val="95000"/>
                  </a:prstClr>
                </a:solidFill>
              </a:rPr>
              <a:pPr/>
              <a:t>1</a:t>
            </a:fld>
            <a:endParaRPr lang="en-US" altLang="en-US">
              <a:solidFill>
                <a:prstClr val="white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562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1251062"/>
          </a:xfrm>
        </p:spPr>
        <p:txBody>
          <a:bodyPr>
            <a:normAutofit fontScale="90000"/>
          </a:bodyPr>
          <a:lstStyle/>
          <a:p>
            <a:r>
              <a:rPr lang="en-US" dirty="0"/>
              <a:t>Interest and Principal Payments on a Level Payment Loan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D215AF-EA79-451F-9633-8F561FCC97CE}" type="slidenum">
              <a:rPr lang="en-US" altLang="en-US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2176463" y="1624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A09514-EB1D-A943-0F74-C64A82725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43885C-10E6-2B76-D5EE-DF28EFA98B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477" y="1624013"/>
            <a:ext cx="8127246" cy="429998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305800" cy="6048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/>
              <a:t>The Note: Right of Prepayment</a:t>
            </a:r>
          </a:p>
        </p:txBody>
      </p:sp>
      <p:sp>
        <p:nvSpPr>
          <p:cNvPr id="270339" name="Rectangle 3"/>
          <p:cNvSpPr>
            <a:spLocks noGrp="1" noChangeArrowheads="1"/>
          </p:cNvSpPr>
          <p:nvPr>
            <p:ph idx="1"/>
          </p:nvPr>
        </p:nvSpPr>
        <p:spPr>
          <a:xfrm>
            <a:off x="441158" y="1600200"/>
            <a:ext cx="8458200" cy="51054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800" dirty="0"/>
              <a:t>Traditional common law: </a:t>
            </a:r>
          </a:p>
          <a:p>
            <a:pPr marL="118872" indent="0" eaLnBrk="1" hangingPunct="1">
              <a:lnSpc>
                <a:spcPct val="150000"/>
              </a:lnSpc>
              <a:buNone/>
            </a:pPr>
            <a:r>
              <a:rPr lang="en-US" sz="2800" dirty="0"/>
              <a:t>    	Cannot prepay unless explicitly </a:t>
            </a:r>
            <a:r>
              <a:rPr lang="en-US" dirty="0"/>
              <a:t>allowed</a:t>
            </a:r>
            <a:endParaRPr lang="en-US" sz="2800" dirty="0"/>
          </a:p>
          <a:p>
            <a:pPr eaLnBrk="1" hangingPunct="1">
              <a:lnSpc>
                <a:spcPct val="150000"/>
              </a:lnSpc>
            </a:pPr>
            <a:r>
              <a:rPr lang="en-US" sz="2800" dirty="0"/>
              <a:t>Modern statutory case: </a:t>
            </a:r>
          </a:p>
          <a:p>
            <a:pPr marL="118872" indent="0" eaLnBrk="1" hangingPunct="1">
              <a:lnSpc>
                <a:spcPct val="150000"/>
              </a:lnSpc>
              <a:buNone/>
            </a:pPr>
            <a:r>
              <a:rPr lang="en-US" sz="2800" dirty="0"/>
              <a:t>	Can prepay unless explicitly prohibited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dirty="0"/>
              <a:t>Loans with right to prepay: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400" dirty="0"/>
              <a:t>All “conforming” and FHA/VA loans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400" dirty="0"/>
              <a:t>Home equity credit lines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B2ACEE-7E6B-444A-AB4F-CC81DB4B02C1}" type="slidenum">
              <a:rPr lang="en-US" altLang="en-US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7D4BF45-D5FB-9491-1268-FC40A8621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610600" cy="1216025"/>
          </a:xfrm>
        </p:spPr>
        <p:txBody>
          <a:bodyPr/>
          <a:lstStyle/>
          <a:p>
            <a:pPr eaLnBrk="1" hangingPunct="1"/>
            <a:r>
              <a:rPr lang="en-US" sz="3600"/>
              <a:t>The Note: Right of Prepayment</a:t>
            </a:r>
            <a:br>
              <a:rPr lang="en-US" sz="3600"/>
            </a:br>
            <a:r>
              <a:rPr lang="en-US" sz="3600"/>
              <a:t>(continued)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Loans with restricted right of prepayment:</a:t>
            </a:r>
          </a:p>
          <a:p>
            <a:pPr lvl="1" eaLnBrk="1" hangingPunct="1"/>
            <a:r>
              <a:rPr lang="en-US" sz="2400" dirty="0"/>
              <a:t>Subprime home loans</a:t>
            </a:r>
          </a:p>
          <a:p>
            <a:pPr lvl="1" eaLnBrk="1" hangingPunct="1"/>
            <a:r>
              <a:rPr lang="en-US" sz="2400" dirty="0"/>
              <a:t>“Jumbo” home loans</a:t>
            </a:r>
          </a:p>
          <a:p>
            <a:pPr lvl="1" eaLnBrk="1" hangingPunct="1"/>
            <a:r>
              <a:rPr lang="en-US" sz="2400" dirty="0"/>
              <a:t>Most income property mortgage loans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Prepayment penalties </a:t>
            </a:r>
          </a:p>
          <a:p>
            <a:pPr lvl="1"/>
            <a:r>
              <a:rPr lang="en-US" sz="2400" dirty="0"/>
              <a:t>Percentage of outstanding balance </a:t>
            </a:r>
          </a:p>
          <a:p>
            <a:pPr lvl="1"/>
            <a:r>
              <a:rPr lang="en-US" sz="2400" dirty="0"/>
              <a:t>Yield maintenance</a:t>
            </a:r>
          </a:p>
          <a:p>
            <a:pPr lvl="1"/>
            <a:r>
              <a:rPr lang="en-US" sz="2400" dirty="0"/>
              <a:t>Defeasance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4CA38A-788C-41F0-87B8-A917CE593A34}" type="slidenum">
              <a:rPr lang="en-US" altLang="en-US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DE127FC-524A-F330-382B-A6CE2B8B2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The Note: Other Terms</a:t>
            </a:r>
          </a:p>
        </p:txBody>
      </p:sp>
      <p:sp>
        <p:nvSpPr>
          <p:cNvPr id="272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800" dirty="0"/>
              <a:t>Nonrecourse loan: No personal liability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400" dirty="0"/>
              <a:t>Exculpatory clause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dirty="0"/>
              <a:t>Demand clause: Right of lender to require immediate prepayment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dirty="0"/>
              <a:t>Inclusion of mortgage clauses by reference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E7F4E2-2551-4502-BC5B-AE0BA82394B4}" type="slidenum">
              <a:rPr lang="en-US" altLang="en-US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2937A53-73F9-0098-7ACF-4CF41AC77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Mortgage (Deed of Trust)</a:t>
            </a:r>
          </a:p>
        </p:txBody>
      </p:sp>
      <p:sp>
        <p:nvSpPr>
          <p:cNvPr id="273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3434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2800" b="1" dirty="0"/>
              <a:t>Mortgagor</a:t>
            </a:r>
            <a:r>
              <a:rPr lang="en-US" sz="2800" dirty="0"/>
              <a:t>: Borrower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b="1" dirty="0"/>
              <a:t>Mortgagee</a:t>
            </a:r>
            <a:r>
              <a:rPr lang="en-US" sz="2800" dirty="0"/>
              <a:t>: Lender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dirty="0"/>
              <a:t>Title vs. lien theory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400" dirty="0"/>
              <a:t>Title theory: Mortgage is a temporary transfer of title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400" dirty="0"/>
              <a:t>Lien theory: Mortgage is a lien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400" dirty="0"/>
              <a:t>Historic difference was lender’s claim to rents and possession in case of default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818D9D-3BCE-4605-B6BA-2A56251789AF}" type="slidenum">
              <a:rPr lang="en-US" altLang="en-US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D3C3FB8-F7AF-0A9F-B054-B282FA1AF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Some Important Mortgage (Deed Of Trust) Clauses</a:t>
            </a:r>
          </a:p>
        </p:txBody>
      </p:sp>
      <p:sp>
        <p:nvSpPr>
          <p:cNvPr id="274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800" dirty="0"/>
              <a:t>Description of the property 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dirty="0"/>
              <a:t>Insurance clause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dirty="0"/>
              <a:t>Escrow clause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dirty="0"/>
              <a:t>Acceleration clause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dirty="0"/>
              <a:t>Due-on-sale clause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dirty="0"/>
              <a:t>Hazardous substances clause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dirty="0"/>
              <a:t>Preservation and maintenance clause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A94EC3-F4B5-44D2-A3A5-7BCAEE557B70}" type="slidenum">
              <a:rPr lang="en-US" altLang="en-US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93BA658-B333-93A8-611E-B09F76549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Mortgage versus Deed of Trust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A6A425-1720-4B41-9552-EA93E1C7FDF7}" type="slidenum">
              <a:rPr lang="en-US" altLang="en-US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2686050" y="2014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768AE7-B5E9-6D73-2A3D-F2B74982B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2FB40E-33AA-420A-191D-6845B35AC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32784"/>
            <a:ext cx="7743386" cy="442852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When Things Go Wrong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b="1" dirty="0"/>
              <a:t>Default</a:t>
            </a:r>
            <a:r>
              <a:rPr lang="en-US" dirty="0"/>
              <a:t>: Failure to meet requirements of the note or mortgage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/>
              <a:t>Technical default: Any violation of terms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/>
              <a:t>Substantive default: (typically) three missed payments (90 days)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D3E0B9-A6F6-4ACE-A94A-B1F1681CE273}" type="slidenum">
              <a:rPr lang="en-US" altLang="en-US"/>
              <a:pPr>
                <a:defRPr/>
              </a:pPr>
              <a:t>17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5DA1F79-179C-299C-E35D-2CF0AD83C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Non-Foreclosure Responses to Default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idx="1"/>
          </p:nvPr>
        </p:nvSpPr>
        <p:spPr>
          <a:xfrm>
            <a:off x="499342" y="1408176"/>
            <a:ext cx="8100060" cy="49530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dirty="0"/>
              <a:t>Counseling and debt reorganization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/>
              <a:t>Temporary reduction of payments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/>
              <a:t>Assisted sale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/>
              <a:t>Short sale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/>
              <a:t>Deed in lieu of foreclosure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/>
              <a:t>Advantages:  quick, quiet, cheap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/>
              <a:t>Disadvantages: 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Other liens remain 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Bankruptcy can nullify and wipe out mortgage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44AE72-6BF1-4104-9741-9104828C9210}" type="slidenum">
              <a:rPr lang="en-US" altLang="en-US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5AA2252-E373-4C6F-0532-50CD3BBD7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Foreclosure</a:t>
            </a:r>
          </a:p>
        </p:txBody>
      </p:sp>
      <p:sp>
        <p:nvSpPr>
          <p:cNvPr id="27853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524000"/>
            <a:ext cx="7924800" cy="5029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b="1" dirty="0"/>
              <a:t>Foreclosure</a:t>
            </a:r>
            <a:r>
              <a:rPr lang="en-US" dirty="0"/>
              <a:t>:  Legal process of terminating all claims of ownership and all inferior liens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Negatives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Risk of failing to notify a claimant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Presence of superior liens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Costly and time consuming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Distressed sale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Importance of lien priority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Recourses of the defaulted mortgagor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Equity of redemption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Statutory right of redemption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CD58D2-4174-40C2-90A8-89B7216C267D}" type="slidenum">
              <a:rPr lang="en-US" altLang="en-US"/>
              <a:pPr>
                <a:defRPr/>
              </a:pPr>
              <a:t>19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79ECBD-D152-61AF-3CA4-E91B4907F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82000" cy="990600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/>
              <a:t>Some Effects of Mortgage Debt</a:t>
            </a:r>
          </a:p>
        </p:txBody>
      </p:sp>
      <p:sp>
        <p:nvSpPr>
          <p:cNvPr id="262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199"/>
            <a:ext cx="8610600" cy="5151119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2800" dirty="0"/>
              <a:t>Households can be homeowners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dirty="0"/>
              <a:t>Businesses have more cash for core activities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dirty="0"/>
              <a:t>Investors can lever and diversify 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/>
              <a:t>Home equity credit lines can replace high-cost consumer debt:</a:t>
            </a:r>
            <a:endParaRPr lang="en-US" sz="2800" dirty="0"/>
          </a:p>
          <a:p>
            <a:pPr lvl="1" eaLnBrk="1" hangingPunct="1">
              <a:lnSpc>
                <a:spcPct val="150000"/>
              </a:lnSpc>
            </a:pPr>
            <a:r>
              <a:rPr lang="en-US" sz="2400" dirty="0"/>
              <a:t>Can be tax favored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400" dirty="0"/>
              <a:t>Longer term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400" dirty="0"/>
              <a:t>Lower interest rate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3AA877-6711-476B-9BB5-67B872BBF61A}" type="slidenum">
              <a:rPr lang="en-US" altLang="en-US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A9F594D-0A4F-E18E-48BC-5C29F33D7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Importance of Loan Priority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Superior lien preempts any junior liens</a:t>
            </a:r>
          </a:p>
          <a:p>
            <a:r>
              <a:rPr lang="en-US" dirty="0"/>
              <a:t>Example:</a:t>
            </a:r>
          </a:p>
          <a:p>
            <a:pPr lvl="1"/>
            <a:r>
              <a:rPr lang="en-US" dirty="0"/>
              <a:t>Balance on defaulted first mtg. loan   $100,000</a:t>
            </a:r>
          </a:p>
          <a:p>
            <a:pPr lvl="1"/>
            <a:r>
              <a:rPr lang="en-US" dirty="0"/>
              <a:t>Balance on second mtg. loan:                 $20,000</a:t>
            </a:r>
          </a:p>
          <a:p>
            <a:pPr lvl="1"/>
            <a:r>
              <a:rPr lang="en-US" dirty="0"/>
              <a:t>Net foreclosure sale proceeds:	    $100,000</a:t>
            </a:r>
          </a:p>
          <a:p>
            <a:pPr lvl="1"/>
            <a:r>
              <a:rPr lang="en-US" dirty="0"/>
              <a:t>Second mortgagee receives nothing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20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7080E8C-3F88-91EF-034C-B54A77CF9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1748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More Foreclosure (continued)</a:t>
            </a:r>
          </a:p>
        </p:txBody>
      </p:sp>
      <p:sp>
        <p:nvSpPr>
          <p:cNvPr id="27955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524000"/>
            <a:ext cx="8458200" cy="4800600"/>
          </a:xfrm>
        </p:spPr>
        <p:txBody>
          <a:bodyPr/>
          <a:lstStyle/>
          <a:p>
            <a:pPr eaLnBrk="1" hangingPunct="1"/>
            <a:r>
              <a:rPr lang="en-US" sz="2800" b="1" dirty="0"/>
              <a:t>Deficiency judgment</a:t>
            </a:r>
            <a:r>
              <a:rPr lang="en-US" sz="2800" dirty="0"/>
              <a:t>: Judgment against mortgagor for unrecovered balance</a:t>
            </a:r>
          </a:p>
          <a:p>
            <a:pPr lvl="1" eaLnBrk="1" hangingPunct="1"/>
            <a:r>
              <a:rPr lang="en-US" sz="2400" dirty="0"/>
              <a:t>Example:  </a:t>
            </a:r>
          </a:p>
          <a:p>
            <a:pPr lvl="2" eaLnBrk="1" hangingPunct="1"/>
            <a:r>
              <a:rPr lang="en-US" dirty="0"/>
              <a:t>Net foreclosure auction proceeds: 	$100,000</a:t>
            </a:r>
          </a:p>
          <a:p>
            <a:pPr lvl="2" eaLnBrk="1" hangingPunct="1"/>
            <a:r>
              <a:rPr lang="en-US" dirty="0"/>
              <a:t>Remaining loan balance:  		$120,000</a:t>
            </a:r>
          </a:p>
          <a:p>
            <a:pPr lvl="2" eaLnBrk="1" hangingPunct="1"/>
            <a:r>
              <a:rPr lang="en-US" dirty="0"/>
              <a:t>Deficiency :  				  $20,000</a:t>
            </a:r>
          </a:p>
          <a:p>
            <a:pPr eaLnBrk="1" hangingPunct="1"/>
            <a:r>
              <a:rPr lang="en-US" sz="2800" dirty="0"/>
              <a:t>Judicial foreclosure vs. power of sale</a:t>
            </a:r>
          </a:p>
          <a:p>
            <a:pPr lvl="1" eaLnBrk="1" hangingPunct="1"/>
            <a:r>
              <a:rPr lang="en-US" sz="2400" b="1" dirty="0"/>
              <a:t>Judicial foreclosure</a:t>
            </a:r>
            <a:r>
              <a:rPr lang="en-US" sz="2400" dirty="0"/>
              <a:t>: Court-administered public auction</a:t>
            </a:r>
          </a:p>
          <a:p>
            <a:pPr lvl="1" eaLnBrk="1" hangingPunct="1"/>
            <a:r>
              <a:rPr lang="en-US" sz="2400" b="1" dirty="0"/>
              <a:t>Power of sale</a:t>
            </a:r>
            <a:r>
              <a:rPr lang="en-US" sz="2400" dirty="0"/>
              <a:t>: Public auction by trustee or mortgagee </a:t>
            </a:r>
          </a:p>
          <a:p>
            <a:pPr lvl="2"/>
            <a:r>
              <a:rPr lang="en-US" dirty="0"/>
              <a:t>Preferred by lenders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EBD0C2-4378-4D2D-945C-1B1E9377F826}" type="slidenum">
              <a:rPr lang="en-US" altLang="en-US"/>
              <a:pPr>
                <a:defRPr/>
              </a:pPr>
              <a:t>21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9926D34-0F3F-FFD0-0D10-6501F3999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Power of Sale States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3545CB-BD2A-4DC6-84F5-A024C23C357F}" type="slidenum">
              <a:rPr lang="en-US" altLang="en-US"/>
              <a:pPr>
                <a:defRPr/>
              </a:pPr>
              <a:t>22</a:t>
            </a:fld>
            <a:endParaRPr lang="en-US" altLang="en-US"/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2819400" y="2095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44F0586-D3AD-27F8-E660-255050309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C189C8-8C4C-77DA-BD3A-7D21626FFB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600200"/>
            <a:ext cx="6659207" cy="465772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Bankruptcy</a:t>
            </a:r>
          </a:p>
        </p:txBody>
      </p:sp>
      <p:sp>
        <p:nvSpPr>
          <p:cNvPr id="281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481060" cy="4800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/>
              <a:t>May prevent lender from foreclosing</a:t>
            </a:r>
          </a:p>
          <a:p>
            <a:pPr eaLnBrk="1" hangingPunct="1"/>
            <a:r>
              <a:rPr lang="en-US" sz="2800" dirty="0"/>
              <a:t>Three forms of bankruptcy</a:t>
            </a:r>
          </a:p>
          <a:p>
            <a:pPr lvl="1" eaLnBrk="1" hangingPunct="1"/>
            <a:r>
              <a:rPr lang="en-US" sz="2400" dirty="0"/>
              <a:t>Chapter 7:  	Liquidation</a:t>
            </a:r>
          </a:p>
          <a:p>
            <a:pPr lvl="1" eaLnBrk="1" hangingPunct="1"/>
            <a:r>
              <a:rPr lang="en-US" sz="2400" dirty="0"/>
              <a:t>Chapter 11:  	Court supervised “workout”</a:t>
            </a:r>
          </a:p>
          <a:p>
            <a:pPr lvl="1" eaLnBrk="1" hangingPunct="1"/>
            <a:r>
              <a:rPr lang="en-US" sz="2400" dirty="0"/>
              <a:t>Chapter 13:  	Wage-earner’s proceeding</a:t>
            </a:r>
          </a:p>
          <a:p>
            <a:pPr eaLnBrk="1" hangingPunct="1"/>
            <a:r>
              <a:rPr lang="en-US" sz="2800" dirty="0"/>
              <a:t>No bankruptcy can set aside a mortgage lien</a:t>
            </a:r>
          </a:p>
          <a:p>
            <a:pPr eaLnBrk="1" hangingPunct="1"/>
            <a:r>
              <a:rPr lang="en-US" sz="2800" dirty="0"/>
              <a:t>Chapters 11 and 13 can result in delays</a:t>
            </a:r>
          </a:p>
          <a:p>
            <a:pPr eaLnBrk="1" hangingPunct="1"/>
            <a:r>
              <a:rPr lang="en-US" sz="2800" dirty="0"/>
              <a:t>Service members Civil Relief Act (2003) will intervene for active service persons (</a:t>
            </a:r>
            <a:r>
              <a:rPr lang="en-US" sz="2000" dirty="0"/>
              <a:t>Note: this is not discussed in the text, but the instructor may want to include it, depending on the class</a:t>
            </a:r>
            <a:r>
              <a:rPr lang="en-US" sz="2800" dirty="0"/>
              <a:t>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4EA093-B977-45B4-B9D5-B75414A35770}" type="slidenum">
              <a:rPr lang="en-US" altLang="en-US"/>
              <a:pPr>
                <a:defRPr/>
              </a:pPr>
              <a:t>23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E34EDDA-6EE1-9B96-8795-6F25A2A03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610600" cy="1216025"/>
          </a:xfrm>
        </p:spPr>
        <p:txBody>
          <a:bodyPr/>
          <a:lstStyle/>
          <a:p>
            <a:pPr eaLnBrk="1" hangingPunct="1"/>
            <a:r>
              <a:rPr lang="en-US" sz="3600"/>
              <a:t>Acquiring Property with Existing Debt</a:t>
            </a:r>
          </a:p>
        </p:txBody>
      </p:sp>
      <p:sp>
        <p:nvSpPr>
          <p:cNvPr id="282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75191"/>
            <a:ext cx="8305800" cy="4625609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dirty="0"/>
              <a:t>“</a:t>
            </a:r>
            <a:r>
              <a:rPr lang="en-US" b="1" dirty="0"/>
              <a:t>Subject to</a:t>
            </a:r>
            <a:r>
              <a:rPr lang="en-US" dirty="0"/>
              <a:t>”: Buyer does not sign mortgage note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/>
              <a:t>No personal liability for mortgage loan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/>
              <a:t>Property still is subject to the mortgage</a:t>
            </a:r>
          </a:p>
          <a:p>
            <a:pPr eaLnBrk="1" hangingPunct="1">
              <a:lnSpc>
                <a:spcPct val="150000"/>
              </a:lnSpc>
            </a:pPr>
            <a:r>
              <a:rPr lang="en-US" b="1" dirty="0"/>
              <a:t>Assumption</a:t>
            </a:r>
            <a:r>
              <a:rPr lang="en-US" dirty="0"/>
              <a:t>: Buyer adds signature to note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/>
              <a:t>Personal liability for loan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/>
              <a:t>Property subject to mortgage</a:t>
            </a:r>
          </a:p>
          <a:p>
            <a:pPr lvl="1" eaLnBrk="1" hangingPunct="1">
              <a:lnSpc>
                <a:spcPct val="150000"/>
              </a:lnSpc>
            </a:pPr>
            <a:endParaRPr lang="en-US" sz="30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719CF6-B699-43B4-AB84-F4C78708C591}" type="slidenum">
              <a:rPr lang="en-US" altLang="en-US"/>
              <a:pPr>
                <a:defRPr/>
              </a:pPr>
              <a:t>24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ED7C478-3DB4-FB1E-DA97-25F1357DB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Debt without a Mortgage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79CAEC-9457-432F-80A1-C226F0886F6F}" type="slidenum">
              <a:rPr lang="en-US" altLang="en-US"/>
              <a:pPr>
                <a:defRPr/>
              </a:pPr>
              <a:t>25</a:t>
            </a:fld>
            <a:endParaRPr lang="en-US" altLang="en-US"/>
          </a:p>
        </p:txBody>
      </p:sp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2514600" y="1885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01120C5-A484-8E9B-BEBB-7015A210B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5B765D-76A9-7CD9-E6A2-992FF6AD2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393" y="1600200"/>
            <a:ext cx="6653213" cy="463093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68300" y="225425"/>
            <a:ext cx="8839200" cy="1216025"/>
          </a:xfrm>
        </p:spPr>
        <p:txBody>
          <a:bodyPr/>
          <a:lstStyle/>
          <a:p>
            <a:pPr eaLnBrk="1" hangingPunct="1"/>
            <a:r>
              <a:rPr lang="en-US" sz="3600"/>
              <a:t>Laws Regulating Home Mortgage Lending</a:t>
            </a:r>
          </a:p>
        </p:txBody>
      </p:sp>
      <p:sp>
        <p:nvSpPr>
          <p:cNvPr id="284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5307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/>
              <a:t>Equal Credit Opportunity Act</a:t>
            </a:r>
          </a:p>
          <a:p>
            <a:pPr eaLnBrk="1" hangingPunct="1"/>
            <a:r>
              <a:rPr lang="en-US" sz="2800" dirty="0"/>
              <a:t>Federal Truth-in-Lending Act (TILA)</a:t>
            </a:r>
          </a:p>
          <a:p>
            <a:pPr eaLnBrk="1" hangingPunct="1"/>
            <a:r>
              <a:rPr lang="en-US" sz="2800" dirty="0"/>
              <a:t>Real Estate Settlement Procedures Act (RESPA)</a:t>
            </a:r>
          </a:p>
          <a:p>
            <a:pPr eaLnBrk="1" hangingPunct="1"/>
            <a:r>
              <a:rPr lang="en-US" sz="2800" dirty="0"/>
              <a:t>Other laws</a:t>
            </a:r>
          </a:p>
          <a:p>
            <a:pPr lvl="1" eaLnBrk="1" hangingPunct="1"/>
            <a:r>
              <a:rPr lang="en-US" sz="2400" dirty="0"/>
              <a:t>Home Ownership and Equity Protection Act</a:t>
            </a:r>
          </a:p>
          <a:p>
            <a:pPr lvl="1" eaLnBrk="1" hangingPunct="1"/>
            <a:r>
              <a:rPr lang="en-US" sz="2400" dirty="0"/>
              <a:t>Home Mortgage Disclosure Act </a:t>
            </a:r>
          </a:p>
          <a:p>
            <a:pPr lvl="1" eaLnBrk="1" hangingPunct="1"/>
            <a:r>
              <a:rPr lang="en-US" sz="2400" dirty="0"/>
              <a:t>Community Reinvestment Act</a:t>
            </a:r>
          </a:p>
          <a:p>
            <a:r>
              <a:rPr lang="en-US" sz="2800" dirty="0"/>
              <a:t>Dodd-Frank Wall Street Reform and Consumer Protection Act of 2010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64869B-9B74-4BF9-93E8-3DD5B490B71F}" type="slidenum">
              <a:rPr lang="en-US" altLang="en-US"/>
              <a:pPr>
                <a:defRPr/>
              </a:pPr>
              <a:t>26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1582F17-72CD-1109-7A68-78E43454E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Equal Credit Opportunity Act</a:t>
            </a:r>
          </a:p>
        </p:txBody>
      </p:sp>
      <p:sp>
        <p:nvSpPr>
          <p:cNvPr id="2856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2133600"/>
            <a:ext cx="8481060" cy="4311650"/>
          </a:xfrm>
        </p:spPr>
        <p:txBody>
          <a:bodyPr/>
          <a:lstStyle/>
          <a:p>
            <a:pPr eaLnBrk="1" hangingPunct="1"/>
            <a:r>
              <a:rPr lang="en-US" dirty="0"/>
              <a:t>Race</a:t>
            </a:r>
          </a:p>
          <a:p>
            <a:pPr eaLnBrk="1" hangingPunct="1"/>
            <a:r>
              <a:rPr lang="en-US" dirty="0"/>
              <a:t>Color</a:t>
            </a:r>
          </a:p>
          <a:p>
            <a:pPr eaLnBrk="1" hangingPunct="1"/>
            <a:r>
              <a:rPr lang="en-US" dirty="0"/>
              <a:t>Religion</a:t>
            </a:r>
          </a:p>
          <a:p>
            <a:pPr eaLnBrk="1" hangingPunct="1"/>
            <a:r>
              <a:rPr lang="en-US" dirty="0"/>
              <a:t>National Origin</a:t>
            </a:r>
          </a:p>
          <a:p>
            <a:pPr marL="438150" indent="-438150" eaLnBrk="1" hangingPunct="1"/>
            <a:r>
              <a:rPr lang="en-US" dirty="0"/>
              <a:t>Sex</a:t>
            </a:r>
          </a:p>
          <a:p>
            <a:pPr eaLnBrk="1" hangingPunct="1"/>
            <a:r>
              <a:rPr lang="en-US" dirty="0"/>
              <a:t>Marital status</a:t>
            </a:r>
          </a:p>
          <a:p>
            <a:pPr eaLnBrk="1" hangingPunct="1"/>
            <a:r>
              <a:rPr lang="en-US" dirty="0"/>
              <a:t>Age</a:t>
            </a:r>
          </a:p>
          <a:p>
            <a:pPr eaLnBrk="1" hangingPunct="1"/>
            <a:r>
              <a:rPr lang="en-US" dirty="0"/>
              <a:t>Source of income (public assistance or part-time)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5E2C94-6357-47A9-8277-C8B5326772F7}" type="slidenum">
              <a:rPr lang="en-US" altLang="en-US"/>
              <a:pPr>
                <a:defRPr/>
              </a:pPr>
              <a:t>27</a:t>
            </a:fld>
            <a:endParaRPr lang="en-US" altLang="en-US"/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838200" y="1524000"/>
            <a:ext cx="686117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73132E"/>
              </a:buClr>
              <a:buFont typeface="Wingdings" pitchFamily="2" charset="2"/>
              <a:buNone/>
            </a:pPr>
            <a:r>
              <a:rPr lang="en-US" sz="3200" dirty="0">
                <a:solidFill>
                  <a:srgbClr val="303F70"/>
                </a:solidFill>
              </a:rPr>
              <a:t>Prohibits discrimination in lending by: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B82FB45-937E-BBC7-AB10-9DB9367D0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329048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610600" cy="1216025"/>
          </a:xfrm>
        </p:spPr>
        <p:txBody>
          <a:bodyPr/>
          <a:lstStyle/>
          <a:p>
            <a:pPr eaLnBrk="1" hangingPunct="1"/>
            <a:r>
              <a:rPr lang="en-US" sz="3600"/>
              <a:t>Federal Truth-in-Lending Act (TILA)</a:t>
            </a:r>
          </a:p>
        </p:txBody>
      </p:sp>
      <p:sp>
        <p:nvSpPr>
          <p:cNvPr id="28672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229600" cy="48006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3000" dirty="0"/>
              <a:t>Statement of Annual Percentage Rate (APR)</a:t>
            </a:r>
          </a:p>
          <a:p>
            <a:pPr lvl="1" eaLnBrk="1" hangingPunct="1"/>
            <a:r>
              <a:rPr lang="en-US" sz="2600" dirty="0"/>
              <a:t>Cost of borrowing</a:t>
            </a:r>
          </a:p>
          <a:p>
            <a:pPr lvl="1" eaLnBrk="1" hangingPunct="1"/>
            <a:r>
              <a:rPr lang="en-US" sz="2600" dirty="0"/>
              <a:t>Computed as yield to maturity</a:t>
            </a:r>
          </a:p>
          <a:p>
            <a:pPr eaLnBrk="1" hangingPunct="1"/>
            <a:r>
              <a:rPr lang="en-US" sz="3000" dirty="0"/>
              <a:t>Disclosures: </a:t>
            </a:r>
          </a:p>
          <a:p>
            <a:pPr lvl="1" eaLnBrk="1" hangingPunct="1"/>
            <a:r>
              <a:rPr lang="en-US" sz="2600" dirty="0"/>
              <a:t>Demand clause</a:t>
            </a:r>
          </a:p>
          <a:p>
            <a:pPr lvl="1" eaLnBrk="1" hangingPunct="1"/>
            <a:r>
              <a:rPr lang="en-US" sz="2600" dirty="0" err="1"/>
              <a:t>Assumability</a:t>
            </a:r>
            <a:endParaRPr lang="en-US" sz="2600" dirty="0"/>
          </a:p>
          <a:p>
            <a:pPr lvl="1" eaLnBrk="1" hangingPunct="1"/>
            <a:r>
              <a:rPr lang="en-US" sz="2600" dirty="0"/>
              <a:t>Variable rate</a:t>
            </a:r>
          </a:p>
          <a:p>
            <a:pPr lvl="1" eaLnBrk="1" hangingPunct="1"/>
            <a:r>
              <a:rPr lang="en-US" sz="2600" dirty="0"/>
              <a:t>Hazard insurance requirement</a:t>
            </a:r>
          </a:p>
          <a:p>
            <a:pPr lvl="1" eaLnBrk="1" hangingPunct="1"/>
            <a:r>
              <a:rPr lang="en-US" sz="2600" dirty="0"/>
              <a:t>Late charges</a:t>
            </a:r>
          </a:p>
          <a:p>
            <a:pPr lvl="1" eaLnBrk="1" hangingPunct="1"/>
            <a:r>
              <a:rPr lang="en-US" sz="2600" dirty="0"/>
              <a:t>Prepayment charge</a:t>
            </a:r>
          </a:p>
          <a:p>
            <a:pPr eaLnBrk="1" hangingPunct="1"/>
            <a:r>
              <a:rPr lang="en-US" sz="3000" dirty="0"/>
              <a:t>Right of rescission for 3 business days for non-purchase, non-business home mortgage loans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ABB86-624F-4D35-A839-9A272DFFD146}" type="slidenum">
              <a:rPr lang="en-US" altLang="en-US"/>
              <a:pPr>
                <a:defRPr/>
              </a:pPr>
              <a:t>28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7C3804F-5D1D-DFD3-29D4-C40AB8E4B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610600" cy="1216025"/>
          </a:xfrm>
        </p:spPr>
        <p:txBody>
          <a:bodyPr>
            <a:normAutofit/>
          </a:bodyPr>
          <a:lstStyle/>
          <a:p>
            <a:pPr eaLnBrk="1" hangingPunct="1"/>
            <a:r>
              <a:rPr lang="en-US"/>
              <a:t>Real Estate Settlement Procedures Act (RESPA)</a:t>
            </a:r>
          </a:p>
        </p:txBody>
      </p:sp>
      <p:sp>
        <p:nvSpPr>
          <p:cNvPr id="287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75191"/>
            <a:ext cx="8229600" cy="5082809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Applies to almost all standard home loans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Requires: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Standard format closing statement  (Now CFPB </a:t>
            </a:r>
            <a:r>
              <a:rPr lang="en-US" i="1" dirty="0"/>
              <a:t>Closing Disclosure</a:t>
            </a:r>
            <a:r>
              <a:rPr lang="en-US" dirty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Presentation of HUD booklet explaining RESPA (Now CFPB web-based </a:t>
            </a:r>
            <a:r>
              <a:rPr lang="en-US" i="1" dirty="0"/>
              <a:t>your home loan tool kit: a step-by-step guide</a:t>
            </a:r>
            <a:r>
              <a:rPr lang="en-US" dirty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Good-faith estimate of loan closing costs within 3 days of applying (Now CFPB </a:t>
            </a:r>
            <a:r>
              <a:rPr lang="en-US" i="1" dirty="0"/>
              <a:t>Loan Estimate</a:t>
            </a:r>
            <a:r>
              <a:rPr lang="en-US" dirty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Closing statement (</a:t>
            </a:r>
            <a:r>
              <a:rPr lang="en-US" i="1" dirty="0"/>
              <a:t>Loan Disclosure</a:t>
            </a:r>
            <a:r>
              <a:rPr lang="en-US" dirty="0"/>
              <a:t>) available for inspection 3 days before closing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Prohibits kickbacks from closing service vendors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9E90A5-7E76-4FB8-924D-BB258178D693}" type="slidenum">
              <a:rPr lang="en-US" altLang="en-US"/>
              <a:pPr>
                <a:defRPr/>
              </a:pPr>
              <a:t>29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F2B9399-C0C0-A811-F35B-F396B02D2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534400" cy="462560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What is inside a mortgage?</a:t>
            </a:r>
          </a:p>
          <a:p>
            <a:pPr>
              <a:lnSpc>
                <a:spcPct val="150000"/>
              </a:lnSpc>
            </a:pPr>
            <a:r>
              <a:rPr lang="en-US" dirty="0"/>
              <a:t>What happens to a mortgage in trouble?</a:t>
            </a:r>
          </a:p>
          <a:p>
            <a:pPr>
              <a:lnSpc>
                <a:spcPct val="150000"/>
              </a:lnSpc>
            </a:pPr>
            <a:r>
              <a:rPr lang="en-US" dirty="0"/>
              <a:t>How can a seller finance a buyer?</a:t>
            </a:r>
          </a:p>
          <a:p>
            <a:pPr>
              <a:lnSpc>
                <a:spcPct val="150000"/>
              </a:lnSpc>
            </a:pPr>
            <a:r>
              <a:rPr lang="en-US" dirty="0"/>
              <a:t>What laws control home mortgage lending?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A690FD-3875-4C91-029A-6CD3B0E28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18D542-B262-3320-72B5-2DAB9665A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3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9313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763000" cy="1216025"/>
          </a:xfrm>
        </p:spPr>
        <p:txBody>
          <a:bodyPr>
            <a:normAutofit/>
          </a:bodyPr>
          <a:lstStyle/>
          <a:p>
            <a:pPr eaLnBrk="1" hangingPunct="1"/>
            <a:r>
              <a:rPr lang="en-US"/>
              <a:t>Other Laws Regulating Home Mortgage Lending</a:t>
            </a:r>
          </a:p>
        </p:txBody>
      </p:sp>
      <p:sp>
        <p:nvSpPr>
          <p:cNvPr id="2887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75191"/>
            <a:ext cx="8686800" cy="4625609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Home Ownership and Equity Protection Act (HOEPA)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Targeted at abuses in subprime lending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dirty="0"/>
              <a:t>Subprime</a:t>
            </a:r>
            <a:r>
              <a:rPr lang="en-US" sz="2400" dirty="0"/>
              <a:t>: Loan to a borrower not qualifying for standard “prime” financing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Level of APR triggers certain requirements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Disclosure of fees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Prepayment fee for only 3 years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No balloon payment for 5 years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No negative amortization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No pattern of loans to persons with inadequate income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Home Mortgage Disclosure Act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Community Reinvestment Act</a:t>
            </a:r>
          </a:p>
          <a:p>
            <a:pPr lvl="1" eaLnBrk="1" hangingPunct="1">
              <a:lnSpc>
                <a:spcPct val="90000"/>
              </a:lnSpc>
            </a:pPr>
            <a:endParaRPr lang="en-US" sz="22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B39848-46FC-4181-85BF-34A5C109DBFD}" type="slidenum">
              <a:rPr lang="en-US" altLang="en-US"/>
              <a:pPr>
                <a:defRPr/>
              </a:pPr>
              <a:t>30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D80832E-1360-0AD4-7F46-870AF0B9A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5448"/>
            <a:ext cx="8839200" cy="1252728"/>
          </a:xfrm>
        </p:spPr>
        <p:txBody>
          <a:bodyPr>
            <a:normAutofit/>
          </a:bodyPr>
          <a:lstStyle/>
          <a:p>
            <a:r>
              <a:rPr lang="en-US" sz="3600" dirty="0"/>
              <a:t>Dodd-Frank Act Creates Consumer Financial Protection Bureau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534400" cy="4625609"/>
          </a:xfrm>
        </p:spPr>
        <p:txBody>
          <a:bodyPr>
            <a:normAutofit/>
          </a:bodyPr>
          <a:lstStyle/>
          <a:p>
            <a:r>
              <a:rPr lang="en-US" dirty="0"/>
              <a:t>Given oversight and enforcement power for:</a:t>
            </a:r>
          </a:p>
          <a:p>
            <a:pPr lvl="1"/>
            <a:r>
              <a:rPr lang="en-US" dirty="0"/>
              <a:t>All federal consumer financial protection laws</a:t>
            </a:r>
          </a:p>
          <a:p>
            <a:pPr lvl="1"/>
            <a:r>
              <a:rPr lang="en-US" dirty="0"/>
              <a:t>Anti-discrimination laws in consumer finance</a:t>
            </a:r>
          </a:p>
          <a:p>
            <a:pPr lvl="1"/>
            <a:r>
              <a:rPr lang="en-US" dirty="0"/>
              <a:t>To restrict unfair, deceptive or abusive practices</a:t>
            </a:r>
          </a:p>
          <a:p>
            <a:pPr lvl="1"/>
            <a:r>
              <a:rPr lang="en-US" dirty="0"/>
              <a:t>Receive consumer complaints</a:t>
            </a:r>
          </a:p>
          <a:p>
            <a:pPr lvl="1"/>
            <a:r>
              <a:rPr lang="en-US" dirty="0"/>
              <a:t>Promote financial education</a:t>
            </a:r>
          </a:p>
          <a:p>
            <a:pPr lvl="1"/>
            <a:r>
              <a:rPr lang="en-US" dirty="0"/>
              <a:t>Power to monitor emerging consumer financial risks </a:t>
            </a:r>
          </a:p>
          <a:p>
            <a:r>
              <a:rPr lang="en-US" dirty="0"/>
              <a:t>Centralizes a multitude of regulators within one for home mortgage lending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FFC9C-CF1A-4F44-A219-F305E04761F1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4D262F-F834-453D-D3CC-833943B67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354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B9730-3899-0F42-E688-D6997CF77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Consumer Financial Protection Bureau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D716C-A54A-0CD4-ABC8-2C12C548A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39639D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www.consumerfinance.gov/mortgage-rules-at-a-glance</a:t>
            </a:r>
            <a:endParaRPr lang="en-US" dirty="0">
              <a:solidFill>
                <a:srgbClr val="39639D"/>
              </a:solidFill>
            </a:endParaRPr>
          </a:p>
          <a:p>
            <a:pPr marL="118872" indent="0">
              <a:buNone/>
            </a:pPr>
            <a:endParaRPr lang="en-US" dirty="0">
              <a:solidFill>
                <a:srgbClr val="39639D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dirty="0">
                <a:solidFill>
                  <a:srgbClr val="39639D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www.consumerfinance.gov/know-before-you-owe</a:t>
            </a:r>
            <a:r>
              <a:rPr lang="en-US" dirty="0">
                <a:solidFill>
                  <a:srgbClr val="39639D"/>
                </a:solidFill>
              </a:rPr>
              <a:t> </a:t>
            </a:r>
          </a:p>
          <a:p>
            <a:endParaRPr lang="en-US" dirty="0">
              <a:solidFill>
                <a:srgbClr val="39639D"/>
              </a:solidFill>
            </a:endParaRPr>
          </a:p>
          <a:p>
            <a:r>
              <a:rPr lang="en-US" dirty="0">
                <a:solidFill>
                  <a:srgbClr val="39639D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www.consumerfinance.gov/owning-a-home/loan-estimate</a:t>
            </a:r>
            <a:endParaRPr lang="en-US" dirty="0">
              <a:solidFill>
                <a:srgbClr val="39639D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32E158-A1D0-D7E2-8B0C-8E44C71CA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2A6864-EF09-4D1C-5E26-3BBE5D0E3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32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133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610600" cy="1216025"/>
          </a:xfrm>
        </p:spPr>
        <p:txBody>
          <a:bodyPr/>
          <a:lstStyle/>
          <a:p>
            <a:pPr eaLnBrk="1" hangingPunct="1"/>
            <a:r>
              <a:rPr lang="en-US" sz="3600"/>
              <a:t>Two Elements of a Mortgage Loan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46250"/>
            <a:ext cx="8229600" cy="4384675"/>
          </a:xfrm>
        </p:spPr>
        <p:txBody>
          <a:bodyPr/>
          <a:lstStyle/>
          <a:p>
            <a:pPr eaLnBrk="1" hangingPunct="1"/>
            <a:r>
              <a:rPr lang="en-US" sz="2800" b="1" dirty="0"/>
              <a:t>Note</a:t>
            </a:r>
            <a:r>
              <a:rPr lang="en-US" sz="2800" dirty="0"/>
              <a:t>: The exact terms of the financial obligation</a:t>
            </a:r>
          </a:p>
          <a:p>
            <a:pPr marL="118872" indent="0" eaLnBrk="1" hangingPunct="1">
              <a:buNone/>
            </a:pPr>
            <a:endParaRPr lang="en-US" sz="2800" dirty="0"/>
          </a:p>
          <a:p>
            <a:pPr eaLnBrk="1" hangingPunct="1"/>
            <a:r>
              <a:rPr lang="en-US" sz="2800" b="1" dirty="0"/>
              <a:t>Mortgage</a:t>
            </a:r>
            <a:r>
              <a:rPr lang="en-US" sz="2800" dirty="0"/>
              <a:t> (deed of trust): Pledges the property as security for the note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73ACD2-A538-48E1-9BB4-C523604AD841}" type="slidenum">
              <a:rPr lang="en-US" altLang="en-US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0E97EF4-DA51-7E6A-549E-32D3A1A52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The Note – Interest Rates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82792"/>
            <a:ext cx="8610600" cy="504660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Fixed rate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Home loans: monthly charge is 1/12 of annual rate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Many income property loans: 360-actual interest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Daily rate is 1/360 of annual rate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Multiplied by the actual number of days in the month</a:t>
            </a:r>
          </a:p>
          <a:p>
            <a:pPr marL="768096" lvl="2" indent="0">
              <a:lnSpc>
                <a:spcPct val="90000"/>
              </a:lnSpc>
              <a:buNone/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Adjustable rate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dirty="0"/>
              <a:t>Index rate</a:t>
            </a:r>
            <a:r>
              <a:rPr lang="en-US" sz="2400" dirty="0"/>
              <a:t>: Market-determined rate beyond control of either borrower or lender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300" dirty="0"/>
              <a:t>U.S. Treasury Constant Maturity Rate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300" dirty="0"/>
              <a:t>SOFR (Secured Overnight Financing Rate)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300" dirty="0"/>
              <a:t>WSJ commercial bank prime rate (home equity credit lines)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0B0C1E-70DB-4566-AD3A-DD1DCC196BAA}" type="slidenum">
              <a:rPr lang="en-US" altLang="en-US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35B8558-97EC-48A4-657D-44D861B32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The Note – Interest Rates (continued)</a:t>
            </a:r>
          </a:p>
        </p:txBody>
      </p:sp>
      <p:sp>
        <p:nvSpPr>
          <p:cNvPr id="26521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524000"/>
            <a:ext cx="7924800" cy="4953000"/>
          </a:xfrm>
        </p:spPr>
        <p:txBody>
          <a:bodyPr/>
          <a:lstStyle/>
          <a:p>
            <a:pPr eaLnBrk="1" hangingPunct="1"/>
            <a:r>
              <a:rPr lang="en-US" sz="2800" dirty="0"/>
              <a:t>Adjustable rate (continued)</a:t>
            </a:r>
          </a:p>
          <a:p>
            <a:pPr lvl="1" eaLnBrk="1" hangingPunct="1"/>
            <a:r>
              <a:rPr lang="en-US" sz="2400" b="1" dirty="0"/>
              <a:t>Margin</a:t>
            </a:r>
            <a:r>
              <a:rPr lang="en-US" sz="2400" dirty="0"/>
              <a:t>: Lender’s markup</a:t>
            </a:r>
          </a:p>
          <a:p>
            <a:pPr lvl="2" eaLnBrk="1" hangingPunct="1"/>
            <a:r>
              <a:rPr lang="en-US" dirty="0"/>
              <a:t>200 to 300 basis points (</a:t>
            </a:r>
            <a:r>
              <a:rPr lang="en-US" dirty="0" err="1"/>
              <a:t>bp</a:t>
            </a:r>
            <a:r>
              <a:rPr lang="en-US" dirty="0"/>
              <a:t>)</a:t>
            </a:r>
          </a:p>
          <a:p>
            <a:pPr lvl="2" eaLnBrk="1" hangingPunct="1"/>
            <a:r>
              <a:rPr lang="en-US" dirty="0"/>
              <a:t>Average is extremely stable at 277 - 278 </a:t>
            </a:r>
            <a:r>
              <a:rPr lang="en-US" dirty="0" err="1"/>
              <a:t>bp</a:t>
            </a:r>
            <a:endParaRPr lang="en-US" dirty="0"/>
          </a:p>
          <a:p>
            <a:pPr lvl="1" eaLnBrk="1" hangingPunct="1"/>
            <a:r>
              <a:rPr lang="en-US" sz="2400" b="1" dirty="0"/>
              <a:t>Change Date</a:t>
            </a:r>
            <a:r>
              <a:rPr lang="en-US" sz="2400" dirty="0"/>
              <a:t>: Date that interest rate changes each time period</a:t>
            </a:r>
          </a:p>
          <a:p>
            <a:pPr lvl="2" eaLnBrk="1" hangingPunct="1"/>
            <a:r>
              <a:rPr lang="en-US" dirty="0"/>
              <a:t>New index rate commonly is the last published rate 45 days, for example, before the change date</a:t>
            </a:r>
          </a:p>
          <a:p>
            <a:pPr lvl="1" eaLnBrk="1" hangingPunct="1"/>
            <a:r>
              <a:rPr lang="en-US" sz="2400" b="1" dirty="0"/>
              <a:t>Teaser rate</a:t>
            </a:r>
            <a:r>
              <a:rPr lang="en-US" sz="2400" dirty="0"/>
              <a:t>: Initial, temporarily reduced interest rate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BFF715-6EA4-4D4A-BFA2-F19FCD6111CF}" type="slidenum">
              <a:rPr lang="en-US" altLang="en-US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5A56080-E1B9-B777-967D-60D3EF77F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The Note – Interest Rates (continued)</a:t>
            </a:r>
          </a:p>
        </p:txBody>
      </p:sp>
      <p:sp>
        <p:nvSpPr>
          <p:cNvPr id="26624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8458200" cy="4800600"/>
          </a:xfrm>
        </p:spPr>
        <p:txBody>
          <a:bodyPr/>
          <a:lstStyle/>
          <a:p>
            <a:pPr eaLnBrk="1" hangingPunct="1"/>
            <a:r>
              <a:rPr lang="en-US" sz="2800" dirty="0"/>
              <a:t>Adjustable rate (continued)</a:t>
            </a:r>
          </a:p>
          <a:p>
            <a:pPr lvl="1" eaLnBrk="1" hangingPunct="1"/>
            <a:r>
              <a:rPr lang="en-US" sz="2400" b="1" dirty="0"/>
              <a:t>Interest rate caps</a:t>
            </a:r>
            <a:r>
              <a:rPr lang="en-US" sz="2400" dirty="0"/>
              <a:t>: Limit on changes in rate charged</a:t>
            </a:r>
          </a:p>
          <a:p>
            <a:pPr lvl="2" eaLnBrk="1" hangingPunct="1"/>
            <a:r>
              <a:rPr lang="en-US" dirty="0"/>
              <a:t>Periodic</a:t>
            </a:r>
          </a:p>
          <a:p>
            <a:pPr lvl="2" eaLnBrk="1" hangingPunct="1"/>
            <a:r>
              <a:rPr lang="en-US" dirty="0"/>
              <a:t>Lifetime</a:t>
            </a:r>
          </a:p>
          <a:p>
            <a:pPr lvl="2" eaLnBrk="1" hangingPunct="1"/>
            <a:r>
              <a:rPr lang="en-US" dirty="0"/>
              <a:t>Important question: Does cap apply to the teaser rate?</a:t>
            </a:r>
          </a:p>
          <a:p>
            <a:pPr lvl="1" eaLnBrk="1" hangingPunct="1"/>
            <a:r>
              <a:rPr lang="en-US" sz="2400" b="1" dirty="0"/>
              <a:t>Payment caps</a:t>
            </a:r>
            <a:r>
              <a:rPr lang="en-US" sz="2400" dirty="0"/>
              <a:t>: Limit on payment changes rather than interest rate changes</a:t>
            </a:r>
          </a:p>
          <a:p>
            <a:pPr lvl="2" eaLnBrk="1" hangingPunct="1"/>
            <a:r>
              <a:rPr lang="en-US" dirty="0"/>
              <a:t>Can lead to negative amortization: Unpaid interest added to the balance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6FED73-1CAF-4717-BF2F-2C49AF947556}" type="slidenum">
              <a:rPr lang="en-US" altLang="en-US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EEC12EB-340F-82BB-9CB2-0AD1D6C1D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Payments</a:t>
            </a:r>
          </a:p>
        </p:txBody>
      </p:sp>
      <p:sp>
        <p:nvSpPr>
          <p:cNvPr id="26726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524000"/>
            <a:ext cx="8328660" cy="4800600"/>
          </a:xfrm>
        </p:spPr>
        <p:txBody>
          <a:bodyPr/>
          <a:lstStyle/>
          <a:p>
            <a:pPr eaLnBrk="1" hangingPunct="1"/>
            <a:r>
              <a:rPr lang="en-US" sz="2800" dirty="0"/>
              <a:t>Always in arrears (end of month)</a:t>
            </a:r>
          </a:p>
          <a:p>
            <a:pPr eaLnBrk="1" hangingPunct="1"/>
            <a:r>
              <a:rPr lang="en-US" sz="2800" dirty="0"/>
              <a:t>Virtually always monthly</a:t>
            </a:r>
          </a:p>
          <a:p>
            <a:pPr eaLnBrk="1" hangingPunct="1"/>
            <a:r>
              <a:rPr lang="en-US" sz="2800" dirty="0"/>
              <a:t>Various arrangements for fixed-rate loan:</a:t>
            </a:r>
          </a:p>
          <a:p>
            <a:pPr lvl="1" eaLnBrk="1" hangingPunct="1"/>
            <a:r>
              <a:rPr lang="en-US" sz="2400" dirty="0"/>
              <a:t>Level payment</a:t>
            </a:r>
          </a:p>
          <a:p>
            <a:pPr lvl="1" eaLnBrk="1" hangingPunct="1"/>
            <a:r>
              <a:rPr lang="en-US" sz="2400" dirty="0"/>
              <a:t>Partially amortized (requires two terms)</a:t>
            </a:r>
          </a:p>
          <a:p>
            <a:pPr lvl="2"/>
            <a:r>
              <a:rPr lang="en-US" sz="2000" dirty="0"/>
              <a:t>Term for amortization</a:t>
            </a:r>
          </a:p>
          <a:p>
            <a:pPr lvl="2"/>
            <a:r>
              <a:rPr lang="en-US" sz="2000" dirty="0"/>
              <a:t>Term to maturity</a:t>
            </a:r>
          </a:p>
          <a:p>
            <a:pPr lvl="2"/>
            <a:r>
              <a:rPr lang="en-US" sz="2000" dirty="0"/>
              <a:t>Balloon payment</a:t>
            </a:r>
          </a:p>
          <a:p>
            <a:pPr lvl="1" eaLnBrk="1" hangingPunct="1"/>
            <a:r>
              <a:rPr lang="en-US" sz="2400" dirty="0"/>
              <a:t>Interest only non-amortizing; known as a “bullet” loan</a:t>
            </a:r>
          </a:p>
          <a:p>
            <a:pPr lvl="1" eaLnBrk="1" hangingPunct="1"/>
            <a:r>
              <a:rPr lang="en-US" sz="2400" dirty="0"/>
              <a:t>Negative amortization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586A2C-A3CF-459A-B2C4-FF0CEC34445C}" type="slidenum">
              <a:rPr lang="en-US" altLang="en-US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05AE79-BE6C-0F4C-45E0-27ECD93BC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Most Common ARM Index Rate: One-Year CTM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322817-DBBC-42CC-9F0D-96C9E7BE601C}" type="slidenum">
              <a:rPr lang="en-US" altLang="en-US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828800" y="1371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10DCCD-2E53-18F0-06AB-6AE1EB4A4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30575E-C3F0-7B7F-D7D3-754CE5EA05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204" y="1597181"/>
            <a:ext cx="6717196" cy="24535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611AB8-DE50-5C1F-E14A-E922B3440F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203" y="4093835"/>
            <a:ext cx="6717197" cy="2406629"/>
          </a:xfrm>
          <a:prstGeom prst="rect">
            <a:avLst/>
          </a:prstGeom>
        </p:spPr>
      </p:pic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Modul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1084</TotalTime>
  <Words>2218</Words>
  <Application>Microsoft Office PowerPoint</Application>
  <PresentationFormat>On-screen Show (4:3)</PresentationFormat>
  <Paragraphs>345</Paragraphs>
  <Slides>32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Book Antiqua</vt:lpstr>
      <vt:lpstr>Calibri</vt:lpstr>
      <vt:lpstr>Lucida Sans</vt:lpstr>
      <vt:lpstr>Times</vt:lpstr>
      <vt:lpstr>Times New Roman</vt:lpstr>
      <vt:lpstr>Wingdings</vt:lpstr>
      <vt:lpstr>Wingdings 2</vt:lpstr>
      <vt:lpstr>2_Module</vt:lpstr>
      <vt:lpstr>Chapter 9</vt:lpstr>
      <vt:lpstr>Some Effects of Mortgage Debt</vt:lpstr>
      <vt:lpstr>This Chapter</vt:lpstr>
      <vt:lpstr>Two Elements of a Mortgage Loan</vt:lpstr>
      <vt:lpstr>The Note – Interest Rates</vt:lpstr>
      <vt:lpstr>The Note – Interest Rates (continued)</vt:lpstr>
      <vt:lpstr>The Note – Interest Rates (continued)</vt:lpstr>
      <vt:lpstr>Payments</vt:lpstr>
      <vt:lpstr>The Most Common ARM Index Rate: One-Year CTM</vt:lpstr>
      <vt:lpstr>Interest and Principal Payments on a Level Payment Loan</vt:lpstr>
      <vt:lpstr>The Note: Right of Prepayment</vt:lpstr>
      <vt:lpstr>The Note: Right of Prepayment (continued)</vt:lpstr>
      <vt:lpstr>The Note: Other Terms</vt:lpstr>
      <vt:lpstr>Mortgage (Deed of Trust)</vt:lpstr>
      <vt:lpstr>Some Important Mortgage (Deed Of Trust) Clauses</vt:lpstr>
      <vt:lpstr>Mortgage versus Deed of Trust</vt:lpstr>
      <vt:lpstr>When Things Go Wrong</vt:lpstr>
      <vt:lpstr>Non-Foreclosure Responses to Default</vt:lpstr>
      <vt:lpstr>Foreclosure</vt:lpstr>
      <vt:lpstr>Importance of Loan Priority</vt:lpstr>
      <vt:lpstr>More Foreclosure (continued)</vt:lpstr>
      <vt:lpstr>Power of Sale States</vt:lpstr>
      <vt:lpstr>Bankruptcy</vt:lpstr>
      <vt:lpstr>Acquiring Property with Existing Debt</vt:lpstr>
      <vt:lpstr>Debt without a Mortgage</vt:lpstr>
      <vt:lpstr>Laws Regulating Home Mortgage Lending</vt:lpstr>
      <vt:lpstr>Equal Credit Opportunity Act</vt:lpstr>
      <vt:lpstr>Federal Truth-in-Lending Act (TILA)</vt:lpstr>
      <vt:lpstr>Real Estate Settlement Procedures Act (RESPA)</vt:lpstr>
      <vt:lpstr>Other Laws Regulating Home Mortgage Lending</vt:lpstr>
      <vt:lpstr>Dodd-Frank Act Creates Consumer Financial Protection Bureau</vt:lpstr>
      <vt:lpstr>Consumer Financial Protection Bureau</vt:lpstr>
    </vt:vector>
  </TitlesOfParts>
  <Company>The McGraw-Hill Companies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10</dc:title>
  <dc:creator>Katherine Mau</dc:creator>
  <cp:lastModifiedBy>Schrenk, Lawrence</cp:lastModifiedBy>
  <cp:revision>63</cp:revision>
  <dcterms:created xsi:type="dcterms:W3CDTF">2009-06-23T15:11:48Z</dcterms:created>
  <dcterms:modified xsi:type="dcterms:W3CDTF">2024-08-29T00:13:54Z</dcterms:modified>
</cp:coreProperties>
</file>