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50"/>
  </p:notesMasterIdLst>
  <p:handoutMasterIdLst>
    <p:handoutMasterId r:id="rId51"/>
  </p:handoutMasterIdLst>
  <p:sldIdLst>
    <p:sldId id="391" r:id="rId2"/>
    <p:sldId id="310" r:id="rId3"/>
    <p:sldId id="456" r:id="rId4"/>
    <p:sldId id="352" r:id="rId5"/>
    <p:sldId id="458" r:id="rId6"/>
    <p:sldId id="312" r:id="rId7"/>
    <p:sldId id="314" r:id="rId8"/>
    <p:sldId id="378" r:id="rId9"/>
    <p:sldId id="313" r:id="rId10"/>
    <p:sldId id="379" r:id="rId11"/>
    <p:sldId id="316" r:id="rId12"/>
    <p:sldId id="317" r:id="rId13"/>
    <p:sldId id="380" r:id="rId14"/>
    <p:sldId id="381" r:id="rId15"/>
    <p:sldId id="320" r:id="rId16"/>
    <p:sldId id="382" r:id="rId17"/>
    <p:sldId id="365" r:id="rId18"/>
    <p:sldId id="322" r:id="rId19"/>
    <p:sldId id="324" r:id="rId20"/>
    <p:sldId id="384" r:id="rId21"/>
    <p:sldId id="325" r:id="rId22"/>
    <p:sldId id="355" r:id="rId23"/>
    <p:sldId id="385" r:id="rId24"/>
    <p:sldId id="495" r:id="rId25"/>
    <p:sldId id="496" r:id="rId26"/>
    <p:sldId id="493" r:id="rId27"/>
    <p:sldId id="368" r:id="rId28"/>
    <p:sldId id="471" r:id="rId29"/>
    <p:sldId id="331" r:id="rId30"/>
    <p:sldId id="332" r:id="rId31"/>
    <p:sldId id="504" r:id="rId32"/>
    <p:sldId id="499" r:id="rId33"/>
    <p:sldId id="373" r:id="rId34"/>
    <p:sldId id="374" r:id="rId35"/>
    <p:sldId id="476" r:id="rId36"/>
    <p:sldId id="343" r:id="rId37"/>
    <p:sldId id="344" r:id="rId38"/>
    <p:sldId id="387" r:id="rId39"/>
    <p:sldId id="388" r:id="rId40"/>
    <p:sldId id="389" r:id="rId41"/>
    <p:sldId id="406" r:id="rId42"/>
    <p:sldId id="507" r:id="rId43"/>
    <p:sldId id="375" r:id="rId44"/>
    <p:sldId id="376" r:id="rId45"/>
    <p:sldId id="390" r:id="rId46"/>
    <p:sldId id="364" r:id="rId47"/>
    <p:sldId id="369" r:id="rId48"/>
    <p:sldId id="509" r:id="rId49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39D"/>
    <a:srgbClr val="303F70"/>
    <a:srgbClr val="F26F3A"/>
    <a:srgbClr val="27436B"/>
    <a:srgbClr val="FFF0B1"/>
    <a:srgbClr val="E69502"/>
    <a:srgbClr val="FFE3B1"/>
    <a:srgbClr val="CCCCFF"/>
    <a:srgbClr val="E7AC00"/>
    <a:srgbClr val="FAF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2" autoAdjust="0"/>
    <p:restoredTop sz="94630" autoAdjust="0"/>
  </p:normalViewPr>
  <p:slideViewPr>
    <p:cSldViewPr>
      <p:cViewPr varScale="1">
        <p:scale>
          <a:sx n="105" d="100"/>
          <a:sy n="105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2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9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D572418-6FA6-4DB7-A509-BD4AC84DD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83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BEFA5E5-C812-4246-BE21-CD726F561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44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374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4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14" y="85385"/>
            <a:ext cx="8996686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515" y="4800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1889" y="1296115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55025-1033-ED38-7EE0-293E506D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447800" y="1341652"/>
            <a:ext cx="5791200" cy="433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5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6D4AAB-72D0-4667-907F-912476BCAB6B}" type="slidenum">
              <a:rPr lang="en-US" altLang="en-US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6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46CC-6814-4D5D-BC47-844C27E89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09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7F385-59FA-4459-8F78-7FBD4F686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202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19401" y="1515088"/>
            <a:ext cx="6063917" cy="4719559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D44C64-E16A-46A2-82C3-4595BBEB5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6147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862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862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52400" y="6172200"/>
            <a:ext cx="533400" cy="3048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9CED11A5-4712-4A3C-94CD-5935A2B25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6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14" y="85385"/>
            <a:ext cx="8996686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76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55025-1033-ED38-7EE0-293E506D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447800" y="1524001"/>
            <a:ext cx="5353476" cy="40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5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4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0149-2EC9-4501-AB7B-E7DE0407788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5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531B-C14E-4625-B468-64F860767C1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4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F30-67A7-423B-B401-1A98CDE9ECB8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6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4FE1-3750-409B-865F-AE300458B58C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7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DB48-BE50-4650-A4F4-CC53C52AC6B5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2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9DC751-1D33-45B0-BECB-8F645D672552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6999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latinLnBrk="0" hangingPunct="1">
              <a:defRPr kumimoji="0" sz="8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5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rgbClr val="27436B"/>
        </a:buClr>
        <a:buSzPct val="80000"/>
        <a:buFont typeface="Wingdings" pitchFamily="2" charset="2"/>
        <a:buChar char="§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rgbClr val="27436B"/>
        </a:buClr>
        <a:buSzPct val="90000"/>
        <a:buFont typeface="Wingdings" pitchFamily="2" charset="2"/>
        <a:buChar char="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ma.org/" TargetMode="External"/><Relationship Id="rId2" Type="http://schemas.openxmlformats.org/officeDocument/2006/relationships/hyperlink" Target="http://www.irem.org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i.org/" TargetMode="External"/><Relationship Id="rId2" Type="http://schemas.openxmlformats.org/officeDocument/2006/relationships/hyperlink" Target="http://www.icsc.org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7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rc.com/" TargetMode="External"/><Relationship Id="rId7" Type="http://schemas.openxmlformats.org/officeDocument/2006/relationships/hyperlink" Target="http://www.costa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ngkf.com/" TargetMode="External"/><Relationship Id="rId5" Type="http://schemas.openxmlformats.org/officeDocument/2006/relationships/hyperlink" Target="http://www.grubb-ellis.com/" TargetMode="External"/><Relationship Id="rId4" Type="http://schemas.openxmlformats.org/officeDocument/2006/relationships/hyperlink" Target="http://www.realtyrates.com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rerc.com/" TargetMode="Externa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B8015-AF38-CA3F-98CB-CFD857245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14" y="381000"/>
            <a:ext cx="8996686" cy="838200"/>
          </a:xfrm>
        </p:spPr>
        <p:txBody>
          <a:bodyPr>
            <a:normAutofit/>
          </a:bodyPr>
          <a:lstStyle/>
          <a:p>
            <a:r>
              <a:rPr lang="en-US" sz="4800" dirty="0"/>
              <a:t>Chapter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44318-CC12-FD6C-DFC5-AFE04E2BC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Valuation Using the Income Approach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AEEA8-5BF1-B08F-9BC5-553CE7899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9B86E-649C-4423-6E47-3FB4124C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1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7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Potential Gross Income (</a:t>
            </a:r>
            <a:r>
              <a:rPr lang="en-US" sz="3600" i="1" dirty="0"/>
              <a:t>PGI</a:t>
            </a:r>
            <a:r>
              <a:rPr lang="en-US" sz="3600" dirty="0"/>
              <a:t>)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8938260" cy="3733799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dirty="0"/>
              <a:t>Potential gross income: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Rental income assuming 100% occupancy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Sometimes referred to as potential gross revenue (PGR)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Is equal in any year to: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Contract rent from in-place leases + 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Rent that could be collected on vacant space if it were leased at current market rental rates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FEE9B-DD20-4863-B0CE-1F01FE14B00D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FD419D-344B-C22D-C43E-11A94E98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5" y="6705599"/>
            <a:ext cx="5557515" cy="45719"/>
          </a:xfrm>
        </p:spPr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3FABD-F74A-0938-1271-95FA9CFB0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74"/>
          <a:stretch/>
        </p:blipFill>
        <p:spPr>
          <a:xfrm>
            <a:off x="5019723" y="4800600"/>
            <a:ext cx="4048077" cy="19812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CE6B212-67F5-3F29-7E7B-B83E07F29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240" y="4953000"/>
            <a:ext cx="3200400" cy="228600"/>
          </a:xfrm>
          <a:prstGeom prst="rect">
            <a:avLst/>
          </a:prstGeom>
          <a:noFill/>
          <a:ln w="22225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1400" kern="0" dirty="0">
              <a:solidFill>
                <a:srgbClr val="303F7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506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98107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Potential Gross Income:               Centre Point Office Building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70966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/>
              <a:t>First Floor</a:t>
            </a:r>
          </a:p>
          <a:p>
            <a:pPr>
              <a:lnSpc>
                <a:spcPct val="80000"/>
              </a:lnSpc>
              <a:buNone/>
            </a:pPr>
            <a:r>
              <a:rPr lang="en-US" sz="2600" dirty="0"/>
              <a:t>1,000 sq. ft. suites: 2 </a:t>
            </a:r>
            <a:r>
              <a:rPr lang="en-US" dirty="0"/>
              <a:t>×</a:t>
            </a:r>
            <a:r>
              <a:rPr lang="en-US" sz="2600" dirty="0"/>
              <a:t> $1,800 </a:t>
            </a:r>
            <a:r>
              <a:rPr lang="en-US" dirty="0"/>
              <a:t>×</a:t>
            </a:r>
            <a:r>
              <a:rPr lang="en-US" sz="2600" dirty="0"/>
              <a:t> 12 mos. = $43,200</a:t>
            </a:r>
          </a:p>
          <a:p>
            <a:pPr>
              <a:lnSpc>
                <a:spcPct val="80000"/>
              </a:lnSpc>
              <a:buNone/>
            </a:pPr>
            <a:r>
              <a:rPr lang="en-US" sz="2600" dirty="0"/>
              <a:t>2,000 sq. ft. suite: 1 × $3,600 × 12 mos.  = $43,200</a:t>
            </a:r>
            <a:br>
              <a:rPr lang="en-US" sz="2600" dirty="0"/>
            </a:br>
            <a:endParaRPr lang="en-US" sz="26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/>
              <a:t> Second Floor</a:t>
            </a:r>
          </a:p>
          <a:p>
            <a:pPr>
              <a:lnSpc>
                <a:spcPct val="80000"/>
              </a:lnSpc>
              <a:buNone/>
            </a:pPr>
            <a:r>
              <a:rPr lang="en-US" sz="2600" dirty="0"/>
              <a:t> 800 sq. ft. suites: 5 </a:t>
            </a:r>
            <a:r>
              <a:rPr lang="en-US" dirty="0"/>
              <a:t>×</a:t>
            </a:r>
            <a:r>
              <a:rPr lang="en-US" sz="2600" dirty="0"/>
              <a:t> $1,560 </a:t>
            </a:r>
            <a:r>
              <a:rPr lang="en-US" dirty="0"/>
              <a:t>× </a:t>
            </a:r>
            <a:r>
              <a:rPr lang="en-US" sz="2600" dirty="0"/>
              <a:t>12 mos.   = $93,600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/>
              <a:t>Potential Gross Income 	= 		    $180,000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/>
              <a:t>								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CB04C-1733-4D48-92DA-BD3F714E1FF9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533400" y="28194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457200" y="20574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457200" y="32766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57200" y="38100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5029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400" kern="0" dirty="0">
                <a:latin typeface="Book Antiqua" pitchFamily="18" charset="0"/>
                <a:ea typeface="+mj-ea"/>
                <a:cs typeface="+mj-cs"/>
              </a:rPr>
              <a:t>Note: Estimating first-year contract rent is not usually this easy!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A9E708-150E-CEB9-A0EB-D3514E77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10600" cy="12414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Using Rent Comparables to Estimate Rental Rates (Exhibit 8-3)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29540" y="1524001"/>
            <a:ext cx="8785860" cy="1142999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3600" dirty="0"/>
              <a:t>Example: Survey of rental rates for other second-floor offices in market: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		</a:t>
            </a:r>
            <a:r>
              <a:rPr lang="en-US" sz="2600" dirty="0"/>
              <a:t>			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146F1-2DD6-4CE9-B677-91DDEA218A2B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533400" y="5159514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Implications: 2</a:t>
            </a:r>
            <a:r>
              <a:rPr lang="en-US" sz="2000" baseline="30000" dirty="0">
                <a:latin typeface="+mn-lt"/>
              </a:rPr>
              <a:t>nd</a:t>
            </a:r>
            <a:r>
              <a:rPr lang="en-US" sz="2000" dirty="0">
                <a:latin typeface="+mn-lt"/>
              </a:rPr>
              <a:t> floor rents in Centre Point average $1.95 /month/sq ft. ($93,600/12/5/800); this is consistent with current market rates of $1.94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61992" y="2438400"/>
            <a:ext cx="1648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+mn-lt"/>
              </a:rPr>
              <a:t>Exhibit 8-3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946C8E-157F-D8F7-3349-DCFE6EF5A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852B2-4740-AD61-6DAE-142ABC4AF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46" y="2854464"/>
            <a:ext cx="8648700" cy="2305050"/>
          </a:xfrm>
          <a:prstGeom prst="rect">
            <a:avLst/>
          </a:prstGeom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331BE9D1-9572-E663-9C24-3E0EF691C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24490"/>
            <a:ext cx="838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How does the appraiser use this information?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Effective Gross Income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2667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VC-vacancy </a:t>
            </a:r>
            <a:r>
              <a:rPr lang="en-US" sz="2400" dirty="0"/>
              <a:t>&amp;</a:t>
            </a:r>
            <a:r>
              <a:rPr lang="en-US" dirty="0"/>
              <a:t> collection loss is based on:</a:t>
            </a:r>
          </a:p>
          <a:p>
            <a:pPr lvl="1" eaLnBrk="1" hangingPunct="1"/>
            <a:r>
              <a:rPr lang="en-US" dirty="0"/>
              <a:t>Historical experience of subject property</a:t>
            </a:r>
          </a:p>
          <a:p>
            <a:pPr lvl="1" eaLnBrk="1" hangingPunct="1"/>
            <a:r>
              <a:rPr lang="en-US" dirty="0"/>
              <a:t>Competing properties in the market</a:t>
            </a:r>
          </a:p>
          <a:p>
            <a:pPr lvl="1" eaLnBrk="1" hangingPunct="1"/>
            <a:r>
              <a:rPr lang="en-US" dirty="0"/>
              <a:t>“Natural vacancy” rate: </a:t>
            </a:r>
          </a:p>
          <a:p>
            <a:pPr lvl="2" eaLnBrk="1" hangingPunct="1"/>
            <a:r>
              <a:rPr lang="en-US" dirty="0"/>
              <a:t>Vacancy rate that is expected in a stable or equilibrium market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43211-4AD0-47EF-8265-82853DC954E6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t="5848" r="36787" b="40528"/>
          <a:stretch/>
        </p:blipFill>
        <p:spPr bwMode="auto">
          <a:xfrm>
            <a:off x="4404360" y="3962400"/>
            <a:ext cx="4495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257800" y="4343400"/>
            <a:ext cx="3566160" cy="274320"/>
          </a:xfrm>
          <a:prstGeom prst="rect">
            <a:avLst/>
          </a:prstGeom>
          <a:noFill/>
          <a:ln w="22225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1400" kern="0" dirty="0">
              <a:solidFill>
                <a:srgbClr val="303F7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4E5542-222E-7E8B-40DE-71F168FFC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476999"/>
            <a:ext cx="5507719" cy="274320"/>
          </a:xfrm>
        </p:spPr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09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Effective Gross Income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7924800" cy="2057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Miscellaneous income</a:t>
            </a:r>
          </a:p>
          <a:p>
            <a:pPr lvl="1" eaLnBrk="1" hangingPunct="1"/>
            <a:r>
              <a:rPr lang="en-US" dirty="0"/>
              <a:t>Garage rentals </a:t>
            </a:r>
            <a:r>
              <a:rPr lang="en-US" sz="2000" dirty="0"/>
              <a:t>&amp;</a:t>
            </a:r>
            <a:r>
              <a:rPr lang="en-US" dirty="0"/>
              <a:t> parking fees (office)</a:t>
            </a:r>
          </a:p>
          <a:p>
            <a:pPr lvl="1" eaLnBrk="1" hangingPunct="1"/>
            <a:r>
              <a:rPr lang="en-US" dirty="0"/>
              <a:t>Laundry </a:t>
            </a:r>
            <a:r>
              <a:rPr lang="en-US" sz="2000" dirty="0"/>
              <a:t>&amp;</a:t>
            </a:r>
            <a:r>
              <a:rPr lang="en-US" dirty="0"/>
              <a:t> vending machines (apts., office)</a:t>
            </a:r>
          </a:p>
          <a:p>
            <a:pPr lvl="1" eaLnBrk="1" hangingPunct="1"/>
            <a:r>
              <a:rPr lang="en-US" dirty="0"/>
              <a:t>Clubhouse rentals (apts.)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49536-0608-4C95-9681-C33609AD4F00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B8E080-5A57-DD42-5196-47D692AA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1319" y="6629399"/>
            <a:ext cx="4440919" cy="121919"/>
          </a:xfrm>
        </p:spPr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0E348D-1E23-3ECC-DE26-AB63085B8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3459480"/>
            <a:ext cx="5295900" cy="26670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724400" y="4267200"/>
            <a:ext cx="3923128" cy="274320"/>
          </a:xfrm>
          <a:prstGeom prst="rect">
            <a:avLst/>
          </a:prstGeom>
          <a:noFill/>
          <a:ln w="22225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1400" kern="0" dirty="0">
              <a:solidFill>
                <a:srgbClr val="303F7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8659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1139825"/>
          </a:xfrm>
        </p:spPr>
        <p:txBody>
          <a:bodyPr>
            <a:noAutofit/>
          </a:bodyPr>
          <a:lstStyle/>
          <a:p>
            <a:r>
              <a:rPr lang="en-US" sz="3600" dirty="0"/>
              <a:t>Effective Gross Income:        Centre Point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763000" cy="45307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tabLst>
                <a:tab pos="512763" algn="l"/>
              </a:tabLst>
            </a:pPr>
            <a:r>
              <a:rPr lang="en-US" dirty="0"/>
              <a:t>	</a:t>
            </a:r>
            <a:r>
              <a:rPr lang="en-US" sz="2800" dirty="0"/>
              <a:t>Potential gross income (</a:t>
            </a:r>
            <a:r>
              <a:rPr lang="en-US" sz="2800" i="1" dirty="0"/>
              <a:t>PGI</a:t>
            </a:r>
            <a:r>
              <a:rPr lang="en-US" sz="2800" dirty="0"/>
              <a:t>) 	   $180,000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tabLst>
                <a:tab pos="512763" algn="l"/>
              </a:tabLst>
            </a:pPr>
            <a:r>
              <a:rPr lang="en-US" sz="2800" dirty="0">
                <a:cs typeface="Arial" charset="0"/>
              </a:rPr>
              <a:t>−</a:t>
            </a:r>
            <a:r>
              <a:rPr lang="en-US" sz="2800" dirty="0"/>
              <a:t>	Vacancy </a:t>
            </a:r>
            <a:r>
              <a:rPr lang="en-US" sz="2400" dirty="0"/>
              <a:t>&amp;</a:t>
            </a:r>
            <a:r>
              <a:rPr lang="en-US" sz="2800" dirty="0"/>
              <a:t> collection loss (</a:t>
            </a:r>
            <a:r>
              <a:rPr lang="en-US" sz="2800" i="1" dirty="0"/>
              <a:t>VC</a:t>
            </a:r>
            <a:r>
              <a:rPr lang="en-US" sz="2800" dirty="0"/>
              <a:t>)         18,000 </a:t>
            </a:r>
            <a:r>
              <a:rPr lang="en-US" sz="2000" dirty="0"/>
              <a:t>(@10%)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tabLst>
                <a:tab pos="512763" algn="l"/>
              </a:tabLst>
            </a:pPr>
            <a:r>
              <a:rPr lang="en-US" sz="2800" dirty="0"/>
              <a:t>+	Miscellaneous income (</a:t>
            </a:r>
            <a:r>
              <a:rPr lang="en-US" sz="2800" i="1" dirty="0"/>
              <a:t>MI</a:t>
            </a:r>
            <a:r>
              <a:rPr lang="en-US" sz="2800" dirty="0"/>
              <a:t>)		     0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tabLst>
                <a:tab pos="512763" algn="l"/>
              </a:tabLst>
            </a:pPr>
            <a:r>
              <a:rPr lang="en-US" sz="2800" dirty="0"/>
              <a:t>=	Effective gross income (</a:t>
            </a:r>
            <a:r>
              <a:rPr lang="en-US" sz="2800" i="1" dirty="0"/>
              <a:t>EGI</a:t>
            </a:r>
            <a:r>
              <a:rPr lang="en-US" sz="2800" dirty="0"/>
              <a:t>)         $162,000</a:t>
            </a:r>
          </a:p>
          <a:p>
            <a:pPr marL="114300" lvl="1" indent="0" eaLnBrk="1" hangingPunct="1">
              <a:lnSpc>
                <a:spcPct val="150000"/>
              </a:lnSpc>
              <a:buFont typeface="Wingdings" pitchFamily="2" charset="2"/>
              <a:buNone/>
              <a:tabLst>
                <a:tab pos="512763" algn="l"/>
              </a:tabLst>
            </a:pPr>
            <a:endParaRPr lang="en-US" dirty="0"/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tabLst>
                <a:tab pos="512763" algn="l"/>
              </a:tabLst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4C1AE-60C5-4296-A073-77D408934F74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914400" y="3352800"/>
            <a:ext cx="66751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00AE7A-47A7-47F4-5101-61FA120C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Operating Expenses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45783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Operating Expenses: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Ordinary </a:t>
            </a:r>
            <a:r>
              <a:rPr lang="en-US" sz="2000" dirty="0"/>
              <a:t>&amp;</a:t>
            </a:r>
            <a:r>
              <a:rPr lang="en-US" dirty="0"/>
              <a:t> regular expenditures necessary to keep a property functioning competitively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/>
              <a:t>Fixed</a:t>
            </a:r>
            <a:r>
              <a:rPr lang="en-US" dirty="0"/>
              <a:t>: Expenses that do not vary with occupancy (at least in the short-run)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hazard insurance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local property taxes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/>
              <a:t>Variable</a:t>
            </a:r>
            <a:r>
              <a:rPr lang="en-US" dirty="0"/>
              <a:t>: Expenses that tend to vary with occupancy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Utilities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Maintenance </a:t>
            </a:r>
            <a:r>
              <a:rPr lang="en-US" sz="2000" dirty="0"/>
              <a:t>&amp;</a:t>
            </a:r>
            <a:r>
              <a:rPr lang="en-US" dirty="0"/>
              <a:t> supplies</a:t>
            </a:r>
          </a:p>
          <a:p>
            <a:pPr eaLnBrk="1" hangingPunct="1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1289D-6C00-4692-9ABD-0D00567D03FA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8A93CD-C18A-04AF-E85E-02D27B6F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DB8730-F490-9A74-8111-51ACF5E73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471" y="4556761"/>
            <a:ext cx="4009749" cy="2019298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279488" y="5638800"/>
            <a:ext cx="3291840" cy="228600"/>
          </a:xfrm>
          <a:prstGeom prst="rect">
            <a:avLst/>
          </a:prstGeom>
          <a:noFill/>
          <a:ln w="22225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1400" kern="0" dirty="0">
              <a:solidFill>
                <a:srgbClr val="303F7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06524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152400"/>
            <a:ext cx="8280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Operating Expenses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305800" cy="213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Do </a:t>
            </a:r>
            <a:r>
              <a:rPr lang="en-US" b="1" dirty="0"/>
              <a:t>not</a:t>
            </a:r>
            <a:r>
              <a:rPr lang="en-US" dirty="0"/>
              <a:t> include: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Mortgage payments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Tax depreciation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Capital expenditures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Leasing commissions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DA431-652B-4A59-9872-F3C90113574B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6D0F68-CCEF-D375-EAD0-A1EF6001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60ED7-34C4-7D36-3EC4-5F41E2B3C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837" y="3505200"/>
            <a:ext cx="5598523" cy="2819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1060EA-0B5D-B549-41CD-EB1E14A74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59680"/>
            <a:ext cx="3931920" cy="274320"/>
          </a:xfrm>
          <a:prstGeom prst="rect">
            <a:avLst/>
          </a:prstGeom>
          <a:noFill/>
          <a:ln w="22225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1400" kern="0" dirty="0">
              <a:solidFill>
                <a:srgbClr val="303F7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Capital Expenditures (CAPX)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138248" y="1451610"/>
            <a:ext cx="86106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i="1" dirty="0"/>
              <a:t>CAPX</a:t>
            </a:r>
            <a:r>
              <a:rPr lang="en-US" dirty="0"/>
              <a:t>: Non-recurring expenditures that increase value of structure/prolong its useful life:</a:t>
            </a:r>
          </a:p>
          <a:p>
            <a:pPr lvl="1" eaLnBrk="1" hangingPunct="1"/>
            <a:r>
              <a:rPr lang="en-US" dirty="0"/>
              <a:t>Roof replacement</a:t>
            </a:r>
          </a:p>
          <a:p>
            <a:pPr lvl="1" eaLnBrk="1" hangingPunct="1"/>
            <a:r>
              <a:rPr lang="en-US" dirty="0"/>
              <a:t>Additions</a:t>
            </a:r>
          </a:p>
          <a:p>
            <a:pPr lvl="1" eaLnBrk="1" hangingPunct="1"/>
            <a:r>
              <a:rPr lang="en-US" dirty="0"/>
              <a:t>HVAC Replacement</a:t>
            </a:r>
          </a:p>
          <a:p>
            <a:pPr lvl="1" eaLnBrk="1" hangingPunct="1"/>
            <a:r>
              <a:rPr lang="en-US" dirty="0"/>
              <a:t>Resurfacing of parking areas</a:t>
            </a:r>
          </a:p>
          <a:p>
            <a:r>
              <a:rPr lang="en-US" dirty="0"/>
              <a:t>Tax motivation for classifying a cash  expenditure as an OE (versus CAPX)                                                   if possible?</a:t>
            </a:r>
          </a:p>
          <a:p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38B2D-D9C1-4F33-AE4B-07E8EFD64F7A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E51D0D-2446-E796-44D9-A2BE9472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ADBEBB-AB26-82A6-61B1-0E76C91E1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640580"/>
            <a:ext cx="3934095" cy="1981199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EDA8E9C-D908-F85D-B00E-0CD2D651A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008" y="5901690"/>
            <a:ext cx="3291840" cy="274320"/>
          </a:xfrm>
          <a:prstGeom prst="rect">
            <a:avLst/>
          </a:prstGeom>
          <a:noFill/>
          <a:ln w="22225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1400" kern="0" dirty="0">
              <a:solidFill>
                <a:srgbClr val="303F7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8586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/>
              <a:t>Special Problem in Income Property Analysis: CAPX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852488" y="1768475"/>
            <a:ext cx="3402012" cy="18129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600" dirty="0"/>
              <a:t>	</a:t>
            </a:r>
            <a:r>
              <a:rPr lang="en-US" sz="2400" dirty="0"/>
              <a:t>Most appraisers treat CAPX as “above line” expense (see Exhibit 8-4). 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76F51-D470-407E-B02B-CAF96B0F756A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75238" y="1663700"/>
            <a:ext cx="1782762" cy="1917700"/>
            <a:chOff x="2256" y="2880"/>
            <a:chExt cx="1123" cy="1208"/>
          </a:xfrm>
        </p:grpSpPr>
        <p:sp>
          <p:nvSpPr>
            <p:cNvPr id="34826" name="Line 5"/>
            <p:cNvSpPr>
              <a:spLocks noChangeShapeType="1"/>
            </p:cNvSpPr>
            <p:nvPr/>
          </p:nvSpPr>
          <p:spPr bwMode="auto">
            <a:xfrm>
              <a:off x="2256" y="384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Text Box 6"/>
            <p:cNvSpPr txBox="1">
              <a:spLocks noChangeArrowheads="1"/>
            </p:cNvSpPr>
            <p:nvPr/>
          </p:nvSpPr>
          <p:spPr bwMode="auto">
            <a:xfrm>
              <a:off x="2352" y="2880"/>
              <a:ext cx="1027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Above Line</a:t>
              </a:r>
            </a:p>
            <a:p>
              <a:r>
                <a:rPr lang="en-US" sz="2400">
                  <a:latin typeface="Times New Roman" pitchFamily="18" charset="0"/>
                </a:rPr>
                <a:t>     EGI</a:t>
              </a:r>
            </a:p>
            <a:p>
              <a:r>
                <a:rPr lang="en-US" sz="2400">
                  <a:latin typeface="Times New Roman" pitchFamily="18" charset="0"/>
                </a:rPr>
                <a:t>  -  OE</a:t>
              </a:r>
            </a:p>
            <a:p>
              <a:r>
                <a:rPr lang="en-US" sz="2400">
                  <a:latin typeface="Times New Roman" pitchFamily="18" charset="0"/>
                </a:rPr>
                <a:t>  -  CAPX</a:t>
              </a:r>
            </a:p>
            <a:p>
              <a:r>
                <a:rPr lang="en-US" sz="2400">
                  <a:latin typeface="Times New Roman" pitchFamily="18" charset="0"/>
                </a:rPr>
                <a:t>  =  NOI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207000" y="3962400"/>
            <a:ext cx="2422525" cy="2282825"/>
            <a:chOff x="240" y="2882"/>
            <a:chExt cx="1442" cy="1438"/>
          </a:xfrm>
        </p:grpSpPr>
        <p:sp>
          <p:nvSpPr>
            <p:cNvPr id="34823" name="Line 8"/>
            <p:cNvSpPr>
              <a:spLocks noChangeShapeType="1"/>
            </p:cNvSpPr>
            <p:nvPr/>
          </p:nvSpPr>
          <p:spPr bwMode="auto">
            <a:xfrm>
              <a:off x="384" y="403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4" name="Text Box 9"/>
            <p:cNvSpPr txBox="1">
              <a:spLocks noChangeArrowheads="1"/>
            </p:cNvSpPr>
            <p:nvPr/>
          </p:nvSpPr>
          <p:spPr bwMode="auto">
            <a:xfrm>
              <a:off x="240" y="2882"/>
              <a:ext cx="1442" cy="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Below Line</a:t>
              </a:r>
            </a:p>
            <a:p>
              <a:r>
                <a:rPr lang="en-US" sz="2400">
                  <a:latin typeface="Times New Roman" pitchFamily="18" charset="0"/>
                </a:rPr>
                <a:t>     EGI</a:t>
              </a:r>
            </a:p>
            <a:p>
              <a:r>
                <a:rPr lang="en-US" sz="2400">
                  <a:latin typeface="Times New Roman" pitchFamily="18" charset="0"/>
                </a:rPr>
                <a:t>  -  OE</a:t>
              </a:r>
            </a:p>
            <a:p>
              <a:r>
                <a:rPr lang="en-US" sz="2400">
                  <a:latin typeface="Times New Roman" pitchFamily="18" charset="0"/>
                </a:rPr>
                <a:t> =  NOI                 </a:t>
              </a:r>
            </a:p>
            <a:p>
              <a:pPr>
                <a:buFontTx/>
                <a:buChar char="-"/>
              </a:pPr>
              <a:r>
                <a:rPr lang="en-US" sz="2400">
                  <a:latin typeface="Times New Roman" pitchFamily="18" charset="0"/>
                </a:rPr>
                <a:t>   CAPX</a:t>
              </a:r>
            </a:p>
            <a:p>
              <a:r>
                <a:rPr lang="en-US" sz="2400">
                  <a:latin typeface="Times New Roman" pitchFamily="18" charset="0"/>
                </a:rPr>
                <a:t> =  Net Cash Flow</a:t>
              </a:r>
            </a:p>
          </p:txBody>
        </p:sp>
        <p:sp>
          <p:nvSpPr>
            <p:cNvPr id="34825" name="Line 10"/>
            <p:cNvSpPr>
              <a:spLocks noChangeShapeType="1"/>
            </p:cNvSpPr>
            <p:nvPr/>
          </p:nvSpPr>
          <p:spPr bwMode="auto">
            <a:xfrm>
              <a:off x="336" y="355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1219200" y="4038600"/>
            <a:ext cx="2590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2400" dirty="0">
                <a:latin typeface="+mn-lt"/>
              </a:rPr>
              <a:t>Institutional investors usually treat CAPX as “below line” expense.</a:t>
            </a:r>
            <a:r>
              <a:rPr lang="en-US" sz="2400" dirty="0">
                <a:solidFill>
                  <a:srgbClr val="303F70"/>
                </a:solidFill>
              </a:rPr>
              <a:t>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037F5-2071-7B84-0BBB-B8928B73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4582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The Income Approach to Appraisal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129540" y="1524000"/>
            <a:ext cx="8808720" cy="4267200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dirty="0"/>
              <a:t>Rationale: 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Value = present value of anticipated income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Often called “income capitalization”</a:t>
            </a:r>
          </a:p>
          <a:p>
            <a:pPr lvl="1" eaLnBrk="1" hangingPunct="1">
              <a:spcAft>
                <a:spcPts val="600"/>
              </a:spcAft>
            </a:pPr>
            <a:r>
              <a:rPr lang="en-US" i="1" dirty="0"/>
              <a:t>Capitalize</a:t>
            </a:r>
            <a:r>
              <a:rPr lang="en-US" dirty="0"/>
              <a:t>: to convert future income into a present value</a:t>
            </a:r>
          </a:p>
          <a:p>
            <a:endParaRPr lang="en-US" dirty="0"/>
          </a:p>
          <a:p>
            <a:r>
              <a:rPr lang="en-US" sz="2400" dirty="0"/>
              <a:t>Note: All of the discussion in this chapter refers to </a:t>
            </a:r>
            <a:r>
              <a:rPr lang="en-US" sz="2400" b="1" dirty="0"/>
              <a:t>existing</a:t>
            </a:r>
            <a:r>
              <a:rPr lang="en-US" sz="2400" dirty="0"/>
              <a:t> properties. Development is discussed in Chapter 23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D50BA-881A-4EEE-8441-B8D7D7245E6E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F67F3A-477F-1EB9-3890-CE57777E1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9067800" cy="10668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First-Year Pro Forma </a:t>
            </a:r>
            <a:r>
              <a:rPr lang="en-US" sz="3600" dirty="0"/>
              <a:t>(next 12 months)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DD88D-B45F-4C78-9C15-8A4B5AE23CC9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380992" y="1519535"/>
            <a:ext cx="1648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+mn-lt"/>
              </a:rPr>
              <a:t>Exhibit 8-4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761015" y="4825095"/>
            <a:ext cx="1219200" cy="338137"/>
          </a:xfrm>
          <a:prstGeom prst="rect">
            <a:avLst/>
          </a:prstGeom>
          <a:noFill/>
          <a:ln w="22225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rgbClr val="303F70"/>
                </a:solidFill>
                <a:latin typeface="+mn-lt"/>
                <a:ea typeface="+mj-ea"/>
                <a:cs typeface="+mj-cs"/>
              </a:rPr>
              <a:t>40% of EGI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799115" y="5663624"/>
            <a:ext cx="1143000" cy="338554"/>
          </a:xfrm>
          <a:prstGeom prst="rect">
            <a:avLst/>
          </a:prstGeom>
          <a:noFill/>
          <a:ln w="22225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rgbClr val="303F70"/>
                </a:solidFill>
                <a:latin typeface="+mn-lt"/>
                <a:ea typeface="+mj-ea"/>
                <a:cs typeface="+mj-cs"/>
              </a:rPr>
              <a:t>5% of EGI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761015" y="2137947"/>
            <a:ext cx="1219200" cy="338554"/>
          </a:xfrm>
          <a:prstGeom prst="rect">
            <a:avLst/>
          </a:prstGeom>
          <a:noFill/>
          <a:ln w="22225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rgbClr val="303F70"/>
                </a:solidFill>
                <a:latin typeface="+mn-lt"/>
                <a:ea typeface="+mj-ea"/>
                <a:cs typeface="+mj-cs"/>
              </a:rPr>
              <a:t>10% of PGI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76200" y="5417403"/>
            <a:ext cx="1219200" cy="830997"/>
          </a:xfrm>
          <a:prstGeom prst="rect">
            <a:avLst/>
          </a:prstGeom>
          <a:noFill/>
          <a:ln w="22225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rgbClr val="303F70"/>
                </a:solidFill>
                <a:latin typeface="+mn-lt"/>
                <a:ea typeface="+mj-ea"/>
                <a:cs typeface="+mj-cs"/>
              </a:rPr>
              <a:t>Above-line treatment of CAPX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7E7812-4EA6-957B-66B0-01EC093E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51E0BA-3AB2-B8C9-ACF2-8534C2C28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985" y="1888129"/>
            <a:ext cx="6149430" cy="4322171"/>
          </a:xfrm>
          <a:prstGeom prst="rect">
            <a:avLst/>
          </a:prstGeom>
        </p:spPr>
      </p:pic>
      <p:cxnSp>
        <p:nvCxnSpPr>
          <p:cNvPr id="12" name="Straight Arrow Connector 6"/>
          <p:cNvCxnSpPr>
            <a:cxnSpLocks noChangeShapeType="1"/>
          </p:cNvCxnSpPr>
          <p:nvPr/>
        </p:nvCxnSpPr>
        <p:spPr bwMode="auto">
          <a:xfrm flipH="1">
            <a:off x="7395255" y="2337704"/>
            <a:ext cx="365760" cy="0"/>
          </a:xfrm>
          <a:prstGeom prst="straightConnector1">
            <a:avLst/>
          </a:prstGeom>
          <a:noFill/>
          <a:ln w="22225" algn="ctr">
            <a:solidFill>
              <a:srgbClr val="303F7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6"/>
          <p:cNvCxnSpPr>
            <a:cxnSpLocks noChangeShapeType="1"/>
          </p:cNvCxnSpPr>
          <p:nvPr/>
        </p:nvCxnSpPr>
        <p:spPr bwMode="auto">
          <a:xfrm flipH="1">
            <a:off x="7391400" y="4994163"/>
            <a:ext cx="365760" cy="0"/>
          </a:xfrm>
          <a:prstGeom prst="straightConnector1">
            <a:avLst/>
          </a:prstGeom>
          <a:noFill/>
          <a:ln w="22225" algn="ctr">
            <a:solidFill>
              <a:srgbClr val="303F7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6"/>
          <p:cNvCxnSpPr>
            <a:cxnSpLocks noChangeShapeType="1"/>
          </p:cNvCxnSpPr>
          <p:nvPr/>
        </p:nvCxnSpPr>
        <p:spPr bwMode="auto">
          <a:xfrm flipH="1">
            <a:off x="7391400" y="5791200"/>
            <a:ext cx="365760" cy="0"/>
          </a:xfrm>
          <a:prstGeom prst="straightConnector1">
            <a:avLst/>
          </a:prstGeom>
          <a:noFill/>
          <a:ln w="22225" algn="ctr">
            <a:solidFill>
              <a:srgbClr val="303F7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95039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Sources of Industry Expense Data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724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600" dirty="0"/>
              <a:t>Institute of Real Estate Management (IREM):  </a:t>
            </a:r>
            <a:r>
              <a:rPr lang="en-US" sz="2600" dirty="0">
                <a:solidFill>
                  <a:srgbClr val="39639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www.irem.org</a:t>
            </a:r>
            <a:r>
              <a:rPr lang="en-US" sz="2600" dirty="0">
                <a:solidFill>
                  <a:srgbClr val="39639D"/>
                </a:solidFill>
              </a:rPr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300" dirty="0"/>
              <a:t>Detailed information on apartments, offices, shopping centers, federally assisted housing and condominiums, co-ops, planned communities.</a:t>
            </a:r>
          </a:p>
          <a:p>
            <a:pPr eaLnBrk="1" hangingPunct="1">
              <a:lnSpc>
                <a:spcPct val="150000"/>
              </a:lnSpc>
            </a:pPr>
            <a:r>
              <a:rPr lang="en-US" sz="2600" dirty="0"/>
              <a:t>Building Owners and Managers Association (BOMA): </a:t>
            </a:r>
            <a:r>
              <a:rPr lang="en-US" sz="2600" dirty="0">
                <a:solidFill>
                  <a:srgbClr val="39639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www.boma.org</a:t>
            </a:r>
            <a:endParaRPr lang="en-US" sz="2600" dirty="0">
              <a:solidFill>
                <a:srgbClr val="39639D"/>
              </a:solidFill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sz="2300" dirty="0"/>
              <a:t>Large office buildings</a:t>
            </a:r>
            <a:r>
              <a:rPr lang="en-US" sz="2200" dirty="0"/>
              <a:t>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0D8BC-3480-4DAB-898C-70FD8081EC72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B30FDD-D5A9-45D2-C057-83E8CE6C5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4582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Sources of Industry Expense Data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4495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600" dirty="0"/>
              <a:t>International Council of Shopping Centers (ICSC): </a:t>
            </a:r>
            <a:r>
              <a:rPr lang="en-US" sz="2600" dirty="0">
                <a:solidFill>
                  <a:srgbClr val="39639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www.icsc.org</a:t>
            </a:r>
            <a:r>
              <a:rPr lang="en-US" sz="2600" dirty="0">
                <a:solidFill>
                  <a:srgbClr val="39639D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sz="2600" dirty="0"/>
              <a:t>Urban Land Institute (ULI):  </a:t>
            </a:r>
            <a:r>
              <a:rPr lang="en-US" sz="2600" dirty="0">
                <a:solidFill>
                  <a:srgbClr val="39639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www.uli.org</a:t>
            </a:r>
            <a:r>
              <a:rPr lang="en-US" sz="2600" dirty="0">
                <a:solidFill>
                  <a:srgbClr val="39639D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sz="2600" dirty="0"/>
              <a:t>Local market participants</a:t>
            </a:r>
          </a:p>
          <a:p>
            <a:pPr eaLnBrk="1" hangingPunct="1">
              <a:lnSpc>
                <a:spcPct val="150000"/>
              </a:lnSpc>
            </a:pPr>
            <a:r>
              <a:rPr lang="en-US" sz="2600" dirty="0"/>
              <a:t>Other pro </a:t>
            </a:r>
            <a:r>
              <a:rPr lang="en-US" sz="2600" dirty="0" err="1"/>
              <a:t>formas</a:t>
            </a:r>
            <a:r>
              <a:rPr lang="en-US" sz="2600" dirty="0"/>
              <a:t> you have seen</a:t>
            </a:r>
          </a:p>
          <a:p>
            <a:pPr eaLnBrk="1" hangingPunct="1">
              <a:lnSpc>
                <a:spcPct val="150000"/>
              </a:lnSpc>
            </a:pPr>
            <a:endParaRPr lang="en-US" sz="2600" dirty="0"/>
          </a:p>
          <a:p>
            <a:pPr eaLnBrk="1" hangingPunct="1">
              <a:lnSpc>
                <a:spcPct val="150000"/>
              </a:lnSpc>
            </a:pPr>
            <a:r>
              <a:rPr lang="en-US" sz="2600" dirty="0"/>
              <a:t>Market knowledge is key!!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937AB-9F8C-4F47-BF53-C5D13611CA09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7C2E24-2308-90EA-56B6-6E4135A66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10144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Net Operating Income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382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/>
              <a:t>NOI is property's "dividend“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300" dirty="0"/>
              <a:t>Why is it not investor’s dividend?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600" dirty="0"/>
              <a:t>Projected stream of NOI is </a:t>
            </a:r>
            <a:r>
              <a:rPr lang="en-US" sz="2600" u="sng" dirty="0"/>
              <a:t>fundamental</a:t>
            </a:r>
            <a:r>
              <a:rPr lang="en-US" sz="2600" dirty="0"/>
              <a:t> determinant of property’s value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600" dirty="0"/>
              <a:t>NOI must be sufficient 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 dirty="0"/>
              <a:t>service the </a:t>
            </a:r>
            <a:r>
              <a:rPr lang="en-US" sz="2300" dirty="0" err="1"/>
              <a:t>mtg</a:t>
            </a:r>
            <a:r>
              <a:rPr lang="en-US" sz="2300" dirty="0"/>
              <a:t> debt </a:t>
            </a:r>
            <a:r>
              <a:rPr lang="en-US" sz="2300" u="sng" dirty="0"/>
              <a:t>and</a:t>
            </a:r>
            <a:r>
              <a:rPr lang="en-US" sz="23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 dirty="0"/>
              <a:t>provide equity investor                                                            with an acceptable                                                                 return on equity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/>
              <a:t>Be careful of NOI vs. NCF</a:t>
            </a:r>
          </a:p>
          <a:p>
            <a:pPr lvl="1" eaLnBrk="1" hangingPunct="1">
              <a:lnSpc>
                <a:spcPct val="90000"/>
              </a:lnSpc>
            </a:pPr>
            <a:endParaRPr lang="en-US" sz="23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69736-B275-4C31-86B8-96C4844AC2D9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B78A1E-274F-75E2-9533-64CC84A6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F10F8D-1CC4-87D0-9093-4D582FF0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296583"/>
            <a:ext cx="4238895" cy="213469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287108" y="6027419"/>
            <a:ext cx="3291840" cy="274320"/>
          </a:xfrm>
          <a:prstGeom prst="rect">
            <a:avLst/>
          </a:prstGeom>
          <a:noFill/>
          <a:ln w="22225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1400" kern="0" dirty="0">
              <a:solidFill>
                <a:srgbClr val="303F7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2129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Study Question 8-4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2209800"/>
          </a:xfrm>
        </p:spPr>
        <p:txBody>
          <a:bodyPr/>
          <a:lstStyle/>
          <a:p>
            <a:pPr>
              <a:defRPr/>
            </a:pPr>
            <a:r>
              <a:rPr lang="en-US" sz="1950" dirty="0">
                <a:cs typeface="Times New Roman" pitchFamily="18" charset="0"/>
              </a:rPr>
              <a:t>Given the following historical information from the current owner, prepare a reconstructed operating statement to obtain an estimate of </a:t>
            </a:r>
            <a:r>
              <a:rPr lang="en-US" sz="1950" b="1" dirty="0">
                <a:cs typeface="Times New Roman" pitchFamily="18" charset="0"/>
              </a:rPr>
              <a:t>1</a:t>
            </a:r>
            <a:r>
              <a:rPr lang="en-US" sz="1950" b="1" baseline="30000" dirty="0">
                <a:cs typeface="Times New Roman" pitchFamily="18" charset="0"/>
              </a:rPr>
              <a:t>st</a:t>
            </a:r>
            <a:r>
              <a:rPr lang="en-US" sz="1950" b="1" dirty="0">
                <a:cs typeface="Times New Roman" pitchFamily="18" charset="0"/>
              </a:rPr>
              <a:t> year (next 12 months) </a:t>
            </a:r>
            <a:r>
              <a:rPr lang="en-US" sz="1950" dirty="0">
                <a:cs typeface="Times New Roman" pitchFamily="18" charset="0"/>
              </a:rPr>
              <a:t>NOI for the property. </a:t>
            </a:r>
          </a:p>
          <a:p>
            <a:pPr>
              <a:defRPr/>
            </a:pPr>
            <a:r>
              <a:rPr lang="en-US" sz="1950" dirty="0">
                <a:cs typeface="Times New Roman" pitchFamily="18" charset="0"/>
              </a:rPr>
              <a:t>The building consists of 10 units that could rent for $550 </a:t>
            </a:r>
            <a:r>
              <a:rPr lang="en-US" sz="1950" b="1" dirty="0">
                <a:cs typeface="Times New Roman" pitchFamily="18" charset="0"/>
              </a:rPr>
              <a:t>per month </a:t>
            </a:r>
            <a:r>
              <a:rPr lang="en-US" sz="1950" dirty="0">
                <a:cs typeface="Times New Roman" pitchFamily="18" charset="0"/>
              </a:rPr>
              <a:t>each. Assume: vacancy </a:t>
            </a:r>
            <a:r>
              <a:rPr lang="en-US" sz="1600" dirty="0">
                <a:cs typeface="Times New Roman" pitchFamily="18" charset="0"/>
              </a:rPr>
              <a:t>&amp;</a:t>
            </a:r>
            <a:r>
              <a:rPr lang="en-US" sz="1950" dirty="0">
                <a:cs typeface="Times New Roman" pitchFamily="18" charset="0"/>
              </a:rPr>
              <a:t> collection losses will be 5% of potential gross income; the CAPX reserve will be included “above line”; curren</a:t>
            </a:r>
            <a:r>
              <a:rPr lang="en-US" sz="1900" dirty="0">
                <a:cs typeface="Times New Roman" pitchFamily="18" charset="0"/>
              </a:rPr>
              <a:t>t operating expenses are a good predictor of next year’s expenses.   </a:t>
            </a:r>
          </a:p>
          <a:p>
            <a:pPr algn="just">
              <a:buFont typeface="Wingdings" pitchFamily="2" charset="2"/>
              <a:buNone/>
              <a:defRPr/>
            </a:pPr>
            <a:endParaRPr lang="en-US" sz="2000" dirty="0"/>
          </a:p>
        </p:txBody>
      </p:sp>
      <p:graphicFrame>
        <p:nvGraphicFramePr>
          <p:cNvPr id="22532" name="Object 1"/>
          <p:cNvGraphicFramePr>
            <a:graphicFrameLocks noChangeAspect="1"/>
          </p:cNvGraphicFramePr>
          <p:nvPr/>
        </p:nvGraphicFramePr>
        <p:xfrm>
          <a:off x="1676400" y="3886200"/>
          <a:ext cx="57912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888703" imgH="2283610" progId="Word.Document.12">
                  <p:embed/>
                </p:oleObj>
              </mc:Choice>
              <mc:Fallback>
                <p:oleObj name="Document" r:id="rId2" imgW="5888703" imgH="2283610" progId="Word.Document.12">
                  <p:embed/>
                  <p:pic>
                    <p:nvPicPr>
                      <p:cNvPr id="2253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86200"/>
                        <a:ext cx="57912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2971D5-5A05-2F59-6AD7-164BDA4E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41A610-32B5-7FFD-55D6-9DE1DC69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24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70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Study Question 8-4: Solution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51816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n"/>
              <a:defRPr sz="2800">
                <a:solidFill>
                  <a:srgbClr val="303F70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q"/>
              <a:defRPr sz="2400">
                <a:solidFill>
                  <a:srgbClr val="303F70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n"/>
              <a:defRPr sz="2200">
                <a:solidFill>
                  <a:srgbClr val="303F70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q"/>
              <a:defRPr sz="2000">
                <a:solidFill>
                  <a:srgbClr val="303F70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§"/>
              <a:defRPr sz="1800">
                <a:solidFill>
                  <a:srgbClr val="303F70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§"/>
              <a:defRPr sz="2000">
                <a:solidFill>
                  <a:srgbClr val="303F70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§"/>
              <a:defRPr sz="2000">
                <a:solidFill>
                  <a:srgbClr val="303F70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§"/>
              <a:defRPr sz="2000">
                <a:solidFill>
                  <a:srgbClr val="303F70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303F70"/>
              </a:buClr>
              <a:buFont typeface="Wingdings" pitchFamily="2" charset="2"/>
              <a:buChar char="§"/>
              <a:defRPr sz="2000">
                <a:solidFill>
                  <a:srgbClr val="303F7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950" dirty="0">
                <a:solidFill>
                  <a:schemeClr val="tx1"/>
                </a:solidFill>
                <a:cs typeface="Times New Roman" pitchFamily="18" charset="0"/>
              </a:rPr>
              <a:t>Tax depreciation and mortgage payments are NOT operating expenses. 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23556" name="Object 1"/>
          <p:cNvGraphicFramePr>
            <a:graphicFrameLocks noChangeAspect="1"/>
          </p:cNvGraphicFramePr>
          <p:nvPr/>
        </p:nvGraphicFramePr>
        <p:xfrm>
          <a:off x="1143000" y="1600200"/>
          <a:ext cx="68580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888703" imgH="2468475" progId="Word.Document.12">
                  <p:embed/>
                </p:oleObj>
              </mc:Choice>
              <mc:Fallback>
                <p:oleObj name="Document" r:id="rId2" imgW="5888703" imgH="2468475" progId="Word.Document.12">
                  <p:embed/>
                  <p:pic>
                    <p:nvPicPr>
                      <p:cNvPr id="2355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00200"/>
                        <a:ext cx="68580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010400" y="4267200"/>
            <a:ext cx="1905000" cy="523220"/>
          </a:xfrm>
          <a:prstGeom prst="rect">
            <a:avLst/>
          </a:prstGeom>
          <a:noFill/>
          <a:ln w="38100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303F70"/>
                </a:solidFill>
                <a:latin typeface="+mj-lt"/>
                <a:ea typeface="+mj-ea"/>
                <a:cs typeface="+mj-cs"/>
              </a:rPr>
              <a:t>Above-line treatment of CAPX</a:t>
            </a:r>
          </a:p>
        </p:txBody>
      </p:sp>
      <p:cxnSp>
        <p:nvCxnSpPr>
          <p:cNvPr id="6" name="Straight Arrow Connector 4"/>
          <p:cNvCxnSpPr>
            <a:cxnSpLocks noChangeShapeType="1"/>
            <a:stCxn id="5" idx="1"/>
          </p:cNvCxnSpPr>
          <p:nvPr/>
        </p:nvCxnSpPr>
        <p:spPr bwMode="auto">
          <a:xfrm flipH="1" flipV="1">
            <a:off x="6477000" y="4495800"/>
            <a:ext cx="533400" cy="33010"/>
          </a:xfrm>
          <a:prstGeom prst="straightConnector1">
            <a:avLst/>
          </a:prstGeom>
          <a:noFill/>
          <a:ln w="22225" algn="ctr">
            <a:solidFill>
              <a:srgbClr val="303F7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5C3573-0690-36B4-8793-B39B1D52E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E38C-EB5F-7BC3-25E1-D2F974BE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25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78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5D7A399-2016-AE40-1122-FB1704DB4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280" y="5114543"/>
            <a:ext cx="8077200" cy="1499616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39639D"/>
                </a:solidFill>
              </a:rPr>
              <a:t>Valuation Using Direct Capitalization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4507C-E2BB-0CF4-806A-CDC72AA8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26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D312B-FFF9-A3F0-F5BF-D00816A3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85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First Income Valuation Method:</a:t>
            </a:r>
            <a:br>
              <a:rPr lang="en-US" sz="3600" dirty="0"/>
            </a:br>
            <a:r>
              <a:rPr lang="en-US" sz="3600" dirty="0"/>
              <a:t>Direct Capitalization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8F3FA-01F8-4CCD-973B-8CBE6FE1C9EB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1219200" y="2057400"/>
            <a:ext cx="3531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+mn-lt"/>
              </a:rPr>
              <a:t>Basic value equation</a:t>
            </a:r>
            <a:r>
              <a:rPr lang="en-US" sz="2400" dirty="0"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2467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461268"/>
              </p:ext>
            </p:extLst>
          </p:nvPr>
        </p:nvGraphicFramePr>
        <p:xfrm>
          <a:off x="4800600" y="1676400"/>
          <a:ext cx="207645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40" imgH="431640" progId="Equation.3">
                  <p:embed/>
                </p:oleObj>
              </mc:Choice>
              <mc:Fallback>
                <p:oleObj name="Equation" r:id="rId2" imgW="64764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676400"/>
                        <a:ext cx="2076450" cy="1384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1600200" y="3276600"/>
            <a:ext cx="5715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Warning!!!!!!!</a:t>
            </a:r>
          </a:p>
          <a:p>
            <a:pPr algn="ctr"/>
            <a:r>
              <a:rPr lang="en-US" sz="3200" i="1" dirty="0">
                <a:latin typeface="+mn-lt"/>
              </a:rPr>
              <a:t>R</a:t>
            </a:r>
            <a:r>
              <a:rPr lang="en-US" sz="3200" i="1" baseline="-25000" dirty="0">
                <a:latin typeface="+mn-lt"/>
              </a:rPr>
              <a:t>o</a:t>
            </a:r>
            <a:r>
              <a:rPr lang="en-US" sz="3200" dirty="0">
                <a:latin typeface="+mn-lt"/>
              </a:rPr>
              <a:t> is a “cap” rate</a:t>
            </a:r>
            <a:endParaRPr lang="en-US" sz="3200" i="1" dirty="0">
              <a:latin typeface="+mn-lt"/>
            </a:endParaRPr>
          </a:p>
          <a:p>
            <a:pPr algn="ctr"/>
            <a:r>
              <a:rPr lang="en-US" sz="3200" i="1" dirty="0">
                <a:latin typeface="+mn-lt"/>
              </a:rPr>
              <a:t>R</a:t>
            </a:r>
            <a:r>
              <a:rPr lang="en-US" sz="3200" i="1" baseline="-25000" dirty="0">
                <a:latin typeface="+mn-lt"/>
              </a:rPr>
              <a:t>o</a:t>
            </a:r>
            <a:r>
              <a:rPr lang="en-US" sz="3200" dirty="0">
                <a:latin typeface="+mn-lt"/>
              </a:rPr>
              <a:t> is NOT a discount rate!!!</a:t>
            </a:r>
            <a:r>
              <a:rPr lang="en-US" sz="3200" b="1" dirty="0">
                <a:latin typeface="+mn-lt"/>
              </a:rPr>
              <a:t>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6B6191-1DA4-A2E8-8600-73C779B8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3820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Steps in Direct Capitalization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425F63-CC3E-4F68-ACA6-82BB2AAF37FD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152400" y="1730435"/>
            <a:ext cx="8991600" cy="124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800" dirty="0">
                <a:latin typeface="+mn-lt"/>
              </a:rPr>
              <a:t>Obtain estimates of cap rates, </a:t>
            </a:r>
            <a:r>
              <a:rPr lang="en-US" sz="2800" i="1" dirty="0">
                <a:latin typeface="+mn-lt"/>
              </a:rPr>
              <a:t>R</a:t>
            </a:r>
            <a:r>
              <a:rPr lang="en-US" sz="2800" baseline="-25000" dirty="0">
                <a:latin typeface="+mn-lt"/>
              </a:rPr>
              <a:t>o,</a:t>
            </a:r>
            <a:r>
              <a:rPr lang="en-US" sz="2800" dirty="0">
                <a:latin typeface="+mn-lt"/>
              </a:rPr>
              <a:t>, from </a:t>
            </a:r>
          </a:p>
          <a:p>
            <a:pPr marL="457200" indent="-457200"/>
            <a:r>
              <a:rPr lang="en-US" sz="2800" baseline="-25000" dirty="0">
                <a:latin typeface="+mn-lt"/>
              </a:rPr>
              <a:t>       </a:t>
            </a:r>
            <a:r>
              <a:rPr lang="en-US" sz="2800" dirty="0">
                <a:latin typeface="+mn-lt"/>
              </a:rPr>
              <a:t>market using “direct market extraction” </a:t>
            </a:r>
          </a:p>
          <a:p>
            <a:pPr marL="457200" indent="-457200"/>
            <a:endParaRPr lang="en-US" sz="2800" baseline="-25000" dirty="0">
              <a:latin typeface="+mn-lt"/>
            </a:endParaRPr>
          </a:p>
        </p:txBody>
      </p:sp>
      <p:graphicFrame>
        <p:nvGraphicFramePr>
          <p:cNvPr id="207876" name="Object 4"/>
          <p:cNvGraphicFramePr>
            <a:graphicFrameLocks noChangeAspect="1"/>
          </p:cNvGraphicFramePr>
          <p:nvPr/>
        </p:nvGraphicFramePr>
        <p:xfrm>
          <a:off x="2590800" y="3178175"/>
          <a:ext cx="297973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800" imgH="431640" progId="Equation.3">
                  <p:embed/>
                </p:oleObj>
              </mc:Choice>
              <mc:Fallback>
                <p:oleObj name="Equation" r:id="rId2" imgW="1180800" imgH="431640" progId="Equation.3">
                  <p:embed/>
                  <p:pic>
                    <p:nvPicPr>
                      <p:cNvPr id="2078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178175"/>
                        <a:ext cx="2979738" cy="1089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152400" y="4510087"/>
            <a:ext cx="8153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n-US" sz="2800" dirty="0">
                <a:latin typeface="+mn-lt"/>
              </a:rPr>
              <a:t>Calculate a weighted average of the </a:t>
            </a:r>
            <a:r>
              <a:rPr lang="en-US" sz="2800" i="1" dirty="0">
                <a:latin typeface="+mn-lt"/>
              </a:rPr>
              <a:t>R</a:t>
            </a:r>
            <a:r>
              <a:rPr lang="en-US" sz="2800" baseline="-25000" dirty="0">
                <a:latin typeface="+mn-lt"/>
              </a:rPr>
              <a:t>o</a:t>
            </a:r>
            <a:r>
              <a:rPr lang="en-US" sz="2800" dirty="0">
                <a:latin typeface="+mn-lt"/>
              </a:rPr>
              <a:t>s</a:t>
            </a:r>
            <a:r>
              <a:rPr lang="en-US" sz="2800" baseline="-250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abstracted from the market</a:t>
            </a:r>
          </a:p>
          <a:p>
            <a:pPr marL="457200" indent="-457200">
              <a:buFontTx/>
              <a:buAutoNum type="arabicPeriod" startAt="2"/>
            </a:pPr>
            <a:r>
              <a:rPr lang="en-US" sz="2800" dirty="0">
                <a:latin typeface="+mn-lt"/>
              </a:rPr>
              <a:t>Divide subject’s NOI</a:t>
            </a:r>
            <a:r>
              <a:rPr lang="en-US" sz="2800" baseline="-25000" dirty="0">
                <a:latin typeface="+mn-lt"/>
              </a:rPr>
              <a:t>1</a:t>
            </a:r>
            <a:r>
              <a:rPr lang="en-US" sz="2800" dirty="0">
                <a:latin typeface="+mn-lt"/>
              </a:rPr>
              <a:t> by the weighted average </a:t>
            </a:r>
            <a:r>
              <a:rPr lang="en-US" sz="2800" i="1" dirty="0">
                <a:latin typeface="+mn-lt"/>
              </a:rPr>
              <a:t>R</a:t>
            </a:r>
            <a:r>
              <a:rPr lang="en-US" sz="2800" baseline="-25000" dirty="0">
                <a:latin typeface="+mn-lt"/>
              </a:rPr>
              <a:t>o </a:t>
            </a:r>
            <a:r>
              <a:rPr lang="en-US" sz="2800" dirty="0">
                <a:latin typeface="+mn-lt"/>
              </a:rPr>
              <a:t>to obtain an estimate of value for the subject</a:t>
            </a:r>
            <a:r>
              <a:rPr lang="en-US" sz="2800" baseline="-25000" dirty="0">
                <a:solidFill>
                  <a:srgbClr val="731324"/>
                </a:solidFill>
              </a:rPr>
              <a:t>       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400800" y="3163888"/>
            <a:ext cx="2438400" cy="923330"/>
          </a:xfrm>
          <a:prstGeom prst="rect">
            <a:avLst/>
          </a:prstGeom>
          <a:noFill/>
          <a:ln w="38100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rgbClr val="303F70"/>
                </a:solidFill>
                <a:latin typeface="+mj-lt"/>
                <a:ea typeface="+mj-ea"/>
                <a:cs typeface="+mj-cs"/>
              </a:rPr>
              <a:t>From the sale of a  comparable property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H="1">
            <a:off x="4876800" y="3276600"/>
            <a:ext cx="1524000" cy="114299"/>
          </a:xfrm>
          <a:prstGeom prst="straightConnector1">
            <a:avLst/>
          </a:prstGeom>
          <a:noFill/>
          <a:ln w="31750" algn="ctr">
            <a:solidFill>
              <a:srgbClr val="303F70"/>
            </a:solidFill>
            <a:round/>
            <a:headEnd/>
            <a:tailEnd type="arrow" w="med" len="med"/>
          </a:ln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H="1">
            <a:off x="5486400" y="3276600"/>
            <a:ext cx="914400" cy="685800"/>
          </a:xfrm>
          <a:prstGeom prst="straightConnector1">
            <a:avLst/>
          </a:prstGeom>
          <a:noFill/>
          <a:ln w="31750" algn="ctr">
            <a:solidFill>
              <a:srgbClr val="303F70"/>
            </a:solidFill>
            <a:round/>
            <a:headEnd/>
            <a:tailEnd type="arrow" w="med" len="med"/>
          </a:ln>
        </p:spPr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6C63AE-18F2-4F97-9B6C-5CA822232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Direct Capitalization:                     Centre Point Office Building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87BAE-D218-4454-9508-1FE481584290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87867" y="1553369"/>
            <a:ext cx="5749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+mn-lt"/>
              </a:rPr>
              <a:t>Step 1: Extract </a:t>
            </a:r>
            <a:r>
              <a:rPr lang="en-US" sz="2800" i="1" dirty="0">
                <a:latin typeface="+mn-lt"/>
              </a:rPr>
              <a:t>R</a:t>
            </a:r>
            <a:r>
              <a:rPr lang="en-US" sz="2800" baseline="-25000" dirty="0">
                <a:latin typeface="+mn-lt"/>
              </a:rPr>
              <a:t>o </a:t>
            </a:r>
            <a:r>
              <a:rPr lang="en-US" sz="2800" dirty="0">
                <a:latin typeface="+mn-lt"/>
              </a:rPr>
              <a:t>from the market</a:t>
            </a:r>
            <a:r>
              <a:rPr lang="en-US" sz="2400" dirty="0">
                <a:solidFill>
                  <a:srgbClr val="731324"/>
                </a:solidFill>
                <a:latin typeface="+mn-lt"/>
              </a:rPr>
              <a:t> 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762000" y="51054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+mn-lt"/>
              </a:rPr>
              <a:t>Note: We have assumed each is equally comparable to subject</a:t>
            </a:r>
            <a:r>
              <a:rPr lang="en-US" sz="2400" dirty="0">
                <a:latin typeface="+mn-lt"/>
              </a:rPr>
              <a:t> </a:t>
            </a: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762000" y="5470525"/>
            <a:ext cx="762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+mn-lt"/>
              </a:rPr>
              <a:t>From where do you obtain comparable NOIs and sales prices?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14400" y="5818188"/>
            <a:ext cx="7620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 dirty="0">
                <a:latin typeface="+mn-lt"/>
              </a:rPr>
              <a:t>Non-disclosure states: Alaska, Idaho, Indiana, Kansas, Louisiana, Maine, Mississippi, Missouri, Montana, New Mexico, North Dakota, Texas, Utah, Wyoming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62000" y="6305490"/>
            <a:ext cx="800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Book Antiqua" pitchFamily="18" charset="0"/>
              </a:rPr>
              <a:t>Defining the “market” for comparable selection is critically important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761992" y="2129135"/>
            <a:ext cx="1648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+mn-lt"/>
              </a:rPr>
              <a:t>Exhibit 8-5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940FAE-0682-4560-1E32-75E88228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BE309-EE0D-B5AB-DA22-03DFA0D26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" y="2590800"/>
            <a:ext cx="813435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Two Approaches to Income Valuation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4287838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en-US" dirty="0"/>
              <a:t>Direct capitalization (with an “overall” cap rate)</a:t>
            </a:r>
          </a:p>
          <a:p>
            <a:pPr marL="514350" indent="-514350" eaLnBrk="1" hangingPunct="1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en-US" dirty="0"/>
              <a:t>Discount all expected future cash flows (CFs) at discount rate (“</a:t>
            </a:r>
            <a:r>
              <a:rPr lang="en-US" b="1" dirty="0"/>
              <a:t>DCF</a:t>
            </a:r>
            <a:r>
              <a:rPr lang="en-US" dirty="0"/>
              <a:t>”)</a:t>
            </a:r>
          </a:p>
          <a:p>
            <a:pPr marL="1014984" lvl="2" indent="-457200">
              <a:lnSpc>
                <a:spcPct val="150000"/>
              </a:lnSpc>
              <a:spcBef>
                <a:spcPts val="600"/>
              </a:spcBef>
            </a:pPr>
            <a:r>
              <a:rPr lang="en-US" sz="2400" dirty="0"/>
              <a:t>A multi-year analysis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2372B-8632-4512-BE41-8CDA18D499AA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28CEB8-D34B-ADC0-03DF-43048F7D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5344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Direct Capitalization:                 Centre Point Office Building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EFE50-B5D8-4B1F-90B6-41E240EBFD27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3078" name="Text Box 3"/>
          <p:cNvSpPr txBox="1">
            <a:spLocks noChangeArrowheads="1"/>
          </p:cNvSpPr>
          <p:nvPr/>
        </p:nvSpPr>
        <p:spPr bwMode="auto">
          <a:xfrm>
            <a:off x="381000" y="156845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n-US" sz="2800" dirty="0">
                <a:latin typeface="Book Antiqua" pitchFamily="18" charset="0"/>
              </a:rPr>
              <a:t>Compute estimated market value, using expected first year NOI (i.e., next 12 months):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549993"/>
              </p:ext>
            </p:extLst>
          </p:nvPr>
        </p:nvGraphicFramePr>
        <p:xfrm>
          <a:off x="1908175" y="2667000"/>
          <a:ext cx="548322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000" imgH="393480" progId="Equation.3">
                  <p:embed/>
                </p:oleObj>
              </mc:Choice>
              <mc:Fallback>
                <p:oleObj name="Equation" r:id="rId2" imgW="18540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667000"/>
                        <a:ext cx="5483225" cy="1165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739113"/>
              </p:ext>
            </p:extLst>
          </p:nvPr>
        </p:nvGraphicFramePr>
        <p:xfrm>
          <a:off x="962025" y="4876800"/>
          <a:ext cx="722153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49360" imgH="203040" progId="Equation.3">
                  <p:embed/>
                </p:oleObj>
              </mc:Choice>
              <mc:Fallback>
                <p:oleObj name="Equation" r:id="rId4" imgW="23493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4876800"/>
                        <a:ext cx="7221538" cy="612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0" y="3886200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+mn-lt"/>
              </a:rPr>
              <a:t>Which we round to $1,061,00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6000" y="5496580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+mn-lt"/>
              </a:rPr>
              <a:t>Which we round to $1,061,00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33D3A9-9143-CB81-9122-329F47BD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382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Understanding Cap Rates</a:t>
            </a:r>
          </a:p>
        </p:txBody>
      </p:sp>
      <p:sp>
        <p:nvSpPr>
          <p:cNvPr id="4104" name="Rectangle 3"/>
          <p:cNvSpPr>
            <a:spLocks noGrp="1" noChangeArrowheads="1"/>
          </p:cNvSpPr>
          <p:nvPr>
            <p:ph idx="1"/>
          </p:nvPr>
        </p:nvSpPr>
        <p:spPr>
          <a:xfrm>
            <a:off x="158750" y="1524000"/>
            <a:ext cx="8680450" cy="19669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Assume the following 1</a:t>
            </a:r>
            <a:r>
              <a:rPr lang="en-US" baseline="30000" dirty="0"/>
              <a:t>st</a:t>
            </a:r>
            <a:r>
              <a:rPr lang="en-US" dirty="0"/>
              <a:t> year CFs for Centre Point:</a:t>
            </a:r>
          </a:p>
          <a:p>
            <a:pPr lvl="1" eaLnBrk="1" hangingPunct="1">
              <a:lnSpc>
                <a:spcPts val="1900"/>
              </a:lnSpc>
              <a:spcAft>
                <a:spcPts val="600"/>
              </a:spcAft>
            </a:pPr>
            <a:r>
              <a:rPr lang="en-US" dirty="0"/>
              <a:t>Purchase price: $1,056,,000</a:t>
            </a:r>
          </a:p>
          <a:p>
            <a:pPr lvl="1" eaLnBrk="1" hangingPunct="1">
              <a:lnSpc>
                <a:spcPts val="1900"/>
              </a:lnSpc>
              <a:spcAft>
                <a:spcPts val="600"/>
              </a:spcAft>
            </a:pPr>
            <a:r>
              <a:rPr lang="en-US" dirty="0"/>
              <a:t>NOI: $89,100</a:t>
            </a:r>
          </a:p>
          <a:p>
            <a:pPr lvl="1" eaLnBrk="1" hangingPunct="1">
              <a:lnSpc>
                <a:spcPts val="1900"/>
              </a:lnSpc>
              <a:spcAft>
                <a:spcPts val="600"/>
              </a:spcAft>
            </a:pPr>
            <a:r>
              <a:rPr lang="en-US" dirty="0"/>
              <a:t>Sale Price at end of year 1: $1,077,120 ($21,120 increase)</a:t>
            </a:r>
          </a:p>
          <a:p>
            <a:pPr lvl="1" eaLnBrk="1" hangingPunct="1">
              <a:lnSpc>
                <a:spcPts val="1900"/>
              </a:lnSpc>
              <a:spcAft>
                <a:spcPts val="600"/>
              </a:spcAft>
            </a:pPr>
            <a:r>
              <a:rPr lang="en-US" dirty="0"/>
              <a:t>Costs of sale at end of year 1:  $0.00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A851-7CFD-4C65-997D-10A241BC79E4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Object 4"/>
              <p:cNvSpPr txBox="1"/>
              <p:nvPr/>
            </p:nvSpPr>
            <p:spPr bwMode="auto">
              <a:xfrm>
                <a:off x="1066800" y="3511551"/>
                <a:ext cx="7137596" cy="106044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𝑠𝑡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𝑢𝑛𝑙𝑒𝑣𝑒𝑟𝑒𝑑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𝑟𝑒𝑡𝑢𝑟𝑛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 = 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89,100 + 21,120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1,056,000</m:t>
                          </m:r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 = 10.44%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9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3511551"/>
                <a:ext cx="7137596" cy="10604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2457450" y="4419600"/>
          <a:ext cx="3392488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480" imgH="419040" progId="Equation.3">
                  <p:embed/>
                </p:oleObj>
              </mc:Choice>
              <mc:Fallback>
                <p:oleObj name="Equation" r:id="rId3" imgW="1536480" imgH="419040" progId="Equation.3">
                  <p:embed/>
                  <p:pic>
                    <p:nvPicPr>
                      <p:cNvPr id="409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4419600"/>
                        <a:ext cx="3392488" cy="925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Object 6"/>
              <p:cNvSpPr txBox="1"/>
              <p:nvPr/>
            </p:nvSpPr>
            <p:spPr bwMode="auto">
              <a:xfrm>
                <a:off x="2362200" y="5518150"/>
                <a:ext cx="2855912" cy="501650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= 0.0844 + 0.0200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00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2200" y="5518150"/>
                <a:ext cx="2855912" cy="501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410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2438400" y="5988050"/>
            <a:ext cx="40433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itchFamily="18" charset="0"/>
              </a:rPr>
              <a:t>= cap rate + appreciation rate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806B7E-12BC-BE07-A8DC-5EF1BEA3B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80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Importance of Understanding Where CAPX are in Pro Forma When Abstracting Cap Rates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87BAE-D218-4454-9508-1FE481584290}" type="slidenum">
              <a:rPr lang="en-US" altLang="en-US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381000" y="4191000"/>
            <a:ext cx="8557260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What if the NOIs reported for comparables A &amp; B do </a:t>
            </a:r>
            <a:r>
              <a:rPr lang="en-US" sz="2000" b="1" dirty="0">
                <a:latin typeface="+mn-lt"/>
              </a:rPr>
              <a:t>not</a:t>
            </a:r>
            <a:r>
              <a:rPr lang="en-US" sz="2000" dirty="0">
                <a:latin typeface="+mn-lt"/>
              </a:rPr>
              <a:t> include CAPX?</a:t>
            </a:r>
          </a:p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Then…</a:t>
            </a:r>
          </a:p>
          <a:p>
            <a:pPr lvl="1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NOIs for these properties are inflated relative to NOIs for the other properties</a:t>
            </a:r>
          </a:p>
          <a:p>
            <a:pPr lvl="1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Inflated NOIs cause abstracted cap rate for these 2 properties to be too high</a:t>
            </a:r>
          </a:p>
          <a:p>
            <a:pPr lvl="1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Which causes abstracted average to be too high </a:t>
            </a:r>
          </a:p>
          <a:p>
            <a:pPr lvl="1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Which causes estimated value of subject to be too low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955280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68DD48B-2223-4DA0-AF55-088C16858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133600"/>
            <a:ext cx="6675120" cy="548640"/>
          </a:xfrm>
          <a:prstGeom prst="rect">
            <a:avLst/>
          </a:prstGeom>
          <a:noFill/>
          <a:ln w="22225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1400" kern="0" dirty="0">
              <a:solidFill>
                <a:srgbClr val="303F7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36705B-C3D9-4847-DF4B-0D044227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Other Sources of Cap Rates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0825"/>
            <a:ext cx="8839200" cy="46513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en-US" dirty="0"/>
              <a:t>Situs Real Estate Research Corporation’s </a:t>
            </a:r>
            <a:r>
              <a:rPr lang="en-US" altLang="en-US" i="1" dirty="0"/>
              <a:t>Real Estate Report</a:t>
            </a:r>
            <a:r>
              <a:rPr lang="en-US" altLang="en-US" dirty="0"/>
              <a:t>: </a:t>
            </a:r>
            <a:r>
              <a:rPr lang="en-US" altLang="en-US" dirty="0">
                <a:solidFill>
                  <a:srgbClr val="39639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www.rerc.com</a:t>
            </a:r>
            <a:r>
              <a:rPr lang="en-US" altLang="en-US" dirty="0">
                <a:solidFill>
                  <a:srgbClr val="39639D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en-US" dirty="0"/>
              <a:t>RealtyRates.com: </a:t>
            </a:r>
            <a:r>
              <a:rPr lang="en-US" altLang="en-US" dirty="0">
                <a:solidFill>
                  <a:srgbClr val="39639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www.realtyrates.com</a:t>
            </a:r>
            <a:endParaRPr lang="en-US" altLang="en-US" dirty="0">
              <a:solidFill>
                <a:srgbClr val="39639D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en-US" dirty="0"/>
              <a:t>Grubb &amp; Ellis: </a:t>
            </a:r>
            <a:r>
              <a:rPr lang="en-US" altLang="en-US" dirty="0">
                <a:solidFill>
                  <a:srgbClr val="39639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www.grubb-ellis.com</a:t>
            </a:r>
            <a:endParaRPr lang="en-US" altLang="en-US" dirty="0">
              <a:solidFill>
                <a:srgbClr val="39639D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dirty="0"/>
              <a:t>Newmark Nigh Frank: (</a:t>
            </a:r>
            <a:r>
              <a:rPr lang="en-US" altLang="en-US" dirty="0">
                <a:solidFill>
                  <a:srgbClr val="39639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www.ngkf.com</a:t>
            </a:r>
            <a:r>
              <a:rPr lang="en-US" altLang="en-US" dirty="0"/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dirty="0" err="1"/>
              <a:t>CoStar</a:t>
            </a:r>
            <a:r>
              <a:rPr lang="en-US" altLang="en-US" dirty="0"/>
              <a:t> (</a:t>
            </a:r>
            <a:r>
              <a:rPr lang="en-US" altLang="en-US" dirty="0">
                <a:solidFill>
                  <a:srgbClr val="39639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www.costar.com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en-US" dirty="0"/>
              <a:t>Other appraisers </a:t>
            </a:r>
            <a:r>
              <a:rPr lang="en-US" altLang="en-US" sz="2400" dirty="0"/>
              <a:t>&amp;</a:t>
            </a:r>
            <a:r>
              <a:rPr lang="en-US" altLang="en-US" dirty="0"/>
              <a:t> market participants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98EBDA-62D4-35E3-0EBF-2B178717F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24BB98-A7A3-DA40-B21C-C9E4D309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33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24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Important Point About Cap Rates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dirty="0"/>
              <a:t>Direct capitalization only uses first year NOI, but </a:t>
            </a:r>
            <a:r>
              <a:rPr lang="en-US" i="1" dirty="0"/>
              <a:t>R</a:t>
            </a:r>
            <a:r>
              <a:rPr lang="en-US" baseline="-25000" dirty="0"/>
              <a:t>o</a:t>
            </a:r>
            <a:r>
              <a:rPr lang="en-US" dirty="0"/>
              <a:t> reflects all future cash flows:</a:t>
            </a:r>
          </a:p>
          <a:p>
            <a:pPr lvl="2"/>
            <a:r>
              <a:rPr lang="en-US" sz="2400" dirty="0"/>
              <a:t>Why? Because transaction prices of the comparables reflect the value of future cash flows</a:t>
            </a:r>
          </a:p>
          <a:p>
            <a:pPr lvl="2"/>
            <a:r>
              <a:rPr lang="en-US" sz="2400" dirty="0"/>
              <a:t>In turn, the cap rates extracted from these sale transactions do so as well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8519A-3B1B-49C8-BCF6-F04BB1E011C2}" type="slidenum">
              <a:rPr lang="en-US" altLang="en-US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3400" y="4419600"/>
            <a:ext cx="350469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+mn-lt"/>
              </a:rPr>
              <a:t>Point?</a:t>
            </a:r>
          </a:p>
          <a:p>
            <a:r>
              <a:rPr lang="en-US" sz="2400" dirty="0">
                <a:latin typeface="+mn-lt"/>
              </a:rPr>
              <a:t>Direct capitalization IS forward looking?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EF2892-370F-0A52-90E3-8890D0D8B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C1E224-A0BF-27EB-A96B-A77DA14B1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598255"/>
            <a:ext cx="5024183" cy="1985424"/>
          </a:xfrm>
          <a:prstGeom prst="rect">
            <a:avLst/>
          </a:prstGeom>
        </p:spPr>
      </p:pic>
      <p:cxnSp>
        <p:nvCxnSpPr>
          <p:cNvPr id="6" name="Straight Arrow Connector 4"/>
          <p:cNvCxnSpPr>
            <a:cxnSpLocks noChangeShapeType="1"/>
          </p:cNvCxnSpPr>
          <p:nvPr/>
        </p:nvCxnSpPr>
        <p:spPr bwMode="auto">
          <a:xfrm>
            <a:off x="7543800" y="2929115"/>
            <a:ext cx="381000" cy="2057400"/>
          </a:xfrm>
          <a:prstGeom prst="straightConnector1">
            <a:avLst/>
          </a:prstGeom>
          <a:noFill/>
          <a:ln w="31750" algn="ctr">
            <a:solidFill>
              <a:srgbClr val="303F7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3484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80179A-A488-4FE6-8DEC-BB11CFB35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56004"/>
            <a:ext cx="7888224" cy="4463796"/>
          </a:xfrm>
          <a:prstGeom prst="rect">
            <a:avLst/>
          </a:prstGeom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U.S. Cap Rates for 3 Property Types Since 1996:Q1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6020118"/>
            <a:ext cx="85344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algn="just">
              <a:spcBef>
                <a:spcPct val="20000"/>
              </a:spcBef>
              <a:buClr>
                <a:srgbClr val="73132E"/>
              </a:buClr>
              <a:defRPr/>
            </a:pPr>
            <a:r>
              <a:rPr lang="en-US" sz="1200" kern="0" dirty="0">
                <a:latin typeface="+mn-lt"/>
              </a:rPr>
              <a:t>Cap rates are obtained from the Real Estate Research Corporation’s </a:t>
            </a:r>
            <a:r>
              <a:rPr lang="en-US" sz="1200" i="1" kern="0" dirty="0">
                <a:latin typeface="+mn-lt"/>
              </a:rPr>
              <a:t>Real Estate Report</a:t>
            </a:r>
            <a:r>
              <a:rPr lang="en-US" sz="1200" kern="0" dirty="0">
                <a:latin typeface="+mn-lt"/>
              </a:rPr>
              <a:t>, which publishes results from RERC’s quarterly Real Estate Investment Survey. The </a:t>
            </a:r>
            <a:r>
              <a:rPr lang="en-US" sz="1200" i="1" kern="0" dirty="0">
                <a:latin typeface="+mn-lt"/>
              </a:rPr>
              <a:t>Real Estate Report</a:t>
            </a:r>
            <a:r>
              <a:rPr lang="en-US" sz="1200" kern="0" dirty="0">
                <a:latin typeface="+mn-lt"/>
              </a:rPr>
              <a:t> summarizes the expected rates of return, property selection criteria, and investment outlook of a sample of institutional investors and managers throughout the U.S. The property level cap rates displayed above are aggregated across all metropolitan markets.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57600" y="5040868"/>
            <a:ext cx="1676400" cy="369332"/>
          </a:xfrm>
          <a:prstGeom prst="rect">
            <a:avLst/>
          </a:prstGeom>
          <a:noFill/>
          <a:ln w="25400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rgbClr val="303F70"/>
                </a:solidFill>
                <a:latin typeface="+mj-lt"/>
                <a:ea typeface="+mj-ea"/>
                <a:cs typeface="+mj-cs"/>
              </a:rPr>
              <a:t>Apartments</a:t>
            </a:r>
          </a:p>
        </p:txBody>
      </p:sp>
      <p:cxnSp>
        <p:nvCxnSpPr>
          <p:cNvPr id="9" name="Straight Arrow Connector 4"/>
          <p:cNvCxnSpPr>
            <a:cxnSpLocks noChangeShapeType="1"/>
          </p:cNvCxnSpPr>
          <p:nvPr/>
        </p:nvCxnSpPr>
        <p:spPr bwMode="auto">
          <a:xfrm flipV="1">
            <a:off x="4572000" y="4801216"/>
            <a:ext cx="457200" cy="227984"/>
          </a:xfrm>
          <a:prstGeom prst="straightConnector1">
            <a:avLst/>
          </a:prstGeom>
          <a:noFill/>
          <a:ln w="25400" algn="ctr">
            <a:solidFill>
              <a:srgbClr val="303F7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410200" y="3364468"/>
            <a:ext cx="2743200" cy="369332"/>
          </a:xfrm>
          <a:prstGeom prst="rect">
            <a:avLst/>
          </a:prstGeom>
          <a:noFill/>
          <a:ln w="25400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rgbClr val="303F70"/>
                </a:solidFill>
                <a:latin typeface="+mj-lt"/>
                <a:ea typeface="+mj-ea"/>
                <a:cs typeface="+mj-cs"/>
              </a:rPr>
              <a:t>Green: Regional malls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810000" y="2526268"/>
            <a:ext cx="2209800" cy="369332"/>
          </a:xfrm>
          <a:prstGeom prst="rect">
            <a:avLst/>
          </a:prstGeom>
          <a:noFill/>
          <a:ln w="25400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rgbClr val="303F70"/>
                </a:solidFill>
                <a:latin typeface="+mj-lt"/>
                <a:ea typeface="+mj-ea"/>
                <a:cs typeface="+mj-cs"/>
              </a:rPr>
              <a:t>Red: CBD office</a:t>
            </a:r>
          </a:p>
        </p:txBody>
      </p:sp>
      <p:cxnSp>
        <p:nvCxnSpPr>
          <p:cNvPr id="13" name="Straight Arrow Connector 4"/>
          <p:cNvCxnSpPr>
            <a:cxnSpLocks noChangeShapeType="1"/>
          </p:cNvCxnSpPr>
          <p:nvPr/>
        </p:nvCxnSpPr>
        <p:spPr bwMode="auto">
          <a:xfrm>
            <a:off x="6019800" y="3745468"/>
            <a:ext cx="533400" cy="338554"/>
          </a:xfrm>
          <a:prstGeom prst="straightConnector1">
            <a:avLst/>
          </a:prstGeom>
          <a:noFill/>
          <a:ln w="25400" algn="ctr">
            <a:solidFill>
              <a:srgbClr val="303F7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4"/>
          <p:cNvCxnSpPr>
            <a:cxnSpLocks noChangeShapeType="1"/>
          </p:cNvCxnSpPr>
          <p:nvPr/>
        </p:nvCxnSpPr>
        <p:spPr bwMode="auto">
          <a:xfrm flipH="1">
            <a:off x="3124200" y="2819400"/>
            <a:ext cx="685800" cy="336804"/>
          </a:xfrm>
          <a:prstGeom prst="straightConnector1">
            <a:avLst/>
          </a:prstGeom>
          <a:noFill/>
          <a:ln w="25400" algn="ctr">
            <a:solidFill>
              <a:srgbClr val="303F7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629400" y="1905000"/>
            <a:ext cx="2438400" cy="338554"/>
          </a:xfrm>
          <a:prstGeom prst="rect">
            <a:avLst/>
          </a:prstGeom>
          <a:noFill/>
          <a:ln w="22225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rgbClr val="303F70"/>
                </a:solidFill>
                <a:latin typeface="+mn-lt"/>
                <a:ea typeface="+mj-ea"/>
                <a:cs typeface="+mj-cs"/>
              </a:rPr>
              <a:t>Malls: $1/0.064= $15.63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6629400" y="2252246"/>
            <a:ext cx="2438400" cy="338554"/>
          </a:xfrm>
          <a:prstGeom prst="rect">
            <a:avLst/>
          </a:prstGeom>
          <a:noFill/>
          <a:ln w="22225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kern="0" dirty="0" err="1">
                <a:solidFill>
                  <a:srgbClr val="303F70"/>
                </a:solidFill>
                <a:latin typeface="+mn-lt"/>
                <a:ea typeface="+mj-ea"/>
                <a:cs typeface="+mj-cs"/>
              </a:rPr>
              <a:t>Apts</a:t>
            </a:r>
            <a:r>
              <a:rPr lang="en-US" sz="1600" kern="0" dirty="0">
                <a:solidFill>
                  <a:srgbClr val="303F70"/>
                </a:solidFill>
                <a:latin typeface="+mn-lt"/>
                <a:ea typeface="+mj-ea"/>
                <a:cs typeface="+mj-cs"/>
              </a:rPr>
              <a:t>: $1/0.042= $23.81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6629400" y="2633246"/>
            <a:ext cx="2438400" cy="338554"/>
          </a:xfrm>
          <a:prstGeom prst="rect">
            <a:avLst/>
          </a:prstGeom>
          <a:noFill/>
          <a:ln w="22225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rgbClr val="303F70"/>
                </a:solidFill>
                <a:latin typeface="+mn-lt"/>
                <a:ea typeface="+mj-ea"/>
                <a:cs typeface="+mj-cs"/>
              </a:rPr>
              <a:t>$23.81/$15.63 = 1.52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629400" y="1566446"/>
            <a:ext cx="2438400" cy="338554"/>
          </a:xfrm>
          <a:prstGeom prst="rect">
            <a:avLst/>
          </a:prstGeom>
          <a:noFill/>
          <a:ln w="22225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kern="0" dirty="0">
                <a:solidFill>
                  <a:srgbClr val="303F70"/>
                </a:solidFill>
                <a:latin typeface="+mn-lt"/>
                <a:ea typeface="+mj-ea"/>
                <a:cs typeface="+mj-cs"/>
              </a:rPr>
              <a:t>2022Q1 Pricing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B1CE3F0-3821-4F4B-B9C4-3BBF01EB8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928646"/>
            <a:ext cx="685800" cy="338554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rgbClr val="303F70"/>
                </a:solidFill>
                <a:latin typeface="+mn-lt"/>
                <a:ea typeface="+mj-ea"/>
                <a:cs typeface="+mj-cs"/>
              </a:rPr>
              <a:t>6.4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00FFD0CB-C8B5-439F-BA14-C9DBB4F46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147846"/>
            <a:ext cx="685800" cy="338554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rgbClr val="303F70"/>
                </a:solidFill>
                <a:latin typeface="+mn-lt"/>
                <a:ea typeface="+mj-ea"/>
                <a:cs typeface="+mj-cs"/>
              </a:rPr>
              <a:t>4.2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796C7468-2FF3-41E0-9F0B-D7AB50EF8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419600"/>
            <a:ext cx="685800" cy="338554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rgbClr val="303F70"/>
                </a:solidFill>
                <a:latin typeface="+mn-lt"/>
                <a:ea typeface="+mj-ea"/>
                <a:cs typeface="+mj-cs"/>
              </a:rPr>
              <a:t>5.6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F818A-DB71-BD74-ADF3-A9F4EB4F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35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52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Effective Gross Income Multiplier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i="1" dirty="0"/>
              <a:t>EGIM</a:t>
            </a:r>
            <a:r>
              <a:rPr lang="en-US" dirty="0"/>
              <a:t> = sale price </a:t>
            </a:r>
            <a:r>
              <a:rPr lang="en-US" dirty="0">
                <a:cs typeface="Arial" charset="0"/>
              </a:rPr>
              <a:t>÷</a:t>
            </a:r>
            <a:r>
              <a:rPr lang="en-US" dirty="0"/>
              <a:t> effective gross income</a:t>
            </a:r>
          </a:p>
          <a:p>
            <a:pPr eaLnBrk="1" hangingPunct="1"/>
            <a:r>
              <a:rPr lang="en-US" dirty="0"/>
              <a:t>Quick indicator of value for smaller rental properties</a:t>
            </a:r>
          </a:p>
          <a:p>
            <a:pPr eaLnBrk="1" hangingPunct="1"/>
            <a:r>
              <a:rPr lang="en-US" dirty="0"/>
              <a:t>Requires no operating expense information </a:t>
            </a:r>
          </a:p>
          <a:p>
            <a:pPr eaLnBrk="1" hangingPunct="1"/>
            <a:r>
              <a:rPr lang="en-US" dirty="0"/>
              <a:t>Critical assumptions</a:t>
            </a:r>
          </a:p>
          <a:p>
            <a:pPr lvl="1" eaLnBrk="1" hangingPunct="1"/>
            <a:r>
              <a:rPr lang="en-US" dirty="0"/>
              <a:t>Roughly equal operating expense percentages across subject </a:t>
            </a:r>
            <a:r>
              <a:rPr lang="en-US" sz="2000" dirty="0"/>
              <a:t>&amp;</a:t>
            </a:r>
            <a:r>
              <a:rPr lang="en-US" dirty="0"/>
              <a:t> comparable properties</a:t>
            </a:r>
          </a:p>
          <a:p>
            <a:pPr lvl="1" eaLnBrk="1" hangingPunct="1"/>
            <a:r>
              <a:rPr lang="en-US" dirty="0"/>
              <a:t>Assumes market rents are paid</a:t>
            </a:r>
          </a:p>
          <a:p>
            <a:pPr eaLnBrk="1" hangingPunct="1"/>
            <a:r>
              <a:rPr lang="en-US" dirty="0"/>
              <a:t>Best used for properties with short-term leases (apartments </a:t>
            </a:r>
            <a:r>
              <a:rPr lang="en-US" sz="2400" dirty="0"/>
              <a:t>&amp;</a:t>
            </a:r>
            <a:r>
              <a:rPr lang="en-US" dirty="0"/>
              <a:t> rental houses)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93E6F-63E8-47C8-AAC2-E77E01005D06}" type="slidenum">
              <a:rPr lang="en-US" altLang="en-US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BD4A0B-FA0B-5FED-3F68-91C4B356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2160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Effective Gross Rent Multiplier Example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9A88C-E7EB-467B-8216-07C5461F2ABB}" type="slidenum">
              <a:rPr lang="en-US" altLang="en-US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685800" y="4387850"/>
            <a:ext cx="2743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Indicated value of subject</a:t>
            </a:r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3352800" y="4505980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+mn-lt"/>
              </a:rPr>
              <a:t>= 6.49 × EGI</a:t>
            </a: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3352800" y="503938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= </a:t>
            </a:r>
            <a:r>
              <a:rPr lang="en-US" sz="2800" dirty="0">
                <a:latin typeface="+mn-lt"/>
              </a:rPr>
              <a:t>6.49 </a:t>
            </a:r>
            <a:r>
              <a:rPr lang="en-US" sz="2800" dirty="0"/>
              <a:t>×</a:t>
            </a:r>
            <a:r>
              <a:rPr lang="en-US" sz="2800" dirty="0">
                <a:latin typeface="+mn-lt"/>
              </a:rPr>
              <a:t> 162,000</a:t>
            </a:r>
          </a:p>
        </p:txBody>
      </p:sp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3352800" y="557278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= </a:t>
            </a:r>
            <a:r>
              <a:rPr lang="en-US" sz="2800" dirty="0">
                <a:latin typeface="+mn-lt"/>
              </a:rPr>
              <a:t>1,051,380 rounded to $1,051,000</a:t>
            </a:r>
          </a:p>
        </p:txBody>
      </p:sp>
      <p:sp>
        <p:nvSpPr>
          <p:cNvPr id="10" name="Text Box 146"/>
          <p:cNvSpPr txBox="1">
            <a:spLocks noChangeArrowheads="1"/>
          </p:cNvSpPr>
          <p:nvPr/>
        </p:nvSpPr>
        <p:spPr bwMode="auto">
          <a:xfrm>
            <a:off x="3505200" y="1524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Exhibit 8-6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B985E-B96A-1365-7C80-CCC7B6B2D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B5918-0349-CAF5-8F2E-FE208EF36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1891556"/>
            <a:ext cx="8515350" cy="262648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106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Problems with Valuation by Direct Capitalization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5105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Inadequate data on comparable sales due to:</a:t>
            </a:r>
          </a:p>
          <a:p>
            <a:pPr lvl="1" eaLnBrk="1" hangingPunct="1"/>
            <a:r>
              <a:rPr lang="en-US" dirty="0"/>
              <a:t>Above-  or below-market leases</a:t>
            </a:r>
          </a:p>
          <a:p>
            <a:pPr lvl="2"/>
            <a:r>
              <a:rPr lang="en-US" dirty="0"/>
              <a:t>Ex., comparable office property just sold at a 7% cap rate</a:t>
            </a:r>
          </a:p>
          <a:p>
            <a:pPr lvl="2"/>
            <a:r>
              <a:rPr lang="en-US" dirty="0"/>
              <a:t>But…comparable has 3 leases at $40/sq ft that expire in next 12 months</a:t>
            </a:r>
          </a:p>
          <a:p>
            <a:pPr lvl="2"/>
            <a:r>
              <a:rPr lang="en-US" dirty="0"/>
              <a:t>Current market rental rates are $45/sq ft</a:t>
            </a:r>
          </a:p>
          <a:p>
            <a:pPr lvl="2"/>
            <a:r>
              <a:rPr lang="en-US" dirty="0"/>
              <a:t>Buyer probably paid </a:t>
            </a:r>
            <a:r>
              <a:rPr lang="en-US" b="1" dirty="0"/>
              <a:t>more</a:t>
            </a:r>
            <a:r>
              <a:rPr lang="en-US" dirty="0"/>
              <a:t> for comparable because she expected a substantial bump in rents</a:t>
            </a:r>
          </a:p>
          <a:p>
            <a:pPr lvl="2"/>
            <a:r>
              <a:rPr lang="en-US" dirty="0"/>
              <a:t>Higher price implies </a:t>
            </a:r>
            <a:r>
              <a:rPr lang="en-US" b="1" dirty="0"/>
              <a:t>lower cap rate</a:t>
            </a:r>
            <a:r>
              <a:rPr lang="en-US" dirty="0"/>
              <a:t> (more per $ of current NOI)</a:t>
            </a:r>
          </a:p>
          <a:p>
            <a:pPr lvl="2"/>
            <a:r>
              <a:rPr lang="en-US" dirty="0"/>
              <a:t>But all of the subject property’s leases have already “rolled” to $45/sq ft </a:t>
            </a:r>
          </a:p>
          <a:p>
            <a:pPr lvl="2"/>
            <a:r>
              <a:rPr lang="en-US" dirty="0"/>
              <a:t>Should the </a:t>
            </a:r>
            <a:r>
              <a:rPr lang="en-US" dirty="0" err="1"/>
              <a:t>comparable’s</a:t>
            </a:r>
            <a:r>
              <a:rPr lang="en-US" dirty="0"/>
              <a:t> cap rate be used to value the subject?</a:t>
            </a:r>
          </a:p>
          <a:p>
            <a:pPr marL="768096" lvl="2" indent="0"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3F8D0-062E-498E-9F62-D743348FE3FA}" type="slidenum">
              <a:rPr lang="en-US" altLang="en-US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D64E0D-6FE0-F357-B69B-296AF702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36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106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Problems with Valuation by Direct Capitalization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5105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Inadequate data on comparable sales due to:</a:t>
            </a:r>
          </a:p>
          <a:p>
            <a:pPr lvl="1" eaLnBrk="1" hangingPunct="1"/>
            <a:r>
              <a:rPr lang="en-US" dirty="0"/>
              <a:t>Above-  or below-market leases</a:t>
            </a:r>
          </a:p>
          <a:p>
            <a:pPr lvl="1" eaLnBrk="1" hangingPunct="1"/>
            <a:r>
              <a:rPr lang="en-US" dirty="0"/>
              <a:t>Differing length of leases </a:t>
            </a:r>
            <a:r>
              <a:rPr lang="en-US" sz="2000" dirty="0"/>
              <a:t>&amp;</a:t>
            </a:r>
            <a:r>
              <a:rPr lang="en-US" dirty="0"/>
              <a:t> rent escalations</a:t>
            </a:r>
          </a:p>
          <a:p>
            <a:pPr lvl="2"/>
            <a:r>
              <a:rPr lang="en-US" dirty="0"/>
              <a:t>Ex., comparable warehouse with 1 tenant just sold at an 8% cap rate</a:t>
            </a:r>
          </a:p>
          <a:p>
            <a:pPr lvl="2"/>
            <a:r>
              <a:rPr lang="en-US" dirty="0"/>
              <a:t>But…tenant in comparable has a “flat” 10-year lease at $15/sq ft</a:t>
            </a:r>
          </a:p>
          <a:p>
            <a:pPr lvl="2"/>
            <a:r>
              <a:rPr lang="en-US" dirty="0"/>
              <a:t>The 1 tenant in the subject property has a 10-year lease with annual escalations of 3%</a:t>
            </a:r>
          </a:p>
          <a:p>
            <a:pPr lvl="2"/>
            <a:r>
              <a:rPr lang="en-US" dirty="0"/>
              <a:t>Buyer probably paid </a:t>
            </a:r>
            <a:r>
              <a:rPr lang="en-US" b="1" dirty="0"/>
              <a:t>less</a:t>
            </a:r>
            <a:r>
              <a:rPr lang="en-US" dirty="0"/>
              <a:t> for comparable because he was not going to get annual rent bumps </a:t>
            </a:r>
          </a:p>
          <a:p>
            <a:pPr lvl="2"/>
            <a:r>
              <a:rPr lang="en-US" dirty="0"/>
              <a:t>Lower price implies </a:t>
            </a:r>
            <a:r>
              <a:rPr lang="en-US" b="1" dirty="0"/>
              <a:t>higher cap rate</a:t>
            </a:r>
            <a:r>
              <a:rPr lang="en-US" dirty="0"/>
              <a:t> (less per $ of current NOI)</a:t>
            </a:r>
          </a:p>
          <a:p>
            <a:pPr lvl="2"/>
            <a:r>
              <a:rPr lang="en-US" dirty="0"/>
              <a:t>But…is it the correct cap rate to use to value the subject?</a:t>
            </a:r>
          </a:p>
          <a:p>
            <a:pPr marL="768096" lvl="2" indent="0"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3F8D0-062E-498E-9F62-D743348FE3FA}" type="slidenum">
              <a:rPr lang="en-US" altLang="en-US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258283-4268-521D-2F63-6D95CAA9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8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23850"/>
            <a:ext cx="8915400" cy="74295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Two Approaches to Income Valuation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03362"/>
            <a:ext cx="8785860" cy="4287838"/>
          </a:xfrm>
        </p:spPr>
        <p:txBody>
          <a:bodyPr/>
          <a:lstStyle/>
          <a:p>
            <a:pPr marL="571500" indent="-571500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dirty="0"/>
              <a:t>Direct capitalization (with an “overall” cap rate)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Find value as a multiple of first year net income (NOI)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“Multiple” is obtained from sales of comparable properties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Similar in spirit to valuing a stock using a price/earnings multiple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77E27-660A-42AF-B52C-8FAE977BA393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BA3065-13D6-C2BB-6888-E6A3FD68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106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Problems with Valuation by Direct Capitalization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5105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Inadequate data on comparable sales due to:</a:t>
            </a:r>
          </a:p>
          <a:p>
            <a:pPr lvl="1" eaLnBrk="1" hangingPunct="1"/>
            <a:r>
              <a:rPr lang="en-US" dirty="0"/>
              <a:t>Above-  or below-market leases</a:t>
            </a:r>
          </a:p>
          <a:p>
            <a:pPr lvl="1" eaLnBrk="1" hangingPunct="1"/>
            <a:r>
              <a:rPr lang="en-US" dirty="0"/>
              <a:t>Differing length of leases </a:t>
            </a:r>
            <a:r>
              <a:rPr lang="en-US" sz="2000" dirty="0"/>
              <a:t>&amp;</a:t>
            </a:r>
            <a:r>
              <a:rPr lang="en-US" dirty="0"/>
              <a:t> rent escalations</a:t>
            </a:r>
          </a:p>
          <a:p>
            <a:pPr lvl="1" eaLnBrk="1" hangingPunct="1"/>
            <a:r>
              <a:rPr lang="en-US" dirty="0"/>
              <a:t>Differing distributions of operating expenses between landlord and tenant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Create your own example</a:t>
            </a:r>
          </a:p>
          <a:p>
            <a:pPr lvl="1">
              <a:spcBef>
                <a:spcPts val="600"/>
              </a:spcBef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3F8D0-062E-498E-9F62-D743348FE3FA}" type="slidenum">
              <a:rPr lang="en-US" altLang="en-US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CB7CD3-3915-DCEE-7B06-4CBBBE82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85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10600" cy="12414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Problems with Valuation by Direct Capitalization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5105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Inadequate data on comparable sales due to:</a:t>
            </a:r>
          </a:p>
          <a:p>
            <a:pPr lvl="1" eaLnBrk="1" hangingPunct="1"/>
            <a:r>
              <a:rPr lang="en-US" dirty="0"/>
              <a:t>Above-  or below-market leases</a:t>
            </a:r>
          </a:p>
          <a:p>
            <a:pPr lvl="1" eaLnBrk="1" hangingPunct="1"/>
            <a:r>
              <a:rPr lang="en-US" dirty="0"/>
              <a:t>Differing length of leases </a:t>
            </a:r>
            <a:r>
              <a:rPr lang="en-US" sz="2000" dirty="0"/>
              <a:t>&amp;</a:t>
            </a:r>
            <a:r>
              <a:rPr lang="en-US" dirty="0"/>
              <a:t> rent escalations</a:t>
            </a:r>
          </a:p>
          <a:p>
            <a:pPr lvl="1" eaLnBrk="1" hangingPunct="1"/>
            <a:r>
              <a:rPr lang="en-US" dirty="0"/>
              <a:t>Differing distributions of operating expenses between landlord and tenant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Create your own example</a:t>
            </a:r>
          </a:p>
          <a:p>
            <a:pPr eaLnBrk="1" hangingPunct="1">
              <a:spcBef>
                <a:spcPts val="600"/>
              </a:spcBef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r>
              <a:rPr lang="en-US" dirty="0"/>
              <a:t>Result: DCF analysis can be preferable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Because above/below-market leases, rent escalations, etc. can be included in valuation  </a:t>
            </a:r>
          </a:p>
          <a:p>
            <a:pPr lvl="1">
              <a:spcBef>
                <a:spcPts val="600"/>
              </a:spcBef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3F8D0-062E-498E-9F62-D743348FE3FA}" type="slidenum">
              <a:rPr lang="en-US" altLang="en-US"/>
              <a:pPr>
                <a:defRPr/>
              </a:pPr>
              <a:t>41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825002-B4D4-7323-6E44-AD2069F73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65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5D7A399-2016-AE40-1122-FB1704DB4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282183"/>
            <a:ext cx="8077200" cy="1499616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39639D"/>
                </a:solidFill>
              </a:rPr>
              <a:t>Valuation Using Discounted Cash Flow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4507C-E2BB-0CF4-806A-CDC72AA8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42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D312B-FFF9-A3F0-F5BF-D00816A3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938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DCF Example: Centre Point</a:t>
            </a:r>
          </a:p>
        </p:txBody>
      </p:sp>
      <p:sp>
        <p:nvSpPr>
          <p:cNvPr id="2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59238-E583-49CD-AE5D-60BFBD84B9BC}" type="slidenum">
              <a:rPr lang="en-US" altLang="en-US"/>
              <a:pPr>
                <a:defRPr/>
              </a:pPr>
              <a:t>43</a:t>
            </a:fld>
            <a:endParaRPr lang="en-US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21" y="1828800"/>
            <a:ext cx="7064479" cy="212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46"/>
          <p:cNvSpPr txBox="1">
            <a:spLocks noChangeArrowheads="1"/>
          </p:cNvSpPr>
          <p:nvPr/>
        </p:nvSpPr>
        <p:spPr bwMode="auto">
          <a:xfrm>
            <a:off x="3505200" y="1524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Exhibit 8-7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322320" y="2209800"/>
            <a:ext cx="4480560" cy="228600"/>
          </a:xfrm>
          <a:prstGeom prst="rect">
            <a:avLst/>
          </a:prstGeom>
          <a:noFill/>
          <a:ln w="22225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kern="0" dirty="0">
              <a:solidFill>
                <a:srgbClr val="303F7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Arrow Connector 4"/>
          <p:cNvCxnSpPr>
            <a:cxnSpLocks noChangeShapeType="1"/>
            <a:stCxn id="15" idx="1"/>
          </p:cNvCxnSpPr>
          <p:nvPr/>
        </p:nvCxnSpPr>
        <p:spPr bwMode="auto">
          <a:xfrm flipH="1">
            <a:off x="5562601" y="1677889"/>
            <a:ext cx="426719" cy="531911"/>
          </a:xfrm>
          <a:prstGeom prst="straightConnector1">
            <a:avLst/>
          </a:prstGeom>
          <a:noFill/>
          <a:ln w="22225" algn="ctr">
            <a:solidFill>
              <a:srgbClr val="303F7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989320" y="1524000"/>
            <a:ext cx="2621280" cy="307777"/>
          </a:xfrm>
          <a:prstGeom prst="rect">
            <a:avLst/>
          </a:prstGeom>
          <a:noFill/>
          <a:ln w="22225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303F70"/>
                </a:solidFill>
                <a:latin typeface="+mj-lt"/>
                <a:ea typeface="+mj-ea"/>
                <a:cs typeface="+mj-cs"/>
              </a:rPr>
              <a:t>Very simple lease structure!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B9F42E-774C-D6EB-73DC-07FFC92D6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67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DCF Example: Centre Point</a:t>
            </a:r>
          </a:p>
        </p:txBody>
      </p:sp>
      <p:sp>
        <p:nvSpPr>
          <p:cNvPr id="2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59238-E583-49CD-AE5D-60BFBD84B9BC}" type="slidenum">
              <a:rPr lang="en-US" altLang="en-US"/>
              <a:pPr>
                <a:defRPr/>
              </a:pPr>
              <a:t>44</a:t>
            </a:fld>
            <a:endParaRPr lang="en-US" altLang="en-US"/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1196975" y="3974870"/>
            <a:ext cx="7642225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</a:rPr>
              <a:t>Sale price at end of Year 5 =  </a:t>
            </a:r>
            <a:r>
              <a:rPr lang="en-US" sz="2400" i="1" dirty="0">
                <a:latin typeface="Times New Roman" pitchFamily="18" charset="0"/>
              </a:rPr>
              <a:t>NOI</a:t>
            </a:r>
            <a:r>
              <a:rPr lang="en-US" sz="2400" i="1" baseline="-25000" dirty="0">
                <a:latin typeface="Times New Roman" pitchFamily="18" charset="0"/>
              </a:rPr>
              <a:t>6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÷ </a:t>
            </a:r>
            <a:r>
              <a:rPr lang="en-US" sz="2400" i="1" dirty="0" err="1">
                <a:latin typeface="Times New Roman" pitchFamily="18" charset="0"/>
              </a:rPr>
              <a:t>R</a:t>
            </a:r>
            <a:r>
              <a:rPr lang="en-US" sz="2400" i="1" baseline="-25000" dirty="0" err="1">
                <a:latin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</a:rPr>
              <a:t> = $103,291/0.0875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</a:rPr>
              <a:t>					    = $1,180,469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</a:rPr>
              <a:t>Where </a:t>
            </a:r>
            <a:r>
              <a:rPr lang="en-US" sz="2400" i="1" dirty="0" err="1">
                <a:latin typeface="Times New Roman" pitchFamily="18" charset="0"/>
              </a:rPr>
              <a:t>R</a:t>
            </a:r>
            <a:r>
              <a:rPr lang="en-US" sz="2400" i="1" baseline="-25000" dirty="0" err="1">
                <a:latin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</a:rPr>
              <a:t> is a terminal or “going-out” cap rate, slightly higher than R</a:t>
            </a:r>
            <a:r>
              <a:rPr lang="en-US" sz="2400" i="1" baseline="-25000" dirty="0">
                <a:latin typeface="Times New Roman" pitchFamily="18" charset="0"/>
              </a:rPr>
              <a:t>o</a:t>
            </a:r>
            <a:endParaRPr lang="en-US" sz="2400" i="1" dirty="0"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30375" y="5397500"/>
            <a:ext cx="5432432" cy="1200150"/>
            <a:chOff x="1094" y="3790"/>
            <a:chExt cx="3422" cy="756"/>
          </a:xfrm>
        </p:grpSpPr>
        <p:sp>
          <p:nvSpPr>
            <p:cNvPr id="56553" name="Text Box 5"/>
            <p:cNvSpPr txBox="1">
              <a:spLocks noChangeArrowheads="1"/>
            </p:cNvSpPr>
            <p:nvPr/>
          </p:nvSpPr>
          <p:spPr bwMode="auto">
            <a:xfrm>
              <a:off x="1094" y="3790"/>
              <a:ext cx="3422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   Sale price (</a:t>
              </a:r>
              <a:r>
                <a:rPr lang="en-US" sz="2400" i="1" dirty="0">
                  <a:latin typeface="Times New Roman" pitchFamily="18" charset="0"/>
                </a:rPr>
                <a:t>SP</a:t>
              </a:r>
              <a:r>
                <a:rPr lang="en-US" sz="2400" dirty="0">
                  <a:latin typeface="Times New Roman" pitchFamily="18" charset="0"/>
                </a:rPr>
                <a:t>) 		$1,180,469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− </a:t>
              </a:r>
              <a:r>
                <a:rPr lang="en-US" sz="2400" dirty="0">
                  <a:latin typeface="Times New Roman" pitchFamily="18" charset="0"/>
                </a:rPr>
                <a:t>Selling expenses (</a:t>
              </a:r>
              <a:r>
                <a:rPr lang="en-US" sz="2400" i="1" dirty="0">
                  <a:latin typeface="Times New Roman" pitchFamily="18" charset="0"/>
                </a:rPr>
                <a:t>SE</a:t>
              </a:r>
              <a:r>
                <a:rPr lang="en-US" sz="2400" dirty="0">
                  <a:latin typeface="Times New Roman" pitchFamily="18" charset="0"/>
                </a:rPr>
                <a:t>)	       47,219</a:t>
              </a:r>
            </a:p>
            <a:p>
              <a:r>
                <a:rPr lang="en-US" sz="2400" dirty="0">
                  <a:latin typeface="Times New Roman" pitchFamily="18" charset="0"/>
                </a:rPr>
                <a:t>= Net sale proceeds (</a:t>
              </a:r>
              <a:r>
                <a:rPr lang="en-US" sz="2400" i="1" dirty="0">
                  <a:latin typeface="Times New Roman" pitchFamily="18" charset="0"/>
                </a:rPr>
                <a:t>NSP</a:t>
              </a:r>
              <a:r>
                <a:rPr lang="en-US" sz="2400" dirty="0">
                  <a:latin typeface="Times New Roman" pitchFamily="18" charset="0"/>
                </a:rPr>
                <a:t>)      $1,133,250</a:t>
              </a:r>
            </a:p>
          </p:txBody>
        </p:sp>
        <p:sp>
          <p:nvSpPr>
            <p:cNvPr id="56554" name="Line 6"/>
            <p:cNvSpPr>
              <a:spLocks noChangeShapeType="1"/>
            </p:cNvSpPr>
            <p:nvPr/>
          </p:nvSpPr>
          <p:spPr bwMode="auto">
            <a:xfrm>
              <a:off x="1300" y="4278"/>
              <a:ext cx="29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7" name="Rectangle 2"/>
          <p:cNvSpPr txBox="1">
            <a:spLocks noChangeArrowheads="1"/>
          </p:cNvSpPr>
          <p:nvPr/>
        </p:nvSpPr>
        <p:spPr bwMode="auto">
          <a:xfrm>
            <a:off x="6858000" y="5829300"/>
            <a:ext cx="990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000" kern="0" dirty="0">
                <a:latin typeface="+mn-lt"/>
                <a:ea typeface="+mj-ea"/>
                <a:cs typeface="+mj-cs"/>
              </a:rPr>
              <a:t>@ 4%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21" y="1828800"/>
            <a:ext cx="7064479" cy="212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46"/>
          <p:cNvSpPr txBox="1">
            <a:spLocks noChangeArrowheads="1"/>
          </p:cNvSpPr>
          <p:nvPr/>
        </p:nvSpPr>
        <p:spPr bwMode="auto">
          <a:xfrm>
            <a:off x="3505200" y="1524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Exhibit 8-7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162800" y="3212068"/>
            <a:ext cx="640080" cy="228600"/>
          </a:xfrm>
          <a:prstGeom prst="rect">
            <a:avLst/>
          </a:prstGeom>
          <a:noFill/>
          <a:ln w="22225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kern="0" dirty="0">
              <a:solidFill>
                <a:srgbClr val="303F7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Arrow Connector 4"/>
          <p:cNvCxnSpPr>
            <a:cxnSpLocks noChangeShapeType="1"/>
          </p:cNvCxnSpPr>
          <p:nvPr/>
        </p:nvCxnSpPr>
        <p:spPr bwMode="auto">
          <a:xfrm flipH="1">
            <a:off x="7162807" y="3429000"/>
            <a:ext cx="304793" cy="609600"/>
          </a:xfrm>
          <a:prstGeom prst="straightConnector1">
            <a:avLst/>
          </a:prstGeom>
          <a:noFill/>
          <a:ln w="22225" algn="ctr">
            <a:solidFill>
              <a:srgbClr val="303F7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322320" y="2209800"/>
            <a:ext cx="4480560" cy="228600"/>
          </a:xfrm>
          <a:prstGeom prst="rect">
            <a:avLst/>
          </a:prstGeom>
          <a:noFill/>
          <a:ln w="22225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kern="0" dirty="0">
              <a:solidFill>
                <a:srgbClr val="303F7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Arrow Connector 4"/>
          <p:cNvCxnSpPr>
            <a:cxnSpLocks noChangeShapeType="1"/>
            <a:stCxn id="15" idx="1"/>
          </p:cNvCxnSpPr>
          <p:nvPr/>
        </p:nvCxnSpPr>
        <p:spPr bwMode="auto">
          <a:xfrm flipH="1">
            <a:off x="5562601" y="1677889"/>
            <a:ext cx="426719" cy="531911"/>
          </a:xfrm>
          <a:prstGeom prst="straightConnector1">
            <a:avLst/>
          </a:prstGeom>
          <a:noFill/>
          <a:ln w="22225" algn="ctr">
            <a:solidFill>
              <a:srgbClr val="303F7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989320" y="1524000"/>
            <a:ext cx="2621280" cy="307777"/>
          </a:xfrm>
          <a:prstGeom prst="rect">
            <a:avLst/>
          </a:prstGeom>
          <a:noFill/>
          <a:ln w="22225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303F70"/>
                </a:solidFill>
                <a:latin typeface="+mj-lt"/>
                <a:ea typeface="+mj-ea"/>
                <a:cs typeface="+mj-cs"/>
              </a:rPr>
              <a:t>Very simple lease structure!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7665720" y="5029200"/>
            <a:ext cx="1325880" cy="523220"/>
          </a:xfrm>
          <a:prstGeom prst="rect">
            <a:avLst/>
          </a:prstGeom>
          <a:noFill/>
          <a:ln w="22225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srgbClr val="303F70"/>
                </a:solidFill>
                <a:latin typeface="+mj-lt"/>
                <a:ea typeface="+mj-ea"/>
                <a:cs typeface="+mj-cs"/>
              </a:rPr>
              <a:t>Required assumption</a:t>
            </a:r>
          </a:p>
        </p:txBody>
      </p:sp>
      <p:cxnSp>
        <p:nvCxnSpPr>
          <p:cNvPr id="17" name="Straight Arrow Connector 4"/>
          <p:cNvCxnSpPr>
            <a:cxnSpLocks noChangeShapeType="1"/>
          </p:cNvCxnSpPr>
          <p:nvPr/>
        </p:nvCxnSpPr>
        <p:spPr bwMode="auto">
          <a:xfrm flipH="1" flipV="1">
            <a:off x="8077200" y="4343400"/>
            <a:ext cx="533400" cy="685800"/>
          </a:xfrm>
          <a:prstGeom prst="straightConnector1">
            <a:avLst/>
          </a:prstGeom>
          <a:noFill/>
          <a:ln w="22225" algn="ctr">
            <a:solidFill>
              <a:srgbClr val="303F7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FE371-0D97-E5CC-C6EC-4B97D39A7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52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5575"/>
            <a:ext cx="8610600" cy="12160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Valuation of the Unlevered Cash Flows: Centre Point </a:t>
            </a:r>
          </a:p>
        </p:txBody>
      </p:sp>
      <p:sp>
        <p:nvSpPr>
          <p:cNvPr id="1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902F5-827F-4A81-987B-6BDA5EA94822}" type="slidenum">
              <a:rPr lang="en-US" altLang="en-US"/>
              <a:pPr>
                <a:defRPr/>
              </a:pPr>
              <a:t>45</a:t>
            </a:fld>
            <a:endParaRPr lang="en-US" altLang="en-US"/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762000" y="4876800"/>
            <a:ext cx="782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+mn-lt"/>
              </a:rPr>
              <a:t>Discount rate presumed to reflect required yield (IRR) in market for unlevered investments of similar risk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762000" y="5638800"/>
            <a:ext cx="7735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For surveys of unlevered yields, see RERC </a:t>
            </a:r>
            <a:r>
              <a:rPr lang="en-US" sz="2000" dirty="0">
                <a:solidFill>
                  <a:srgbClr val="39639D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www.rerc.com</a:t>
            </a:r>
            <a:endParaRPr lang="en-US" sz="2000" dirty="0">
              <a:solidFill>
                <a:srgbClr val="39639D"/>
              </a:solidFill>
              <a:latin typeface="+mn-lt"/>
            </a:endParaRP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212850" y="1985963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350" name="Rectangle 8"/>
          <p:cNvSpPr>
            <a:spLocks noChangeArrowheads="1"/>
          </p:cNvSpPr>
          <p:nvPr/>
        </p:nvSpPr>
        <p:spPr bwMode="auto">
          <a:xfrm>
            <a:off x="1346200" y="2635250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351" name="Rectangle 9"/>
          <p:cNvSpPr>
            <a:spLocks noChangeArrowheads="1"/>
          </p:cNvSpPr>
          <p:nvPr/>
        </p:nvSpPr>
        <p:spPr bwMode="auto">
          <a:xfrm>
            <a:off x="2144713" y="1985963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2409825" y="2308225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353" name="Rectangle 13"/>
          <p:cNvSpPr>
            <a:spLocks noChangeArrowheads="1"/>
          </p:cNvSpPr>
          <p:nvPr/>
        </p:nvSpPr>
        <p:spPr bwMode="auto">
          <a:xfrm>
            <a:off x="3975100" y="1985963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354" name="Rectangle 15"/>
          <p:cNvSpPr>
            <a:spLocks noChangeArrowheads="1"/>
          </p:cNvSpPr>
          <p:nvPr/>
        </p:nvSpPr>
        <p:spPr bwMode="auto">
          <a:xfrm>
            <a:off x="4016375" y="2308225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355" name="Rectangle 17"/>
          <p:cNvSpPr>
            <a:spLocks noChangeArrowheads="1"/>
          </p:cNvSpPr>
          <p:nvPr/>
        </p:nvSpPr>
        <p:spPr bwMode="auto">
          <a:xfrm>
            <a:off x="5224463" y="1985963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356" name="Rectangle 20"/>
          <p:cNvSpPr>
            <a:spLocks noChangeArrowheads="1"/>
          </p:cNvSpPr>
          <p:nvPr/>
        </p:nvSpPr>
        <p:spPr bwMode="auto">
          <a:xfrm>
            <a:off x="5129213" y="2635250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357" name="Rectangle 22"/>
          <p:cNvSpPr>
            <a:spLocks noChangeArrowheads="1"/>
          </p:cNvSpPr>
          <p:nvPr/>
        </p:nvSpPr>
        <p:spPr bwMode="auto">
          <a:xfrm>
            <a:off x="6888163" y="1985963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358" name="Rectangle 24"/>
          <p:cNvSpPr>
            <a:spLocks noChangeArrowheads="1"/>
          </p:cNvSpPr>
          <p:nvPr/>
        </p:nvSpPr>
        <p:spPr bwMode="auto">
          <a:xfrm>
            <a:off x="6924675" y="2308225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359" name="Rectangle 26"/>
          <p:cNvSpPr>
            <a:spLocks noChangeArrowheads="1"/>
          </p:cNvSpPr>
          <p:nvPr/>
        </p:nvSpPr>
        <p:spPr bwMode="auto">
          <a:xfrm>
            <a:off x="8272463" y="1985963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360" name="Rectangle 28"/>
          <p:cNvSpPr>
            <a:spLocks noChangeArrowheads="1"/>
          </p:cNvSpPr>
          <p:nvPr/>
        </p:nvSpPr>
        <p:spPr bwMode="auto">
          <a:xfrm>
            <a:off x="8170863" y="2308225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361" name="Rectangle 30"/>
          <p:cNvSpPr>
            <a:spLocks noChangeArrowheads="1"/>
          </p:cNvSpPr>
          <p:nvPr/>
        </p:nvSpPr>
        <p:spPr bwMode="auto">
          <a:xfrm>
            <a:off x="1281113" y="2967038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366" name="Rectangle 39"/>
          <p:cNvSpPr>
            <a:spLocks noChangeArrowheads="1"/>
          </p:cNvSpPr>
          <p:nvPr/>
        </p:nvSpPr>
        <p:spPr bwMode="auto">
          <a:xfrm>
            <a:off x="8497888" y="2967038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368" name="Rectangle 42"/>
          <p:cNvSpPr>
            <a:spLocks noChangeArrowheads="1"/>
          </p:cNvSpPr>
          <p:nvPr/>
        </p:nvSpPr>
        <p:spPr bwMode="auto">
          <a:xfrm>
            <a:off x="1428750" y="2954338"/>
            <a:ext cx="9525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2" name="Line 59"/>
          <p:cNvSpPr>
            <a:spLocks noChangeShapeType="1"/>
          </p:cNvSpPr>
          <p:nvPr/>
        </p:nvSpPr>
        <p:spPr bwMode="auto">
          <a:xfrm>
            <a:off x="5410200" y="2954338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4" name="Rectangle 62"/>
          <p:cNvSpPr>
            <a:spLocks noChangeArrowheads="1"/>
          </p:cNvSpPr>
          <p:nvPr/>
        </p:nvSpPr>
        <p:spPr bwMode="auto">
          <a:xfrm>
            <a:off x="6961188" y="2954338"/>
            <a:ext cx="7937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5" name="Line 63"/>
          <p:cNvSpPr>
            <a:spLocks noChangeShapeType="1"/>
          </p:cNvSpPr>
          <p:nvPr/>
        </p:nvSpPr>
        <p:spPr bwMode="auto">
          <a:xfrm>
            <a:off x="6961188" y="2954338"/>
            <a:ext cx="79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8" name="Rectangle 68"/>
          <p:cNvSpPr>
            <a:spLocks noChangeArrowheads="1"/>
          </p:cNvSpPr>
          <p:nvPr/>
        </p:nvSpPr>
        <p:spPr bwMode="auto">
          <a:xfrm>
            <a:off x="1281113" y="3275013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389" name="Rectangle 70"/>
          <p:cNvSpPr>
            <a:spLocks noChangeArrowheads="1"/>
          </p:cNvSpPr>
          <p:nvPr/>
        </p:nvSpPr>
        <p:spPr bwMode="auto">
          <a:xfrm>
            <a:off x="2681288" y="3275013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390" name="Rectangle 71"/>
          <p:cNvSpPr>
            <a:spLocks noChangeArrowheads="1"/>
          </p:cNvSpPr>
          <p:nvPr/>
        </p:nvSpPr>
        <p:spPr bwMode="auto">
          <a:xfrm>
            <a:off x="4073525" y="3275013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391" name="Rectangle 73"/>
          <p:cNvSpPr>
            <a:spLocks noChangeArrowheads="1"/>
          </p:cNvSpPr>
          <p:nvPr/>
        </p:nvSpPr>
        <p:spPr bwMode="auto">
          <a:xfrm>
            <a:off x="5389563" y="3275013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392" name="Rectangle 75"/>
          <p:cNvSpPr>
            <a:spLocks noChangeArrowheads="1"/>
          </p:cNvSpPr>
          <p:nvPr/>
        </p:nvSpPr>
        <p:spPr bwMode="auto">
          <a:xfrm>
            <a:off x="6938963" y="3275013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393" name="Rectangle 77"/>
          <p:cNvSpPr>
            <a:spLocks noChangeArrowheads="1"/>
          </p:cNvSpPr>
          <p:nvPr/>
        </p:nvSpPr>
        <p:spPr bwMode="auto">
          <a:xfrm>
            <a:off x="8497888" y="3275013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394" name="Rectangle 79"/>
          <p:cNvSpPr>
            <a:spLocks noChangeArrowheads="1"/>
          </p:cNvSpPr>
          <p:nvPr/>
        </p:nvSpPr>
        <p:spPr bwMode="auto">
          <a:xfrm>
            <a:off x="1281113" y="3594100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395" name="Rectangle 81"/>
          <p:cNvSpPr>
            <a:spLocks noChangeArrowheads="1"/>
          </p:cNvSpPr>
          <p:nvPr/>
        </p:nvSpPr>
        <p:spPr bwMode="auto">
          <a:xfrm>
            <a:off x="2681288" y="3594100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396" name="Rectangle 82"/>
          <p:cNvSpPr>
            <a:spLocks noChangeArrowheads="1"/>
          </p:cNvSpPr>
          <p:nvPr/>
        </p:nvSpPr>
        <p:spPr bwMode="auto">
          <a:xfrm>
            <a:off x="4073525" y="3594100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397" name="Rectangle 84"/>
          <p:cNvSpPr>
            <a:spLocks noChangeArrowheads="1"/>
          </p:cNvSpPr>
          <p:nvPr/>
        </p:nvSpPr>
        <p:spPr bwMode="auto">
          <a:xfrm>
            <a:off x="5389563" y="3594100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398" name="Rectangle 86"/>
          <p:cNvSpPr>
            <a:spLocks noChangeArrowheads="1"/>
          </p:cNvSpPr>
          <p:nvPr/>
        </p:nvSpPr>
        <p:spPr bwMode="auto">
          <a:xfrm>
            <a:off x="6938963" y="3594100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399" name="Rectangle 88"/>
          <p:cNvSpPr>
            <a:spLocks noChangeArrowheads="1"/>
          </p:cNvSpPr>
          <p:nvPr/>
        </p:nvSpPr>
        <p:spPr bwMode="auto">
          <a:xfrm>
            <a:off x="8497888" y="3594100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400" name="Rectangle 90"/>
          <p:cNvSpPr>
            <a:spLocks noChangeArrowheads="1"/>
          </p:cNvSpPr>
          <p:nvPr/>
        </p:nvSpPr>
        <p:spPr bwMode="auto">
          <a:xfrm>
            <a:off x="1281113" y="3910013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401" name="Rectangle 92"/>
          <p:cNvSpPr>
            <a:spLocks noChangeArrowheads="1"/>
          </p:cNvSpPr>
          <p:nvPr/>
        </p:nvSpPr>
        <p:spPr bwMode="auto">
          <a:xfrm>
            <a:off x="2681288" y="3910013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402" name="Rectangle 93"/>
          <p:cNvSpPr>
            <a:spLocks noChangeArrowheads="1"/>
          </p:cNvSpPr>
          <p:nvPr/>
        </p:nvSpPr>
        <p:spPr bwMode="auto">
          <a:xfrm>
            <a:off x="4073525" y="3910013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403" name="Rectangle 95"/>
          <p:cNvSpPr>
            <a:spLocks noChangeArrowheads="1"/>
          </p:cNvSpPr>
          <p:nvPr/>
        </p:nvSpPr>
        <p:spPr bwMode="auto">
          <a:xfrm>
            <a:off x="5389563" y="3910013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404" name="Rectangle 97"/>
          <p:cNvSpPr>
            <a:spLocks noChangeArrowheads="1"/>
          </p:cNvSpPr>
          <p:nvPr/>
        </p:nvSpPr>
        <p:spPr bwMode="auto">
          <a:xfrm>
            <a:off x="6938963" y="3910013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405" name="Rectangle 99"/>
          <p:cNvSpPr>
            <a:spLocks noChangeArrowheads="1"/>
          </p:cNvSpPr>
          <p:nvPr/>
        </p:nvSpPr>
        <p:spPr bwMode="auto">
          <a:xfrm>
            <a:off x="8497888" y="3910013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406" name="Rectangle 101"/>
          <p:cNvSpPr>
            <a:spLocks noChangeArrowheads="1"/>
          </p:cNvSpPr>
          <p:nvPr/>
        </p:nvSpPr>
        <p:spPr bwMode="auto">
          <a:xfrm>
            <a:off x="1281113" y="4225925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407" name="Rectangle 103"/>
          <p:cNvSpPr>
            <a:spLocks noChangeArrowheads="1"/>
          </p:cNvSpPr>
          <p:nvPr/>
        </p:nvSpPr>
        <p:spPr bwMode="auto">
          <a:xfrm>
            <a:off x="2681288" y="4225925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408" name="Rectangle 105"/>
          <p:cNvSpPr>
            <a:spLocks noChangeArrowheads="1"/>
          </p:cNvSpPr>
          <p:nvPr/>
        </p:nvSpPr>
        <p:spPr bwMode="auto">
          <a:xfrm>
            <a:off x="4073525" y="4225925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409" name="Rectangle 108"/>
          <p:cNvSpPr>
            <a:spLocks noChangeArrowheads="1"/>
          </p:cNvSpPr>
          <p:nvPr/>
        </p:nvSpPr>
        <p:spPr bwMode="auto">
          <a:xfrm>
            <a:off x="5389563" y="4876800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410" name="Rectangle 111"/>
          <p:cNvSpPr>
            <a:spLocks noChangeArrowheads="1"/>
          </p:cNvSpPr>
          <p:nvPr/>
        </p:nvSpPr>
        <p:spPr bwMode="auto">
          <a:xfrm>
            <a:off x="6938963" y="4227513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411" name="Rectangle 113"/>
          <p:cNvSpPr>
            <a:spLocks noChangeArrowheads="1"/>
          </p:cNvSpPr>
          <p:nvPr/>
        </p:nvSpPr>
        <p:spPr bwMode="auto">
          <a:xfrm>
            <a:off x="8497888" y="4227513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412" name="Rectangle 114"/>
          <p:cNvSpPr>
            <a:spLocks noChangeArrowheads="1"/>
          </p:cNvSpPr>
          <p:nvPr/>
        </p:nvSpPr>
        <p:spPr bwMode="auto">
          <a:xfrm>
            <a:off x="1408113" y="4552950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414" name="Rectangle 116"/>
          <p:cNvSpPr>
            <a:spLocks noChangeArrowheads="1"/>
          </p:cNvSpPr>
          <p:nvPr/>
        </p:nvSpPr>
        <p:spPr bwMode="auto">
          <a:xfrm>
            <a:off x="4073525" y="4552950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415" name="Rectangle 120"/>
          <p:cNvSpPr>
            <a:spLocks noChangeArrowheads="1"/>
          </p:cNvSpPr>
          <p:nvPr/>
        </p:nvSpPr>
        <p:spPr bwMode="auto">
          <a:xfrm>
            <a:off x="8497888" y="4552950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6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7420" name="Line 127"/>
          <p:cNvSpPr>
            <a:spLocks noChangeShapeType="1"/>
          </p:cNvSpPr>
          <p:nvPr/>
        </p:nvSpPr>
        <p:spPr bwMode="auto">
          <a:xfrm>
            <a:off x="1428750" y="4857750"/>
            <a:ext cx="1588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30" name="Line 137"/>
          <p:cNvSpPr>
            <a:spLocks noChangeShapeType="1"/>
          </p:cNvSpPr>
          <p:nvPr/>
        </p:nvSpPr>
        <p:spPr bwMode="auto">
          <a:xfrm>
            <a:off x="4094163" y="4857750"/>
            <a:ext cx="1587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33" name="Rectangle 140"/>
          <p:cNvSpPr>
            <a:spLocks noChangeArrowheads="1"/>
          </p:cNvSpPr>
          <p:nvPr/>
        </p:nvSpPr>
        <p:spPr bwMode="auto">
          <a:xfrm>
            <a:off x="6961188" y="4857750"/>
            <a:ext cx="7937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38" name="Rectangle 145"/>
          <p:cNvSpPr>
            <a:spLocks noChangeArrowheads="1"/>
          </p:cNvSpPr>
          <p:nvPr/>
        </p:nvSpPr>
        <p:spPr bwMode="auto">
          <a:xfrm>
            <a:off x="919163" y="4865688"/>
            <a:ext cx="349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73132E"/>
              </a:buClr>
              <a:buFont typeface="Wingdings" pitchFamily="2" charset="2"/>
              <a:buNone/>
            </a:pPr>
            <a:r>
              <a:rPr lang="en-US" sz="1100">
                <a:latin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225426" name="Text Box 146"/>
          <p:cNvSpPr txBox="1">
            <a:spLocks noChangeArrowheads="1"/>
          </p:cNvSpPr>
          <p:nvPr/>
        </p:nvSpPr>
        <p:spPr bwMode="auto">
          <a:xfrm>
            <a:off x="3505200" y="1600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Exhibit 8-8</a:t>
            </a: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762000" y="6076890"/>
            <a:ext cx="7735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Can be solved for using Excel or “</a:t>
            </a:r>
            <a:r>
              <a:rPr lang="en-US" sz="2000" dirty="0" err="1">
                <a:latin typeface="+mn-lt"/>
              </a:rPr>
              <a:t>CF</a:t>
            </a:r>
            <a:r>
              <a:rPr lang="en-US" sz="2000" baseline="-25000" dirty="0" err="1">
                <a:latin typeface="+mn-lt"/>
              </a:rPr>
              <a:t>o</a:t>
            </a:r>
            <a:r>
              <a:rPr lang="en-US" sz="2000" dirty="0">
                <a:latin typeface="+mn-lt"/>
              </a:rPr>
              <a:t>” keys on the calculator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08B94B-0577-206C-4A3E-7D58CF9F8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42505-4C10-2412-D6AA-0F5566393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44" y="2067778"/>
            <a:ext cx="8305800" cy="2798643"/>
          </a:xfrm>
          <a:prstGeom prst="rect">
            <a:avLst/>
          </a:prstGeom>
        </p:spPr>
      </p:pic>
      <p:cxnSp>
        <p:nvCxnSpPr>
          <p:cNvPr id="58" name="Straight Arrow Connector 4"/>
          <p:cNvCxnSpPr>
            <a:cxnSpLocks noChangeShapeType="1"/>
          </p:cNvCxnSpPr>
          <p:nvPr/>
        </p:nvCxnSpPr>
        <p:spPr bwMode="auto">
          <a:xfrm>
            <a:off x="1649095" y="2398802"/>
            <a:ext cx="384096" cy="167516"/>
          </a:xfrm>
          <a:prstGeom prst="straightConnector1">
            <a:avLst/>
          </a:prstGeom>
          <a:noFill/>
          <a:ln w="22225" algn="ctr">
            <a:solidFill>
              <a:srgbClr val="303F7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Rectangle 2"/>
          <p:cNvSpPr txBox="1">
            <a:spLocks noChangeArrowheads="1"/>
          </p:cNvSpPr>
          <p:nvPr/>
        </p:nvSpPr>
        <p:spPr bwMode="auto">
          <a:xfrm>
            <a:off x="776287" y="2100708"/>
            <a:ext cx="1690688" cy="307777"/>
          </a:xfrm>
          <a:prstGeom prst="rect">
            <a:avLst/>
          </a:prstGeom>
          <a:noFill/>
          <a:ln w="22225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303F70"/>
                </a:solidFill>
                <a:latin typeface="+mj-lt"/>
                <a:ea typeface="+mj-ea"/>
                <a:cs typeface="+mj-cs"/>
              </a:rPr>
              <a:t>From Exhibit 8-7</a:t>
            </a:r>
          </a:p>
        </p:txBody>
      </p:sp>
    </p:spTree>
    <p:extLst>
      <p:ext uri="{BB962C8B-B14F-4D97-AF65-F5344CB8AC3E}">
        <p14:creationId xmlns:p14="http://schemas.microsoft.com/office/powerpoint/2010/main" val="36373050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Reconciliation of Value Indicators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34751-DF69-4588-A036-D4DAD36C3DBF}" type="slidenum">
              <a:rPr lang="en-US" altLang="en-US"/>
              <a:pPr>
                <a:defRPr/>
              </a:pPr>
              <a:t>46</a:t>
            </a:fld>
            <a:endParaRPr lang="en-US" altLang="en-US"/>
          </a:p>
        </p:txBody>
      </p:sp>
      <p:sp>
        <p:nvSpPr>
          <p:cNvPr id="8" name="Text Box 146"/>
          <p:cNvSpPr txBox="1">
            <a:spLocks noChangeArrowheads="1"/>
          </p:cNvSpPr>
          <p:nvPr/>
        </p:nvSpPr>
        <p:spPr bwMode="auto">
          <a:xfrm>
            <a:off x="3429000" y="1828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Exhibit 8-9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96DEAE-88BF-441D-D0AD-8AC15057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9BD743-B805-C368-1888-F26F4E036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62" y="2324100"/>
            <a:ext cx="8634675" cy="25836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6976FC-4B81-BA00-F647-B92EBA263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3640" y="2971800"/>
            <a:ext cx="640080" cy="1280160"/>
          </a:xfrm>
          <a:prstGeom prst="rect">
            <a:avLst/>
          </a:prstGeom>
          <a:noFill/>
          <a:ln w="22225">
            <a:solidFill>
              <a:srgbClr val="303F7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kern="0" dirty="0">
              <a:solidFill>
                <a:srgbClr val="303F7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FD8FBDB-1C6F-7997-F1DB-E2DA03DD264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638800" y="3429000"/>
            <a:ext cx="624840" cy="1581090"/>
          </a:xfrm>
          <a:prstGeom prst="straightConnector1">
            <a:avLst/>
          </a:prstGeom>
          <a:noFill/>
          <a:ln w="19050" algn="ctr">
            <a:solidFill>
              <a:srgbClr val="303F7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Box 3">
            <a:extLst>
              <a:ext uri="{FF2B5EF4-FFF2-40B4-BE49-F238E27FC236}">
                <a16:creationId xmlns:a16="http://schemas.microsoft.com/office/drawing/2014/main" id="{24CBB5E1-8FE4-F97B-030C-394FC317B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010090"/>
            <a:ext cx="449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How are these weights determined?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066800"/>
          </a:xfrm>
        </p:spPr>
        <p:txBody>
          <a:bodyPr/>
          <a:lstStyle/>
          <a:p>
            <a:pPr eaLnBrk="1" hangingPunct="1"/>
            <a:r>
              <a:rPr lang="en-US" sz="3600" dirty="0"/>
              <a:t>So…What’s Better?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8763000" cy="3200400"/>
          </a:xfrm>
        </p:spPr>
        <p:txBody>
          <a:bodyPr/>
          <a:lstStyle/>
          <a:p>
            <a:pPr eaLnBrk="1" hangingPunct="1"/>
            <a:r>
              <a:rPr lang="en-US" sz="2800" dirty="0"/>
              <a:t>Is direct capitalization using </a:t>
            </a:r>
            <a:r>
              <a:rPr lang="en-US" sz="2800" i="1" dirty="0"/>
              <a:t>R</a:t>
            </a:r>
            <a:r>
              <a:rPr lang="en-US" sz="2800" baseline="-25000" dirty="0"/>
              <a:t>o </a:t>
            </a:r>
            <a:r>
              <a:rPr lang="en-US" sz="2800" dirty="0"/>
              <a:t>superior to valuation by DCF?</a:t>
            </a:r>
          </a:p>
          <a:p>
            <a:pPr lvl="1" eaLnBrk="1" hangingPunct="1"/>
            <a:r>
              <a:rPr lang="en-US" sz="2400" dirty="0"/>
              <a:t>Fewer </a:t>
            </a:r>
            <a:r>
              <a:rPr lang="en-US" sz="2400" b="1" dirty="0"/>
              <a:t>explicit</a:t>
            </a:r>
            <a:r>
              <a:rPr lang="en-US" sz="2400" b="1" dirty="0">
                <a:solidFill>
                  <a:srgbClr val="731324"/>
                </a:solidFill>
              </a:rPr>
              <a:t> </a:t>
            </a:r>
            <a:r>
              <a:rPr lang="en-US" sz="2400" dirty="0"/>
              <a:t>assumptions and forecasts are required</a:t>
            </a:r>
          </a:p>
          <a:p>
            <a:pPr lvl="1" eaLnBrk="1" hangingPunct="1"/>
            <a:r>
              <a:rPr lang="en-US" sz="2400" dirty="0"/>
              <a:t>What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implicit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assumption are you making?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964650"/>
              </p:ext>
            </p:extLst>
          </p:nvPr>
        </p:nvGraphicFramePr>
        <p:xfrm>
          <a:off x="2590800" y="3810000"/>
          <a:ext cx="297973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588" imgH="431613" progId="Equation.3">
                  <p:embed/>
                </p:oleObj>
              </mc:Choice>
              <mc:Fallback>
                <p:oleObj name="Equation" r:id="rId2" imgW="1180588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810000"/>
                        <a:ext cx="2979738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C7513D-BF6F-4BD0-82F0-70F137A384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9CED11A5-4712-4A3C-94CD-5935A2B25AA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01372-0F30-3DF5-9328-EFDB6D240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of Appraiser Requires Analytical AND People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EE963-C662-A0F1-1B68-2FA75D1BE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network of data contacts</a:t>
            </a:r>
          </a:p>
          <a:p>
            <a:r>
              <a:rPr lang="en-US" dirty="0"/>
              <a:t>Collect, read, interpret, and organize data and reports</a:t>
            </a:r>
          </a:p>
          <a:p>
            <a:r>
              <a:rPr lang="en-US" dirty="0"/>
              <a:t>Be skilled in data analysis and report production</a:t>
            </a:r>
          </a:p>
          <a:p>
            <a:r>
              <a:rPr lang="en-US" dirty="0"/>
              <a:t>Fight time deadlines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3C892-7616-18FB-EC78-C252DABF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21E35-05B9-14AB-7A88-AAC97AC0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48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Two Approaches to Income Valuation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03362"/>
            <a:ext cx="8991600" cy="4287838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+mj-lt"/>
              <a:buAutoNum type="arabicPeriod" startAt="2"/>
            </a:pPr>
            <a:r>
              <a:rPr lang="en-US" dirty="0"/>
              <a:t>Discounted cash flow (DCF)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Project net annual CFs for a </a:t>
            </a:r>
            <a:r>
              <a:rPr lang="en-US" i="1" dirty="0"/>
              <a:t>standard</a:t>
            </a:r>
            <a:r>
              <a:rPr lang="en-US" dirty="0"/>
              <a:t> holding period 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say, 10 years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Discount all expected future CFs at required return (IRR)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Appraiser trying to think like a typical investor!</a:t>
            </a:r>
          </a:p>
          <a:p>
            <a:pPr marL="344487" lvl="1" indent="0" eaLnBrk="1" hangingPunct="1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1B518-ECED-4AF0-AD10-74A35606A9AF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B12AE7-F527-FB9E-27A2-20AC801E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How Does DCF Differ from Direct Capitalization?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4724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>
                <a:cs typeface="Times New Roman" pitchFamily="18" charset="0"/>
              </a:rPr>
              <a:t>DCF valuation models require:</a:t>
            </a:r>
          </a:p>
          <a:p>
            <a:pPr marL="92583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cs typeface="Times New Roman" pitchFamily="18" charset="0"/>
              </a:rPr>
              <a:t>estimate of typical buyer’s expected holding period</a:t>
            </a:r>
          </a:p>
          <a:p>
            <a:pPr marL="92583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cs typeface="Times New Roman" pitchFamily="18" charset="0"/>
              </a:rPr>
              <a:t>estimates of net (annual) CFs over expected holding period, including net income from expected sale of property</a:t>
            </a:r>
          </a:p>
          <a:p>
            <a:pPr marL="92583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cs typeface="Times New Roman" pitchFamily="18" charset="0"/>
              </a:rPr>
              <a:t>appraiser to select discount rate (required IRR)</a:t>
            </a:r>
          </a:p>
          <a:p>
            <a:pPr marL="571500" indent="-571500" eaLnBrk="1" hangingPunct="1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9C24E-FBD1-4F96-861D-9BCBB123D938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DFE513-F63B-ADF4-331D-C3FF7D8C0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534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Estimating Net Operating Income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89B17-634F-4A22-9BC5-39A8D2FFC2C5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87680" y="5029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400" kern="0" dirty="0">
                <a:latin typeface="+mn-lt"/>
                <a:ea typeface="+mj-ea"/>
                <a:cs typeface="+mj-cs"/>
              </a:rPr>
              <a:t>Pro forma: Sometimes referred to as a “reconstructed” operating statement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09592" y="1595735"/>
            <a:ext cx="1648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+mn-lt"/>
              </a:rPr>
              <a:t>Exhibit 8-1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AB7660-09FD-07D8-3E35-D8015D57D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A9AC0-F211-1900-877C-A5BA05149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81212"/>
            <a:ext cx="8302304" cy="27193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57260" cy="941388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Rental Income is Generated By Leases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85860" cy="4419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General types of commercial RE leases: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Straight lease: “level” lease payments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Step-up or graduated lease: rent increases on a predetermined schedule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Indexed lease: rent tied to an inflation index; ex., consumer price index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Percentage lease: rent includes percentage of tenant’s sales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Apartment leases?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008F2-D5D7-4F80-8884-D262BCBBF6AE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293B23-D873-FAF6-AD34-F98CE12D4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16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Example: Centre Point Office Building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13CEB-8D03-4EFA-B017-EAD033BFC63E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380992" y="1519535"/>
            <a:ext cx="1648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+mn-lt"/>
              </a:rPr>
              <a:t>Exhibit 8-2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4953000"/>
            <a:ext cx="85344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000" kern="0" dirty="0">
                <a:latin typeface="+mn-lt"/>
                <a:ea typeface="+mj-ea"/>
                <a:cs typeface="+mj-cs"/>
              </a:rPr>
              <a:t>Note: Some leases will expire during 5-year holding period; how would that be handled?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16CA8B-6405-3E8D-37DA-968FF44E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F2C159-CF59-CE42-927E-016102074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919287"/>
            <a:ext cx="8629650" cy="301942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Modul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5929</TotalTime>
  <Words>3532</Words>
  <Application>Microsoft Office PowerPoint</Application>
  <PresentationFormat>On-screen Show (4:3)</PresentationFormat>
  <Paragraphs>434</Paragraphs>
  <Slides>48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</vt:lpstr>
      <vt:lpstr>Book Antiqua</vt:lpstr>
      <vt:lpstr>Calibri</vt:lpstr>
      <vt:lpstr>Cambria Math</vt:lpstr>
      <vt:lpstr>Lucida Sans</vt:lpstr>
      <vt:lpstr>Times</vt:lpstr>
      <vt:lpstr>Times New Roman</vt:lpstr>
      <vt:lpstr>Wingdings</vt:lpstr>
      <vt:lpstr>Wingdings 2</vt:lpstr>
      <vt:lpstr>2_Module</vt:lpstr>
      <vt:lpstr>Document</vt:lpstr>
      <vt:lpstr>Equation</vt:lpstr>
      <vt:lpstr>Chapter 8</vt:lpstr>
      <vt:lpstr>The Income Approach to Appraisal</vt:lpstr>
      <vt:lpstr>Two Approaches to Income Valuation</vt:lpstr>
      <vt:lpstr>Two Approaches to Income Valuation</vt:lpstr>
      <vt:lpstr>Two Approaches to Income Valuation</vt:lpstr>
      <vt:lpstr>How Does DCF Differ from Direct Capitalization?</vt:lpstr>
      <vt:lpstr>Estimating Net Operating Income</vt:lpstr>
      <vt:lpstr>Rental Income is Generated By Leases</vt:lpstr>
      <vt:lpstr>Example: Centre Point Office Building</vt:lpstr>
      <vt:lpstr>Potential Gross Income (PGI)</vt:lpstr>
      <vt:lpstr>Potential Gross Income:               Centre Point Office Building</vt:lpstr>
      <vt:lpstr>Using Rent Comparables to Estimate Rental Rates (Exhibit 8-3)</vt:lpstr>
      <vt:lpstr>Effective Gross Income</vt:lpstr>
      <vt:lpstr>Effective Gross Income</vt:lpstr>
      <vt:lpstr>Effective Gross Income:        Centre Point</vt:lpstr>
      <vt:lpstr>Operating Expenses</vt:lpstr>
      <vt:lpstr>Operating Expenses</vt:lpstr>
      <vt:lpstr>Capital Expenditures (CAPX)</vt:lpstr>
      <vt:lpstr>Special Problem in Income Property Analysis: CAPX</vt:lpstr>
      <vt:lpstr>First-Year Pro Forma (next 12 months)  </vt:lpstr>
      <vt:lpstr>Sources of Industry Expense Data</vt:lpstr>
      <vt:lpstr>Sources of Industry Expense Data</vt:lpstr>
      <vt:lpstr>Net Operating Income</vt:lpstr>
      <vt:lpstr>Study Question 8-4</vt:lpstr>
      <vt:lpstr>Study Question 8-4: Solution </vt:lpstr>
      <vt:lpstr>PowerPoint Presentation</vt:lpstr>
      <vt:lpstr>First Income Valuation Method: Direct Capitalization</vt:lpstr>
      <vt:lpstr>Steps in Direct Capitalization</vt:lpstr>
      <vt:lpstr>Direct Capitalization:                     Centre Point Office Building</vt:lpstr>
      <vt:lpstr>Direct Capitalization:                 Centre Point Office Building</vt:lpstr>
      <vt:lpstr>Understanding Cap Rates</vt:lpstr>
      <vt:lpstr>Importance of Understanding Where CAPX are in Pro Forma When Abstracting Cap Rates</vt:lpstr>
      <vt:lpstr>Other Sources of Cap Rates</vt:lpstr>
      <vt:lpstr>Important Point About Cap Rates</vt:lpstr>
      <vt:lpstr>U.S. Cap Rates for 3 Property Types Since 1996:Q1</vt:lpstr>
      <vt:lpstr>Effective Gross Income Multiplier</vt:lpstr>
      <vt:lpstr>Effective Gross Rent Multiplier Example</vt:lpstr>
      <vt:lpstr>Problems with Valuation by Direct Capitalization</vt:lpstr>
      <vt:lpstr>Problems with Valuation by Direct Capitalization</vt:lpstr>
      <vt:lpstr>Problems with Valuation by Direct Capitalization</vt:lpstr>
      <vt:lpstr>Problems with Valuation by Direct Capitalization</vt:lpstr>
      <vt:lpstr>PowerPoint Presentation</vt:lpstr>
      <vt:lpstr>DCF Example: Centre Point</vt:lpstr>
      <vt:lpstr>DCF Example: Centre Point</vt:lpstr>
      <vt:lpstr>Valuation of the Unlevered Cash Flows: Centre Point </vt:lpstr>
      <vt:lpstr>Reconciliation of Value Indicators</vt:lpstr>
      <vt:lpstr>So…What’s Better? </vt:lpstr>
      <vt:lpstr>Work of Appraiser Requires Analytical AND People Skills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9:</dc:title>
  <dc:creator>Katherine Mau</dc:creator>
  <cp:lastModifiedBy>Schrenk, Lawrence</cp:lastModifiedBy>
  <cp:revision>60</cp:revision>
  <dcterms:created xsi:type="dcterms:W3CDTF">2009-06-23T15:11:07Z</dcterms:created>
  <dcterms:modified xsi:type="dcterms:W3CDTF">2024-08-29T00:08:34Z</dcterms:modified>
</cp:coreProperties>
</file>