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62"/>
  </p:notesMasterIdLst>
  <p:handoutMasterIdLst>
    <p:handoutMasterId r:id="rId63"/>
  </p:handoutMasterIdLst>
  <p:sldIdLst>
    <p:sldId id="415" r:id="rId2"/>
    <p:sldId id="354" r:id="rId3"/>
    <p:sldId id="449" r:id="rId4"/>
    <p:sldId id="312" r:id="rId5"/>
    <p:sldId id="393" r:id="rId6"/>
    <p:sldId id="400" r:id="rId7"/>
    <p:sldId id="371" r:id="rId8"/>
    <p:sldId id="401" r:id="rId9"/>
    <p:sldId id="372" r:id="rId10"/>
    <p:sldId id="402" r:id="rId11"/>
    <p:sldId id="374" r:id="rId12"/>
    <p:sldId id="360" r:id="rId13"/>
    <p:sldId id="351" r:id="rId14"/>
    <p:sldId id="375" r:id="rId15"/>
    <p:sldId id="361" r:id="rId16"/>
    <p:sldId id="362" r:id="rId17"/>
    <p:sldId id="376" r:id="rId18"/>
    <p:sldId id="380" r:id="rId19"/>
    <p:sldId id="536" r:id="rId20"/>
    <p:sldId id="381" r:id="rId21"/>
    <p:sldId id="394" r:id="rId22"/>
    <p:sldId id="319" r:id="rId23"/>
    <p:sldId id="403" r:id="rId24"/>
    <p:sldId id="405" r:id="rId25"/>
    <p:sldId id="384" r:id="rId26"/>
    <p:sldId id="385" r:id="rId27"/>
    <p:sldId id="406" r:id="rId28"/>
    <p:sldId id="407" r:id="rId29"/>
    <p:sldId id="496" r:id="rId30"/>
    <p:sldId id="497" r:id="rId31"/>
    <p:sldId id="388" r:id="rId32"/>
    <p:sldId id="412" r:id="rId33"/>
    <p:sldId id="413" r:id="rId34"/>
    <p:sldId id="332" r:id="rId35"/>
    <p:sldId id="333" r:id="rId36"/>
    <p:sldId id="537" r:id="rId37"/>
    <p:sldId id="334" r:id="rId38"/>
    <p:sldId id="335" r:id="rId39"/>
    <p:sldId id="347" r:id="rId40"/>
    <p:sldId id="478" r:id="rId41"/>
    <p:sldId id="336" r:id="rId42"/>
    <p:sldId id="348" r:id="rId43"/>
    <p:sldId id="349" r:id="rId44"/>
    <p:sldId id="494" r:id="rId45"/>
    <p:sldId id="482" r:id="rId46"/>
    <p:sldId id="500" r:id="rId47"/>
    <p:sldId id="483" r:id="rId48"/>
    <p:sldId id="350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31" r:id="rId57"/>
    <p:sldId id="532" r:id="rId58"/>
    <p:sldId id="533" r:id="rId59"/>
    <p:sldId id="534" r:id="rId60"/>
    <p:sldId id="535" r:id="rId6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2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28E174-F3DD-4EE2-9BA6-68DBCF099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8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99B2F8-E776-4CAA-A1E1-B52E1396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0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EF110-8F7D-494F-898E-23F38B16A526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7463" y="700088"/>
            <a:ext cx="4660900" cy="34956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6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4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6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0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20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2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23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4DFC18D-AF6B-4FF7-A215-D950E4EF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524001"/>
            <a:ext cx="5353476" cy="402640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21DEAF-2E5C-2E91-B5A8-905C68D48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extLst/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089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6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3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3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6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  <a:extLst/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7284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afl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canalytics.com/" TargetMode="External"/><Relationship Id="rId4" Type="http://schemas.openxmlformats.org/officeDocument/2006/relationships/hyperlink" Target="http://www.costa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ddiemac.com/research/indices/house-price-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altor.org/research/research/metroprice" TargetMode="External"/><Relationship Id="rId5" Type="http://schemas.openxmlformats.org/officeDocument/2006/relationships/hyperlink" Target="http://us.spindices.com/index-family/real-estate/sp-case-shiller" TargetMode="External"/><Relationship Id="rId4" Type="http://schemas.openxmlformats.org/officeDocument/2006/relationships/hyperlink" Target="https://www.fhfa.gov/DataTools/Downloads/Pages/House-Price-Index.asp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means.com/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f.freddiemac.com/tools-learning/home-value-suite/overview" TargetMode="External"/><Relationship Id="rId2" Type="http://schemas.openxmlformats.org/officeDocument/2006/relationships/hyperlink" Target="http://www.freddiemac.com/sell/hve/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zip.com/avm" TargetMode="External"/><Relationship Id="rId2" Type="http://schemas.openxmlformats.org/officeDocument/2006/relationships/hyperlink" Target="http://www.smarthomebuy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zillow.com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inance.yahoo.com/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C00F-82D0-0546-0FB1-4F1435929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381000"/>
            <a:ext cx="8996686" cy="762000"/>
          </a:xfrm>
        </p:spPr>
        <p:txBody>
          <a:bodyPr>
            <a:normAutofit/>
          </a:bodyPr>
          <a:lstStyle/>
          <a:p>
            <a:r>
              <a:rPr lang="en-US" sz="4800" dirty="0"/>
              <a:t>Chapter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6D58B-C7FD-317D-1EF5-2ED78BF0B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8" y="51816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/>
              <a:t>Valuation Using the Sales Comparison and Cost Approaches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B771-DFD8-1C2A-BBB1-38D4093C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081" y="6544056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B57C9-0C5F-89AF-6FE8-6D68F892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5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400" y="2133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The Valuation Process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Exhibit 7-1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B555F-E0E9-E224-DFFA-2373AD3E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123" y="1500050"/>
            <a:ext cx="3358277" cy="525126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B9E70C-82C9-82A0-6E8C-78884750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9A35F8-ABEB-3148-FC95-CF0A9F40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3481" y="6476999"/>
            <a:ext cx="5507719" cy="274320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9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12922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1.	 Identify the appraisal problem</a:t>
            </a:r>
          </a:p>
          <a:p>
            <a:pPr lvl="1" eaLnBrk="1" hangingPunct="1"/>
            <a:r>
              <a:rPr lang="en-US" dirty="0"/>
              <a:t>Client </a:t>
            </a:r>
            <a:r>
              <a:rPr lang="en-US" sz="2000" dirty="0"/>
              <a:t>&amp;</a:t>
            </a:r>
            <a:r>
              <a:rPr lang="en-US" dirty="0"/>
              <a:t> intended uses of appraisal</a:t>
            </a:r>
          </a:p>
          <a:p>
            <a:pPr lvl="1" eaLnBrk="1" hangingPunct="1"/>
            <a:r>
              <a:rPr lang="en-US" dirty="0"/>
              <a:t>Date of valuation </a:t>
            </a:r>
          </a:p>
          <a:p>
            <a:pPr lvl="1" eaLnBrk="1" hangingPunct="1"/>
            <a:r>
              <a:rPr lang="en-US" dirty="0"/>
              <a:t>Rights to be valued (fee simple, etc.) </a:t>
            </a:r>
          </a:p>
          <a:p>
            <a:pPr lvl="1" eaLnBrk="1" hangingPunct="1"/>
            <a:r>
              <a:rPr lang="en-US" dirty="0"/>
              <a:t>Type of value to be estimated </a:t>
            </a:r>
          </a:p>
          <a:p>
            <a:pPr lvl="2" eaLnBrk="1" hangingPunct="1"/>
            <a:r>
              <a:rPr lang="en-US" dirty="0"/>
              <a:t>market, insurance, or taxable value?</a:t>
            </a:r>
          </a:p>
          <a:p>
            <a:pPr lvl="2" eaLnBrk="1" hangingPunct="1"/>
            <a:r>
              <a:rPr lang="en-US" dirty="0"/>
              <a:t>Most common type of valuation?</a:t>
            </a:r>
          </a:p>
          <a:p>
            <a:pPr lvl="1" eaLnBrk="1" hangingPunct="1"/>
            <a:r>
              <a:rPr lang="en-US" dirty="0"/>
              <a:t>Important assumptions or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AE2E3-5118-1D83-78F5-B19DA3B2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70C-6956-DFCB-221A-A4F97A2D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530725"/>
          </a:xfrm>
        </p:spPr>
        <p:txBody>
          <a:bodyPr/>
          <a:lstStyle/>
          <a:p>
            <a:pPr marL="118872" indent="0" eaLnBrk="1" hangingPunct="1">
              <a:lnSpc>
                <a:spcPct val="150000"/>
              </a:lnSpc>
              <a:buNone/>
              <a:defRPr/>
            </a:pPr>
            <a:r>
              <a:rPr lang="en-US" dirty="0"/>
              <a:t>2.  Determine the required scope of work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Time </a:t>
            </a:r>
            <a:r>
              <a:rPr lang="en-US" sz="2000" dirty="0"/>
              <a:t>&amp;</a:t>
            </a:r>
            <a:r>
              <a:rPr lang="en-US" dirty="0"/>
              <a:t> personal requirements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Outline of proposed appraisal report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Data </a:t>
            </a:r>
            <a:r>
              <a:rPr lang="en-US" sz="2000" dirty="0"/>
              <a:t>&amp;</a:t>
            </a:r>
            <a:r>
              <a:rPr lang="en-US" dirty="0"/>
              <a:t> procedures used to complete required tasks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41A3E-A798-14F6-0FAA-0F6316AA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D66A0-A541-C8B5-39F6-A9C7E94B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1292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/>
              <a:t>3.  Collect data and describe property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Market area data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Characteristics of region, city, and neighborhood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Subject property data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Site, building, &amp; locational characteristics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Comparable property data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Key to Appraisal?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88E69-5797-FDD6-CE29-E6A5D6F0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CB579-81B2-A5C3-AFBA-4C159B96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39825"/>
          </a:xfrm>
        </p:spPr>
        <p:txBody>
          <a:bodyPr>
            <a:noAutofit/>
          </a:bodyPr>
          <a:lstStyle/>
          <a:p>
            <a:r>
              <a:rPr lang="en-US" dirty="0"/>
              <a:t>Uniform Standards of Professional Appraisal Practice (USPAP)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4.	 Perform data analysis</a:t>
            </a:r>
          </a:p>
          <a:p>
            <a:pPr lvl="1" eaLnBrk="1" hangingPunct="1"/>
            <a:r>
              <a:rPr lang="en-US" dirty="0"/>
              <a:t>Market analysis</a:t>
            </a:r>
          </a:p>
          <a:p>
            <a:pPr lvl="2" eaLnBrk="1" hangingPunct="1"/>
            <a:r>
              <a:rPr lang="en-US" sz="2000" dirty="0"/>
              <a:t>Demand </a:t>
            </a:r>
            <a:r>
              <a:rPr lang="en-US" sz="1600" dirty="0"/>
              <a:t>&amp;</a:t>
            </a:r>
            <a:r>
              <a:rPr lang="en-US" sz="2000" dirty="0"/>
              <a:t> supply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Highest </a:t>
            </a:r>
            <a:r>
              <a:rPr lang="en-US" sz="2000" dirty="0"/>
              <a:t>&amp;</a:t>
            </a:r>
            <a:r>
              <a:rPr lang="en-US" dirty="0"/>
              <a:t> best use; i.e., use which is:</a:t>
            </a:r>
          </a:p>
          <a:p>
            <a:pPr lvl="2" eaLnBrk="1" hangingPunct="1"/>
            <a:r>
              <a:rPr lang="en-US" sz="2000" dirty="0"/>
              <a:t>legally permissible</a:t>
            </a:r>
          </a:p>
          <a:p>
            <a:pPr lvl="2" eaLnBrk="1" hangingPunct="1"/>
            <a:r>
              <a:rPr lang="en-US" sz="2000" dirty="0"/>
              <a:t>physically possible</a:t>
            </a:r>
          </a:p>
          <a:p>
            <a:pPr lvl="2" eaLnBrk="1" hangingPunct="1"/>
            <a:r>
              <a:rPr lang="en-US" sz="2000" dirty="0"/>
              <a:t>financially feasible</a:t>
            </a:r>
          </a:p>
          <a:p>
            <a:pPr lvl="2" eaLnBrk="1" hangingPunct="1"/>
            <a:r>
              <a:rPr lang="en-US" sz="2000" dirty="0"/>
              <a:t>most profitable (yields highest residual value to land)</a:t>
            </a:r>
          </a:p>
          <a:p>
            <a:pPr lvl="1" eaLnBrk="1" hangingPunct="1"/>
            <a:r>
              <a:rPr lang="en-US" dirty="0"/>
              <a:t>Highest </a:t>
            </a:r>
            <a:r>
              <a:rPr lang="en-US" sz="2000" dirty="0"/>
              <a:t>&amp;</a:t>
            </a:r>
            <a:r>
              <a:rPr lang="en-US" dirty="0"/>
              <a:t> best use as though vacant</a:t>
            </a:r>
          </a:p>
          <a:p>
            <a:pPr lvl="2" eaLnBrk="1" hangingPunct="1"/>
            <a:r>
              <a:rPr lang="en-US" dirty="0"/>
              <a:t>considers any possible use</a:t>
            </a:r>
          </a:p>
          <a:p>
            <a:pPr lvl="1" eaLnBrk="1" hangingPunct="1"/>
            <a:r>
              <a:rPr lang="en-US" dirty="0"/>
              <a:t>Highest </a:t>
            </a:r>
            <a:r>
              <a:rPr lang="en-US" sz="2000" dirty="0"/>
              <a:t>&amp;</a:t>
            </a:r>
            <a:r>
              <a:rPr lang="en-US" dirty="0"/>
              <a:t> best use as improved</a:t>
            </a:r>
          </a:p>
          <a:p>
            <a:pPr lvl="2" eaLnBrk="1" hangingPunct="1"/>
            <a:r>
              <a:rPr lang="en-US" dirty="0"/>
              <a:t>must consider any cost of demolition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51FA7-0227-5355-6840-4845B00F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C9B77-3D66-9313-2A6A-FA6196A2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85860" cy="11398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5.	 Determine value of land </a:t>
            </a:r>
          </a:p>
          <a:p>
            <a:pPr lvl="1" eaLnBrk="1" hangingPunct="1"/>
            <a:r>
              <a:rPr lang="en-US" dirty="0"/>
              <a:t>Important to value separately from improvements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E241A-34F2-EAE7-9322-22A1EE0D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D2421-930A-E3A0-BB9E-A71AF3D0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6.	 Apply 3 approaches to valuation </a:t>
            </a:r>
          </a:p>
          <a:p>
            <a:pPr lvl="1" eaLnBrk="1" hangingPunct="1">
              <a:defRPr/>
            </a:pPr>
            <a:r>
              <a:rPr lang="en-US" dirty="0"/>
              <a:t>Sales comparison approach</a:t>
            </a:r>
          </a:p>
          <a:p>
            <a:pPr lvl="1" eaLnBrk="1" hangingPunct="1">
              <a:defRPr/>
            </a:pPr>
            <a:r>
              <a:rPr lang="en-US" dirty="0"/>
              <a:t>Cost approach</a:t>
            </a:r>
          </a:p>
          <a:p>
            <a:pPr lvl="1" eaLnBrk="1" hangingPunct="1">
              <a:defRPr/>
            </a:pPr>
            <a:r>
              <a:rPr lang="en-US" dirty="0"/>
              <a:t>Income approach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indent="-338138" eaLnBrk="1" hangingPunct="1">
              <a:buNone/>
              <a:defRPr/>
            </a:pPr>
            <a:r>
              <a:rPr lang="en-US" dirty="0"/>
              <a:t>7.  Reconcile indicated values from 3 approaches</a:t>
            </a:r>
          </a:p>
          <a:p>
            <a:pPr marL="741363" lvl="1" indent="-284163" eaLnBrk="1" hangingPunct="1">
              <a:defRPr/>
            </a:pPr>
            <a:r>
              <a:rPr lang="en-US" dirty="0"/>
              <a:t>Weight based on relative reliability of the three approaches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2C1C9-D8B6-690B-E9E3-7A2ABAB5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DF51-DE83-195B-76B0-7734DBC5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953000"/>
          </a:xfrm>
        </p:spPr>
        <p:txBody>
          <a:bodyPr/>
          <a:lstStyle/>
          <a:p>
            <a:pPr marL="396875" indent="-277813" eaLnBrk="1" hangingPunct="1">
              <a:buNone/>
            </a:pPr>
            <a:r>
              <a:rPr lang="en-US" dirty="0"/>
              <a:t>8.	  Report final value estimate</a:t>
            </a:r>
          </a:p>
          <a:p>
            <a:pPr lvl="1"/>
            <a:r>
              <a:rPr lang="en-US" dirty="0"/>
              <a:t>Report writing is an extremely important function</a:t>
            </a:r>
          </a:p>
          <a:p>
            <a:pPr lvl="1" eaLnBrk="1" hangingPunct="1"/>
            <a:r>
              <a:rPr lang="en-US" dirty="0"/>
              <a:t>Must meet requirements of 1 of 2 reporting options  </a:t>
            </a:r>
          </a:p>
          <a:p>
            <a:pPr marL="914400" lvl="2" eaLnBrk="1" hangingPunct="1"/>
            <a:r>
              <a:rPr lang="en-US" dirty="0"/>
              <a:t>Appraisal report</a:t>
            </a:r>
          </a:p>
          <a:p>
            <a:pPr marL="1133856" lvl="3"/>
            <a:r>
              <a:rPr lang="en-US" dirty="0"/>
              <a:t>Form reports or longer narrative reports</a:t>
            </a:r>
          </a:p>
          <a:p>
            <a:pPr marL="1133856" lvl="3"/>
            <a:r>
              <a:rPr lang="en-US" dirty="0"/>
              <a:t>For appraisals of homes, usually use form instead of narrative </a:t>
            </a:r>
          </a:p>
          <a:p>
            <a:pPr marL="914400" lvl="2" eaLnBrk="1" hangingPunct="1"/>
            <a:r>
              <a:rPr lang="en-US" dirty="0"/>
              <a:t>Restricted appraisal report</a:t>
            </a:r>
          </a:p>
          <a:p>
            <a:pPr marL="1133856" lvl="3"/>
            <a:r>
              <a:rPr lang="en-US" dirty="0"/>
              <a:t>Minimum discussion of appraisal with references to internal file documentation</a:t>
            </a:r>
          </a:p>
          <a:p>
            <a:pPr marL="1133856" lvl="3"/>
            <a:r>
              <a:rPr lang="en-US" dirty="0"/>
              <a:t>Intended only for use of the client  </a:t>
            </a:r>
          </a:p>
          <a:p>
            <a:pPr marL="1721612" lvl="4" indent="-5143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93877-9031-420B-A2BF-5592B17C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5A21-C962-0B21-181D-34FD4F0D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1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2F700-FBF0-8A19-68DD-95F545B2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1"/>
            <a:ext cx="3551288" cy="54102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Three Approaches to Estimating Market Value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0"/>
            <a:ext cx="5029200" cy="1981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Chapters 7 and 8 focus on Step 6:</a:t>
            </a:r>
          </a:p>
          <a:p>
            <a:pPr lvl="1" eaLnBrk="1" hangingPunct="1"/>
            <a:r>
              <a:rPr lang="en-US" dirty="0"/>
              <a:t>Sales comparison approach</a:t>
            </a:r>
          </a:p>
          <a:p>
            <a:pPr lvl="1" eaLnBrk="1" hangingPunct="1"/>
            <a:r>
              <a:rPr lang="en-US" dirty="0"/>
              <a:t>Cost approach</a:t>
            </a:r>
          </a:p>
          <a:p>
            <a:pPr lvl="1" eaLnBrk="1" hangingPunct="1"/>
            <a:r>
              <a:rPr lang="en-US" dirty="0"/>
              <a:t>Income approach</a:t>
            </a:r>
          </a:p>
        </p:txBody>
      </p:sp>
      <p:cxnSp>
        <p:nvCxnSpPr>
          <p:cNvPr id="25605" name="Straight Arrow Connector 4"/>
          <p:cNvCxnSpPr>
            <a:cxnSpLocks noChangeShapeType="1"/>
          </p:cNvCxnSpPr>
          <p:nvPr/>
        </p:nvCxnSpPr>
        <p:spPr bwMode="auto">
          <a:xfrm>
            <a:off x="4556760" y="4800600"/>
            <a:ext cx="1310640" cy="609600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7236C-A4D6-EF38-817F-9D31D1A4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3B4BE0-4BE4-4074-4805-974F1AD4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6D3F6-13B7-BD3B-A4E2-61C4B953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992623"/>
            <a:ext cx="8077200" cy="1499616"/>
          </a:xfrm>
        </p:spPr>
        <p:txBody>
          <a:bodyPr>
            <a:normAutofit/>
          </a:bodyPr>
          <a:lstStyle/>
          <a:p>
            <a:pPr>
              <a:tabLst>
                <a:tab pos="4000500" algn="l"/>
              </a:tabLst>
            </a:pPr>
            <a:r>
              <a:rPr lang="en-US" sz="3200" dirty="0">
                <a:solidFill>
                  <a:srgbClr val="39639D"/>
                </a:solidFill>
              </a:rPr>
              <a:t>Valuation Using Sales Comparison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4156-F5E9-1CA7-4713-4CFA56A6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19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D3A6-7DCA-440E-4569-70EFD734A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0015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/>
              <a:t>Decision Making in Commercial Real Estate Centers Around Valuation</a:t>
            </a:r>
          </a:p>
        </p:txBody>
      </p:sp>
      <p:sp>
        <p:nvSpPr>
          <p:cNvPr id="1843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Valuation calculations are required when 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property acquisition is considered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structure 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modernized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renovated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abandoned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demolished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site is developed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property is used as collateral for a loan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3688-2FC9-1599-1033-5895CC967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35340" y="6461759"/>
            <a:ext cx="533400" cy="304800"/>
          </a:xfrm>
        </p:spPr>
        <p:txBody>
          <a:bodyPr/>
          <a:lstStyle/>
          <a:p>
            <a:pPr>
              <a:defRPr/>
            </a:pPr>
            <a:fld id="{D4DFC18D-AF6B-4FF7-A215-D950E4EF1E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8DBBC41-3738-3B41-ED60-EBEBA0FE3E7D}"/>
              </a:ext>
            </a:extLst>
          </p:cNvPr>
          <p:cNvSpPr txBox="1">
            <a:spLocks/>
          </p:cNvSpPr>
          <p:nvPr/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800">
                <a:solidFill>
                  <a:prstClr val="black">
                    <a:tint val="9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800" dirty="0">
              <a:solidFill>
                <a:prstClr val="black">
                  <a:tint val="95000"/>
                </a:prst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Sales Comparison Approach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191000"/>
          </a:xfrm>
        </p:spPr>
        <p:txBody>
          <a:bodyPr>
            <a:normAutofit/>
          </a:bodyPr>
          <a:lstStyle/>
          <a:p>
            <a:pPr marL="533400" indent="-533400" eaLnBrk="1" hangingPunct="1">
              <a:defRPr/>
            </a:pPr>
            <a:r>
              <a:rPr lang="en-US" dirty="0"/>
              <a:t>Basic Idea: </a:t>
            </a:r>
          </a:p>
          <a:p>
            <a:pPr marL="952500" lvl="1" indent="-608013" eaLnBrk="1" hangingPunct="1">
              <a:defRPr/>
            </a:pPr>
            <a:r>
              <a:rPr lang="en-US" dirty="0"/>
              <a:t>Value of RE can be determined by analyzing the sale prices of similar properties</a:t>
            </a:r>
          </a:p>
          <a:p>
            <a:pPr marL="533400" indent="-533400" eaLnBrk="1" hangingPunct="1">
              <a:defRPr/>
            </a:pPr>
            <a:r>
              <a:rPr lang="en-US" dirty="0"/>
              <a:t>Why?</a:t>
            </a:r>
            <a:r>
              <a:rPr lang="en-US" i="1" dirty="0"/>
              <a:t> </a:t>
            </a:r>
          </a:p>
          <a:p>
            <a:pPr marL="952500" lvl="1" indent="-608013" eaLnBrk="1" hangingPunct="1">
              <a:defRPr/>
            </a:pPr>
            <a:r>
              <a:rPr lang="en-US" dirty="0"/>
              <a:t>In a competitive market, close substitutes should sell for similar prices</a:t>
            </a:r>
          </a:p>
          <a:p>
            <a:pPr marL="625475" indent="-608013" eaLnBrk="1" hangingPunct="1">
              <a:defRPr/>
            </a:pPr>
            <a:r>
              <a:rPr lang="en-US" dirty="0"/>
              <a:t>Major difficulty?</a:t>
            </a:r>
          </a:p>
          <a:p>
            <a:pPr marL="952500" lvl="1" indent="-608013" eaLnBrk="1" hangingPunct="1">
              <a:defRPr/>
            </a:pPr>
            <a:r>
              <a:rPr lang="en-US" dirty="0"/>
              <a:t>How many truly close substitutes exist </a:t>
            </a:r>
            <a:r>
              <a:rPr lang="en-US" sz="2000" dirty="0"/>
              <a:t>&amp;</a:t>
            </a:r>
            <a:r>
              <a:rPr lang="en-US" dirty="0"/>
              <a:t> how many of these have sold recently?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6E9FD-74A9-02C8-6F7A-0BDD4596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5147-75FB-12D5-24B2-124039BB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B7AE5-EA63-8D56-67D6-A78797AC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15" y="1933859"/>
            <a:ext cx="8445789" cy="2790541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Steps in Sales Comparison Approach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438400" y="157578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Exhibit 7-3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5029200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What housing attributes seem to matter most?</a:t>
            </a:r>
          </a:p>
        </p:txBody>
      </p:sp>
      <p:cxnSp>
        <p:nvCxnSpPr>
          <p:cNvPr id="7" name="Straight Arrow Connector 4"/>
          <p:cNvCxnSpPr>
            <a:cxnSpLocks noChangeShapeType="1"/>
          </p:cNvCxnSpPr>
          <p:nvPr/>
        </p:nvCxnSpPr>
        <p:spPr bwMode="auto">
          <a:xfrm flipH="1" flipV="1">
            <a:off x="2057400" y="4114800"/>
            <a:ext cx="457200" cy="990600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228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1. Lot size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2. House size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3. Age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4. Location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B012E1-601C-452B-EE8C-3A6F9EF9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C88BA25-72E3-AC59-CFBD-3533F17D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Selecting Comparable Sales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/>
          <a:lstStyle/>
          <a:p>
            <a:pPr eaLnBrk="1" hangingPunct="1"/>
            <a:r>
              <a:rPr lang="en-US" dirty="0"/>
              <a:t>Must be properties that prospective buyers would consider </a:t>
            </a:r>
            <a:r>
              <a:rPr lang="en-US" b="1" dirty="0"/>
              <a:t>substitutes</a:t>
            </a:r>
            <a:r>
              <a:rPr lang="en-US" dirty="0"/>
              <a:t> for subject property</a:t>
            </a:r>
          </a:p>
          <a:p>
            <a:pPr eaLnBrk="1" hangingPunct="1"/>
            <a:r>
              <a:rPr lang="en-US" dirty="0"/>
              <a:t>Should be arms-length transactions</a:t>
            </a:r>
          </a:p>
          <a:p>
            <a:pPr lvl="1" eaLnBrk="1" hangingPunct="1"/>
            <a:r>
              <a:rPr lang="en-US" dirty="0"/>
              <a:t>Fairly negotiated prices that occurred under “normal” conditions</a:t>
            </a:r>
          </a:p>
          <a:p>
            <a:pPr lvl="2" eaLnBrk="1" hangingPunct="1"/>
            <a:r>
              <a:rPr lang="en-US" dirty="0"/>
              <a:t>For example, not a distressed sale </a:t>
            </a:r>
          </a:p>
          <a:p>
            <a:pPr eaLnBrk="1" hangingPunct="1"/>
            <a:r>
              <a:rPr lang="en-US" dirty="0"/>
              <a:t>Select to minimize required physical </a:t>
            </a:r>
            <a:r>
              <a:rPr lang="en-US" sz="2400" dirty="0"/>
              <a:t>&amp;</a:t>
            </a:r>
            <a:r>
              <a:rPr lang="en-US" dirty="0"/>
              <a:t> locational adjustments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36A70-6124-277F-4AEF-DC3B92AF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B40D6-DAAF-4364-41AD-66B9B1A9E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" t="15195" r="4670" b="17667"/>
          <a:stretch/>
        </p:blipFill>
        <p:spPr>
          <a:xfrm>
            <a:off x="1524000" y="5105400"/>
            <a:ext cx="5943600" cy="1447800"/>
          </a:xfrm>
          <a:prstGeom prst="rect">
            <a:avLst/>
          </a:prstGeom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9A0721E0-6BF3-9B69-1C71-7E9CA3217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1371600" cy="128016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D472-BABB-5672-C3F8-3C7CF800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Selecting Comparable Sales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Data sources: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Public records (e.g., county property tax assessor)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Alachua County (</a:t>
            </a:r>
            <a:r>
              <a:rPr lang="en-US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www.acpafl.org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Multiple listing service (MLS)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Private vendors (title companies, others)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err="1"/>
              <a:t>CoStar</a:t>
            </a:r>
            <a:r>
              <a:rPr lang="en-US" dirty="0"/>
              <a:t> for commercial properties (</a:t>
            </a:r>
            <a:r>
              <a:rPr lang="en-US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www.costar.com</a:t>
            </a:r>
            <a:r>
              <a:rPr lang="en-US" dirty="0"/>
              <a:t>)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Real Capital Analytics (RCA: </a:t>
            </a:r>
            <a:r>
              <a:rPr lang="en-US" dirty="0">
                <a:solidFill>
                  <a:srgbClr val="39639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www.rcanalytics.com</a:t>
            </a:r>
            <a:r>
              <a:rPr lang="en-US" dirty="0"/>
              <a:t>)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Importance of personal relationships</a:t>
            </a:r>
          </a:p>
          <a:p>
            <a:pPr>
              <a:lnSpc>
                <a:spcPct val="150000"/>
              </a:lnSpc>
            </a:pPr>
            <a:r>
              <a:rPr lang="en-US" dirty="0"/>
              <a:t>Fee appraisers are researchers!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25F348-E04C-80AB-BAFC-45C6596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5FF6-2D09-D36E-30BE-F7BC3E93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9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Adjustments to Comparable Sale Prices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Goal?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Convert characteristics of each comparable to an approximation of subject.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21086-B759-D523-54E8-388435EA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0" y="2456898"/>
            <a:ext cx="4029075" cy="88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61BCE-119F-0ADC-0296-0C9B21C2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3421380"/>
            <a:ext cx="4972050" cy="318259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48AC28-A8BD-2334-2658-B0937F21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CB89357-BBF8-0F2C-FF96-35579A99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0D7F5E01-1A28-E861-8CC1-482616CB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44139"/>
            <a:ext cx="914400" cy="914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26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Adjustments to Comparable Sale Prices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Sequence of adjustments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Transactional adjustments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Property adjustments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FEE-2BFE-B25C-FFF5-DC4B3145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CD7-A5F9-556F-D72D-848929F0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0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Adjustments to Comparable Sale Prices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Transactional Adjustments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Concern the nature </a:t>
            </a:r>
            <a:r>
              <a:rPr lang="en-US" sz="2000" dirty="0"/>
              <a:t>&amp;</a:t>
            </a:r>
            <a:r>
              <a:rPr lang="en-US" dirty="0"/>
              <a:t> terms of the deal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Property rights conveyed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If buyer of comparable purchased a different legal estate, should be dropped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Financing terms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ex., below rate financing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Conditions of sale (arm’s length or not?)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Parents sell to daughter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Expenditures made immediately after purchase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Buyer probably received price concession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Market conditions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i.e., changes in values since sale of comparable 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83741-EE3A-634A-FE4E-C1AF32BB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32C2-620E-D760-240D-14B71D92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69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9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Adjusting for Market Conditions Using a Price Index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5111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Sources of house price indices</a:t>
            </a:r>
          </a:p>
          <a:p>
            <a:pPr lvl="1"/>
            <a:r>
              <a:rPr lang="en-US" dirty="0"/>
              <a:t>Freddie Mac: </a:t>
            </a:r>
          </a:p>
          <a:p>
            <a:pPr marL="457200" lvl="1" indent="0">
              <a:buNone/>
              <a:tabLst>
                <a:tab pos="685800" algn="l"/>
              </a:tabLs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www.freddiemac.com/research/indices/house-price-index.html</a:t>
            </a:r>
            <a:r>
              <a:rPr lang="en-US" sz="2000" dirty="0">
                <a:solidFill>
                  <a:srgbClr val="39639D"/>
                </a:solidFill>
              </a:rPr>
              <a:t> </a:t>
            </a:r>
          </a:p>
          <a:p>
            <a:pPr marL="685800" lvl="1" indent="-228600"/>
            <a:r>
              <a:rPr lang="en-US" dirty="0"/>
              <a:t>Federal Housing Finance Agency (FHFA): </a:t>
            </a:r>
            <a:r>
              <a:rPr lang="en-US" sz="2000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www.fhfa.gov/DataTools/Downloads/Pages/House-Price-Index.aspx</a:t>
            </a:r>
            <a:endParaRPr lang="en-US" sz="2000" dirty="0">
              <a:solidFill>
                <a:srgbClr val="39639D"/>
              </a:solidFill>
            </a:endParaRPr>
          </a:p>
          <a:p>
            <a:pPr lvl="1"/>
            <a:r>
              <a:rPr lang="en-US" dirty="0"/>
              <a:t>S&amp;P </a:t>
            </a:r>
            <a:r>
              <a:rPr lang="en-US" dirty="0" err="1"/>
              <a:t>CoreLogic</a:t>
            </a:r>
            <a:r>
              <a:rPr lang="en-US" dirty="0"/>
              <a:t> Case-Shiller Home Price Indices </a:t>
            </a:r>
            <a:r>
              <a:rPr lang="en-US" sz="2000" dirty="0">
                <a:solidFill>
                  <a:srgbClr val="39639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http://us.spindices.com/index-family/real-estate/sp-case-shiller</a:t>
            </a:r>
            <a:endParaRPr lang="en-US" sz="2000" dirty="0">
              <a:solidFill>
                <a:srgbClr val="39639D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National Association of Realtors  </a:t>
            </a:r>
            <a:r>
              <a:rPr lang="en-US" sz="2000" dirty="0">
                <a:solidFill>
                  <a:srgbClr val="39639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www.realtor.org/research/research/metroprice</a:t>
            </a:r>
            <a:r>
              <a:rPr lang="en-US" dirty="0">
                <a:solidFill>
                  <a:srgbClr val="39639D"/>
                </a:solidFill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Application: Derive monthly rates of change from most relevant series, &amp; apply to </a:t>
            </a:r>
            <a:r>
              <a:rPr lang="en-US" sz="2400" dirty="0" err="1"/>
              <a:t>comparables</a:t>
            </a:r>
            <a:r>
              <a:rPr lang="en-US" sz="24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50D91-C0F1-ADAF-6B42-3C86846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79901-6F8F-8A89-AB8C-30ED4392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9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Adjustment to Comparable Sales Prices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Property Adjustments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Physical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Economic characteristics (not applied to residences)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Important economic characteristics of income producing properties: operating expenses, lease terms, tenant mix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If comparable use if different from best use of subject, better not use as a comparable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Non-realty items (personal property)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Furniture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Sound/stereo/TV equipment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 flipV="1">
            <a:off x="2133600" y="2209800"/>
            <a:ext cx="914400" cy="2234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1981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easy is this?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5F5B-2573-D029-3193-64AD5BBC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633633-EB20-9CAF-B781-05D62DC5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pPr marL="274320" indent="0">
              <a:buFont typeface="Wingdings" pitchFamily="2" charset="2"/>
              <a:buNone/>
              <a:defRPr/>
            </a:pPr>
            <a:r>
              <a:rPr lang="en-US" sz="2400" dirty="0"/>
              <a:t>A comparable property sold six months ago for $150,000. The adjustments for the various elements of comparison have been calculated as follows: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	</a:t>
            </a:r>
            <a:r>
              <a:rPr lang="en-US" sz="2000" dirty="0"/>
              <a:t>Financing terms: -$2,600 	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Market conditions: +8 percent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Location: -5 percent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Physical characteristics: +$12,500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Non-realty: -$3,000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Other conditions of sale: 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Legal characteristics: 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Use: 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		</a:t>
            </a:r>
          </a:p>
          <a:p>
            <a:pPr marL="274320" indent="0">
              <a:buFont typeface="Wingdings" pitchFamily="2" charset="2"/>
              <a:buNone/>
              <a:defRPr/>
            </a:pPr>
            <a:r>
              <a:rPr lang="en-US" sz="2400" dirty="0"/>
              <a:t>Making the adjustments in the order they are listed above, what is the comparable’s final adjusted sale price?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62" y="152400"/>
            <a:ext cx="861203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Practice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01562-0344-C7ED-FFC3-7D162C2B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CE796-CBA4-CFB5-3454-E2D3931A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1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0015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/>
              <a:t>Real Estate “Estates”--i.e., Interests</a:t>
            </a:r>
          </a:p>
        </p:txBody>
      </p:sp>
      <p:sp>
        <p:nvSpPr>
          <p:cNvPr id="1843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0"/>
            <a:ext cx="8686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Fee Simple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Absolute ownership unencumbered by any other interest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Subject to only limitations imposed by governmental powers of taxation, eminent domain, police power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Leased Fee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Ownership interest held by lessor/owner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Includes right to receive contract rent plus reversionary rights when lease(s) expires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Leasehold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Right held by lessee/tenant to use </a:t>
            </a:r>
            <a:r>
              <a:rPr lang="en-US" sz="2000" dirty="0"/>
              <a:t>&amp;</a:t>
            </a:r>
            <a:r>
              <a:rPr lang="en-US" sz="2400" dirty="0"/>
              <a:t> occupy RE for a stated term </a:t>
            </a:r>
            <a:r>
              <a:rPr lang="en-US" sz="2000" dirty="0"/>
              <a:t>&amp;</a:t>
            </a:r>
            <a:r>
              <a:rPr lang="en-US" sz="2400" dirty="0"/>
              <a:t> under conditions specified in lease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4BB88-1B47-55DF-4DF2-D4D4210E8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3115" y="6476999"/>
            <a:ext cx="533400" cy="304800"/>
          </a:xfrm>
        </p:spPr>
        <p:txBody>
          <a:bodyPr/>
          <a:lstStyle/>
          <a:p>
            <a:pPr>
              <a:defRPr/>
            </a:pPr>
            <a:fld id="{D4DFC18D-AF6B-4FF7-A215-D950E4EF1E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3F4456-ABAE-0265-B196-B4A1ACA2F8E4}"/>
              </a:ext>
            </a:extLst>
          </p:cNvPr>
          <p:cNvSpPr txBox="1">
            <a:spLocks/>
          </p:cNvSpPr>
          <p:nvPr/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800">
                <a:solidFill>
                  <a:prstClr val="black">
                    <a:tint val="9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800" dirty="0">
              <a:solidFill>
                <a:prstClr val="black">
                  <a:tint val="95000"/>
                </a:prst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7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Practice: Solution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38113" y="1676400"/>
          <a:ext cx="88709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40028" imgH="2134977" progId="Word.Document.12">
                  <p:embed/>
                </p:oleObj>
              </mc:Choice>
              <mc:Fallback>
                <p:oleObj name="Document" r:id="rId2" imgW="5640028" imgH="2134977" progId="Word.Document.12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676400"/>
                        <a:ext cx="88709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5181600"/>
            <a:ext cx="8534400" cy="137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/>
              <a:t>	</a:t>
            </a:r>
            <a:r>
              <a:rPr lang="en-US" sz="2000" b="1" dirty="0"/>
              <a:t>Adjustments</a:t>
            </a:r>
            <a:r>
              <a:rPr lang="en-US" sz="2000" dirty="0"/>
              <a:t>: Financing terms: -$2,600; market conditions: +8 percent; location: -5 percent; physical characteristics: +$12,500; non-realty items: -$3,000; other conditions of sale: 0; legal characteristics: 0; use: 0.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FE4E71-92C0-4285-1FFB-EC3105F0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2490D-FAD5-BA25-4326-BADD706F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5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458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Sequence of Adjustments (USPAP)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3999"/>
            <a:ext cx="8839200" cy="4952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Transactional adjustments 1</a:t>
            </a:r>
            <a:r>
              <a:rPr lang="en-US" baseline="30000" dirty="0"/>
              <a:t>st</a:t>
            </a:r>
            <a:r>
              <a:rPr lang="en-US" dirty="0"/>
              <a:t>…in order listed above</a:t>
            </a:r>
          </a:p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Property adjustments 2</a:t>
            </a:r>
            <a:r>
              <a:rPr lang="en-US" baseline="30000" dirty="0"/>
              <a:t>nd</a:t>
            </a:r>
            <a:r>
              <a:rPr lang="en-US" dirty="0"/>
              <a:t>…in no particular order</a:t>
            </a:r>
          </a:p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lang="en-US" dirty="0"/>
              <a:t>Caution: mixing dollar </a:t>
            </a:r>
            <a:r>
              <a:rPr lang="en-US" sz="2400" dirty="0"/>
              <a:t>&amp;</a:t>
            </a:r>
            <a:r>
              <a:rPr lang="en-US" dirty="0"/>
              <a:t> percentage adjustment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A3797-C556-ECB2-AA74-B7F6BC5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489F-FDFD-FE07-91D6-BB7D3E74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80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458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Sequence of Adjustments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Transactional adjustments 1</a:t>
            </a:r>
            <a:r>
              <a:rPr lang="en-US" sz="2600" baseline="30000" dirty="0"/>
              <a:t>st</a:t>
            </a:r>
            <a:r>
              <a:rPr lang="en-US" sz="2600" dirty="0"/>
              <a:t>…in order listed above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Property adjustments 2</a:t>
            </a:r>
            <a:r>
              <a:rPr lang="en-US" sz="2600" baseline="30000" dirty="0"/>
              <a:t>nd</a:t>
            </a:r>
            <a:r>
              <a:rPr lang="en-US" sz="2600" dirty="0"/>
              <a:t>…in no particular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Caution: mixing dollar </a:t>
            </a:r>
            <a:r>
              <a:rPr lang="en-US" sz="2000" dirty="0"/>
              <a:t>&amp;</a:t>
            </a:r>
            <a:r>
              <a:rPr lang="en-US" sz="2600" dirty="0"/>
              <a:t> percentage adjustment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670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Adj. first for non-realty items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" y="5221069"/>
            <a:ext cx="1905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Adj. first for ∆ market values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(250,000 × 0.02)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cxnSp>
        <p:nvCxnSpPr>
          <p:cNvPr id="7" name="Straight Arrow Connector 4"/>
          <p:cNvCxnSpPr>
            <a:cxnSpLocks noChangeShapeType="1"/>
          </p:cNvCxnSpPr>
          <p:nvPr/>
        </p:nvCxnSpPr>
        <p:spPr bwMode="auto">
          <a:xfrm>
            <a:off x="1600200" y="4114800"/>
            <a:ext cx="91440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>
            <a:off x="1524000" y="5562600"/>
            <a:ext cx="99060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1524000" cy="307777"/>
          </a:xfrm>
          <a:prstGeom prst="rect">
            <a:avLst/>
          </a:prstGeom>
          <a:noFill/>
          <a:ln w="22225">
            <a:solidFill>
              <a:srgbClr val="274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 247,000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×</a:t>
            </a:r>
            <a:r>
              <a:rPr lang="en-US" sz="1400" dirty="0"/>
              <a:t> 0.02</a:t>
            </a:r>
          </a:p>
        </p:txBody>
      </p:sp>
      <p:cxnSp>
        <p:nvCxnSpPr>
          <p:cNvPr id="10" name="Straight Arrow Connector 4"/>
          <p:cNvCxnSpPr>
            <a:cxnSpLocks noChangeShapeType="1"/>
          </p:cNvCxnSpPr>
          <p:nvPr/>
        </p:nvCxnSpPr>
        <p:spPr bwMode="auto">
          <a:xfrm>
            <a:off x="1752600" y="4648200"/>
            <a:ext cx="60960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38400" y="4492823"/>
            <a:ext cx="228600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+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38400" y="5407223"/>
            <a:ext cx="228600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0E988-8B2C-9E56-6D68-E3A42408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20EAA6-9D87-B2AE-C8E9-554EE303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Exhibit 7-5: Sequence of Adjustments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0" y="2819400"/>
            <a:ext cx="2133600" cy="954107"/>
          </a:xfrm>
          <a:prstGeom prst="rect">
            <a:avLst/>
          </a:prstGeom>
          <a:noFill/>
          <a:ln w="22225">
            <a:solidFill>
              <a:srgbClr val="274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 Each adjustment is made to the prior adjusted price, not sale price of comparable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0" y="2219980"/>
            <a:ext cx="1905000" cy="523220"/>
          </a:xfrm>
          <a:prstGeom prst="rect">
            <a:avLst/>
          </a:prstGeom>
          <a:noFill/>
          <a:ln w="22225">
            <a:solidFill>
              <a:srgbClr val="274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 According to USPAP….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D5FC7-F0E2-4DC5-26DF-E9F8BEB3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676400"/>
            <a:ext cx="6291025" cy="44958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819400" y="2895600"/>
            <a:ext cx="4038600" cy="0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65A4-1A83-D8AC-9F2F-D344A7A0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4E39EE-10B7-273B-68C8-E7A8A23C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1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Adjustment Grid: 2380 Appletree Ct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Exhibit 7-7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862FE-21C7-4D7D-25B2-FE6CFF1E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3999"/>
            <a:ext cx="4495800" cy="524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4923-CB39-F886-06A9-32562241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E2C71-2A38-0D76-961A-24CFC3DA1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Reconciliation of Adjusted Sale Prices</a:t>
            </a:r>
            <a:endParaRPr lang="en-US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879975"/>
            <a:ext cx="8763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Note: Appraisers do not actually assign weights when reconciling; they just discuss their weighting in the document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39888"/>
            <a:ext cx="85344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Exhibit 7-8: 2380 Appletree 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056E2-22E7-4B22-A908-D06A8E17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3345"/>
            <a:ext cx="8077200" cy="22013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D28E-9411-312F-8001-9EE1B3E4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799E50-E2CE-FC6E-ACE8-D8CB583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66D3F6-13B7-BD3B-A4E2-61C4B953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8077200" cy="1499616"/>
          </a:xfrm>
        </p:spPr>
        <p:txBody>
          <a:bodyPr>
            <a:normAutofit/>
          </a:bodyPr>
          <a:lstStyle/>
          <a:p>
            <a:pPr>
              <a:tabLst>
                <a:tab pos="4000500" algn="l"/>
              </a:tabLst>
            </a:pPr>
            <a:r>
              <a:rPr lang="en-US" sz="3200" dirty="0">
                <a:solidFill>
                  <a:srgbClr val="39639D"/>
                </a:solidFill>
              </a:rPr>
              <a:t>Valuation Using the Cost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4156-F5E9-1CA7-4713-4CFA56A6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36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1D3A6-7DCA-440E-4569-70EFD734A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4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448"/>
            <a:ext cx="8229600" cy="11399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Cost Approach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/>
              <a:t>Procedure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Estimated reproduction cost of improvements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>
                <a:cs typeface="Arial" charset="0"/>
              </a:rPr>
              <a:t>− </a:t>
            </a:r>
            <a:r>
              <a:rPr lang="en-US" dirty="0"/>
              <a:t>Estimated accrued depreciation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= Depreciated cost of building improvements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+ Estimated value of site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= Indicated value by the cost approach</a:t>
            </a:r>
          </a:p>
          <a:p>
            <a:pPr lvl="1" eaLnBrk="1" hangingPunct="1"/>
            <a:endParaRPr lang="en-US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57200" y="30480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57200" y="39624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8768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303F70"/>
              </a:buClr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Major Assumption?:</a:t>
            </a:r>
          </a:p>
          <a:p>
            <a:pPr marL="669925" lvl="1" indent="-325438" algn="just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	Cost of creating a property is related to its market value</a:t>
            </a:r>
          </a:p>
          <a:p>
            <a:pPr>
              <a:spcBef>
                <a:spcPct val="20000"/>
              </a:spcBef>
              <a:buClr>
                <a:srgbClr val="303F70"/>
              </a:buClr>
              <a:defRPr/>
            </a:pPr>
            <a:endParaRPr lang="en-US" sz="2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95FC8-ADEF-A1D9-C8C5-050D5D02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CC6A8-0A8B-939D-7535-507D4ACA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Cost Approach (continued)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Two concepts of “cost”: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Replacement cost: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Cost to create something of equal utility (functionality)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Reproduction cost: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Cost of an </a:t>
            </a:r>
            <a:r>
              <a:rPr lang="en-US" b="1" dirty="0"/>
              <a:t>exact</a:t>
            </a:r>
            <a:r>
              <a:rPr lang="en-US" dirty="0"/>
              <a:t> physical replica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Complication in application?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81432-3DED-CAA4-532A-4A39647A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B6682-9808-3297-0EE0-025A65D8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6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 dirty="0"/>
              <a:t>Cost Approach (continued)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Methods to estimate replacement cost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Quantity survey method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most accurate; reflects quantity </a:t>
            </a:r>
            <a:r>
              <a:rPr lang="en-US" sz="1400" dirty="0"/>
              <a:t>&amp;</a:t>
            </a:r>
            <a:r>
              <a:rPr lang="en-US" dirty="0"/>
              <a:t> quality of all materials and all labor costs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Cost per square foot or cubic foot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estimate of cost per unit of area; uses costs of similar structures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Unit in place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estimate of cost per building component </a:t>
            </a:r>
          </a:p>
          <a:p>
            <a:pPr lvl="1"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A8E9F-C628-53D3-7E8B-A8F99298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>
                <a:lnSpc>
                  <a:spcPct val="150000"/>
                </a:lnSpc>
              </a:pPr>
              <a:t>39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6E83-AE87-BC18-D119-D790AE3F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Value Concepts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648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b="1" dirty="0"/>
              <a:t>Market value</a:t>
            </a:r>
            <a:r>
              <a:rPr lang="en-US" dirty="0"/>
              <a:t>: 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Most probable selling price, assuming “normal” sale conditions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b="1" dirty="0"/>
              <a:t>Investment value</a:t>
            </a:r>
            <a:r>
              <a:rPr lang="en-US" dirty="0"/>
              <a:t>:  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Value to a particular individual (investor)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b="1" dirty="0"/>
              <a:t>Transaction price</a:t>
            </a:r>
            <a:r>
              <a:rPr lang="en-US" dirty="0"/>
              <a:t>:</a:t>
            </a:r>
            <a:r>
              <a:rPr lang="en-US" b="1" dirty="0"/>
              <a:t>  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Price actually paid for a specific property</a:t>
            </a:r>
            <a:endParaRPr lang="en-US" b="1" dirty="0"/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lvl="1"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65B71-FAFD-832A-960B-B3174605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06E34-C405-D328-BE64-2616E8E3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Cost Approach (continued)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Sources </a:t>
            </a:r>
            <a:r>
              <a:rPr lang="en-US" dirty="0">
                <a:solidFill>
                  <a:srgbClr val="303F70"/>
                </a:solidFill>
              </a:rPr>
              <a:t>of</a:t>
            </a:r>
            <a:r>
              <a:rPr lang="en-US" dirty="0"/>
              <a:t> replacement cost estimates</a:t>
            </a:r>
          </a:p>
          <a:p>
            <a:pPr lvl="2" eaLnBrk="1" hangingPunct="1"/>
            <a:r>
              <a:rPr lang="en-US" sz="2400" dirty="0"/>
              <a:t>R.S. Means </a:t>
            </a:r>
            <a:r>
              <a:rPr lang="en-US" sz="2400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www.rsmeans.com</a:t>
            </a:r>
            <a:endParaRPr lang="en-US" sz="2400" dirty="0">
              <a:solidFill>
                <a:srgbClr val="39639D"/>
              </a:solidFill>
            </a:endParaRPr>
          </a:p>
          <a:p>
            <a:pPr lvl="2" eaLnBrk="1" hangingPunct="1"/>
            <a:r>
              <a:rPr lang="en-US" sz="2400" dirty="0"/>
              <a:t>Consulting firms</a:t>
            </a:r>
          </a:p>
          <a:p>
            <a:pPr lvl="2" eaLnBrk="1" hangingPunct="1"/>
            <a:r>
              <a:rPr lang="en-US" sz="2400" dirty="0"/>
              <a:t>Builders/contractors</a:t>
            </a:r>
          </a:p>
          <a:p>
            <a:endParaRPr lang="en-US" sz="3200" dirty="0"/>
          </a:p>
          <a:p>
            <a:r>
              <a:rPr lang="en-US" dirty="0"/>
              <a:t>Is estimating replacement cost doable?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36C32-ED71-495C-915B-C78E4A8147A8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1D6A3A-01F5-3A89-0755-884CA08E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53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Accrued Depreciation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/>
          <a:lstStyle/>
          <a:p>
            <a:r>
              <a:rPr lang="en-US" dirty="0"/>
              <a:t>Not tax depreciation</a:t>
            </a:r>
          </a:p>
          <a:p>
            <a:r>
              <a:rPr lang="en-US" dirty="0"/>
              <a:t>Difference between replacement cost </a:t>
            </a:r>
            <a:r>
              <a:rPr lang="en-US" sz="2400" dirty="0"/>
              <a:t>&amp;</a:t>
            </a:r>
            <a:r>
              <a:rPr lang="en-US" dirty="0"/>
              <a:t> market value of improvements </a:t>
            </a:r>
          </a:p>
          <a:p>
            <a:r>
              <a:rPr lang="en-US" dirty="0"/>
              <a:t>Types of accrued depreciation that must be considered: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dirty="0"/>
              <a:t>Physical deterioration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dirty="0"/>
              <a:t>Functional obsolescence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dirty="0"/>
              <a:t>External (economic) obsolescence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4972844"/>
            <a:ext cx="2667000" cy="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Cost approach procedure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63DA5-1AD5-B7DA-F9EC-BE4F3C01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0" y="5334000"/>
            <a:ext cx="3169920" cy="12192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9E5162-130A-C265-7744-FB528D61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6597ED-9340-7545-E75F-5E29AA59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2F2988F-B0DF-D86C-B022-376B3D60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760" y="5806440"/>
            <a:ext cx="2377440" cy="1828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Types of Accrued Depreciation (continued)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724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dirty="0"/>
              <a:t>Physical deterioration: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Loss in market value due to aging, decay </a:t>
            </a:r>
            <a:r>
              <a:rPr lang="en-US" sz="2000" dirty="0"/>
              <a:t>&amp;</a:t>
            </a:r>
            <a:r>
              <a:rPr lang="en-US" dirty="0"/>
              <a:t> ordinary use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dirty="0"/>
              <a:t>Functional obsolescence: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Loss in value due to changes in tastes, preferences, technological innovations, or market standards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Examples?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D0B33-AA80-DFBF-B424-7ADCC2AB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00077-92F1-1086-83AD-9D969148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Types of Accrued Depreciation (continued)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1534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AutoNum type="arabicPeriod" startAt="3"/>
            </a:pPr>
            <a:r>
              <a:rPr lang="en-US" dirty="0"/>
              <a:t>External (economic) obsolescence: </a:t>
            </a:r>
          </a:p>
          <a:p>
            <a:pPr lvl="1" eaLnBrk="1" hangingPunct="1"/>
            <a:r>
              <a:rPr lang="en-US" dirty="0"/>
              <a:t>Loss in value due to changes beyond property boundaries (neighborhood effects) </a:t>
            </a:r>
          </a:p>
          <a:p>
            <a:pPr lvl="2"/>
            <a:r>
              <a:rPr lang="en-US" dirty="0"/>
              <a:t>Increased traffic congestion in area </a:t>
            </a:r>
          </a:p>
          <a:p>
            <a:pPr lvl="2"/>
            <a:r>
              <a:rPr lang="en-US" dirty="0"/>
              <a:t>Conversion of residential neighborhood from owner-occupied to rental</a:t>
            </a:r>
          </a:p>
          <a:p>
            <a:pPr lvl="2"/>
            <a:r>
              <a:rPr lang="en-US" dirty="0"/>
              <a:t>Environmental issues </a:t>
            </a:r>
          </a:p>
          <a:p>
            <a:pPr lvl="2"/>
            <a:r>
              <a:rPr lang="en-US" dirty="0"/>
              <a:t>Decline in desirability/demand fro neighborhood</a:t>
            </a:r>
          </a:p>
          <a:p>
            <a:pPr marL="747141" indent="-608013"/>
            <a:endParaRPr lang="en-US" dirty="0"/>
          </a:p>
          <a:p>
            <a:r>
              <a:rPr lang="en-US" dirty="0"/>
              <a:t>Is it hard to estimate accrued depreciation?</a:t>
            </a:r>
          </a:p>
          <a:p>
            <a:pPr marL="1304925" lvl="2" indent="-608013" eaLnBrk="1" hangingPunct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FE2B7-564E-5D52-D12F-6DC7F00C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70074-3153-277D-3C27-2953203E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Study Question 7-6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D6FE8-D47F-4E89-9519-4D7D4EEEECCA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F89A3-5E86-45D4-9889-0E2ED37F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6" y="1562100"/>
            <a:ext cx="8882174" cy="4191000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1F896F20-0D92-4784-A650-6C8EBCE3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1143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(accrued)</a:t>
            </a:r>
          </a:p>
        </p:txBody>
      </p:sp>
      <p:cxnSp>
        <p:nvCxnSpPr>
          <p:cNvPr id="2" name="Straight Arrow Connector 4">
            <a:extLst>
              <a:ext uri="{FF2B5EF4-FFF2-40B4-BE49-F238E27FC236}">
                <a16:creationId xmlns:a16="http://schemas.microsoft.com/office/drawing/2014/main" id="{FFCD7D1D-6412-FA98-E2B1-B8832D1FF7E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696200" y="4223266"/>
            <a:ext cx="266700" cy="424934"/>
          </a:xfrm>
          <a:prstGeom prst="straightConnector1">
            <a:avLst/>
          </a:prstGeom>
          <a:noFill/>
          <a:ln w="1587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12">
            <a:extLst>
              <a:ext uri="{FF2B5EF4-FFF2-40B4-BE49-F238E27FC236}">
                <a16:creationId xmlns:a16="http://schemas.microsoft.com/office/drawing/2014/main" id="{C01FDD3A-26F2-3576-3D12-B3C6A01F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Assuming “straight-line” depreciation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59223DEF-C3A1-1EF6-C013-0DFB9629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7282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Has used-up 21% of its economic life</a:t>
            </a: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E7E60D9F-756D-F8E3-C00A-154A28AE610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200" y="3581400"/>
            <a:ext cx="266700" cy="381000"/>
          </a:xfrm>
          <a:prstGeom prst="straightConnector1">
            <a:avLst/>
          </a:prstGeom>
          <a:noFill/>
          <a:ln w="1587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0E6DB-F5C1-2413-C10F-11456B3D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Appraisal Assignments Where Cost Approach is Heavily Weighted?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543800" cy="4648200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/>
              <a:t>New buildings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/>
              <a:t>Insurance appraisals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/>
              <a:t>Specialty buildings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8A0A4-DBC3-A3EA-9B75-36BD1EDC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35352-1485-44D1-99B5-7377FFDC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C00F-82D0-0546-0FB1-4F1435929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381000"/>
            <a:ext cx="8996686" cy="838200"/>
          </a:xfrm>
        </p:spPr>
        <p:txBody>
          <a:bodyPr>
            <a:normAutofit/>
          </a:bodyPr>
          <a:lstStyle/>
          <a:p>
            <a:r>
              <a:rPr lang="en-US" sz="3600" dirty="0"/>
              <a:t>Chapter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6D58B-C7FD-317D-1EF5-2ED78BF0B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Appendix: Automated Valuation Models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DF9B3-5C66-E17C-CA39-E7DC8231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FF04D-CF06-090B-889F-4EA17E71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46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8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Automated Valuation Models (AVMs)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Example: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i="1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Freddie Mac: Home Value Suite</a:t>
            </a:r>
            <a:endParaRPr lang="en-US" i="1" dirty="0">
              <a:solidFill>
                <a:srgbClr val="39639D"/>
              </a:solidFill>
            </a:endParaRP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sz="18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https://sf.freddiemac.com/tools-learning/home-value-suite/overview</a:t>
            </a:r>
            <a:endParaRPr lang="en-US" sz="1800" dirty="0">
              <a:solidFill>
                <a:srgbClr val="39639D"/>
              </a:solidFill>
            </a:endParaRPr>
          </a:p>
          <a:p>
            <a:r>
              <a:rPr lang="en-US" dirty="0"/>
              <a:t>Based on model developed using millions of sales</a:t>
            </a:r>
          </a:p>
          <a:p>
            <a:pPr eaLnBrk="1" hangingPunct="1"/>
            <a:r>
              <a:rPr lang="en-US" dirty="0"/>
              <a:t>Uses complex multiple regression models </a:t>
            </a:r>
          </a:p>
          <a:p>
            <a:pPr eaLnBrk="1" hangingPunct="1"/>
            <a:r>
              <a:rPr lang="en-US" dirty="0"/>
              <a:t>Regression is used to predict value of subject property </a:t>
            </a:r>
          </a:p>
          <a:p>
            <a:pPr eaLnBrk="1" hangingPunct="1"/>
            <a:r>
              <a:rPr lang="en-US" dirty="0"/>
              <a:t>See:</a:t>
            </a:r>
          </a:p>
          <a:p>
            <a:pPr lvl="1"/>
            <a:r>
              <a:rPr lang="en-US" dirty="0"/>
              <a:t>Industry Issues 7-2 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7FE56-AF81-48A3-80FA-B4F58A1AC47F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B0FB9-A5D5-88FD-A8D3-3D3800CC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Use One of These AVMs to Value a Relative’s Home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Smartzip</a:t>
            </a:r>
            <a:endParaRPr lang="en-US" dirty="0">
              <a:solidFill>
                <a:srgbClr val="39639D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https://smartzip.com/avm</a:t>
            </a:r>
            <a:endParaRPr lang="en-US" sz="2000" dirty="0">
              <a:solidFill>
                <a:srgbClr val="39639D"/>
              </a:solidFill>
            </a:endParaRPr>
          </a:p>
          <a:p>
            <a:pPr marL="118872" indent="0">
              <a:buNone/>
            </a:pPr>
            <a:endParaRPr lang="en-US" sz="2000" dirty="0"/>
          </a:p>
          <a:p>
            <a:r>
              <a:rPr lang="en-US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http://zillow.com</a:t>
            </a:r>
            <a:endParaRPr lang="en-US" dirty="0">
              <a:solidFill>
                <a:srgbClr val="39639D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B651E-C070-4B43-B4F2-9C0FE4FFD074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8564E-1E4E-B75A-885D-499E48DB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>
            <a:noAutofit/>
          </a:bodyPr>
          <a:lstStyle/>
          <a:p>
            <a:r>
              <a:rPr lang="en-US" dirty="0"/>
              <a:t>Multiple Regression Analysis (MRA)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MRA </a:t>
            </a:r>
          </a:p>
          <a:p>
            <a:pPr lvl="1">
              <a:defRPr/>
            </a:pPr>
            <a:r>
              <a:rPr lang="en-US" sz="2400" dirty="0"/>
              <a:t>For (large) sample of transactions, regress transaction prices on a set of property characteristics </a:t>
            </a:r>
          </a:p>
          <a:p>
            <a:pPr lvl="2">
              <a:defRPr/>
            </a:pPr>
            <a:r>
              <a:rPr lang="en-US" sz="2000" dirty="0"/>
              <a:t>Time-series variation in transaction prices controlled for with time “dummy” variables </a:t>
            </a:r>
            <a:endParaRPr lang="en-US" dirty="0"/>
          </a:p>
          <a:p>
            <a:pPr lvl="1">
              <a:defRPr/>
            </a:pPr>
            <a:r>
              <a:rPr lang="en-US" sz="2400" dirty="0"/>
              <a:t>Save estimated coefficients on property characteristics</a:t>
            </a:r>
          </a:p>
          <a:p>
            <a:pPr lvl="1">
              <a:defRPr/>
            </a:pPr>
            <a:r>
              <a:rPr lang="en-US" sz="2400" dirty="0"/>
              <a:t>Multiply estimated coefficients by characteristics of the  “subject” property</a:t>
            </a:r>
          </a:p>
          <a:p>
            <a:pPr lvl="1">
              <a:defRPr/>
            </a:pPr>
            <a:r>
              <a:rPr lang="en-US" sz="2400" dirty="0"/>
              <a:t>Predicted price is the estimated value of subject property</a:t>
            </a:r>
          </a:p>
          <a:p>
            <a:pPr lvl="1">
              <a:defRPr/>
            </a:pPr>
            <a:r>
              <a:rPr lang="en-US" sz="2400" dirty="0"/>
              <a:t>This is what Zillow </a:t>
            </a:r>
            <a:r>
              <a:rPr lang="en-US" sz="2000" dirty="0"/>
              <a:t>&amp;</a:t>
            </a:r>
            <a:r>
              <a:rPr lang="en-US" sz="2400" dirty="0"/>
              <a:t> others do </a:t>
            </a:r>
          </a:p>
          <a:p>
            <a:pPr marL="344487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FAA757-F5E0-EFBE-9D6D-8B6ADE8E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5B5FA-03E4-873A-1286-EA4813E4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9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Who Uses Market Value Appraisals?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Buyers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Sellers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Corporate acquisitions, mergers or dissolutions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Courts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Divorces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Eminent domain cases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Settlement of estates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Bankruptcy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Mortgage Lenders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A370FF-D2AE-54AB-FD8F-731888B9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3BC02-FEBA-F0AE-4248-C9149B18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51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175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Appendix: Regression-Based Appraisal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000" dirty="0"/>
              <a:t>Price (Y) = </a:t>
            </a:r>
            <a:r>
              <a:rPr lang="en-US" sz="3000" i="1" dirty="0">
                <a:sym typeface="WP Greek Century"/>
              </a:rPr>
              <a:t>B</a:t>
            </a:r>
            <a:r>
              <a:rPr lang="en-US" sz="3000" baseline="-25000" dirty="0">
                <a:sym typeface="WP Greek Century"/>
              </a:rPr>
              <a:t>0</a:t>
            </a:r>
            <a:r>
              <a:rPr lang="en-US" sz="3000" dirty="0">
                <a:sym typeface="WP Greek Century"/>
              </a:rPr>
              <a:t> + </a:t>
            </a:r>
            <a:r>
              <a:rPr lang="en-US" sz="3000" i="1" dirty="0">
                <a:sym typeface="WP Greek Century"/>
              </a:rPr>
              <a:t>B</a:t>
            </a:r>
            <a:r>
              <a:rPr lang="en-US" sz="3000" baseline="-25000" dirty="0">
                <a:sym typeface="WP Greek Century"/>
              </a:rPr>
              <a:t>1</a:t>
            </a:r>
            <a:r>
              <a:rPr lang="en-US" sz="3000" dirty="0">
                <a:sym typeface="WP Greek Century"/>
              </a:rPr>
              <a:t> x</a:t>
            </a:r>
            <a:r>
              <a:rPr lang="en-US" sz="3000" baseline="-25000" dirty="0">
                <a:sym typeface="WP Greek Century"/>
              </a:rPr>
              <a:t>1</a:t>
            </a:r>
            <a:r>
              <a:rPr lang="en-US" sz="3000" dirty="0">
                <a:sym typeface="WP Greek Century"/>
              </a:rPr>
              <a:t> + </a:t>
            </a:r>
            <a:r>
              <a:rPr lang="en-US" sz="3000" i="1" dirty="0">
                <a:sym typeface="WP Greek Century"/>
              </a:rPr>
              <a:t>B</a:t>
            </a:r>
            <a:r>
              <a:rPr lang="en-US" sz="3000" baseline="-25000" dirty="0">
                <a:sym typeface="WP Greek Century"/>
              </a:rPr>
              <a:t>2</a:t>
            </a:r>
            <a:r>
              <a:rPr lang="en-US" sz="3000" dirty="0">
                <a:sym typeface="WP Greek Century"/>
              </a:rPr>
              <a:t> x</a:t>
            </a:r>
            <a:r>
              <a:rPr lang="en-US" sz="3000" baseline="-25000" dirty="0">
                <a:sym typeface="WP Greek Century"/>
              </a:rPr>
              <a:t>2</a:t>
            </a:r>
            <a:r>
              <a:rPr lang="en-US" sz="3000" dirty="0">
                <a:sym typeface="WP Greek Century"/>
              </a:rPr>
              <a:t> + </a:t>
            </a:r>
            <a:r>
              <a:rPr lang="en-US" sz="3000" i="1" dirty="0">
                <a:sym typeface="WP Greek Century"/>
              </a:rPr>
              <a:t>B</a:t>
            </a:r>
            <a:r>
              <a:rPr lang="en-US" sz="3000" baseline="-25000" dirty="0">
                <a:sym typeface="WP Greek Century"/>
              </a:rPr>
              <a:t>3</a:t>
            </a:r>
            <a:r>
              <a:rPr lang="en-US" sz="3000" dirty="0">
                <a:sym typeface="WP Greek Century"/>
              </a:rPr>
              <a:t> x</a:t>
            </a:r>
            <a:r>
              <a:rPr lang="en-US" sz="3000" baseline="-25000" dirty="0">
                <a:sym typeface="WP Greek Century"/>
              </a:rPr>
              <a:t>3</a:t>
            </a:r>
            <a:r>
              <a:rPr lang="en-US" sz="3000" dirty="0">
                <a:sym typeface="WP Greek Century"/>
              </a:rPr>
              <a:t> +… </a:t>
            </a:r>
            <a:r>
              <a:rPr lang="en-US" sz="3000" i="1" dirty="0">
                <a:sym typeface="WP Greek Century"/>
              </a:rPr>
              <a:t>B</a:t>
            </a:r>
            <a:r>
              <a:rPr lang="en-US" sz="3000" baseline="-25000" dirty="0">
                <a:sym typeface="WP Greek Century"/>
              </a:rPr>
              <a:t>n</a:t>
            </a:r>
            <a:r>
              <a:rPr lang="en-US" sz="3000" dirty="0">
                <a:sym typeface="WP Greek Century"/>
              </a:rPr>
              <a:t> </a:t>
            </a:r>
            <a:r>
              <a:rPr lang="en-US" sz="3000" dirty="0" err="1">
                <a:sym typeface="WP Greek Century"/>
              </a:rPr>
              <a:t>x</a:t>
            </a:r>
            <a:r>
              <a:rPr lang="en-US" sz="3000" baseline="-25000" dirty="0" err="1">
                <a:sym typeface="WP Greek Century"/>
              </a:rPr>
              <a:t>n</a:t>
            </a:r>
            <a:r>
              <a:rPr lang="en-US" sz="3000" dirty="0">
                <a:sym typeface="WP Greek Century"/>
              </a:rPr>
              <a:t> + </a:t>
            </a:r>
            <a:r>
              <a:rPr lang="en-US" sz="3000" i="1" dirty="0">
                <a:sym typeface="WP Greek Century"/>
              </a:rPr>
              <a:t>e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sym typeface="WP Greek Century"/>
              </a:rPr>
              <a:t>Regression often estimated with millions of sale observations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sym typeface="WP Greek Century"/>
              </a:rPr>
              <a:t>X</a:t>
            </a:r>
            <a:r>
              <a:rPr lang="en-US" sz="2400" baseline="-25000" dirty="0">
                <a:sym typeface="WP Greek Century"/>
              </a:rPr>
              <a:t>1, </a:t>
            </a:r>
            <a:r>
              <a:rPr lang="en-US" sz="2400" dirty="0">
                <a:sym typeface="WP Greek Century"/>
              </a:rPr>
              <a:t>X</a:t>
            </a:r>
            <a:r>
              <a:rPr lang="en-US" sz="2400" baseline="-25000" dirty="0">
                <a:sym typeface="WP Greek Century"/>
              </a:rPr>
              <a:t>2</a:t>
            </a:r>
            <a:r>
              <a:rPr lang="en-US" sz="2400" dirty="0">
                <a:sym typeface="WP Greek Century"/>
              </a:rPr>
              <a:t>, X</a:t>
            </a:r>
            <a:r>
              <a:rPr lang="en-US" sz="2400" baseline="-25000" dirty="0">
                <a:sym typeface="WP Greek Century"/>
              </a:rPr>
              <a:t>3</a:t>
            </a:r>
            <a:r>
              <a:rPr lang="en-US" sz="2400" dirty="0">
                <a:sym typeface="WP Greek Century"/>
              </a:rPr>
              <a:t>, etc. are characteristics of properties in the sample of sales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ym typeface="WP Greek Century"/>
              </a:rPr>
              <a:t>e.g., size, age, quality, location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i="1" dirty="0">
                <a:sym typeface="WP Greek Century"/>
              </a:rPr>
              <a:t>B</a:t>
            </a:r>
            <a:r>
              <a:rPr lang="en-US" sz="2400" i="1" baseline="-25000" dirty="0">
                <a:sym typeface="WP Greek Century"/>
              </a:rPr>
              <a:t>1</a:t>
            </a:r>
            <a:r>
              <a:rPr lang="en-US" sz="2400" i="1" dirty="0">
                <a:sym typeface="WP Greek Century"/>
              </a:rPr>
              <a:t>…B</a:t>
            </a:r>
            <a:r>
              <a:rPr lang="en-US" sz="2400" i="1" baseline="-25000" dirty="0">
                <a:sym typeface="WP Greek Century"/>
              </a:rPr>
              <a:t>n</a:t>
            </a:r>
            <a:r>
              <a:rPr lang="en-US" sz="2400" i="1" dirty="0">
                <a:sym typeface="WP Greek Century"/>
              </a:rPr>
              <a:t> a</a:t>
            </a:r>
            <a:r>
              <a:rPr lang="en-US" sz="2400" dirty="0">
                <a:sym typeface="WP Greek Century"/>
              </a:rPr>
              <a:t>re estimated coefficients representing dollar value contributed toward price </a:t>
            </a:r>
            <a:r>
              <a:rPr lang="en-US" sz="2400" b="1" dirty="0">
                <a:sym typeface="WP Greek Century"/>
              </a:rPr>
              <a:t>per unit of x</a:t>
            </a:r>
            <a:r>
              <a:rPr lang="en-US" sz="2400" b="1" baseline="-25000" dirty="0">
                <a:sym typeface="WP Greek Century"/>
              </a:rPr>
              <a:t>i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i="1" dirty="0">
                <a:sym typeface="WP Greek Century"/>
              </a:rPr>
              <a:t>B</a:t>
            </a:r>
            <a:r>
              <a:rPr lang="en-US" sz="2400" baseline="-25000" dirty="0">
                <a:sym typeface="WP Greek Century"/>
              </a:rPr>
              <a:t>i</a:t>
            </a:r>
            <a:r>
              <a:rPr lang="en-US" sz="2400" dirty="0">
                <a:sym typeface="WP Greek Century"/>
              </a:rPr>
              <a:t> may be the value of having a particular attribute if x</a:t>
            </a:r>
            <a:r>
              <a:rPr lang="en-US" sz="2400" baseline="-25000" dirty="0">
                <a:sym typeface="WP Greek Century"/>
              </a:rPr>
              <a:t>i</a:t>
            </a:r>
            <a:r>
              <a:rPr lang="en-US" sz="2400" dirty="0">
                <a:sym typeface="WP Greek Century"/>
              </a:rPr>
              <a:t> is a 0/1 dummy/attribute variable (e.g., pool or not)</a:t>
            </a:r>
          </a:p>
          <a:p>
            <a:pPr marL="118872" indent="0" eaLnBrk="1" hangingPunct="1">
              <a:spcBef>
                <a:spcPts val="600"/>
              </a:spcBef>
              <a:buNone/>
            </a:pPr>
            <a:r>
              <a:rPr lang="en-US" sz="2600" dirty="0">
                <a:sym typeface="WP Greek Century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5EB795-47E5-3C91-B888-19EB95AC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67EB8-45D0-F0F3-33FD-424330D2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0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599"/>
            <a:ext cx="8839200" cy="1068387"/>
          </a:xfrm>
          <a:ln>
            <a:noFill/>
            <a:miter lim="800000"/>
            <a:headEnd/>
            <a:tailEnd/>
          </a:ln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sz="3600" dirty="0"/>
              <a:t>Example: Estimated Regression Model Statistics</a:t>
            </a:r>
          </a:p>
        </p:txBody>
      </p:sp>
      <p:graphicFrame>
        <p:nvGraphicFramePr>
          <p:cNvPr id="66563" name="Object 3"/>
          <p:cNvGraphicFramePr>
            <a:graphicFrameLocks noGrp="1"/>
          </p:cNvGraphicFramePr>
          <p:nvPr>
            <p:ph idx="1"/>
          </p:nvPr>
        </p:nvGraphicFramePr>
        <p:xfrm>
          <a:off x="1030288" y="1676401"/>
          <a:ext cx="7199312" cy="297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69024" imgH="3489960" progId="Word.Document.8">
                  <p:embed/>
                </p:oleObj>
              </mc:Choice>
              <mc:Fallback>
                <p:oleObj name="Document" r:id="rId2" imgW="6669024" imgH="3489960" progId="Word.Document.8">
                  <p:embed/>
                  <p:pic>
                    <p:nvPicPr>
                      <p:cNvPr id="66563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676401"/>
                        <a:ext cx="7199312" cy="2971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3400" y="38862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Dependent variable (Y) is sale price…equation is  estimated with a sample of comparable sales transactions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FC6442-8A1F-482A-BB30-9B3D29FF1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How are the coefficient estimates (the </a:t>
            </a:r>
            <a:r>
              <a:rPr lang="en-US" sz="2400" i="1" dirty="0">
                <a:solidFill>
                  <a:schemeClr val="tx1"/>
                </a:solidFill>
                <a:latin typeface="+mn-lt"/>
                <a:sym typeface="WP Greek Century"/>
              </a:rPr>
              <a:t>Bs) </a:t>
            </a:r>
            <a:r>
              <a:rPr lang="en-US" sz="2400" dirty="0">
                <a:solidFill>
                  <a:schemeClr val="tx1"/>
                </a:solidFill>
                <a:latin typeface="+mn-lt"/>
                <a:sym typeface="WP Greek Century"/>
              </a:rPr>
              <a:t>interpreted?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397F7-3555-0020-29D2-2D862CB5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CC51-AE2E-363C-3249-5BBB8ABD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9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  <a:ln>
            <a:noFill/>
            <a:miter lim="800000"/>
            <a:headEnd/>
            <a:tailEnd/>
          </a:ln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sz="3600" dirty="0"/>
              <a:t>Use Coefficient Estimates to “Predict” Value of Subject Property</a:t>
            </a:r>
          </a:p>
        </p:txBody>
      </p:sp>
      <p:graphicFrame>
        <p:nvGraphicFramePr>
          <p:cNvPr id="67587" name="Object 3"/>
          <p:cNvGraphicFramePr>
            <a:graphicFrameLocks noGrp="1"/>
          </p:cNvGraphicFramePr>
          <p:nvPr>
            <p:ph idx="1"/>
          </p:nvPr>
        </p:nvGraphicFramePr>
        <p:xfrm>
          <a:off x="533400" y="1744662"/>
          <a:ext cx="79248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88656" imgH="3487864" progId="Word.Document.8">
                  <p:embed/>
                </p:oleObj>
              </mc:Choice>
              <mc:Fallback>
                <p:oleObj name="Document" r:id="rId2" imgW="6688656" imgH="3487864" progId="Word.Document.8">
                  <p:embed/>
                  <p:pic>
                    <p:nvPicPr>
                      <p:cNvPr id="67587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4662"/>
                        <a:ext cx="7924800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DC821FF5-41B6-4DCD-B05A-89A9827D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More explanatory variables than the three above are used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Controlling for location is especially important/difficult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E960915-36AB-DC25-B17F-C61E3B27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8173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$164,156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E7746-290D-8A95-2B18-FF67345C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ED2B9-726E-F014-22BB-740B2F98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9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10600" cy="762000"/>
          </a:xfrm>
        </p:spPr>
        <p:txBody>
          <a:bodyPr>
            <a:noAutofit/>
          </a:bodyPr>
          <a:lstStyle/>
          <a:p>
            <a:r>
              <a:rPr lang="en-US" sz="3600" dirty="0"/>
              <a:t>Multiple Regression Analysis (MRA)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/>
              <a:t>Requires thousands (if not millions) of sales transactions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/>
              <a:t>The availability of required data has increased significantly in recent years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/>
              <a:t>Possible to estimate using Excel</a:t>
            </a:r>
          </a:p>
          <a:p>
            <a:pPr marL="344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3248C-41E8-9716-24EE-8CD3DECA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E4FE5-C9E5-109F-3518-AF0A8525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7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8-</a:t>
            </a:r>
            <a:fld id="{D493D717-1B65-45C6-AA2C-F6162FD415A8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5"/>
          <a:stretch/>
        </p:blipFill>
        <p:spPr bwMode="auto">
          <a:xfrm>
            <a:off x="381000" y="612058"/>
            <a:ext cx="5029200" cy="62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524000"/>
            <a:ext cx="35814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Data on 30 transactions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occurred in Parkway Estates…where the subject property is located</a:t>
            </a:r>
          </a:p>
          <a:p>
            <a:pPr marL="690563" lvl="1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no other controls for location</a:t>
            </a:r>
          </a:p>
          <a:p>
            <a:pPr marL="346075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Quality NOT a “dummy” variable, set equal to 0, 1, or 2 (is a continuous var.)</a:t>
            </a:r>
          </a:p>
          <a:p>
            <a:pPr marL="346075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Pool is a dummy variable set equal to 0 or 1</a:t>
            </a:r>
          </a:p>
          <a:p>
            <a:pPr marL="346075" indent="-346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other variables are “continuous”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8B4F0-7CF4-3419-F252-BBC08A6C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596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8-</a:t>
            </a:r>
            <a:fld id="{D493D717-1B65-45C6-AA2C-F6162FD415A8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/>
          <a:stretch/>
        </p:blipFill>
        <p:spPr bwMode="auto">
          <a:xfrm>
            <a:off x="228600" y="990600"/>
            <a:ext cx="3200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9E52223-B885-48FF-919F-03F732040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640" y="1434256"/>
            <a:ext cx="54864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 Square measures how well the regression model fits the data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Model explains 83.5% of the variation in observed sale prices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Each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coefficient represents the marginal contribution of each characteristic to the predicted value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Controlling as much as possible for existence of other site, building, and location characteristics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Example: each additional square foot contributes $48 to value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(on average)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Appraiser’s subjective adjustments are replaced with quantitative adjs.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DF1578-D361-4C5F-81F9-7F656257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2" y="2514600"/>
            <a:ext cx="365760" cy="18288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5">
            <a:extLst>
              <a:ext uri="{FF2B5EF4-FFF2-40B4-BE49-F238E27FC236}">
                <a16:creationId xmlns:a16="http://schemas.microsoft.com/office/drawing/2014/main" id="{65005EF3-C04B-47F2-B120-9A0D48C1745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76400" y="2590800"/>
            <a:ext cx="2438400" cy="10668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>
            <a:extLst>
              <a:ext uri="{FF2B5EF4-FFF2-40B4-BE49-F238E27FC236}">
                <a16:creationId xmlns:a16="http://schemas.microsoft.com/office/drawing/2014/main" id="{20F37B1E-BC68-4072-9929-56A1D054931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76400" y="4191000"/>
            <a:ext cx="2209800" cy="99060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1827FED4-BCD4-4F7D-8A6F-919310A7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08120"/>
            <a:ext cx="457200" cy="18288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9991-6333-4F72-BB3E-C7D4F531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4696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8-</a:t>
            </a:r>
            <a:fld id="{D493D717-1B65-45C6-AA2C-F6162FD415A8}" type="slidenum">
              <a:rPr lang="en-US"/>
              <a:pPr eaLnBrk="1" hangingPunct="1"/>
              <a:t>56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87312" r="41288" b="-732"/>
          <a:stretch/>
        </p:blipFill>
        <p:spPr bwMode="auto">
          <a:xfrm>
            <a:off x="381000" y="2057400"/>
            <a:ext cx="8001000" cy="1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10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estimate market value of subject property, list the estimated coefficients of the regression equation: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− 1,259x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+ 3,959x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+ 1,530x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+ 15.74x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	     		105,514x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+ 516x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+ 7,128x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estimated value of the subject property is therefore: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+ 48(1,960) − 1,259(3) + 3,959(2.5) + 1,530(0) + 15.74(0)    		+ 105,514(0.5) + 516(0) + 7,128(0)</a:t>
            </a:r>
          </a:p>
          <a:p>
            <a:pPr lvl="1" inden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$167,820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2F3A5F-BE6D-4C08-B7F9-923AAD9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3335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303F70"/>
                </a:solidFill>
                <a:latin typeface="+mn-lt"/>
              </a:rPr>
              <a:t>                         </a:t>
            </a:r>
            <a:r>
              <a:rPr lang="en-US" sz="1600" dirty="0">
                <a:solidFill>
                  <a:srgbClr val="303F70"/>
                </a:solidFill>
                <a:latin typeface="+mn-lt"/>
              </a:rPr>
              <a:t># of                                                    months</a:t>
            </a:r>
            <a:r>
              <a:rPr lang="en-US" dirty="0">
                <a:solidFill>
                  <a:srgbClr val="303F70"/>
                </a:solidFill>
                <a:latin typeface="+mn-lt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size        age       baths    quality    deck     lot size   since sale    pool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4C239-AB31-D90D-7F03-2654020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9668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8-</a:t>
            </a:r>
            <a:fld id="{D493D717-1B65-45C6-AA2C-F6162FD415A8}" type="slidenum">
              <a:rPr lang="en-US"/>
              <a:pPr eaLnBrk="1" hangingPunct="1"/>
              <a:t>57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87312" r="41288" b="-732"/>
          <a:stretch/>
        </p:blipFill>
        <p:spPr bwMode="auto">
          <a:xfrm>
            <a:off x="381000" y="2057400"/>
            <a:ext cx="8001000" cy="1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10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estimate market value of subject property, list the estimated coefficients of the regression equation: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− 1,259x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+ 3,959x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+ 1,530x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+ 15.74x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	     		105,514x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+ 516x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+ 7,128x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estimated value of the subject property is therefore: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+ 48(1,960) − 1,259(3) + 3,959(2.5) + 1,530(0) + 15.74(0)    		+ 105,514(0.5) + 516(0) + 7,128(0)</a:t>
            </a:r>
          </a:p>
          <a:p>
            <a:pPr lvl="1" inden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$167,820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2F3A5F-BE6D-4C08-B7F9-923AAD9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3335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303F70"/>
                </a:solidFill>
                <a:latin typeface="+mn-lt"/>
              </a:rPr>
              <a:t>                         </a:t>
            </a:r>
            <a:r>
              <a:rPr lang="en-US" sz="1600" dirty="0">
                <a:solidFill>
                  <a:srgbClr val="303F70"/>
                </a:solidFill>
                <a:latin typeface="+mn-lt"/>
              </a:rPr>
              <a:t># of                                                    months</a:t>
            </a:r>
            <a:r>
              <a:rPr lang="en-US" dirty="0">
                <a:solidFill>
                  <a:srgbClr val="303F70"/>
                </a:solidFill>
                <a:latin typeface="+mn-lt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size        age       baths    quality    deck     lot size   since sale    pool </a:t>
            </a:r>
          </a:p>
        </p:txBody>
      </p: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5A8BB1D0-F9A3-48CE-9C16-4FB986785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2362200"/>
            <a:ext cx="533400" cy="281940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5C472-8B7C-B2C6-250D-51F92859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8778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8-</a:t>
            </a:r>
            <a:fld id="{D493D717-1B65-45C6-AA2C-F6162FD415A8}" type="slidenum">
              <a:rPr lang="en-US"/>
              <a:pPr eaLnBrk="1" hangingPunct="1"/>
              <a:t>58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87312" r="41288" b="-732"/>
          <a:stretch/>
        </p:blipFill>
        <p:spPr bwMode="auto">
          <a:xfrm>
            <a:off x="381000" y="2057400"/>
            <a:ext cx="8001000" cy="1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10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estimate market value of subject property, list the estimated coefficients of the regression equation: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− 1,259x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+ 3,959x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+ 1,530x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+ 15.74x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	     		105,514x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+ 516x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+ 7,128x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estimated value of the subject property is therefore: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+ 48(1,960) − 1,259(3) + 3,959(2.5) + 1,530(0) + 15.74(0)    		+ 105,514(0.5) + 516(0) + 7,128(0)</a:t>
            </a:r>
          </a:p>
          <a:p>
            <a:pPr lvl="1" inden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$167,820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2F3A5F-BE6D-4C08-B7F9-923AAD9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3335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303F70"/>
                </a:solidFill>
                <a:latin typeface="+mn-lt"/>
              </a:rPr>
              <a:t>                         </a:t>
            </a:r>
            <a:r>
              <a:rPr lang="en-US" sz="1600" dirty="0">
                <a:solidFill>
                  <a:srgbClr val="303F70"/>
                </a:solidFill>
                <a:latin typeface="+mn-lt"/>
              </a:rPr>
              <a:t># of                                                    months</a:t>
            </a:r>
            <a:r>
              <a:rPr lang="en-US" dirty="0">
                <a:solidFill>
                  <a:srgbClr val="303F70"/>
                </a:solidFill>
                <a:latin typeface="+mn-lt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size        age       baths    quality    deck     lot size   since sale    pool </a:t>
            </a:r>
          </a:p>
        </p:txBody>
      </p: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5A8BB1D0-F9A3-48CE-9C16-4FB986785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286000"/>
            <a:ext cx="1143000" cy="297180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EFA41-AAD7-DE8E-D85E-35175EA9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64725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8-</a:t>
            </a:r>
            <a:fld id="{D493D717-1B65-45C6-AA2C-F6162FD415A8}" type="slidenum">
              <a:rPr lang="en-US"/>
              <a:pPr eaLnBrk="1" hangingPunct="1"/>
              <a:t>59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87312" r="41288" b="-732"/>
          <a:stretch/>
        </p:blipFill>
        <p:spPr bwMode="auto">
          <a:xfrm>
            <a:off x="381000" y="2057400"/>
            <a:ext cx="8001000" cy="1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10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estimate market value of subject property, list the estimated coefficients of the regression equation: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− 1,259x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+ 3,959x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+ 1,530x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+ 15.74x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	     		105,514x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+ 516x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+ 7,128x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estimated value of the subject property is therefore: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+ 48(1,960) − 1,259(3) + 3,959(2.5) + 1,530(0) + 15.74(0)    		+ 105,514(0.5) + 516(0) + 7,128(0)</a:t>
            </a:r>
          </a:p>
          <a:p>
            <a:pPr lvl="1" inden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$167,820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2F3A5F-BE6D-4C08-B7F9-923AAD9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3335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303F70"/>
                </a:solidFill>
                <a:latin typeface="+mn-lt"/>
              </a:rPr>
              <a:t>                         </a:t>
            </a:r>
            <a:r>
              <a:rPr lang="en-US" sz="1600" dirty="0">
                <a:solidFill>
                  <a:srgbClr val="303F70"/>
                </a:solidFill>
                <a:latin typeface="+mn-lt"/>
              </a:rPr>
              <a:t># of                                                    months</a:t>
            </a:r>
            <a:r>
              <a:rPr lang="en-US" dirty="0">
                <a:solidFill>
                  <a:srgbClr val="303F70"/>
                </a:solidFill>
                <a:latin typeface="+mn-lt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size        age       baths    quality    deck     lot size   since sale    pool </a:t>
            </a:r>
          </a:p>
        </p:txBody>
      </p: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5A8BB1D0-F9A3-48CE-9C16-4FB986785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2286000"/>
            <a:ext cx="1600200" cy="289560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273E-20DC-F57C-71EA-BD296BB8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6105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Why Do We Have To Estimate Market Value?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1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In markets with perfect competition </a:t>
            </a:r>
            <a:r>
              <a:rPr lang="en-US" sz="2400" dirty="0"/>
              <a:t>&amp;</a:t>
            </a:r>
            <a:r>
              <a:rPr lang="en-US" sz="2800" dirty="0"/>
              <a:t> investment value revelation, all transactions take place at true market value 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In such markets, no need for buyers </a:t>
            </a:r>
            <a:r>
              <a:rPr lang="en-US" sz="2400" dirty="0"/>
              <a:t>&amp;</a:t>
            </a:r>
            <a:r>
              <a:rPr lang="en-US" sz="2800" dirty="0"/>
              <a:t> sellers to search for “true” market value of an asset; 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Why not?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Because it is continuously revealed by transaction prices of </a:t>
            </a:r>
            <a:r>
              <a:rPr lang="en-US" b="1" dirty="0"/>
              <a:t>perfect substitutes</a:t>
            </a:r>
            <a:r>
              <a:rPr lang="en-US" dirty="0"/>
              <a:t>  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Simon Property Group (SPG) example in book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/>
              <a:t>Stock price on 8/24/22: $106.84 (</a:t>
            </a:r>
            <a:r>
              <a:rPr lang="en-US" sz="2000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http://finance.yahoo.com</a:t>
            </a:r>
            <a:r>
              <a:rPr lang="en-US" dirty="0"/>
              <a:t>)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Note: market value may </a:t>
            </a:r>
            <a:r>
              <a:rPr lang="en-US" b="1" dirty="0"/>
              <a:t>not</a:t>
            </a:r>
            <a:r>
              <a:rPr lang="en-US" dirty="0"/>
              <a:t> be fundamental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9F476-1AE3-FC1D-904C-E820FA87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C14E-B5A8-695F-D725-05B017D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68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8-</a:t>
            </a:r>
            <a:fld id="{D493D717-1B65-45C6-AA2C-F6162FD415A8}" type="slidenum">
              <a:rPr lang="en-US"/>
              <a:pPr eaLnBrk="1" hangingPunct="1"/>
              <a:t>60</a:t>
            </a:fld>
            <a:endParaRPr lang="en-US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to Appletree Court Ex. In Ch 7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87312" r="41288" b="-732"/>
          <a:stretch/>
        </p:blipFill>
        <p:spPr bwMode="auto">
          <a:xfrm>
            <a:off x="381000" y="2057400"/>
            <a:ext cx="8001000" cy="11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532EE96-2711-4D4E-8BE6-9B1D62C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610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estimate market value of subject property, list the estimated coefficients of the regression equation: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− 1,259x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+ 3,959x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+ 1,530x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+ 15.74x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	     		105,514x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+ 516x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+ 7,128x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8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estimated value of the subject property is therefore: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14,855 + 48(1,960) − 1,259(3) + 3,959(2.5) + 1,530(0) + 15.74(0)    		+ 105,514(0.5) + 516(0) + 7,128(0)</a:t>
            </a:r>
          </a:p>
          <a:p>
            <a:pPr lvl="1" inden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V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= $167,820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62F3A5F-BE6D-4C08-B7F9-923AAD98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3335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303F70"/>
                </a:solidFill>
                <a:latin typeface="+mn-lt"/>
              </a:rPr>
              <a:t>                         </a:t>
            </a:r>
            <a:r>
              <a:rPr lang="en-US" sz="1600" dirty="0">
                <a:solidFill>
                  <a:srgbClr val="303F70"/>
                </a:solidFill>
                <a:latin typeface="+mn-lt"/>
              </a:rPr>
              <a:t># of                                                    months</a:t>
            </a:r>
            <a:r>
              <a:rPr lang="en-US" dirty="0">
                <a:solidFill>
                  <a:srgbClr val="303F70"/>
                </a:solidFill>
                <a:latin typeface="+mn-lt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size        age       baths    quality    deck     lot size   since sale    pool </a:t>
            </a:r>
          </a:p>
        </p:txBody>
      </p: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5A8BB1D0-F9A3-48CE-9C16-4FB9867855E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15000" y="2286000"/>
            <a:ext cx="2362200" cy="320040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7D158-4CFB-BA8E-5650-D4ACA5EF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25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What About Private Real Estate Markets? </a:t>
            </a:r>
            <a:r>
              <a:rPr lang="en-US" sz="2400" dirty="0"/>
              <a:t>(where property transactions occur)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Every property is unique</a:t>
            </a:r>
          </a:p>
          <a:p>
            <a:pPr lvl="1" eaLnBrk="1" hangingPunct="1"/>
            <a:r>
              <a:rPr lang="en-US" dirty="0"/>
              <a:t>Unique location</a:t>
            </a:r>
          </a:p>
          <a:p>
            <a:pPr lvl="1" eaLnBrk="1" hangingPunct="1"/>
            <a:r>
              <a:rPr lang="en-US" dirty="0"/>
              <a:t>Many </a:t>
            </a:r>
            <a:r>
              <a:rPr lang="en-US" sz="2000" dirty="0"/>
              <a:t>&amp;</a:t>
            </a:r>
            <a:r>
              <a:rPr lang="en-US" dirty="0"/>
              <a:t> varied attributes</a:t>
            </a:r>
          </a:p>
          <a:p>
            <a:pPr eaLnBrk="1" hangingPunct="1"/>
            <a:r>
              <a:rPr lang="en-US" dirty="0"/>
              <a:t>These unique assets trade in:</a:t>
            </a:r>
          </a:p>
          <a:p>
            <a:pPr lvl="1" eaLnBrk="1" hangingPunct="1"/>
            <a:r>
              <a:rPr lang="en-US" dirty="0"/>
              <a:t>Illiquid</a:t>
            </a:r>
          </a:p>
          <a:p>
            <a:pPr lvl="1" eaLnBrk="1" hangingPunct="1"/>
            <a:r>
              <a:rPr lang="en-US" dirty="0"/>
              <a:t>highly segmented </a:t>
            </a:r>
            <a:r>
              <a:rPr lang="en-US" sz="2000" dirty="0"/>
              <a:t>&amp;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informationally inefficient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local markets</a:t>
            </a:r>
          </a:p>
          <a:p>
            <a:pPr eaLnBrk="1" hangingPunct="1"/>
            <a:r>
              <a:rPr lang="en-US" dirty="0"/>
              <a:t>Search costs associated with matching buyers &amp; sellers are significant</a:t>
            </a:r>
          </a:p>
          <a:p>
            <a:pPr eaLnBrk="1" hangingPunct="1"/>
            <a:r>
              <a:rPr lang="en-US" dirty="0"/>
              <a:t>Search costs in the stock market…?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4BFDB-711C-8D80-AB10-8826A7B0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40EA-6AB5-C963-2874-16143685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033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Implications of These Imperfections?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Even the few transactions of comparable properties that we do observe may not be indicative of value of the “subject” property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What does transaction price tell us?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Thus…..we need an army of “fee appraisers” to estimate the market value of RE assets</a:t>
            </a:r>
          </a:p>
          <a:p>
            <a:pPr lvl="1"/>
            <a:r>
              <a:rPr lang="en-US" dirty="0"/>
              <a:t>Do we need appraisers of market value in the stock market?</a:t>
            </a:r>
          </a:p>
          <a:p>
            <a:pPr eaLnBrk="1" hangingPunct="1"/>
            <a:endParaRPr lang="en-US" sz="1800" dirty="0"/>
          </a:p>
          <a:p>
            <a:r>
              <a:rPr lang="en-US" dirty="0"/>
              <a:t>Difference between informal </a:t>
            </a:r>
            <a:r>
              <a:rPr lang="en-US" sz="2400" dirty="0"/>
              <a:t>&amp;</a:t>
            </a:r>
            <a:r>
              <a:rPr lang="en-US" dirty="0"/>
              <a:t> formal appraisal?</a:t>
            </a:r>
          </a:p>
          <a:p>
            <a:pPr marL="118872" indent="0" eaLnBrk="1" hangingPunct="1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62E60-9F0B-70AC-9892-7C082F82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4DFF-B75B-11FA-221B-69CD952B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6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85860" cy="1292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Uniform Standards of Professional Appraisal Practice (USPAP)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Required </a:t>
            </a:r>
            <a:r>
              <a:rPr lang="en-US" sz="2400" dirty="0"/>
              <a:t>&amp;</a:t>
            </a:r>
            <a:r>
              <a:rPr lang="en-US" dirty="0"/>
              <a:t> followed by all states </a:t>
            </a:r>
            <a:r>
              <a:rPr lang="en-US" sz="2400" dirty="0"/>
              <a:t>&amp;</a:t>
            </a:r>
            <a:r>
              <a:rPr lang="en-US" dirty="0"/>
              <a:t> federal regulatory agencies</a:t>
            </a:r>
          </a:p>
          <a:p>
            <a:pPr lvl="1"/>
            <a:r>
              <a:rPr lang="en-US" dirty="0"/>
              <a:t>Appraisers are state certified</a:t>
            </a:r>
          </a:p>
          <a:p>
            <a:pPr lvl="1"/>
            <a:r>
              <a:rPr lang="en-US" dirty="0"/>
              <a:t>MAI designation?</a:t>
            </a:r>
          </a:p>
          <a:p>
            <a:r>
              <a:rPr lang="en-US" dirty="0"/>
              <a:t>Imposes ethical obligations </a:t>
            </a:r>
            <a:r>
              <a:rPr lang="en-US" sz="2400" dirty="0"/>
              <a:t>&amp;</a:t>
            </a:r>
            <a:r>
              <a:rPr lang="en-US" dirty="0"/>
              <a:t> minimum appraisal standards</a:t>
            </a:r>
          </a:p>
          <a:p>
            <a:r>
              <a:rPr lang="en-US" dirty="0"/>
              <a:t>Maintained by the Appraisal Foundation</a:t>
            </a:r>
          </a:p>
          <a:p>
            <a:pPr lvl="1"/>
            <a:r>
              <a:rPr lang="en-US" dirty="0"/>
              <a:t>Non-profit industry group that Congress (in 1989) charged with setting minimum requirements for all (state) certified appraisers</a:t>
            </a:r>
          </a:p>
          <a:p>
            <a:r>
              <a:rPr lang="en-US" dirty="0"/>
              <a:t>To comply with USPAP, appraisers must follow the following process…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6682B-990B-4388-1211-B684DD36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5A27-A818-7DE2-2E35-6082D12A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4497</Words>
  <Application>Microsoft Office PowerPoint</Application>
  <PresentationFormat>On-screen Show (4:3)</PresentationFormat>
  <Paragraphs>524</Paragraphs>
  <Slides>60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Book Antiqua</vt:lpstr>
      <vt:lpstr>Calibri</vt:lpstr>
      <vt:lpstr>Lucida Sans</vt:lpstr>
      <vt:lpstr>Times</vt:lpstr>
      <vt:lpstr>Wingdings</vt:lpstr>
      <vt:lpstr>Wingdings 2</vt:lpstr>
      <vt:lpstr>WP Greek Century</vt:lpstr>
      <vt:lpstr>2_Module</vt:lpstr>
      <vt:lpstr>Document</vt:lpstr>
      <vt:lpstr>Chapter 7</vt:lpstr>
      <vt:lpstr>Decision Making in Commercial Real Estate Centers Around Valuation</vt:lpstr>
      <vt:lpstr>Real Estate “Estates”--i.e., Interests</vt:lpstr>
      <vt:lpstr>Value Concepts</vt:lpstr>
      <vt:lpstr>Who Uses Market Value Appraisals?</vt:lpstr>
      <vt:lpstr>Why Do We Have To Estimate Market Value? </vt:lpstr>
      <vt:lpstr>What About Private Real Estate Markets? (where property transactions occur)</vt:lpstr>
      <vt:lpstr>Implications of These Imperfections?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Uniform Standards of Professional Appraisal Practice (USPAP)</vt:lpstr>
      <vt:lpstr>Three Approaches to Estimating Market Value </vt:lpstr>
      <vt:lpstr>PowerPoint Presentation</vt:lpstr>
      <vt:lpstr>Sales Comparison Approach</vt:lpstr>
      <vt:lpstr>Steps in Sales Comparison Approach</vt:lpstr>
      <vt:lpstr>Selecting Comparable Sales </vt:lpstr>
      <vt:lpstr>Selecting Comparable Sales </vt:lpstr>
      <vt:lpstr>Adjustments to Comparable Sale Prices</vt:lpstr>
      <vt:lpstr>Adjustments to Comparable Sale Prices</vt:lpstr>
      <vt:lpstr>Adjustments to Comparable Sale Prices </vt:lpstr>
      <vt:lpstr>Adjusting for Market Conditions Using a Price Index</vt:lpstr>
      <vt:lpstr>Adjustment to Comparable Sales Prices</vt:lpstr>
      <vt:lpstr>Practice </vt:lpstr>
      <vt:lpstr>Practice: Solution</vt:lpstr>
      <vt:lpstr>Sequence of Adjustments (USPAP)</vt:lpstr>
      <vt:lpstr>Sequence of Adjustments</vt:lpstr>
      <vt:lpstr>Exhibit 7-5: Sequence of Adjustments</vt:lpstr>
      <vt:lpstr>Adjustment Grid: 2380 Appletree Ct</vt:lpstr>
      <vt:lpstr>Reconciliation of Adjusted Sale Prices</vt:lpstr>
      <vt:lpstr>PowerPoint Presentation</vt:lpstr>
      <vt:lpstr>Cost Approach</vt:lpstr>
      <vt:lpstr>Cost Approach (continued)</vt:lpstr>
      <vt:lpstr>Cost Approach (continued)</vt:lpstr>
      <vt:lpstr>Cost Approach (continued)</vt:lpstr>
      <vt:lpstr>Accrued Depreciation</vt:lpstr>
      <vt:lpstr>Types of Accrued Depreciation (continued)</vt:lpstr>
      <vt:lpstr>Types of Accrued Depreciation (continued)</vt:lpstr>
      <vt:lpstr>Study Question 7-6</vt:lpstr>
      <vt:lpstr>Appraisal Assignments Where Cost Approach is Heavily Weighted?</vt:lpstr>
      <vt:lpstr>Chapter 7</vt:lpstr>
      <vt:lpstr>Automated Valuation Models (AVMs)</vt:lpstr>
      <vt:lpstr>Use One of These AVMs to Value a Relative’s Home </vt:lpstr>
      <vt:lpstr>Multiple Regression Analysis (MRA)</vt:lpstr>
      <vt:lpstr>Appendix: Regression-Based Appraisal</vt:lpstr>
      <vt:lpstr>Example: Estimated Regression Model Statistics</vt:lpstr>
      <vt:lpstr>Use Coefficient Estimates to “Predict” Value of Subject Property</vt:lpstr>
      <vt:lpstr>Multiple Regression Analysis (MRA)</vt:lpstr>
      <vt:lpstr>Application to Appletree Court Ex. In Ch 7</vt:lpstr>
      <vt:lpstr>Application to Appletree Court Ex. In Ch 7</vt:lpstr>
      <vt:lpstr>Application to Appletree Court Ex. In Ch 7</vt:lpstr>
      <vt:lpstr>Application to Appletree Court Ex. In Ch 7</vt:lpstr>
      <vt:lpstr>Application to Appletree Court Ex. In Ch 7</vt:lpstr>
      <vt:lpstr>Application to Appletree Court Ex. In Ch 7</vt:lpstr>
      <vt:lpstr>Application to Appletree Court Ex. In Ch 7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</dc:title>
  <dc:creator>Katherine Mau</dc:creator>
  <cp:lastModifiedBy>Schrenk, Lawrence</cp:lastModifiedBy>
  <cp:revision>68</cp:revision>
  <dcterms:created xsi:type="dcterms:W3CDTF">2009-06-23T15:10:32Z</dcterms:created>
  <dcterms:modified xsi:type="dcterms:W3CDTF">2024-08-28T23:34:47Z</dcterms:modified>
</cp:coreProperties>
</file>