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4"/>
  </p:notesMasterIdLst>
  <p:sldIdLst>
    <p:sldId id="406" r:id="rId2"/>
    <p:sldId id="344" r:id="rId3"/>
    <p:sldId id="345" r:id="rId4"/>
    <p:sldId id="346" r:id="rId5"/>
    <p:sldId id="389" r:id="rId6"/>
    <p:sldId id="348" r:id="rId7"/>
    <p:sldId id="349" r:id="rId8"/>
    <p:sldId id="350" r:id="rId9"/>
    <p:sldId id="401" r:id="rId10"/>
    <p:sldId id="402" r:id="rId11"/>
    <p:sldId id="403" r:id="rId12"/>
    <p:sldId id="404" r:id="rId13"/>
    <p:sldId id="351" r:id="rId14"/>
    <p:sldId id="352" r:id="rId15"/>
    <p:sldId id="353" r:id="rId16"/>
    <p:sldId id="354" r:id="rId17"/>
    <p:sldId id="355" r:id="rId18"/>
    <p:sldId id="356" r:id="rId19"/>
    <p:sldId id="407" r:id="rId20"/>
    <p:sldId id="390" r:id="rId21"/>
    <p:sldId id="359" r:id="rId22"/>
    <p:sldId id="362" r:id="rId23"/>
    <p:sldId id="392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95" r:id="rId34"/>
    <p:sldId id="373" r:id="rId35"/>
    <p:sldId id="399" r:id="rId36"/>
    <p:sldId id="374" r:id="rId37"/>
    <p:sldId id="398" r:id="rId38"/>
    <p:sldId id="375" r:id="rId39"/>
    <p:sldId id="376" r:id="rId40"/>
    <p:sldId id="377" r:id="rId41"/>
    <p:sldId id="400" r:id="rId42"/>
    <p:sldId id="379" r:id="rId43"/>
    <p:sldId id="393" r:id="rId44"/>
    <p:sldId id="388" r:id="rId45"/>
    <p:sldId id="381" r:id="rId46"/>
    <p:sldId id="382" r:id="rId47"/>
    <p:sldId id="405" r:id="rId48"/>
    <p:sldId id="383" r:id="rId49"/>
    <p:sldId id="394" r:id="rId50"/>
    <p:sldId id="384" r:id="rId51"/>
    <p:sldId id="385" r:id="rId52"/>
    <p:sldId id="386" r:id="rId53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F26F3A"/>
    <a:srgbClr val="F20B3A"/>
    <a:srgbClr val="39639D"/>
    <a:srgbClr val="FFF0B1"/>
    <a:srgbClr val="E69502"/>
    <a:srgbClr val="FFE3B1"/>
    <a:srgbClr val="CCCCFF"/>
    <a:srgbClr val="303F70"/>
    <a:srgbClr val="E7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5" autoAdjust="0"/>
    <p:restoredTop sz="94630" autoAdjust="0"/>
  </p:normalViewPr>
  <p:slideViewPr>
    <p:cSldViewPr>
      <p:cViewPr varScale="1">
        <p:scale>
          <a:sx n="99" d="100"/>
          <a:sy n="99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9B5763-39CE-439F-94C1-D4AEAB9D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7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17281-2B90-4F88-893F-A123889960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Market Research:  Slipperiest Step in Real Estate Analysis</a:t>
            </a:r>
          </a:p>
        </p:txBody>
      </p:sp>
    </p:spTree>
    <p:extLst>
      <p:ext uri="{BB962C8B-B14F-4D97-AF65-F5344CB8AC3E}">
        <p14:creationId xmlns:p14="http://schemas.microsoft.com/office/powerpoint/2010/main" val="129438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Three Important Techniques in Market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Three Important Techniques in Market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AE3EF-F372-4009-903C-4D23D4F8A0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Three examples of 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332088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124C2-E902-4137-9769-889E4718F88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1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6C736-4553-4CEC-94D6-85ACB1B4A6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1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517F3-7D38-463E-9451-88EC95E4FB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49DB4-A924-4EBD-B797-0B7BC647AE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51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06CDD-A5A6-475B-900B-2FE1862E86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246B5-E2E5-4E8F-9F6C-E3E184C068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17D71-1AD2-4A90-9191-E6FA42D2BC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2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EB2FF-EC7F-4FA1-A962-8B687D562E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Market Research:  Slipperiest Step in Real Estate Analysis – Market Segmentation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47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AE35D-A505-4975-967C-F9A991BE348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42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6512-B84E-4154-80DC-E057849A26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9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AD560-B71C-4CE1-A532-CE61A8A312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Elysian Forest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19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25952-4B11-49B0-A853-9C6553A01E2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Palm Grove Office Complex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81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4C170-989E-479F-ADBC-2A1242F862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Palm Grove Office Complex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56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1A8D2-4557-443E-B5D3-2A3B2187351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87C3-D175-4572-A56C-D5BF91843B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Palm Grove Office Complex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00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837DE-7E4C-4DCE-9F8B-F133F2FB33C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2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1478A-3C6D-4341-A872-03BB5560318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15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D5379-B163-4C47-A01C-70F8A104761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1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2FFA6-B7CA-4E1A-BA74-A05FEA30A3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Real Estate Market Research as Storytelling</a:t>
            </a:r>
          </a:p>
        </p:txBody>
      </p:sp>
    </p:spTree>
    <p:extLst>
      <p:ext uri="{BB962C8B-B14F-4D97-AF65-F5344CB8AC3E}">
        <p14:creationId xmlns:p14="http://schemas.microsoft.com/office/powerpoint/2010/main" val="1999330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E7FF6-7780-43B3-9B23-FA68F2E5B8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94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Three examples of Market Research – Plane Vista Apartments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4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47E06-A1F4-4FBB-9AB5-A712EEA5FAC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9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Three examples of Market Research – Plane Vista Apartments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24775-3E62-4839-A868-11DE55DB395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5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Three examples of Market Research – Plane Vista Apartments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8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F3798-1CE4-4047-B41D-8CB8C633726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1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40211-E4D5-422F-9D05-5C8890A5311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69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9B7C8-3C44-4019-B37C-C9CF704A4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09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1458A-ED33-4BBC-938C-BFED39622E7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Real Estate Market Research as Storytelling</a:t>
            </a:r>
          </a:p>
          <a:p>
            <a:pPr eaLnBrk="1" hangingPunct="1"/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DB0CE-562E-4B80-BE94-CDF0ECA17B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DD37D-0355-4567-9995-63675184B40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17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FC73F-811D-4DAA-9D77-91FEE21543C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6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E4DDF-07DA-4D86-A0D3-9ED0CD5193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48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B7E5C-96C2-4E6E-A739-63C0A9CEDB4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40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F4112-F1B2-4E6E-BEF5-A17F507C4EF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Three examples of Market Research – Plane Vista Apartments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717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Final Notes on the Process of Market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41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6DB32-7BEB-4B58-AF83-6F199B346D2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Market Projections and Real Estate Cycles</a:t>
            </a:r>
          </a:p>
        </p:txBody>
      </p:sp>
    </p:spTree>
    <p:extLst>
      <p:ext uri="{BB962C8B-B14F-4D97-AF65-F5344CB8AC3E}">
        <p14:creationId xmlns:p14="http://schemas.microsoft.com/office/powerpoint/2010/main" val="6640143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Market Projections and Real Estate Cycles</a:t>
            </a:r>
          </a:p>
          <a:p>
            <a:pPr eaLnBrk="1" hangingPunct="1"/>
            <a:endParaRPr lang="en-US" dirty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09CA4-C994-44F4-95A9-0C1D4A541AE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54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B570E-2D69-4E2F-BEC7-356DC7F11CB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Some Tools of 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20739168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C9F8D-9CA5-4AE3-8EA1-4723CADCA6F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Some Tools of Market Research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8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CEEF9-12D1-4148-9CB8-944060111D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Real Estate Market Research as Storytelling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32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4BE2A-BB8E-47BD-846C-81849B4ACC6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Some Tools of Market Research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7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0246C-6913-4747-9876-4F0433E827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Real Estate Market Research as Storytelling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2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F6AEF-5149-48F0-AD4B-14041B2DE3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9363" eaLnBrk="1" hangingPunct="1">
              <a:defRPr/>
            </a:pPr>
            <a:r>
              <a:rPr lang="en-US" dirty="0"/>
              <a:t>Real Estate Market Research as Storytelling – A Reverse to Conventional Market Research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Important Techniques in Market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Three Important Techniques in Market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5763-39CE-439F-94C1-D4AEAB9D9C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8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2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7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75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55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533400" cy="3048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4DFC18D-AF6B-4FF7-A215-D950E4EF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E766-95F0-4163-A779-D557921EC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0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9E5D-A96C-4378-9386-0A6090765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3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1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5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4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76999"/>
            <a:ext cx="7614915" cy="274320"/>
          </a:xfrm>
        </p:spPr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6999"/>
            <a:ext cx="7691115" cy="27432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5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altLang="en-US" sz="90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551F-94B9-A9AA-BD3A-13B0C51D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57" y="304800"/>
            <a:ext cx="8996686" cy="1597152"/>
          </a:xfrm>
        </p:spPr>
        <p:txBody>
          <a:bodyPr>
            <a:normAutofit/>
          </a:bodyPr>
          <a:lstStyle/>
          <a:p>
            <a:r>
              <a:rPr lang="en-US" sz="4800" dirty="0"/>
              <a:t>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7D35F-6FC6-A7D6-E7A1-FCE3FC996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8077200" cy="1499616"/>
          </a:xfrm>
        </p:spPr>
        <p:txBody>
          <a:bodyPr/>
          <a:lstStyle/>
          <a:p>
            <a:r>
              <a:rPr lang="en-US" dirty="0"/>
              <a:t>Forecasting Ownership Benefits and Value: Market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F6A49-544E-FF01-AEF9-AAA362F6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87700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6131-0DED-4D8B-B830-C92BC6BA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Excluding the Irrelevant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C8F4-C35F-4709-B534-7184E60C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>
            <a:normAutofit/>
          </a:bodyPr>
          <a:lstStyle/>
          <a:p>
            <a:r>
              <a:rPr lang="en-US" dirty="0"/>
              <a:t>Example: Data on housing units</a:t>
            </a:r>
          </a:p>
          <a:p>
            <a:r>
              <a:rPr lang="en-US" dirty="0"/>
              <a:t>Problem:  </a:t>
            </a:r>
          </a:p>
          <a:p>
            <a:pPr lvl="1"/>
            <a:r>
              <a:rPr lang="en-US" dirty="0"/>
              <a:t>People don’t buy a “housing unit”</a:t>
            </a:r>
          </a:p>
          <a:p>
            <a:pPr lvl="1"/>
            <a:r>
              <a:rPr lang="en-US" dirty="0"/>
              <a:t>They buy: </a:t>
            </a:r>
          </a:p>
          <a:p>
            <a:pPr lvl="2"/>
            <a:r>
              <a:rPr lang="en-US" dirty="0"/>
              <a:t>A specific dwelling in a specific neighborhood</a:t>
            </a:r>
          </a:p>
          <a:p>
            <a:pPr lvl="2"/>
            <a:r>
              <a:rPr lang="en-US" dirty="0"/>
              <a:t>Such as a condo near a popular retail area.</a:t>
            </a:r>
          </a:p>
          <a:p>
            <a:r>
              <a:rPr lang="en-US" dirty="0"/>
              <a:t>Strategy:  </a:t>
            </a:r>
          </a:p>
          <a:p>
            <a:pPr lvl="1"/>
            <a:r>
              <a:rPr lang="en-US" dirty="0"/>
              <a:t>Work with local real estate sources to get the relevant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08395-79D7-4B8B-891C-19E5B3E1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BF825-05FB-3313-028C-9178D9DE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31BC-1DF6-459B-A156-6DC0D149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Proxy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09DE-8A93-4558-8C93-2879A1DC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Data on student apartments</a:t>
            </a:r>
          </a:p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Student and non-student demand differ</a:t>
            </a:r>
          </a:p>
          <a:p>
            <a:pPr lvl="1"/>
            <a:r>
              <a:rPr lang="en-US" dirty="0"/>
              <a:t>Yet there is no such official classification</a:t>
            </a:r>
          </a:p>
          <a:p>
            <a:r>
              <a:rPr lang="en-US" dirty="0"/>
              <a:t>Strategy:</a:t>
            </a:r>
          </a:p>
          <a:p>
            <a:pPr lvl="1"/>
            <a:r>
              <a:rPr lang="en-US" dirty="0"/>
              <a:t>Student apartments tend to use a contract with each individual occupant</a:t>
            </a:r>
          </a:p>
          <a:p>
            <a:pPr lvl="1"/>
            <a:r>
              <a:rPr lang="en-US" dirty="0"/>
              <a:t>Websites or calls to representatives can reveal which properties do this</a:t>
            </a:r>
          </a:p>
          <a:p>
            <a:pPr lvl="1"/>
            <a:r>
              <a:rPr lang="en-US" dirty="0"/>
              <a:t>These can proxy for all student apartments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B3596-2420-4524-8830-4BD3ED86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98C53-C702-531A-E371-B3731050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DBE3-4C5E-4E91-808D-CC1FFABE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ACE0-2C6D-414A-AF99-C554A27CA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Prospects for non-student apartments in a student neighborhood</a:t>
            </a:r>
          </a:p>
          <a:p>
            <a:r>
              <a:rPr lang="en-US" dirty="0"/>
              <a:t>Problem:  </a:t>
            </a:r>
          </a:p>
          <a:p>
            <a:pPr lvl="1"/>
            <a:r>
              <a:rPr lang="en-US" dirty="0"/>
              <a:t>No non-student apartments there now</a:t>
            </a:r>
          </a:p>
          <a:p>
            <a:r>
              <a:rPr lang="en-US" dirty="0"/>
              <a:t>Strategy:  </a:t>
            </a:r>
          </a:p>
          <a:p>
            <a:pPr lvl="1"/>
            <a:r>
              <a:rPr lang="en-US" dirty="0"/>
              <a:t>Search other student intensive communities for examples of non-student apartments in student neighborhoods</a:t>
            </a:r>
          </a:p>
          <a:p>
            <a:pPr lvl="1"/>
            <a:r>
              <a:rPr lang="en-US" dirty="0"/>
              <a:t>Investigate the experience of those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86D6E-26ED-406E-A051-1AF756C4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0DFC-2D0F-8ACA-9F14-26999174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0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Three Examples of Property Market Research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Elysian Forest – planned unit development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8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Palm Grove – proposed office building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8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Plane Vista – proposed apartment expansion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800" dirty="0"/>
          </a:p>
          <a:p>
            <a:pPr marL="571500" indent="-571500" eaLnBrk="1" hangingPunct="1">
              <a:lnSpc>
                <a:spcPct val="80000"/>
              </a:lnSpc>
            </a:pPr>
            <a:r>
              <a:rPr lang="en-US" sz="2800" dirty="0"/>
              <a:t>Why look only at development projects?</a:t>
            </a:r>
          </a:p>
          <a:p>
            <a:pPr marL="952500" lvl="1" indent="-608013" eaLnBrk="1" hangingPunct="1">
              <a:lnSpc>
                <a:spcPct val="80000"/>
              </a:lnSpc>
            </a:pPr>
            <a:r>
              <a:rPr lang="en-US" sz="2400" dirty="0"/>
              <a:t>No difference in market analysis questions between existing and proposed properties</a:t>
            </a:r>
          </a:p>
          <a:p>
            <a:pPr marL="952500" lvl="1" indent="-608013" eaLnBrk="1" hangingPunct="1">
              <a:lnSpc>
                <a:spcPct val="80000"/>
              </a:lnSpc>
            </a:pPr>
            <a:r>
              <a:rPr lang="en-US" sz="2400" dirty="0"/>
              <a:t>Development projects reveal more of the challenging data issues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FCC46-32A0-4E34-8883-B7BA7EAB943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A01FB5-7029-D0FD-F1B1-D9E6F8D2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Elysian Forest: Proposed</a:t>
            </a:r>
            <a:br>
              <a:rPr lang="en-US" sz="3600"/>
            </a:br>
            <a:r>
              <a:rPr lang="en-US" sz="3600"/>
              <a:t>Planned Unit Development (PUD)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PUD characteristics</a:t>
            </a:r>
          </a:p>
          <a:p>
            <a:pPr lvl="1" eaLnBrk="1" hangingPunct="1"/>
            <a:r>
              <a:rPr lang="en-US" sz="2400" dirty="0"/>
              <a:t>Mixed density (single family to townhouses)</a:t>
            </a:r>
          </a:p>
          <a:p>
            <a:pPr lvl="1" eaLnBrk="1" hangingPunct="1"/>
            <a:r>
              <a:rPr lang="en-US" sz="2400" dirty="0"/>
              <a:t>Smaller individual lots for single family</a:t>
            </a:r>
          </a:p>
          <a:p>
            <a:pPr lvl="1" eaLnBrk="1" hangingPunct="1"/>
            <a:r>
              <a:rPr lang="en-US" sz="2400" dirty="0"/>
              <a:t>Common areas and recreation facilities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Elysian Forest - bold and big for University City</a:t>
            </a:r>
            <a:r>
              <a:rPr lang="en-US" dirty="0"/>
              <a:t> </a:t>
            </a:r>
          </a:p>
          <a:p>
            <a:pPr lvl="1" eaLnBrk="1" hangingPunct="1"/>
            <a:r>
              <a:rPr lang="en-US" sz="2400" dirty="0"/>
              <a:t>First PUD in University City</a:t>
            </a:r>
          </a:p>
          <a:p>
            <a:pPr lvl="1" eaLnBrk="1" hangingPunct="1"/>
            <a:r>
              <a:rPr lang="en-US" sz="2400" dirty="0"/>
              <a:t>900 units - several times the size of typical development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EB71-4466-4449-99F3-71EF1BB5DC1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91704-437D-F325-8625-5DC8C4E0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Elysian Forest: Projected Sales and Market</a:t>
            </a:r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0B07D-B9F8-4A74-8F02-2AE3A8601FFA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271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2180"/>
              </p:ext>
            </p:extLst>
          </p:nvPr>
        </p:nvGraphicFramePr>
        <p:xfrm>
          <a:off x="533400" y="1509711"/>
          <a:ext cx="7772400" cy="2287586"/>
        </p:xfrm>
        <a:graphic>
          <a:graphicData uri="http://schemas.openxmlformats.org/drawingml/2006/table">
            <a:tbl>
              <a:tblPr/>
              <a:tblGrid>
                <a:gridCol w="219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1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303F7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Projected Sales of Elysian Forest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All unit types*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212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236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1389" name="Text Box 29"/>
          <p:cNvSpPr txBox="1">
            <a:spLocks noChangeArrowheads="1"/>
          </p:cNvSpPr>
          <p:nvPr/>
        </p:nvSpPr>
        <p:spPr bwMode="auto">
          <a:xfrm>
            <a:off x="850900" y="3871912"/>
            <a:ext cx="687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solidFill>
                  <a:srgbClr val="303F70"/>
                </a:solidFill>
              </a:rPr>
              <a:t>* Condos, townhouses,  patio homes, small-lot single family</a:t>
            </a:r>
          </a:p>
        </p:txBody>
      </p:sp>
      <p:graphicFrame>
        <p:nvGraphicFramePr>
          <p:cNvPr id="27139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4821"/>
              </p:ext>
            </p:extLst>
          </p:nvPr>
        </p:nvGraphicFramePr>
        <p:xfrm>
          <a:off x="533400" y="4343401"/>
          <a:ext cx="7772401" cy="2346960"/>
        </p:xfrm>
        <a:graphic>
          <a:graphicData uri="http://schemas.openxmlformats.org/drawingml/2006/table">
            <a:tbl>
              <a:tblPr/>
              <a:tblGrid>
                <a:gridCol w="218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303F7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Estimated Sales in the University City Housing 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All sales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1,600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New units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F7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3F70"/>
                          </a:solidFill>
                          <a:effectLst/>
                          <a:latin typeface="Arial" charset="0"/>
                        </a:rPr>
                        <a:t>1,100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0C5411-3DF2-5858-AB90-A7547564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553201"/>
            <a:ext cx="7772401" cy="27432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Typical Elysian Forest Patio Home Pair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4B4BC-D723-4671-96B0-7894DBC49790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3E79E-9A6B-6148-1E5E-DA7229F4E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1" y="1614963"/>
            <a:ext cx="7514586" cy="450194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71D26-A97A-696D-FB1C-D30A5A4F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“Competitive Norm” from Local Parade of Homes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E8EE5-61EE-4F94-B162-C28B452338F5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F6E1A-E738-B37C-8371-C96EE46D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57396"/>
            <a:ext cx="5627335" cy="47915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1BCB0-5205-B41E-536B-1DBEBAD1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83600" cy="1216025"/>
          </a:xfrm>
        </p:spPr>
        <p:txBody>
          <a:bodyPr/>
          <a:lstStyle/>
          <a:p>
            <a:pPr eaLnBrk="1" hangingPunct="1"/>
            <a:r>
              <a:rPr lang="en-US" sz="3600"/>
              <a:t>Typical Elysian Forest Patio Home Cluster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EE4C0-5795-4A09-A335-58AB8B78CC54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58AF2-D496-A46D-A018-B5AA09AF3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8" y="1752114"/>
            <a:ext cx="7027884" cy="470082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83DC-39F8-1390-E811-F55A805A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418A-F202-2F94-43A6-D202075D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Defining Story for Elysian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8938-FB73-97B8-3CB9-0D58ECB9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4" y="1524000"/>
            <a:ext cx="8265695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/>
              <a:t>What is the product?</a:t>
            </a:r>
          </a:p>
          <a:p>
            <a:pPr lvl="1"/>
            <a:r>
              <a:rPr lang="en-US" sz="2600" dirty="0"/>
              <a:t>Upper income, high-density ownership residences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100" b="1" dirty="0"/>
              <a:t>Who are the customers?</a:t>
            </a:r>
          </a:p>
          <a:p>
            <a:pPr lvl="1"/>
            <a:r>
              <a:rPr lang="en-US" sz="2600" dirty="0"/>
              <a:t>Top 30% of household income, but not top 8%; not traditional family with children at home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100" b="1" dirty="0"/>
              <a:t>Where are the customers?</a:t>
            </a:r>
          </a:p>
          <a:p>
            <a:pPr lvl="1"/>
            <a:r>
              <a:rPr lang="en-US" sz="2600" dirty="0"/>
              <a:t>Retirement buyers; “empty nesters”; single parents, other adults (mixed sources)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100" b="1" dirty="0"/>
              <a:t>What do customers care about in Elysian Forest?</a:t>
            </a:r>
          </a:p>
          <a:p>
            <a:pPr lvl="1"/>
            <a:r>
              <a:rPr lang="en-US" sz="2600" dirty="0"/>
              <a:t>Good access to work; good recreation and social facilities; distinctive, contemporary design</a:t>
            </a:r>
          </a:p>
          <a:p>
            <a:pPr marL="457200" lvl="1" indent="0">
              <a:buNone/>
            </a:pPr>
            <a:endParaRPr lang="en-US" sz="2500" dirty="0"/>
          </a:p>
          <a:p>
            <a:r>
              <a:rPr lang="en-US" sz="3100" b="1" dirty="0"/>
              <a:t>What is the competition?</a:t>
            </a:r>
          </a:p>
          <a:p>
            <a:pPr lvl="1"/>
            <a:r>
              <a:rPr lang="en-US" sz="2600" dirty="0"/>
              <a:t>No other comparable projects; Parade of Homes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C5FEF-67F8-C6ED-FB9B-1A1DEAE1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1A9CA-8EA2-AA6B-1DD4-16A959DF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Multiple Factors Affect Real Estate Demand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Needs for access (“linkages”)</a:t>
            </a:r>
          </a:p>
          <a:p>
            <a:pPr lvl="1" eaLnBrk="1" hangingPunct="1"/>
            <a:r>
              <a:rPr lang="en-US" sz="2400" dirty="0"/>
              <a:t>“location, location, and location”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Non-locational factors</a:t>
            </a:r>
          </a:p>
          <a:p>
            <a:pPr lvl="1" eaLnBrk="1" hangingPunct="1"/>
            <a:r>
              <a:rPr lang="en-US" sz="2400" i="1" dirty="0"/>
              <a:t>Housing</a:t>
            </a:r>
            <a:r>
              <a:rPr lang="en-US" sz="2400" dirty="0"/>
              <a:t>: style, floorplan, size; financing available</a:t>
            </a:r>
          </a:p>
          <a:p>
            <a:pPr lvl="1" eaLnBrk="1" hangingPunct="1"/>
            <a:r>
              <a:rPr lang="en-US" sz="2400" i="1" dirty="0"/>
              <a:t>Retail</a:t>
            </a:r>
            <a:r>
              <a:rPr lang="en-US" sz="2400" dirty="0"/>
              <a:t>: tenant mix; parking facilities, visibility; store dimensions (bay depth)</a:t>
            </a:r>
          </a:p>
          <a:p>
            <a:pPr lvl="1" eaLnBrk="1" hangingPunct="1"/>
            <a:r>
              <a:rPr lang="en-US" sz="2400" i="1" dirty="0"/>
              <a:t>Offices</a:t>
            </a:r>
            <a:r>
              <a:rPr lang="en-US" sz="2400" dirty="0"/>
              <a:t>: visibility, design, floor plate size; amenities and services; electrical and communications service</a:t>
            </a:r>
          </a:p>
          <a:p>
            <a:pPr lvl="2" eaLnBrk="1" hangingPunct="1"/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D2750-0FA5-4A1C-AD13-4CE80DC7E3A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6C204-F926-5516-BEE3-F3B6EEC9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Core Market Segments for Elysian Forest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288B9-F300-4360-A91C-7B3D8D26465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970DC-D801-7A5C-D451-B503B7A4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0050"/>
            <a:ext cx="8145910" cy="489304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C72C-9822-3AAB-2470-68434933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Initial Data Collection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45919"/>
            <a:ext cx="79248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Basic source: U.S. Census, American Community Survey (ACS)</a:t>
            </a:r>
          </a:p>
          <a:p>
            <a:pPr lvl="1" eaLnBrk="1" hangingPunct="1"/>
            <a:r>
              <a:rPr lang="en-US" sz="2400" dirty="0"/>
              <a:t>Table B25118 Tenure by Household Income in the past 12 months (income intervals for the 22% of households targeted for Elysian Forest)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Table B19131 Family Type by Presence of Own Children Under 18 Years by Family Income in the past 12 months.  (portion of each type of household that is income eligible; portion of traditional households with children at home)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90E41-C211-47A2-8001-883B84DF6581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E9DD5E-2DB2-5D7B-B267-631D3768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Core Market Segments for Elysian Forest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91F4-CD2E-473A-A240-ED8619AE5E26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4892675" y="2238375"/>
            <a:ext cx="0" cy="371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5522913" y="2238375"/>
            <a:ext cx="0" cy="371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29100" y="2224088"/>
            <a:ext cx="0" cy="371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5" descr="20%"/>
          <p:cNvSpPr>
            <a:spLocks noChangeArrowheads="1"/>
          </p:cNvSpPr>
          <p:nvPr/>
        </p:nvSpPr>
        <p:spPr bwMode="auto">
          <a:xfrm>
            <a:off x="3546475" y="2686050"/>
            <a:ext cx="2854325" cy="75723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b="1"/>
              <a:t>Core Market Segments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759075" y="2224088"/>
            <a:ext cx="3641725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sz="4000">
              <a:solidFill>
                <a:srgbClr val="731324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355850" y="56530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28850" y="21717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99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743200" y="2238375"/>
            <a:ext cx="3657600" cy="371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 rot="-5384271">
            <a:off x="453232" y="3752056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 Price Percentile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228850" y="255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228850" y="3290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70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546475" y="2238375"/>
            <a:ext cx="0" cy="371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 rot="-5400000">
            <a:off x="1920082" y="4495006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“Traditional” Families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 rot="-5400000">
            <a:off x="3075782" y="4787106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Empty Nesters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 rot="-5400000">
            <a:off x="3767932" y="4780756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Single Parents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 rot="-5400000">
            <a:off x="4475957" y="4958556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Other family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 rot="-5404547">
            <a:off x="4701382" y="4495006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Unrelated Individuals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228850" y="1528721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Owner Occupant Households:  48,084</a:t>
            </a: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V="1">
            <a:off x="2816225" y="2681288"/>
            <a:ext cx="3165475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2759075" y="3443288"/>
            <a:ext cx="3070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AutoShape 23"/>
          <p:cNvSpPr>
            <a:spLocks/>
          </p:cNvSpPr>
          <p:nvPr/>
        </p:nvSpPr>
        <p:spPr bwMode="auto">
          <a:xfrm rot="-5400000">
            <a:off x="4407694" y="750094"/>
            <a:ext cx="366712" cy="3467100"/>
          </a:xfrm>
          <a:prstGeom prst="rightBrace">
            <a:avLst>
              <a:gd name="adj1" fmla="val 78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sz="4000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3965575" y="1843088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/>
              <a:t>10,121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2749550" y="2960688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/>
              <a:t>3,479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3467100" y="304800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b="1"/>
              <a:t>10,121 – 3,479 = 6,642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361113" y="2605088"/>
            <a:ext cx="24272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/>
              <a:t>Core Market Share</a:t>
            </a:r>
          </a:p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/>
              <a:t>6,642 </a:t>
            </a:r>
            <a:r>
              <a:rPr lang="en-US" sz="2000" b="1">
                <a:cs typeface="Arial" charset="0"/>
              </a:rPr>
              <a:t>÷ 48,084</a:t>
            </a:r>
          </a:p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= .1381 </a:t>
            </a:r>
          </a:p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or 13.81%</a:t>
            </a:r>
            <a:endParaRPr lang="en-US" sz="2000" b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5E5CED-5D37-45F7-F6EA-7070604E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Implications of Analysis for Elysian Forest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16CF2-27FE-4E08-9232-E7FAC8ECFC7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59E1E-756B-973F-E41D-586DDB32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62FCC-0077-207E-2FEB-93F73F1F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386012"/>
            <a:ext cx="8362950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Actual Outcome for Elysian Forest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Built 20 speculative units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Staffed a sophisticated and expensive sales center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Never sold one unit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Project went to foreclosure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Firm went into bankruptcy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0ED94-A1B0-411A-A6F7-C43CCE8DC1C0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85D9C-1242-C848-CF95-61B4DA89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Case 2:  Palm Grove Office Complex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Proposed Project: 2 office buildings:</a:t>
            </a:r>
          </a:p>
          <a:p>
            <a:pPr lvl="1" eaLnBrk="1" hangingPunct="1"/>
            <a:r>
              <a:rPr lang="en-US" sz="2400" dirty="0"/>
              <a:t>Each one 40,000 sq. ft., 4 floors of 10,000 sq. ft. size</a:t>
            </a:r>
          </a:p>
          <a:p>
            <a:pPr lvl="1" eaLnBrk="1" hangingPunct="1"/>
            <a:r>
              <a:rPr lang="en-US" sz="2400" dirty="0"/>
              <a:t>“Glass block” design</a:t>
            </a:r>
          </a:p>
          <a:p>
            <a:pPr lvl="1" eaLnBrk="1" hangingPunct="1"/>
            <a:r>
              <a:rPr lang="en-US" sz="2400" dirty="0"/>
              <a:t>Located in mixed-use area </a:t>
            </a:r>
          </a:p>
          <a:p>
            <a:pPr lvl="2"/>
            <a:r>
              <a:rPr lang="en-US" sz="2000" dirty="0"/>
              <a:t>retail </a:t>
            </a:r>
          </a:p>
          <a:p>
            <a:pPr lvl="2"/>
            <a:r>
              <a:rPr lang="en-US" sz="2000" dirty="0"/>
              <a:t>high school </a:t>
            </a:r>
          </a:p>
          <a:p>
            <a:pPr lvl="2"/>
            <a:r>
              <a:rPr lang="en-US" sz="2000" dirty="0"/>
              <a:t>car dealer </a:t>
            </a:r>
          </a:p>
          <a:p>
            <a:pPr lvl="2"/>
            <a:r>
              <a:rPr lang="en-US" sz="2000" dirty="0"/>
              <a:t>strip offices </a:t>
            </a:r>
          </a:p>
          <a:p>
            <a:pPr lvl="2"/>
            <a:r>
              <a:rPr lang="en-US" sz="2000" dirty="0"/>
              <a:t>no other large office buildings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Largest “speculative” office project ever proposed in University City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7A301-5F11-4487-9F13-E6A0931D8C8E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54F2F4-AC88-FD70-38BC-985D1DA5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Market Defining Story for Palm Grove Office Complex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0486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is the product?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General purpose offices: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special plumbing or equipment for medical or laboratory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Who are the customers?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General purpose office users with at least 25 employees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Finance and insurance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Nonresidential real estate brokerage/management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Engineering and consulting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Accounting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Computer services and programming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Management consulting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Market and public opinion research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D88D4-1EC3-4F29-97D2-BBB34BC26EFD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8B601-B770-9010-B792-D50AF3A5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 Market Defining Story (continued)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Where are the customers?</a:t>
            </a:r>
          </a:p>
          <a:p>
            <a:pPr lvl="1" eaLnBrk="1" hangingPunct="1"/>
            <a:r>
              <a:rPr lang="en-US" sz="2400" dirty="0"/>
              <a:t>Already in University City </a:t>
            </a:r>
          </a:p>
          <a:p>
            <a:pPr lvl="2"/>
            <a:r>
              <a:rPr lang="en-US" sz="2000" dirty="0"/>
              <a:t>Large offices seldom move to the city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What would tenants want from Palm Grove?</a:t>
            </a:r>
          </a:p>
          <a:p>
            <a:pPr lvl="1" eaLnBrk="1" hangingPunct="1"/>
            <a:r>
              <a:rPr lang="en-US" sz="2400" dirty="0"/>
              <a:t>Small firms: Street exposure and easy parking </a:t>
            </a:r>
          </a:p>
          <a:p>
            <a:pPr lvl="1" eaLnBrk="1" hangingPunct="1"/>
            <a:r>
              <a:rPr lang="en-US" sz="2400" dirty="0"/>
              <a:t>Large firms: Easy employee commuting, proximity to office support services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Tentative market defining conclusions</a:t>
            </a:r>
          </a:p>
          <a:p>
            <a:pPr lvl="1" eaLnBrk="1" hangingPunct="1"/>
            <a:r>
              <a:rPr lang="en-US" sz="2400" dirty="0"/>
              <a:t>General purpose office users</a:t>
            </a:r>
          </a:p>
          <a:p>
            <a:pPr lvl="1" eaLnBrk="1" hangingPunct="1"/>
            <a:r>
              <a:rPr lang="en-US" sz="2400" dirty="0"/>
              <a:t>More than 25 employees</a:t>
            </a:r>
          </a:p>
          <a:p>
            <a:pPr lvl="1" eaLnBrk="1" hangingPunct="1"/>
            <a:r>
              <a:rPr lang="en-US" sz="2400" dirty="0"/>
              <a:t>Prospective tenants will come from the city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EE185-D68C-4570-997C-229B2B2DB65D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DFC79F-5991-09A7-AA93-86E86752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Initial Data Collection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6938"/>
            <a:ext cx="8100060" cy="5029200"/>
          </a:xfrm>
        </p:spPr>
        <p:txBody>
          <a:bodyPr/>
          <a:lstStyle/>
          <a:p>
            <a:pPr eaLnBrk="1" hangingPunct="1"/>
            <a:r>
              <a:rPr lang="en-US" sz="2800" dirty="0"/>
              <a:t>Alternative 1: Canvass the business community</a:t>
            </a:r>
          </a:p>
          <a:p>
            <a:pPr lvl="1" eaLnBrk="1" hangingPunct="1"/>
            <a:r>
              <a:rPr lang="en-US" sz="2400" dirty="0"/>
              <a:t>Advantage: Could also serve as a marketing effort</a:t>
            </a:r>
          </a:p>
          <a:p>
            <a:pPr lvl="1" eaLnBrk="1" hangingPunct="1"/>
            <a:r>
              <a:rPr lang="en-US" sz="2400" dirty="0"/>
              <a:t>Disadvantage:  Time and cost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Alternative 2: Examine data from U.S. Census, </a:t>
            </a:r>
            <a:r>
              <a:rPr lang="en-US" sz="2800" i="1" dirty="0"/>
              <a:t>County Business Patterns</a:t>
            </a:r>
          </a:p>
          <a:p>
            <a:pPr lvl="1" eaLnBrk="1" hangingPunct="1"/>
            <a:r>
              <a:rPr lang="en-US" sz="2400" dirty="0"/>
              <a:t>Advantages: Free and no need to leave your desk</a:t>
            </a:r>
          </a:p>
          <a:p>
            <a:pPr lvl="1" eaLnBrk="1" hangingPunct="1"/>
            <a:r>
              <a:rPr lang="en-US" sz="2400" dirty="0"/>
              <a:t>Disadvantage: May be dated information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2A37F-E286-42C8-B362-80F06EA1A92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C785A5-F889-F890-F883-3DAB1555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Initial Market Analysis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525379" y="1589131"/>
            <a:ext cx="81534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From </a:t>
            </a:r>
            <a:r>
              <a:rPr lang="en-US" sz="2800" i="1" dirty="0"/>
              <a:t>County Business Patterns</a:t>
            </a:r>
            <a:r>
              <a:rPr lang="en-US" sz="2800" dirty="0"/>
              <a:t>: Fewer that 10 general purpose office firms have 25 employees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Conclusion:  No chance for the project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Actual experience:  </a:t>
            </a:r>
          </a:p>
          <a:p>
            <a:pPr lvl="1" eaLnBrk="1" hangingPunct="1"/>
            <a:r>
              <a:rPr lang="en-US" sz="2400" dirty="0"/>
              <a:t>Only one building completed, which sat largely vacant for life of the building</a:t>
            </a:r>
          </a:p>
          <a:p>
            <a:pPr lvl="1" eaLnBrk="1" hangingPunct="1"/>
            <a:r>
              <a:rPr lang="en-US" sz="2400" dirty="0"/>
              <a:t>Developer has disappeared</a:t>
            </a:r>
          </a:p>
          <a:p>
            <a:pPr lvl="1" eaLnBrk="1" hangingPunct="1"/>
            <a:r>
              <a:rPr lang="en-US" sz="2400" dirty="0"/>
              <a:t>Building partially deconstructed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CA865-43F2-4CDC-AC27-FB82AD03BC86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74550-6887-7271-40DA-51CB6325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Market Segmentation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28660" cy="5257800"/>
          </a:xfrm>
        </p:spPr>
        <p:txBody>
          <a:bodyPr/>
          <a:lstStyle/>
          <a:p>
            <a:pPr eaLnBrk="1" hangingPunct="1"/>
            <a:r>
              <a:rPr lang="en-US" sz="2800" b="1" dirty="0"/>
              <a:t>Market segmentation</a:t>
            </a:r>
            <a:r>
              <a:rPr lang="en-US" sz="2800" dirty="0"/>
              <a:t>: Differences in preferences or needs among market subgroups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Implications for market analysis: </a:t>
            </a:r>
          </a:p>
          <a:p>
            <a:pPr marL="118872" indent="0" eaLnBrk="1" hangingPunct="1">
              <a:buNone/>
            </a:pPr>
            <a:r>
              <a:rPr lang="en-US" sz="2800" dirty="0"/>
              <a:t>	Must focus on relevant market segments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Corollary 1:  Most real estate data is irrelevant in studying a particular market segment</a:t>
            </a:r>
          </a:p>
          <a:p>
            <a:pPr eaLnBrk="1" hangingPunct="1"/>
            <a:r>
              <a:rPr lang="en-US" sz="2800" dirty="0"/>
              <a:t>Corollary 2:  Most important data for a particular market segment may not be readily available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7012E-056E-4180-99E9-E7D15CB3AF0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677FB5-FD9E-6DD0-E0F8-792B6B9C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Case 3:  Plane Vista Apartments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76400"/>
            <a:ext cx="8610600" cy="44577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Proposed project: Expand apartments from 500 to 900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Existing project:</a:t>
            </a:r>
          </a:p>
          <a:p>
            <a:pPr lvl="1" eaLnBrk="1" hangingPunct="1"/>
            <a:r>
              <a:rPr lang="en-US" sz="2400" dirty="0"/>
              <a:t>Four years old</a:t>
            </a:r>
          </a:p>
          <a:p>
            <a:pPr lvl="1" eaLnBrk="1" hangingPunct="1"/>
            <a:r>
              <a:rPr lang="en-US" sz="2400" dirty="0"/>
              <a:t>High quality, wide variety of floor plans</a:t>
            </a:r>
          </a:p>
          <a:p>
            <a:pPr lvl="1" eaLnBrk="1" hangingPunct="1"/>
            <a:r>
              <a:rPr lang="en-US" sz="2400" dirty="0"/>
              <a:t>Indoor gymnasium with large weight room</a:t>
            </a:r>
          </a:p>
          <a:p>
            <a:pPr lvl="1" eaLnBrk="1" hangingPunct="1"/>
            <a:r>
              <a:rPr lang="en-US" sz="2400" dirty="0"/>
              <a:t>Diverse mix of tenants </a:t>
            </a:r>
          </a:p>
          <a:p>
            <a:pPr lvl="1" eaLnBrk="1" hangingPunct="1"/>
            <a:r>
              <a:rPr lang="en-US" sz="2400" dirty="0"/>
              <a:t>Location: Immediately north of Orlando airport</a:t>
            </a:r>
          </a:p>
          <a:p>
            <a:pPr lvl="1" eaLnBrk="1" hangingPunct="1"/>
            <a:r>
              <a:rPr lang="en-US" sz="2400" dirty="0"/>
              <a:t>Weakness: Edge of city (at the time); no special amenities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4BA20-6368-4247-B3AF-8D314B3F5749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F2236-15E5-AB95-D406-8ADD3696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Location of Plane Vista in Orlando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8FD72-A95E-43CC-BF9A-4EC9D5B0B1F5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400300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A7C0DE-291A-E3D2-3786-04DF1545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0C889-4C0C-5FAB-BA8F-84077A8A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5" y="1646823"/>
            <a:ext cx="7005315" cy="48084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Market Defining Story for Plane Vista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57260" cy="4457700"/>
          </a:xfrm>
        </p:spPr>
        <p:txBody>
          <a:bodyPr/>
          <a:lstStyle/>
          <a:p>
            <a:pPr eaLnBrk="1" hangingPunct="1"/>
            <a:r>
              <a:rPr lang="en-US" sz="2800" dirty="0"/>
              <a:t>What is the product? </a:t>
            </a:r>
          </a:p>
          <a:p>
            <a:pPr lvl="1" eaLnBrk="1" hangingPunct="1"/>
            <a:r>
              <a:rPr lang="en-US" sz="2400" dirty="0"/>
              <a:t>Standard design, broad appeal; high-quality “market rate” apartments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Who are the customers?</a:t>
            </a:r>
            <a:r>
              <a:rPr lang="en-US" sz="2600" dirty="0"/>
              <a:t> </a:t>
            </a:r>
          </a:p>
          <a:p>
            <a:pPr lvl="1" eaLnBrk="1" hangingPunct="1"/>
            <a:r>
              <a:rPr lang="en-US" sz="2400" dirty="0"/>
              <a:t>Assume a broad spectrum of working rental households</a:t>
            </a:r>
          </a:p>
          <a:p>
            <a:pPr lvl="1" eaLnBrk="1" hangingPunct="1"/>
            <a:r>
              <a:rPr lang="en-US" sz="2400" dirty="0"/>
              <a:t>Upper third of rental household income distribution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A9AC5-67C0-42FF-9B1D-EE033C95B9C9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37E81-C6DB-FF0B-3FD9-F1FB7441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Market Defining Story for Plane Vista </a:t>
            </a:r>
            <a:br>
              <a:rPr lang="en-US" sz="3600" dirty="0"/>
            </a:br>
            <a:r>
              <a:rPr lang="en-US" sz="3600" dirty="0"/>
              <a:t>(continued)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Where are the customers?</a:t>
            </a:r>
          </a:p>
          <a:p>
            <a:pPr lvl="1" eaLnBrk="1" hangingPunct="1"/>
            <a:r>
              <a:rPr lang="en-US" sz="2400" dirty="0"/>
              <a:t>Initial assumption: Persons employed throughout east, south and central Orlando</a:t>
            </a:r>
          </a:p>
          <a:p>
            <a:pPr lvl="1" eaLnBrk="1" hangingPunct="1"/>
            <a:r>
              <a:rPr lang="en-US" sz="2400" dirty="0"/>
              <a:t>Influenced by commuting distance to work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What do customers like about Plane Vista?</a:t>
            </a:r>
          </a:p>
          <a:p>
            <a:pPr lvl="1" eaLnBrk="1" hangingPunct="1"/>
            <a:r>
              <a:rPr lang="en-US" sz="2400" dirty="0"/>
              <a:t>Should be well known from existing project</a:t>
            </a:r>
          </a:p>
          <a:p>
            <a:pPr lvl="1" eaLnBrk="1" hangingPunct="1"/>
            <a:r>
              <a:rPr lang="en-US" sz="2400" dirty="0"/>
              <a:t>Easily determined by asking tenants</a:t>
            </a:r>
          </a:p>
          <a:p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A5F6B9-3A26-AF78-D951-51803E3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0DF06-002E-A3E7-E0F3-0ECF51F5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Initial Data Collection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Key question: How does Plane Vista compare to other apartment projects for job commuting?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Must examine: </a:t>
            </a:r>
          </a:p>
          <a:p>
            <a:pPr lvl="1"/>
            <a:r>
              <a:rPr lang="en-US" sz="2400" dirty="0"/>
              <a:t>Locations of new, high-quality apartments </a:t>
            </a:r>
          </a:p>
          <a:p>
            <a:pPr lvl="2"/>
            <a:r>
              <a:rPr lang="en-US" sz="2000" dirty="0"/>
              <a:t>Obtained apartment locations from real estate data firm</a:t>
            </a:r>
          </a:p>
          <a:p>
            <a:pPr lvl="1"/>
            <a:r>
              <a:rPr lang="en-US" sz="2400" dirty="0"/>
              <a:t>Where jobs are concentrated </a:t>
            </a:r>
          </a:p>
          <a:p>
            <a:pPr lvl="2"/>
            <a:r>
              <a:rPr lang="en-US" sz="2000" dirty="0"/>
              <a:t>No simple information on job locations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BB0A-79C2-42B2-A6CE-D930FA80669D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B998E3-8E2C-D653-48F2-AE529B2D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0DA7-7364-4CC8-82FF-7C6720CC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of Recently Built Apartments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66D0F2-D2DB-DC5C-C973-BDADC8000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5680" y="1774825"/>
            <a:ext cx="6872640" cy="46259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361C5-B86A-4F1B-AD92-8A25DF6A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F710-CD26-EFF3-E2AE-A15BC782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4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25425"/>
            <a:ext cx="8839200" cy="1216025"/>
          </a:xfrm>
        </p:spPr>
        <p:txBody>
          <a:bodyPr/>
          <a:lstStyle/>
          <a:p>
            <a:pPr eaLnBrk="1" hangingPunct="1"/>
            <a:r>
              <a:rPr lang="en-US" sz="3600"/>
              <a:t>Constructing Estimates of Job Locations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646528" y="1524000"/>
            <a:ext cx="79248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Available job-related data: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sz="2400" dirty="0"/>
              <a:t>Property appraiser’s database on 43,000 business and government properties</a:t>
            </a:r>
          </a:p>
          <a:p>
            <a:pPr lvl="2" eaLnBrk="1" hangingPunct="1"/>
            <a:r>
              <a:rPr lang="en-US" sz="2000" dirty="0"/>
              <a:t>Square footage of structures</a:t>
            </a:r>
          </a:p>
          <a:p>
            <a:pPr lvl="2" eaLnBrk="1" hangingPunct="1"/>
            <a:r>
              <a:rPr lang="en-US" sz="2000" dirty="0"/>
              <a:t>Location by geographic coordinates</a:t>
            </a:r>
          </a:p>
          <a:p>
            <a:pPr lvl="2" eaLnBrk="1" hangingPunct="1"/>
            <a:r>
              <a:rPr lang="en-US" sz="2000" dirty="0"/>
              <a:t>Classified by over 200 land use categories</a:t>
            </a:r>
          </a:p>
          <a:p>
            <a:pPr lvl="2" eaLnBrk="1" hangingPunct="1"/>
            <a:endParaRPr lang="en-US" sz="2000" dirty="0"/>
          </a:p>
          <a:p>
            <a:pPr lvl="1" eaLnBrk="1" hangingPunct="1"/>
            <a:r>
              <a:rPr lang="en-US" sz="2400" dirty="0"/>
              <a:t>U.S. Bureau of Labor Statistics website:</a:t>
            </a:r>
          </a:p>
          <a:p>
            <a:pPr lvl="2" eaLnBrk="1" hangingPunct="1"/>
            <a:r>
              <a:rPr lang="en-US" sz="1800" dirty="0"/>
              <a:t>County employment by NAICS detailed category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0AB55-3F3D-4B7C-B69C-5E599E3AA731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C21AC1-7A8E-5D1C-571B-A43768A6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Constructing Estimates of Job Locations (continued)</a:t>
            </a:r>
            <a:r>
              <a:rPr lang="en-US" sz="4400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595FA-B7CD-4DCA-A2ED-7DF25CC48E5F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93700" y="1507331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800" dirty="0">
                <a:latin typeface="+mn-lt"/>
              </a:rPr>
              <a:t>For 20 major categories of land use compute: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443037" y="1962946"/>
            <a:ext cx="5948363" cy="812801"/>
            <a:chOff x="951" y="2880"/>
            <a:chExt cx="3747" cy="512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392" y="2880"/>
              <a:ext cx="932" cy="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/>
                <a:t>Total county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/>
                <a:t>employment</a:t>
              </a:r>
              <a:br>
                <a:rPr lang="en-US"/>
              </a:br>
              <a:r>
                <a:rPr lang="en-US"/>
                <a:t>per category</a:t>
              </a:r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951" y="2928"/>
              <a:ext cx="3747" cy="408"/>
              <a:chOff x="951" y="2928"/>
              <a:chExt cx="3747" cy="408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951" y="2929"/>
                <a:ext cx="1045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 dirty="0"/>
                  <a:t>Total county</a:t>
                </a:r>
                <a:br>
                  <a:rPr lang="en-US" dirty="0"/>
                </a:br>
                <a:r>
                  <a:rPr lang="en-US" dirty="0"/>
                  <a:t>building space</a:t>
                </a: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048" y="3015"/>
                <a:ext cx="19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>
                    <a:cs typeface="Arial" charset="0"/>
                  </a:rPr>
                  <a:t>÷</a:t>
                </a: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488" y="3015"/>
                <a:ext cx="200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>
                    <a:cs typeface="Arial" charset="0"/>
                  </a:rPr>
                  <a:t>=</a:t>
                </a: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895" y="2928"/>
                <a:ext cx="803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 dirty="0"/>
                  <a:t>Space</a:t>
                </a:r>
                <a:br>
                  <a:rPr lang="en-US" dirty="0"/>
                </a:br>
                <a:r>
                  <a:rPr lang="en-US" dirty="0"/>
                  <a:t>per worker</a:t>
                </a:r>
              </a:p>
            </p:txBody>
          </p:sp>
        </p:grp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592262" y="3119437"/>
            <a:ext cx="6200776" cy="703263"/>
            <a:chOff x="984" y="2928"/>
            <a:chExt cx="3906" cy="443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213" y="2964"/>
              <a:ext cx="1293" cy="3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dirty="0"/>
                <a:t>Total general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dirty="0"/>
                <a:t>office employment</a:t>
              </a: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984" y="2928"/>
              <a:ext cx="3906" cy="443"/>
              <a:chOff x="984" y="2928"/>
              <a:chExt cx="3906" cy="443"/>
            </a:xfrm>
          </p:grpSpPr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984" y="2929"/>
                <a:ext cx="989" cy="4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 dirty="0"/>
                  <a:t>Total general </a:t>
                </a:r>
              </a:p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 dirty="0"/>
                  <a:t>office space</a:t>
                </a: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2048" y="3015"/>
                <a:ext cx="19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>
                    <a:cs typeface="Arial" charset="0"/>
                  </a:rPr>
                  <a:t>÷</a:t>
                </a:r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3488" y="3015"/>
                <a:ext cx="200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>
                    <a:cs typeface="Arial" charset="0"/>
                  </a:rPr>
                  <a:t>=</a:t>
                </a: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3702" y="2928"/>
                <a:ext cx="1188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73132E"/>
                  </a:buClr>
                  <a:buFont typeface="Wingdings" pitchFamily="2" charset="2"/>
                  <a:buNone/>
                </a:pPr>
                <a:r>
                  <a:rPr lang="en-US" dirty="0"/>
                  <a:t>Office space</a:t>
                </a:r>
                <a:br>
                  <a:rPr lang="en-US" dirty="0"/>
                </a:br>
                <a:r>
                  <a:rPr lang="en-US" dirty="0"/>
                  <a:t>per office worker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807890" y="2696427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Example</a:t>
            </a:r>
            <a:r>
              <a:rPr lang="en-US" dirty="0"/>
              <a:t>: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4206" y="38354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800" dirty="0">
                <a:latin typeface="+mn-lt"/>
              </a:rPr>
              <a:t>For each property compute: </a:t>
            </a: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1885950" y="4343400"/>
            <a:ext cx="5594350" cy="915988"/>
            <a:chOff x="1014" y="2963"/>
            <a:chExt cx="3524" cy="577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014" y="3107"/>
              <a:ext cx="5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 dirty="0"/>
                <a:t>Space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870" y="3122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>
                  <a:cs typeface="Arial" charset="0"/>
                </a:rPr>
                <a:t>÷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240" y="3035"/>
              <a:ext cx="86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 dirty="0"/>
                <a:t>Space</a:t>
              </a:r>
              <a:br>
                <a:rPr lang="en-US" b="1" dirty="0"/>
              </a:br>
              <a:r>
                <a:rPr lang="en-US" b="1" dirty="0"/>
                <a:t>per worker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310" y="3122"/>
              <a:ext cx="2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>
                  <a:cs typeface="Arial" charset="0"/>
                </a:rPr>
                <a:t>=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702" y="2963"/>
              <a:ext cx="836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/>
                <a:t>Est. no. of</a:t>
              </a:r>
              <a:br>
                <a:rPr lang="en-US" b="1"/>
              </a:br>
              <a:r>
                <a:rPr lang="en-US" b="1"/>
                <a:t>workers at</a:t>
              </a:r>
              <a:br>
                <a:rPr lang="en-US" b="1"/>
              </a:br>
              <a:r>
                <a:rPr lang="en-US" b="1"/>
                <a:t> property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4367" y="5252741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Example</a:t>
            </a:r>
            <a:r>
              <a:rPr lang="en-US" i="1" dirty="0"/>
              <a:t>:</a:t>
            </a: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1639887" y="5714406"/>
            <a:ext cx="5942013" cy="915988"/>
            <a:chOff x="795" y="2963"/>
            <a:chExt cx="3743" cy="577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95" y="3107"/>
              <a:ext cx="9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 dirty="0"/>
                <a:t>Office space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870" y="3122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>
                  <a:cs typeface="Arial" charset="0"/>
                </a:rPr>
                <a:t>÷</a:t>
              </a: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160" y="3035"/>
              <a:ext cx="1021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 dirty="0"/>
                <a:t>Space per </a:t>
              </a:r>
            </a:p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 dirty="0"/>
                <a:t>office worker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310" y="3122"/>
              <a:ext cx="2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>
                  <a:cs typeface="Arial" charset="0"/>
                </a:rPr>
                <a:t>=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702" y="2963"/>
              <a:ext cx="836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b="1" dirty="0"/>
                <a:t>Est. office</a:t>
              </a:r>
              <a:br>
                <a:rPr lang="en-US" b="1" dirty="0"/>
              </a:br>
              <a:r>
                <a:rPr lang="en-US" b="1" dirty="0"/>
                <a:t>workers at</a:t>
              </a:r>
              <a:br>
                <a:rPr lang="en-US" b="1" dirty="0"/>
              </a:br>
              <a:r>
                <a:rPr lang="en-US" b="1" dirty="0"/>
                <a:t> property</a:t>
              </a: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33CFFF1B-8411-71A2-01A8-12407986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Where People Work in Orlando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9D698-3AF5-430D-836B-A7CF2326E2F2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600200" y="138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B4819-85E5-6344-B2F0-FA636717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7C3D5-91D8-7EED-3235-DECB3614F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086599" cy="501567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Initial Market Analysis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Pattern of new apartments is a surprise: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Most new apartments are distant from Plane Vista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Plane Vista seems isolated from larger Orlando</a:t>
            </a:r>
          </a:p>
          <a:p>
            <a:pPr lvl="1" eaLnBrk="1" hangingPunct="1">
              <a:lnSpc>
                <a:spcPct val="150000"/>
              </a:lnSpc>
            </a:pP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Jobs map shows a similar clustering: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Jobs concentrated at airport and directly north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Jobs scarce in immediate south, west, and east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C6163-4271-4902-B218-F2DF28EB1A80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139F1C-9B45-184C-C39E-B3BA7DAF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216025"/>
          </a:xfrm>
        </p:spPr>
        <p:txBody>
          <a:bodyPr/>
          <a:lstStyle/>
          <a:p>
            <a:pPr eaLnBrk="1" hangingPunct="1"/>
            <a:r>
              <a:rPr lang="en-US" sz="3600"/>
              <a:t>Challenges Posed by Market Segmentation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Market segmentation is an empirical notion:</a:t>
            </a:r>
          </a:p>
          <a:p>
            <a:pPr lvl="1" eaLnBrk="1" hangingPunct="1"/>
            <a:r>
              <a:rPr lang="en-US" sz="2400" dirty="0"/>
              <a:t>The results of prior investigation and grouping</a:t>
            </a:r>
          </a:p>
          <a:p>
            <a:pPr lvl="1" eaLnBrk="1" hangingPunct="1"/>
            <a:r>
              <a:rPr lang="en-US" sz="2400" dirty="0"/>
              <a:t>Important factors of segmentation may vary with location, property type and available information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Market analysis must adapt to this variation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Implication:  No simple, universal procedure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DEBE6-F4EC-4B35-A193-6A21420C5FD0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6DDDF7-A22C-EA6F-7554-A1405E44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DB6F9-E5C0-5D5F-A672-40F504DB5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30" y="2232255"/>
            <a:ext cx="4526830" cy="3266614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Revised Market Defining Story: “Airport Island”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marL="118872" indent="0" eaLnBrk="1" hangingPunct="1">
              <a:buNone/>
            </a:pPr>
            <a:r>
              <a:rPr lang="en-US" dirty="0"/>
              <a:t>New Assumption: </a:t>
            </a:r>
          </a:p>
          <a:p>
            <a:pPr eaLnBrk="1" hangingPunct="1"/>
            <a:r>
              <a:rPr lang="en-US" dirty="0"/>
              <a:t>75% of Plane Vista occupants work on “airport island.”</a:t>
            </a:r>
          </a:p>
          <a:p>
            <a:pPr eaLnBrk="1" hangingPunct="1"/>
            <a:r>
              <a:rPr lang="en-US" dirty="0"/>
              <a:t>Future of Plane Vista market depends on</a:t>
            </a:r>
            <a:br>
              <a:rPr lang="en-US" dirty="0"/>
            </a:br>
            <a:r>
              <a:rPr lang="en-US" dirty="0"/>
              <a:t>“airport island”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80AA-30C2-42BB-B186-EBE6A49E5280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6400800" y="2819400"/>
            <a:ext cx="2895600" cy="2819399"/>
            <a:chOff x="-84" y="2124"/>
            <a:chExt cx="1824" cy="1776"/>
          </a:xfrm>
        </p:grpSpPr>
        <p:sp>
          <p:nvSpPr>
            <p:cNvPr id="80902" name="Freeform 6"/>
            <p:cNvSpPr>
              <a:spLocks/>
            </p:cNvSpPr>
            <p:nvPr/>
          </p:nvSpPr>
          <p:spPr bwMode="auto">
            <a:xfrm>
              <a:off x="-84" y="2124"/>
              <a:ext cx="1296" cy="1776"/>
            </a:xfrm>
            <a:custGeom>
              <a:avLst/>
              <a:gdLst>
                <a:gd name="T0" fmla="*/ 1381 w 2722"/>
                <a:gd name="T1" fmla="*/ 78 h 3969"/>
                <a:gd name="T2" fmla="*/ 1824 w 2722"/>
                <a:gd name="T3" fmla="*/ 110 h 3969"/>
                <a:gd name="T4" fmla="*/ 2095 w 2722"/>
                <a:gd name="T5" fmla="*/ 245 h 3969"/>
                <a:gd name="T6" fmla="*/ 2145 w 2722"/>
                <a:gd name="T7" fmla="*/ 821 h 3969"/>
                <a:gd name="T8" fmla="*/ 1993 w 2722"/>
                <a:gd name="T9" fmla="*/ 1448 h 3969"/>
                <a:gd name="T10" fmla="*/ 2332 w 2722"/>
                <a:gd name="T11" fmla="*/ 2126 h 3969"/>
                <a:gd name="T12" fmla="*/ 2603 w 2722"/>
                <a:gd name="T13" fmla="*/ 2719 h 3969"/>
                <a:gd name="T14" fmla="*/ 2637 w 2722"/>
                <a:gd name="T15" fmla="*/ 3227 h 3969"/>
                <a:gd name="T16" fmla="*/ 2095 w 2722"/>
                <a:gd name="T17" fmla="*/ 3718 h 3969"/>
                <a:gd name="T18" fmla="*/ 1383 w 2722"/>
                <a:gd name="T19" fmla="*/ 3955 h 3969"/>
                <a:gd name="T20" fmla="*/ 790 w 2722"/>
                <a:gd name="T21" fmla="*/ 3634 h 3969"/>
                <a:gd name="T22" fmla="*/ 265 w 2722"/>
                <a:gd name="T23" fmla="*/ 3041 h 3969"/>
                <a:gd name="T24" fmla="*/ 45 w 2722"/>
                <a:gd name="T25" fmla="*/ 2227 h 3969"/>
                <a:gd name="T26" fmla="*/ 536 w 2722"/>
                <a:gd name="T27" fmla="*/ 1601 h 3969"/>
                <a:gd name="T28" fmla="*/ 722 w 2722"/>
                <a:gd name="T29" fmla="*/ 1058 h 3969"/>
                <a:gd name="T30" fmla="*/ 722 w 2722"/>
                <a:gd name="T31" fmla="*/ 296 h 3969"/>
                <a:gd name="T32" fmla="*/ 1248 w 2722"/>
                <a:gd name="T33" fmla="*/ 25 h 3969"/>
                <a:gd name="T34" fmla="*/ 1841 w 2722"/>
                <a:gd name="T35" fmla="*/ 144 h 3969"/>
                <a:gd name="T36" fmla="*/ 1921 w 2722"/>
                <a:gd name="T37" fmla="*/ 78 h 39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22"/>
                <a:gd name="T58" fmla="*/ 0 h 3969"/>
                <a:gd name="T59" fmla="*/ 2722 w 2722"/>
                <a:gd name="T60" fmla="*/ 3969 h 39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22" h="3969">
                  <a:moveTo>
                    <a:pt x="1381" y="78"/>
                  </a:moveTo>
                  <a:cubicBezTo>
                    <a:pt x="1543" y="80"/>
                    <a:pt x="1705" y="82"/>
                    <a:pt x="1824" y="110"/>
                  </a:cubicBezTo>
                  <a:cubicBezTo>
                    <a:pt x="1943" y="138"/>
                    <a:pt x="2041" y="126"/>
                    <a:pt x="2095" y="245"/>
                  </a:cubicBezTo>
                  <a:cubicBezTo>
                    <a:pt x="2149" y="364"/>
                    <a:pt x="2162" y="621"/>
                    <a:pt x="2145" y="821"/>
                  </a:cubicBezTo>
                  <a:cubicBezTo>
                    <a:pt x="2128" y="1021"/>
                    <a:pt x="1962" y="1231"/>
                    <a:pt x="1993" y="1448"/>
                  </a:cubicBezTo>
                  <a:cubicBezTo>
                    <a:pt x="2024" y="1665"/>
                    <a:pt x="2230" y="1914"/>
                    <a:pt x="2332" y="2126"/>
                  </a:cubicBezTo>
                  <a:cubicBezTo>
                    <a:pt x="2434" y="2338"/>
                    <a:pt x="2552" y="2536"/>
                    <a:pt x="2603" y="2719"/>
                  </a:cubicBezTo>
                  <a:cubicBezTo>
                    <a:pt x="2654" y="2902"/>
                    <a:pt x="2722" y="3061"/>
                    <a:pt x="2637" y="3227"/>
                  </a:cubicBezTo>
                  <a:cubicBezTo>
                    <a:pt x="2552" y="3393"/>
                    <a:pt x="2304" y="3597"/>
                    <a:pt x="2095" y="3718"/>
                  </a:cubicBezTo>
                  <a:cubicBezTo>
                    <a:pt x="1886" y="3839"/>
                    <a:pt x="1600" y="3969"/>
                    <a:pt x="1383" y="3955"/>
                  </a:cubicBezTo>
                  <a:cubicBezTo>
                    <a:pt x="1166" y="3941"/>
                    <a:pt x="976" y="3786"/>
                    <a:pt x="790" y="3634"/>
                  </a:cubicBezTo>
                  <a:cubicBezTo>
                    <a:pt x="604" y="3482"/>
                    <a:pt x="389" y="3275"/>
                    <a:pt x="265" y="3041"/>
                  </a:cubicBezTo>
                  <a:cubicBezTo>
                    <a:pt x="141" y="2807"/>
                    <a:pt x="0" y="2467"/>
                    <a:pt x="45" y="2227"/>
                  </a:cubicBezTo>
                  <a:cubicBezTo>
                    <a:pt x="90" y="1987"/>
                    <a:pt x="423" y="1796"/>
                    <a:pt x="536" y="1601"/>
                  </a:cubicBezTo>
                  <a:cubicBezTo>
                    <a:pt x="649" y="1406"/>
                    <a:pt x="691" y="1275"/>
                    <a:pt x="722" y="1058"/>
                  </a:cubicBezTo>
                  <a:cubicBezTo>
                    <a:pt x="753" y="841"/>
                    <a:pt x="634" y="468"/>
                    <a:pt x="722" y="296"/>
                  </a:cubicBezTo>
                  <a:cubicBezTo>
                    <a:pt x="810" y="124"/>
                    <a:pt x="1062" y="50"/>
                    <a:pt x="1248" y="25"/>
                  </a:cubicBezTo>
                  <a:cubicBezTo>
                    <a:pt x="1434" y="0"/>
                    <a:pt x="1729" y="135"/>
                    <a:pt x="1841" y="144"/>
                  </a:cubicBezTo>
                  <a:lnTo>
                    <a:pt x="1921" y="78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924" y="2508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 dirty="0"/>
                <a:t>“Airport</a:t>
              </a:r>
            </a:p>
            <a:p>
              <a:pPr eaLnBrk="0" hangingPunct="0"/>
              <a:r>
                <a:rPr lang="en-US" b="1" dirty="0"/>
                <a:t>  Island”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7C73B5-AE1A-26C1-ED76-C3CE27ED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476999"/>
            <a:ext cx="7614915" cy="274320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Data Collection:  Round Two- Focus on Airport Island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02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/>
              <a:t>New job research for airport island:</a:t>
            </a:r>
          </a:p>
          <a:p>
            <a:pPr lvl="1"/>
            <a:r>
              <a:rPr lang="en-US" sz="2400" dirty="0"/>
              <a:t>Total of jobs on airport island is 25,000</a:t>
            </a:r>
          </a:p>
          <a:p>
            <a:pPr lvl="1"/>
            <a:r>
              <a:rPr lang="en-US" sz="2400" dirty="0"/>
              <a:t>Airport expects to add 750 per year</a:t>
            </a:r>
          </a:p>
          <a:p>
            <a:pPr lvl="1"/>
            <a:r>
              <a:rPr lang="en-US" sz="2400" dirty="0"/>
              <a:t>New firms will add 550 jobs in next year</a:t>
            </a:r>
          </a:p>
          <a:p>
            <a:pPr lvl="1"/>
            <a:r>
              <a:rPr lang="en-US" sz="2400" dirty="0"/>
              <a:t>Summary: Near-term job growth at 5.2% per year</a:t>
            </a:r>
          </a:p>
          <a:p>
            <a:pPr lvl="1"/>
            <a:r>
              <a:rPr lang="en-US" sz="2400" dirty="0"/>
              <a:t>Compares favorably to Orlando job growth of 2.5%</a:t>
            </a:r>
          </a:p>
          <a:p>
            <a:pPr lvl="1"/>
            <a:endParaRPr lang="en-US" sz="2400" dirty="0"/>
          </a:p>
          <a:p>
            <a:r>
              <a:rPr lang="en-US" sz="2800" dirty="0"/>
              <a:t>New apartment research for airport island</a:t>
            </a:r>
          </a:p>
          <a:p>
            <a:pPr lvl="1" eaLnBrk="1" hangingPunct="1"/>
            <a:r>
              <a:rPr lang="en-US" sz="2400" dirty="0"/>
              <a:t>Construction permits for other apartments are zero</a:t>
            </a:r>
          </a:p>
          <a:p>
            <a:pPr lvl="1" eaLnBrk="1" hangingPunct="1"/>
            <a:r>
              <a:rPr lang="en-US" sz="2400" dirty="0"/>
              <a:t>Competitive units total about 3,500 with 90% occupancy</a:t>
            </a:r>
          </a:p>
          <a:p>
            <a:pPr lvl="1"/>
            <a:r>
              <a:rPr lang="en-US" sz="2400" dirty="0"/>
              <a:t>Market appears able to “absorb” 5.2% (175) growth in competitive units per year over next 3 years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AFE09-9764-43E2-94E9-84B8956CF35C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09054-3272-3A97-B193-513BD3D7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6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Final Market Analysis: Key Assumptions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924800" cy="4724400"/>
          </a:xfrm>
        </p:spPr>
        <p:txBody>
          <a:bodyPr/>
          <a:lstStyle/>
          <a:p>
            <a:pPr eaLnBrk="1" hangingPunct="1"/>
            <a:r>
              <a:rPr lang="en-US" sz="2800" dirty="0"/>
              <a:t>All else equal, apartment rental rates grow at the rate of inflation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Job growth drives apartment demand on airport island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No other new apartments for two years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3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57FB8-028C-4A8B-A69B-B8C13C235701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F4933E-D8AD-D459-4A1A-01FEED8F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Projections of Critical Parameters for Plane Vista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7E11F-6C53-4E71-9BB9-D10DD93E6062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D7B44-2E97-EA9E-ECEB-854F7DAD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3EF71-6A72-288B-815C-2CE2B590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987605"/>
            <a:ext cx="880110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Questions about the Plane Vista Analysis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0010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Which of the key assumptions seems most vulnerable to error?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What could be done to reduce its riskiness?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Does the projection of job growth on “Airport Island” seem safe?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9063B-B7AF-4CF2-9931-A0CF71023619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48A60F-CAA5-1895-B1F5-FA29DB74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Some Final Observations on the Plane Vista Analysis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A market analysis is always a story</a:t>
            </a:r>
          </a:p>
          <a:p>
            <a:pPr lvl="1" eaLnBrk="1" hangingPunct="1"/>
            <a:r>
              <a:rPr lang="en-US" sz="2400" dirty="0"/>
              <a:t>No market analysis is purely numbers</a:t>
            </a:r>
          </a:p>
          <a:p>
            <a:pPr lvl="1" eaLnBrk="1" hangingPunct="1"/>
            <a:r>
              <a:rPr lang="en-US" sz="2400" dirty="0"/>
              <a:t>Goal: Put together as much objective evidence as possible before making final judgments</a:t>
            </a:r>
          </a:p>
          <a:p>
            <a:pPr lvl="1" eaLnBrk="1" hangingPunct="1"/>
            <a:r>
              <a:rPr lang="en-US" sz="2400" dirty="0"/>
              <a:t>Articulate the key assumptions as clearly as possible (Example: Airport growth was crucial to the Plane Vista story)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Final step: Translating assumptions and data into an estimate of value/future rental income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84EE9-46D6-4E02-B4AA-70DE8D78214F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D48A55-E0EC-D656-16AF-80F4D0A3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A Perspective on Real Estate Value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92300"/>
            <a:ext cx="8229600" cy="4238625"/>
          </a:xfrm>
        </p:spPr>
        <p:txBody>
          <a:bodyPr/>
          <a:lstStyle/>
          <a:p>
            <a:pPr eaLnBrk="1" hangingPunct="1"/>
            <a:r>
              <a:rPr lang="en-US" sz="2800" dirty="0"/>
              <a:t>James </a:t>
            </a:r>
            <a:r>
              <a:rPr lang="en-US" sz="2800" dirty="0" err="1"/>
              <a:t>Graaskamp</a:t>
            </a:r>
            <a:r>
              <a:rPr lang="en-US" sz="2800" dirty="0"/>
              <a:t>:  “When you buy real estate, you are buying a set of assumptions about the future”</a:t>
            </a:r>
          </a:p>
          <a:p>
            <a:pPr eaLnBrk="1" hangingPunct="1"/>
            <a:r>
              <a:rPr lang="en-US" sz="2800" dirty="0"/>
              <a:t>We have set out our assumptions and projections about Plane Vista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9D6F-42D3-42B4-8672-99A4A8092A31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42A79-5056-475A-4E30-AF053B36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D836-BAC1-452B-A824-C35617E4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Final Notes on Market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AAC6C-293E-4AC5-BE98-FA4E604D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>
            <a:normAutofit/>
          </a:bodyPr>
          <a:lstStyle/>
          <a:p>
            <a:r>
              <a:rPr lang="en-US" dirty="0"/>
              <a:t>Every market analysis is somewhat unique</a:t>
            </a:r>
          </a:p>
          <a:p>
            <a:pPr lvl="1"/>
            <a:r>
              <a:rPr lang="en-US" dirty="0"/>
              <a:t>Unique character and circumstances</a:t>
            </a:r>
          </a:p>
          <a:p>
            <a:pPr lvl="1"/>
            <a:r>
              <a:rPr lang="en-US" dirty="0"/>
              <a:t>Unique perceptions and assumptions of the analyst</a:t>
            </a:r>
          </a:p>
          <a:p>
            <a:pPr lvl="1"/>
            <a:r>
              <a:rPr lang="en-US" dirty="0"/>
              <a:t>Involves knowledge, skill and inspiration</a:t>
            </a:r>
          </a:p>
          <a:p>
            <a:pPr lvl="1"/>
            <a:endParaRPr lang="en-US" dirty="0"/>
          </a:p>
          <a:p>
            <a:r>
              <a:rPr lang="en-US" dirty="0"/>
              <a:t>Ways to improve your capacity</a:t>
            </a:r>
          </a:p>
          <a:p>
            <a:pPr lvl="1"/>
            <a:r>
              <a:rPr lang="en-US" dirty="0"/>
              <a:t>Observe and analyze successes </a:t>
            </a:r>
            <a:r>
              <a:rPr lang="en-US" b="1" dirty="0"/>
              <a:t>and failures</a:t>
            </a:r>
          </a:p>
          <a:p>
            <a:pPr lvl="1"/>
            <a:r>
              <a:rPr lang="en-US" dirty="0"/>
              <a:t>Compare notes with other observers</a:t>
            </a:r>
          </a:p>
          <a:p>
            <a:pPr lvl="1"/>
            <a:r>
              <a:rPr lang="en-US" dirty="0"/>
              <a:t>Go to the site in question; observe it and the activity around it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725E0-9301-4368-887F-0851F351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72C71-8954-DD96-4C8C-BF685049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42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Some Points about Real Estate Market Cycles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/>
            <a:r>
              <a:rPr lang="en-US" sz="2800" dirty="0"/>
              <a:t>Real estate markets differ in cyclicality</a:t>
            </a:r>
          </a:p>
          <a:p>
            <a:pPr lvl="1" eaLnBrk="1" hangingPunct="1"/>
            <a:r>
              <a:rPr lang="en-US" sz="2400" dirty="0"/>
              <a:t>Office demand follow business cycles, and is very cyclical</a:t>
            </a:r>
          </a:p>
          <a:p>
            <a:pPr lvl="1" eaLnBrk="1" hangingPunct="1"/>
            <a:r>
              <a:rPr lang="en-US" sz="2400" dirty="0"/>
              <a:t>Apartments are less so - households must live somewhere</a:t>
            </a:r>
          </a:p>
          <a:p>
            <a:pPr lvl="1" eaLnBrk="1" hangingPunct="1"/>
            <a:r>
              <a:rPr lang="en-US" sz="2400" dirty="0"/>
              <a:t>Buildings with long leases can be the least cyclical</a:t>
            </a:r>
          </a:p>
          <a:p>
            <a:pPr eaLnBrk="1" hangingPunct="1"/>
            <a:r>
              <a:rPr lang="en-US" sz="2800" dirty="0"/>
              <a:t>Longer construction lead time means more cyclicality</a:t>
            </a:r>
          </a:p>
          <a:p>
            <a:pPr eaLnBrk="1" hangingPunct="1"/>
            <a:r>
              <a:rPr lang="en-US" sz="2800" dirty="0"/>
              <a:t>Poorer market information means more cyclicality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62EEF-0862-41E9-8FB9-E74B3299A35B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9CB093-5571-F1F5-BD50-6E2E534C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Example of Market Cycles: Apartment Vacancy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23CC8-FE19-4887-8B57-D9A1957B134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7A2AEF-A27F-8E1F-6E54-4F426792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8A94D-0F67-639C-FD6C-ADB224C1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981200"/>
            <a:ext cx="78486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Cycle of Market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F3380-F4F9-4CC2-923E-D2D89D1275C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52B83-A204-B62D-3280-8A7584E7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28" y="1556294"/>
            <a:ext cx="7415468" cy="50083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C3A70-2058-D21E-9E88-2431957F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High-Tech Tools for Real Estate Market Research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Geographic information systems</a:t>
            </a:r>
            <a:r>
              <a:rPr lang="en-US" sz="2800" i="1" dirty="0"/>
              <a:t> (GIS)</a:t>
            </a:r>
          </a:p>
          <a:p>
            <a:pPr lvl="1" eaLnBrk="1" hangingPunct="1"/>
            <a:r>
              <a:rPr lang="en-US" sz="2400" dirty="0"/>
              <a:t>Made analysis of Plane Vista possible</a:t>
            </a:r>
          </a:p>
          <a:p>
            <a:pPr lvl="1" eaLnBrk="1" hangingPunct="1"/>
            <a:r>
              <a:rPr lang="en-US" sz="2400" dirty="0"/>
              <a:t>Widely used in store location research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Psychographics </a:t>
            </a:r>
          </a:p>
          <a:p>
            <a:pPr lvl="1" eaLnBrk="1" hangingPunct="1"/>
            <a:r>
              <a:rPr lang="en-US" sz="2400" dirty="0"/>
              <a:t>Market segmentation research seeks to relate product preferences to “attitudes, interests, opinions, and values, and to demographics</a:t>
            </a:r>
          </a:p>
          <a:p>
            <a:pPr lvl="1" eaLnBrk="1" hangingPunct="1"/>
            <a:r>
              <a:rPr lang="en-US" sz="2400" dirty="0"/>
              <a:t>Much used for retail real estate, but can also apply to housing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16D32-4658-4087-ABE7-C3E91E173372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4569E-2476-EDB4-E200-712DF15A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GIS in Store Location Research:</a:t>
            </a:r>
            <a:br>
              <a:rPr lang="en-US" sz="3600"/>
            </a:br>
            <a:r>
              <a:rPr lang="en-US" sz="3600"/>
              <a:t>Columbia, SC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5EF63-E38D-42B3-9776-1FE13059B634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552700" y="109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DA78F-0B94-4BE8-5A93-004CC89A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4FF3D-03BF-4BDE-6997-F498E16F6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7" y="1576038"/>
            <a:ext cx="7200900" cy="50301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Survey Research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602412" y="1600200"/>
            <a:ext cx="7691115" cy="55229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/>
              <a:t>Potentially powerful tool if used thoughtfully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2800" dirty="0"/>
              <a:t>Example applications</a:t>
            </a:r>
          </a:p>
          <a:p>
            <a:pPr lvl="1" eaLnBrk="1" hangingPunct="1"/>
            <a:r>
              <a:rPr lang="en-US" sz="2400" dirty="0"/>
              <a:t>Beach-side Condo design: How many bedrooms do prospective buyers want?  What amenities?</a:t>
            </a:r>
          </a:p>
          <a:p>
            <a:pPr lvl="1" eaLnBrk="1" hangingPunct="1"/>
            <a:r>
              <a:rPr lang="en-US" sz="2400" dirty="0"/>
              <a:t>Plane Vista: Where do current residents really work?</a:t>
            </a:r>
          </a:p>
          <a:p>
            <a:pPr lvl="1" eaLnBrk="1" hangingPunct="1"/>
            <a:endParaRPr lang="en-US" sz="1400" dirty="0"/>
          </a:p>
          <a:p>
            <a:pPr eaLnBrk="1" hangingPunct="1"/>
            <a:r>
              <a:rPr lang="en-US" sz="2800" dirty="0"/>
              <a:t>Risk: Ending up with meaningless questions or a meaningless sample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2800" dirty="0"/>
              <a:t>Key preventative tools:</a:t>
            </a:r>
          </a:p>
          <a:p>
            <a:pPr lvl="1" eaLnBrk="1" hangingPunct="1"/>
            <a:r>
              <a:rPr lang="en-US" sz="2400" dirty="0"/>
              <a:t>Obtain review and advice from experienced survey researchers</a:t>
            </a:r>
          </a:p>
          <a:p>
            <a:pPr lvl="1" eaLnBrk="1" hangingPunct="1"/>
            <a:r>
              <a:rPr lang="en-US" sz="2400" dirty="0"/>
              <a:t>PRETEST and PRETEST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90B9E-C640-4724-98D0-CD660645C82A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6B5835-9ECC-40D3-D6D2-44896A65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Writing a Market Story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3346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Objective: Create a story (estimate) of critical market parameters (future rental rates, sales projections, etc.)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All market analysis is someone’s story about:</a:t>
            </a:r>
          </a:p>
          <a:p>
            <a:pPr lvl="1"/>
            <a:r>
              <a:rPr lang="en-US" sz="2400" dirty="0"/>
              <a:t>Segmentation</a:t>
            </a:r>
          </a:p>
          <a:p>
            <a:pPr lvl="1"/>
            <a:r>
              <a:rPr lang="en-US" sz="2400" dirty="0"/>
              <a:t>Deriving the relevant parameters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 There are simplifying assumptions in every story</a:t>
            </a:r>
          </a:p>
          <a:p>
            <a:pPr lvl="1"/>
            <a:r>
              <a:rPr lang="en-US" sz="2400" dirty="0"/>
              <a:t>Conscious and unconscious </a:t>
            </a:r>
          </a:p>
          <a:p>
            <a:pPr lvl="1"/>
            <a:r>
              <a:rPr lang="en-US" sz="2400" dirty="0"/>
              <a:t>Watch for them!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Clues on market segments are in industry literature (ex: Urban Land Institute, trade groups)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Initial collection of data should depend on the assumptions about segmentation</a:t>
            </a:r>
          </a:p>
          <a:p>
            <a:pPr eaLnBrk="1" hangingPunct="1"/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6AEFF-BDD5-4884-A7E2-05E7328F6C57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522D8-AC63-6A0F-FB2F-921CD86B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Writing a Market Story (continued)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19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First analysis</a:t>
            </a:r>
          </a:p>
          <a:p>
            <a:pPr lvl="1" eaLnBrk="1" hangingPunct="1"/>
            <a:r>
              <a:rPr lang="en-US" sz="2400" dirty="0"/>
              <a:t>What are the critical parameters needed?</a:t>
            </a:r>
          </a:p>
          <a:p>
            <a:pPr lvl="1" eaLnBrk="1" hangingPunct="1"/>
            <a:r>
              <a:rPr lang="en-US" sz="2400" dirty="0"/>
              <a:t>What range of critical parameters is implied by data?</a:t>
            </a:r>
          </a:p>
          <a:p>
            <a:pPr lvl="1" eaLnBrk="1" hangingPunct="1"/>
            <a:r>
              <a:rPr lang="en-US" sz="2400" dirty="0"/>
              <a:t>Is the range narrow enough to be useful?</a:t>
            </a:r>
          </a:p>
          <a:p>
            <a:pPr lvl="1" eaLnBrk="1" hangingPunct="1"/>
            <a:r>
              <a:rPr lang="en-US" sz="2400" dirty="0"/>
              <a:t>Is more research necessary?  Worthwhile?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Refining the research</a:t>
            </a:r>
          </a:p>
          <a:p>
            <a:pPr lvl="1" eaLnBrk="1" hangingPunct="1"/>
            <a:r>
              <a:rPr lang="en-US" sz="2400" dirty="0"/>
              <a:t>What factors affect critical parameters the most?</a:t>
            </a:r>
          </a:p>
          <a:p>
            <a:pPr lvl="1" eaLnBrk="1" hangingPunct="1"/>
            <a:r>
              <a:rPr lang="en-US" sz="2400" dirty="0"/>
              <a:t>What information can illuminate those factors?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6714-25F8-4202-A1BB-E0EFC63AD88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7C3574-38B1-42E8-6E08-292F1ECD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Story Approach vs. Conventional</a:t>
            </a:r>
            <a:br>
              <a:rPr lang="en-US" sz="3600"/>
            </a:br>
            <a:r>
              <a:rPr lang="en-US" sz="3600"/>
              <a:t>Market Research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481060" cy="4457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Story approach: </a:t>
            </a:r>
          </a:p>
          <a:p>
            <a:pPr lvl="1"/>
            <a:r>
              <a:rPr lang="en-US" sz="2400" dirty="0"/>
              <a:t>Begin with property and its market segments </a:t>
            </a:r>
          </a:p>
          <a:p>
            <a:pPr lvl="1"/>
            <a:r>
              <a:rPr lang="en-US" sz="2400" dirty="0"/>
              <a:t>Build links to larger economy</a:t>
            </a:r>
          </a:p>
          <a:p>
            <a:pPr marL="118872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Conventional approach: </a:t>
            </a:r>
          </a:p>
          <a:p>
            <a:pPr lvl="1"/>
            <a:r>
              <a:rPr lang="en-US" sz="2400" dirty="0"/>
              <a:t>Start with the state of the world </a:t>
            </a:r>
          </a:p>
          <a:p>
            <a:pPr lvl="1"/>
            <a:r>
              <a:rPr lang="en-US" sz="2400" dirty="0"/>
              <a:t>Then </a:t>
            </a:r>
            <a:r>
              <a:rPr lang="en-US" sz="2800" dirty="0"/>
              <a:t>nation </a:t>
            </a:r>
          </a:p>
          <a:p>
            <a:pPr lvl="1"/>
            <a:r>
              <a:rPr lang="en-US" dirty="0"/>
              <a:t>Then </a:t>
            </a:r>
            <a:r>
              <a:rPr lang="en-US" sz="2800" dirty="0"/>
              <a:t>state </a:t>
            </a:r>
          </a:p>
          <a:p>
            <a:pPr lvl="1"/>
            <a:r>
              <a:rPr lang="en-US" sz="2800" dirty="0"/>
              <a:t>Then city </a:t>
            </a:r>
          </a:p>
          <a:p>
            <a:pPr lvl="1"/>
            <a:r>
              <a:rPr lang="en-US" sz="2800" dirty="0"/>
              <a:t>Then property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E8811-6DCC-4405-9E04-0BDD30FCCCA6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56CB8-5327-894F-7119-A5F87393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EDA5-2386-42CB-B741-CFE06E79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Valuable Techniques for Market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644F-28B5-451C-A442-9C3778A2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Excluding </a:t>
            </a:r>
            <a:r>
              <a:rPr lang="en-US"/>
              <a:t>the irrelevant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Finding proxy variables</a:t>
            </a:r>
          </a:p>
          <a:p>
            <a:endParaRPr lang="en-US" dirty="0"/>
          </a:p>
          <a:p>
            <a:r>
              <a:rPr lang="en-US" dirty="0"/>
              <a:t>Using analogy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766EA-B5E8-4164-8002-079C710D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0290-F8A7-BB1D-C007-9CBA781A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35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3952</Words>
  <Application>Microsoft Office PowerPoint</Application>
  <PresentationFormat>On-screen Show (4:3)</PresentationFormat>
  <Paragraphs>615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Book Antiqua</vt:lpstr>
      <vt:lpstr>Calibri</vt:lpstr>
      <vt:lpstr>Lucida Sans</vt:lpstr>
      <vt:lpstr>Times</vt:lpstr>
      <vt:lpstr>Times New Roman</vt:lpstr>
      <vt:lpstr>Wingdings</vt:lpstr>
      <vt:lpstr>Wingdings 2</vt:lpstr>
      <vt:lpstr>2_Module</vt:lpstr>
      <vt:lpstr>Chapter 6</vt:lpstr>
      <vt:lpstr>Multiple Factors Affect Real Estate Demand</vt:lpstr>
      <vt:lpstr>Market Segmentation</vt:lpstr>
      <vt:lpstr>Challenges Posed by Market Segmentation</vt:lpstr>
      <vt:lpstr>The Cycle of Market Research</vt:lpstr>
      <vt:lpstr>Writing a Market Story</vt:lpstr>
      <vt:lpstr>Writing a Market Story (continued)</vt:lpstr>
      <vt:lpstr>Story Approach vs. Conventional Market Research</vt:lpstr>
      <vt:lpstr>Three Valuable Techniques for Market Analysis</vt:lpstr>
      <vt:lpstr>Excluding the Irrelevant</vt:lpstr>
      <vt:lpstr>Finding Proxy Variables</vt:lpstr>
      <vt:lpstr>Using Analogy</vt:lpstr>
      <vt:lpstr>Three Examples of Property Market Research</vt:lpstr>
      <vt:lpstr>Elysian Forest: Proposed Planned Unit Development (PUD)</vt:lpstr>
      <vt:lpstr>Elysian Forest: Projected Sales and Market</vt:lpstr>
      <vt:lpstr>Typical Elysian Forest Patio Home Pair</vt:lpstr>
      <vt:lpstr>“Competitive Norm” from Local Parade of Homes</vt:lpstr>
      <vt:lpstr>Typical Elysian Forest Patio Home Cluster</vt:lpstr>
      <vt:lpstr>Market Defining Story for Elysian Forest</vt:lpstr>
      <vt:lpstr>Core Market Segments for Elysian Forest</vt:lpstr>
      <vt:lpstr>Initial Data Collection</vt:lpstr>
      <vt:lpstr>Core Market Segments for Elysian Forest</vt:lpstr>
      <vt:lpstr>Implications of Analysis for Elysian Forest Sales</vt:lpstr>
      <vt:lpstr>Actual Outcome for Elysian Forest</vt:lpstr>
      <vt:lpstr>Case 2:  Palm Grove Office Complex</vt:lpstr>
      <vt:lpstr>Market Defining Story for Palm Grove Office Complex</vt:lpstr>
      <vt:lpstr>A Market Defining Story (continued)</vt:lpstr>
      <vt:lpstr>Initial Data Collection</vt:lpstr>
      <vt:lpstr>Initial Market Analysis</vt:lpstr>
      <vt:lpstr>Case 3:  Plane Vista Apartments</vt:lpstr>
      <vt:lpstr>Location of Plane Vista in Orlando</vt:lpstr>
      <vt:lpstr>Market Defining Story for Plane Vista</vt:lpstr>
      <vt:lpstr>Market Defining Story for Plane Vista  (continued)</vt:lpstr>
      <vt:lpstr>Initial Data Collection</vt:lpstr>
      <vt:lpstr>Locations of Recently Built Apartments</vt:lpstr>
      <vt:lpstr>Constructing Estimates of Job Locations</vt:lpstr>
      <vt:lpstr>Constructing Estimates of Job Locations (continued) </vt:lpstr>
      <vt:lpstr>Where People Work in Orlando</vt:lpstr>
      <vt:lpstr>Initial Market Analysis</vt:lpstr>
      <vt:lpstr>Revised Market Defining Story: “Airport Island”</vt:lpstr>
      <vt:lpstr>Data Collection:  Round Two- Focus on Airport Island</vt:lpstr>
      <vt:lpstr>Final Market Analysis: Key Assumptions</vt:lpstr>
      <vt:lpstr>Projections of Critical Parameters for Plane Vista</vt:lpstr>
      <vt:lpstr>Questions about the Plane Vista Analysis</vt:lpstr>
      <vt:lpstr>Some Final Observations on the Plane Vista Analysis</vt:lpstr>
      <vt:lpstr>A Perspective on Real Estate Value</vt:lpstr>
      <vt:lpstr>Some Final Notes on Market Research</vt:lpstr>
      <vt:lpstr>Some Points about Real Estate Market Cycles</vt:lpstr>
      <vt:lpstr>Example of Market Cycles: Apartment Vacancy Rates</vt:lpstr>
      <vt:lpstr>High-Tech Tools for Real Estate Market Research</vt:lpstr>
      <vt:lpstr>GIS in Store Location Research: Columbia, SC</vt:lpstr>
      <vt:lpstr>Survey Research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</dc:title>
  <dc:creator>Katherine Mau</dc:creator>
  <cp:lastModifiedBy>Schrenk, Lawrence</cp:lastModifiedBy>
  <cp:revision>76</cp:revision>
  <cp:lastPrinted>2022-10-27T15:04:59Z</cp:lastPrinted>
  <dcterms:created xsi:type="dcterms:W3CDTF">2009-06-23T15:09:56Z</dcterms:created>
  <dcterms:modified xsi:type="dcterms:W3CDTF">2024-08-28T23:51:00Z</dcterms:modified>
</cp:coreProperties>
</file>