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41"/>
  </p:notesMasterIdLst>
  <p:sldIdLst>
    <p:sldId id="394" r:id="rId2"/>
    <p:sldId id="344" r:id="rId3"/>
    <p:sldId id="395" r:id="rId4"/>
    <p:sldId id="396" r:id="rId5"/>
    <p:sldId id="347" r:id="rId6"/>
    <p:sldId id="348" r:id="rId7"/>
    <p:sldId id="349" r:id="rId8"/>
    <p:sldId id="350" r:id="rId9"/>
    <p:sldId id="391" r:id="rId10"/>
    <p:sldId id="352" r:id="rId11"/>
    <p:sldId id="353" r:id="rId12"/>
    <p:sldId id="354" r:id="rId13"/>
    <p:sldId id="385" r:id="rId14"/>
    <p:sldId id="392" r:id="rId15"/>
    <p:sldId id="356" r:id="rId16"/>
    <p:sldId id="357" r:id="rId17"/>
    <p:sldId id="358" r:id="rId18"/>
    <p:sldId id="359" r:id="rId19"/>
    <p:sldId id="360" r:id="rId20"/>
    <p:sldId id="393" r:id="rId21"/>
    <p:sldId id="362" r:id="rId22"/>
    <p:sldId id="387" r:id="rId23"/>
    <p:sldId id="364" r:id="rId24"/>
    <p:sldId id="388" r:id="rId25"/>
    <p:sldId id="366" r:id="rId26"/>
    <p:sldId id="367" r:id="rId27"/>
    <p:sldId id="368" r:id="rId28"/>
    <p:sldId id="369" r:id="rId29"/>
    <p:sldId id="370" r:id="rId30"/>
    <p:sldId id="389" r:id="rId31"/>
    <p:sldId id="371" r:id="rId32"/>
    <p:sldId id="372" r:id="rId33"/>
    <p:sldId id="373" r:id="rId34"/>
    <p:sldId id="374" r:id="rId35"/>
    <p:sldId id="379" r:id="rId36"/>
    <p:sldId id="380" r:id="rId37"/>
    <p:sldId id="381" r:id="rId38"/>
    <p:sldId id="382" r:id="rId39"/>
    <p:sldId id="383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639D"/>
    <a:srgbClr val="27436B"/>
    <a:srgbClr val="F26F3A"/>
    <a:srgbClr val="FFF0B1"/>
    <a:srgbClr val="E69502"/>
    <a:srgbClr val="FFE3B1"/>
    <a:srgbClr val="CCCCFF"/>
    <a:srgbClr val="303F70"/>
    <a:srgbClr val="E7AC00"/>
    <a:srgbClr val="FAF0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95" autoAdjust="0"/>
    <p:restoredTop sz="94630" autoAdjust="0"/>
  </p:normalViewPr>
  <p:slideViewPr>
    <p:cSldViewPr>
      <p:cViewPr varScale="1">
        <p:scale>
          <a:sx n="99" d="100"/>
          <a:sy n="99" d="100"/>
        </p:scale>
        <p:origin x="111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65FF9D5-9A5F-4F4A-A6FF-82AB642D3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637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836DF5-C185-4981-BEFB-5E926D491A8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Introduction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4C4DBE-ADB9-4B60-90BC-6E68BF3F911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Creation, Growth, and Decline of Cities – The Supply Side of Urban Growth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4C4DBE-ADB9-4B60-90BC-6E68BF3F911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03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DCA3D6-9D71-4F1D-8BD1-340367FFDCB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Creation, Growth, and Decline of Cities – The Supply Side of Urban Growth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41B765-1BDC-4D13-B985-B341E191E0F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Shape of a City – Demand for Proximity and Bid-rent Curves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C9727C-1083-4821-8DE3-CBE9B548E5A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Shape of a City – Demand for Proximity and Bid-rent Curves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7F52E-087E-4745-97FF-D97DAE5EE5E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Shape of a City – Demand for Proximity and Bid-rent Curves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EEDBC9-EA40-43B6-9981-C996887CD37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Shape of a City – Demand for Proximity and Bid-rent Curves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5FF9D5-9A5F-4F4A-A6FF-82AB642D348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451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F85B1C-7C57-45ED-A466-258F4263DAB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Shape of a City – Demand for Proximity and Bid-rent Curves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5FF9D5-9A5F-4F4A-A6FF-82AB642D348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3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594839-5486-4703-B94E-AA6A28C3D6C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Creation, Growth, and Decline of Cities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F7E6DA-BFDB-48B3-B088-27B0D3A46A2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Shape of a City – Demand for Proximity and Bid-rent Curves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5FF9D5-9A5F-4F4A-A6FF-82AB642D348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691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DF8871-934C-470E-A336-2944CC95EDE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A7366E-83D9-4A6B-8C12-70FF653DB74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Shape of a City – Demand for Proximity and Bid-rent Curves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543899-7EAC-4912-A918-54B671B9AB0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Shape of a City - Changing Transportation, Changing Technology, and Changing Urban Form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2DE81D-7871-4C8E-BDA6-C55FB592600F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The Shape of a City - Changing Transportation, Changing Technology, and Changing Urban Form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B72C0F-8108-4C35-B12D-F112545CBCCC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Shape of a City - Changing Transportation, Changing Technology, and Changing Urban Form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Shape of a City - Changing Transportation, Changing Technology, and Changing Urban Form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5FF9D5-9A5F-4F4A-A6FF-82AB642D348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661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933E48-C469-4EE3-90E9-ECAE00C04CBF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7614B6-4728-4C63-BDB0-4E0B59034979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Shape of a City - Changing Transportation, Changing Technology, and Changing Urban Form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91458B-06FB-40F0-BDCA-4895E6F3D66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Creation, Growth, and Decline of Cities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E7153D-8CAA-4B41-A028-A3E33E1D9B8E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E87A28-3282-4DD4-B2CB-210367967F44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Shape of a City - Changing Transportation, Changing Technology, and Changing Urban Form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91D561-2803-4196-B7CE-48B8A7E893CA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Differing Location Patterns of Urban Land Uses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FD835C-A70F-431E-9389-9F62A3624264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Differing Location Patterns of Urban Land Uses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94DBFC-EFF1-4167-A767-DD96054B77D8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Differing Location Patterns of Urban Land Uses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951911-1184-4CA5-9ADE-83C7EFE71F3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Differing Location Patterns of Urban Land Uses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8D54E8-9D30-4444-85DA-6CC2179F0337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The Role of Urban Analysis in Real Estate Decisions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A31756-57CF-4945-804A-383B67B7006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Creation, Growth, and Decline of Cities – Economic Base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05E592-09B5-4F97-97B8-AE7BF6DEF6C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7FE78F-11E9-45F9-8D63-F6BF572CB37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Creation, Growth, and Decline of Cities – Economic Base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831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CFCF60-4879-4ECA-B7DE-1AEE419ADE4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Creation, Growth, and Decline of Cities – Economic Base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4AE85A-A17F-4B37-9334-9BB7B3E9730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Creation, Growth, and Decline of Cities – Economic Base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63B96F-41D0-47D3-AD7E-40260917A33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Creation, Growth, and Decline of Cities – The Supply Side of Urban Growth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14" y="85385"/>
            <a:ext cx="8996686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4515" y="48006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E396-8C26-4E6A-BAF0-954078A4E7A2}" type="slidenum">
              <a:rPr lang="en-US" alt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-2543" y="1295932"/>
            <a:ext cx="9144000" cy="45720"/>
          </a:xfrm>
          <a:prstGeom prst="rect">
            <a:avLst/>
          </a:prstGeom>
          <a:solidFill>
            <a:srgbClr val="FFC000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476999"/>
            <a:ext cx="7767315" cy="27432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755025-1033-ED38-7EE0-293E506D1B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1447800" y="1341652"/>
            <a:ext cx="5791200" cy="433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76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66D4AAB-72D0-4667-907F-912476BCAB6B}" type="slidenum">
              <a:rPr lang="en-US" altLang="en-US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217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© MCGRAW HILL LLC. ALL RIGHTS RESERVED. NO REPRODUCTION OR DISTRIBUTION WITHOUT THE PRIOR WRITTEN CONSENT OF MCGRAW HILL LLC.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F46CC-6814-4D5D-BC47-844C27E89D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6276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MCGRAW HILL LLC. ALL RIGHTS RESERVED. NO REPRODUCTION OR DISTRIBUTION WITHOUT THE PRIOR WRITTEN CONSENT OF MCGRAW HILL LLC.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7F385-59FA-4459-8F78-7FBD4F6865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0980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14" y="85385"/>
            <a:ext cx="8996686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4515" y="48006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E396-8C26-4E6A-BAF0-954078A4E7A2}" type="slidenum">
              <a:rPr lang="en-US" alt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71115" y="1295932"/>
            <a:ext cx="9144000" cy="45720"/>
          </a:xfrm>
          <a:prstGeom prst="rect">
            <a:avLst/>
          </a:prstGeom>
          <a:solidFill>
            <a:srgbClr val="FFC000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476999"/>
            <a:ext cx="7767315" cy="27432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755025-1033-ED38-7EE0-293E506D1B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1432977" y="1343702"/>
            <a:ext cx="5353476" cy="400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562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>
            <a:lvl1pPr>
              <a:defRPr sz="3600"/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515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30149-2EC9-4501-AB7B-E7DE0407788F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533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531B-C14E-4625-B468-64F860767C1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25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0"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6846-6EF5-48D3-ACE1-8C09D6A31DEF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42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4F30-67A7-423B-B401-1A98CDE9ECB8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232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4FE1-3750-409B-865F-AE300458B58C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894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DB48-BE50-4650-A4F4-CC53C52AC6B5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345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C000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chemeClr val="tx2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99DC751-1D33-45B0-BECB-8F645D672552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76999"/>
            <a:ext cx="769111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ctr" eaLnBrk="1" latinLnBrk="0" hangingPunct="1">
              <a:defRPr kumimoji="0" sz="8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altLang="en-US" sz="900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66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bg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rgbClr val="27436B"/>
        </a:buClr>
        <a:buSzPct val="80000"/>
        <a:buFont typeface="Wingdings" pitchFamily="2" charset="2"/>
        <a:buChar char="§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rgbClr val="27436B"/>
        </a:buClr>
        <a:buSzPct val="90000"/>
        <a:buFont typeface="Wingdings" pitchFamily="2" charset="2"/>
        <a:buChar char="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rgbClr val="27436B"/>
        </a:buClr>
        <a:buFont typeface="Wingdings" pitchFamily="2" charset="2"/>
        <a:buChar char="§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rgbClr val="27436B"/>
        </a:buClr>
        <a:buFont typeface="Wingdings" pitchFamily="2" charset="2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rgbClr val="27436B"/>
        </a:buClr>
        <a:buFont typeface="Wingdings" pitchFamily="2" charset="2"/>
        <a:buChar char="§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samerica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census.gov/programs-surveys/cbp.html" TargetMode="External"/><Relationship Id="rId4" Type="http://schemas.openxmlformats.org/officeDocument/2006/relationships/hyperlink" Target="http://www.census.gov/quickfacts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69390FB-5FF3-2A42-20D4-EFC06ED61B23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304800"/>
            <a:ext cx="7623175" cy="1752600"/>
          </a:xfrm>
          <a:prstGeom prst="rect">
            <a:avLst/>
          </a:prstGeo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b="1" kern="120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</a:pPr>
            <a:r>
              <a:rPr lang="en-US" sz="4800" dirty="0"/>
              <a:t>Chapter 5: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A5B8D49-6F69-9A2A-CCF4-E55F64CA34F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5029200"/>
            <a:ext cx="8153400" cy="121920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Market Determinants of Value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C425B56-CA24-0450-26A2-CCB55BF38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© MCGRAW HILL LLC. ALL RIGHTS RESERVED. NO REPRODUCTION OR DISTRIBUTION WITHOUT THE PRIOR WRITTEN CONSENT OF MCGRAW HILL LLC.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861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Indicators of an Economic Base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458200" cy="4724400"/>
          </a:xfrm>
        </p:spPr>
        <p:txBody>
          <a:bodyPr/>
          <a:lstStyle/>
          <a:p>
            <a:pPr eaLnBrk="1" hangingPunct="1"/>
            <a:r>
              <a:rPr lang="en-US" sz="2800" dirty="0"/>
              <a:t>Quick Indicators</a:t>
            </a:r>
          </a:p>
          <a:p>
            <a:pPr lvl="1" eaLnBrk="1" hangingPunct="1"/>
            <a:r>
              <a:rPr lang="en-US" sz="2400" dirty="0"/>
              <a:t>USA Counties in Profile</a:t>
            </a:r>
          </a:p>
          <a:p>
            <a:pPr marL="768096" lvl="2" indent="0">
              <a:buNone/>
            </a:pPr>
            <a:r>
              <a:rPr lang="en-US" sz="2400" b="1" dirty="0">
                <a:solidFill>
                  <a:srgbClr val="39639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www.statsamerica.org/</a:t>
            </a:r>
            <a:endParaRPr lang="en-US" sz="2400" b="1" dirty="0">
              <a:solidFill>
                <a:srgbClr val="39639D"/>
              </a:solidFill>
            </a:endParaRPr>
          </a:p>
          <a:p>
            <a:pPr marL="768096" lvl="2" indent="0">
              <a:buNone/>
            </a:pPr>
            <a:endParaRPr lang="en-US" b="1" dirty="0">
              <a:solidFill>
                <a:srgbClr val="39639D"/>
              </a:solidFill>
            </a:endParaRPr>
          </a:p>
          <a:p>
            <a:pPr eaLnBrk="1" hangingPunct="1"/>
            <a:r>
              <a:rPr lang="en-US" sz="2800" dirty="0"/>
              <a:t>More Detailed Indicator</a:t>
            </a:r>
          </a:p>
          <a:p>
            <a:pPr lvl="1" eaLnBrk="1" hangingPunct="1"/>
            <a:r>
              <a:rPr lang="en-US" sz="2400" dirty="0"/>
              <a:t>U.S. Census Detailed Tables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sz="2400" b="1" dirty="0">
                <a:solidFill>
                  <a:srgbClr val="39639D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www.census.gov/quickfacts/</a:t>
            </a:r>
            <a:endParaRPr lang="en-US" sz="2400" b="1" dirty="0">
              <a:solidFill>
                <a:srgbClr val="39639D"/>
              </a:solidFill>
            </a:endParaRPr>
          </a:p>
          <a:p>
            <a:pPr lvl="1"/>
            <a:r>
              <a:rPr lang="en-US" sz="2400" dirty="0"/>
              <a:t>County Business Patterns (employment by industry and establishment size)</a:t>
            </a:r>
          </a:p>
          <a:p>
            <a:pPr marL="768096" lvl="2" indent="0">
              <a:buNone/>
            </a:pPr>
            <a:r>
              <a:rPr lang="en-US" sz="2400" b="1" dirty="0">
                <a:solidFill>
                  <a:srgbClr val="39639D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www.census.gov/programs-surveys/cbp.html</a:t>
            </a:r>
            <a:endParaRPr lang="en-US" sz="2400" b="1" dirty="0">
              <a:solidFill>
                <a:srgbClr val="39639D"/>
              </a:solidFill>
            </a:endParaRPr>
          </a:p>
          <a:p>
            <a:pPr lvl="2" eaLnBrk="1" hangingPunct="1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982A69-CB92-4923-B56B-A387C0453620}" type="slidenum">
              <a:rPr lang="en-US" altLang="en-US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DE4096-A0A5-F9A5-7104-734F882E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216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/>
              <a:t>Location Quotient as a Quick Indicator</a:t>
            </a:r>
            <a:br>
              <a:rPr lang="en-US" sz="3600"/>
            </a:br>
            <a:r>
              <a:rPr lang="en-US" sz="3600"/>
              <a:t>of Economic Base</a:t>
            </a:r>
            <a:r>
              <a:rPr lang="en-US"/>
              <a:t> 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557260" cy="4457700"/>
          </a:xfrm>
        </p:spPr>
        <p:txBody>
          <a:bodyPr>
            <a:normAutofit fontScale="92500" lnSpcReduction="10000"/>
          </a:bodyPr>
          <a:lstStyle/>
          <a:p>
            <a:pPr marL="495300" indent="-495300" eaLnBrk="1" hangingPunct="1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en-US" sz="2400" dirty="0"/>
              <a:t>Compute percent of total local workers in a given industry</a:t>
            </a:r>
          </a:p>
          <a:p>
            <a:pPr marL="876300" lvl="1" indent="-531813" eaLnBrk="1" hangingPunct="1">
              <a:lnSpc>
                <a:spcPct val="150000"/>
              </a:lnSpc>
            </a:pPr>
            <a:r>
              <a:rPr lang="en-US" sz="2400" dirty="0"/>
              <a:t>Example: Suppose education employment is 20%</a:t>
            </a:r>
          </a:p>
          <a:p>
            <a:pPr marL="495300" indent="-495300" eaLnBrk="1" hangingPunct="1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en-US" sz="2400" dirty="0"/>
              <a:t>Compute the same percentage for the national economy</a:t>
            </a:r>
          </a:p>
          <a:p>
            <a:pPr marL="876300" lvl="1" indent="-531813" eaLnBrk="1" hangingPunct="1">
              <a:lnSpc>
                <a:spcPct val="150000"/>
              </a:lnSpc>
            </a:pPr>
            <a:r>
              <a:rPr lang="en-US" sz="2400" dirty="0"/>
              <a:t>Suppose education in the national economy is 9%</a:t>
            </a:r>
          </a:p>
          <a:p>
            <a:pPr marL="495300" indent="-495300" eaLnBrk="1" hangingPunct="1">
              <a:lnSpc>
                <a:spcPct val="150000"/>
              </a:lnSpc>
              <a:buFont typeface="Wingdings" pitchFamily="2" charset="2"/>
              <a:buAutoNum type="arabicPeriod"/>
            </a:pPr>
            <a:r>
              <a:rPr lang="en-US" sz="2400" dirty="0"/>
              <a:t>Compute the ratio of local to national percentage:  </a:t>
            </a:r>
          </a:p>
          <a:p>
            <a:pPr marL="495300" indent="-4953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z="2400" dirty="0"/>
              <a:t>      	Location quotient = 20% ÷ 9% = 2.22</a:t>
            </a:r>
          </a:p>
          <a:p>
            <a:pPr marL="495300" indent="-495300" eaLnBrk="1" hangingPunct="1">
              <a:lnSpc>
                <a:spcPct val="150000"/>
              </a:lnSpc>
            </a:pPr>
            <a:r>
              <a:rPr lang="en-US" sz="2400" dirty="0"/>
              <a:t>Interpretation: Local economy has 2.22 times the normal education employment; excess is presumed to be export employment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40491-7A3B-4CA5-AB64-A92F6D08914B}" type="slidenum">
              <a:rPr lang="en-US" altLang="en-US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A09B77C-745A-F053-1E63-700D5DAFD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/>
              <a:t>Supply Factors Affecting a Community Economic Base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Labor force characteristics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Special skills and experience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Education level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Unionization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Work ethic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Other?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Quality of life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Leadership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Financial support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Government support (subsidies, land use regulation)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69417-4A03-4C4C-A1F5-321EB71AE66E}" type="slidenum">
              <a:rPr lang="en-US" altLang="en-US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21CA0A7-B749-E847-6E85-0FE4269CA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/>
              <a:t>Additional Supply Factors-Industry Economies of Scale</a:t>
            </a:r>
            <a:r>
              <a:rPr lang="en-US" dirty="0"/>
              <a:t> 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b="1" dirty="0"/>
              <a:t>Industry economies of scale</a:t>
            </a:r>
            <a:r>
              <a:rPr lang="en-US" sz="2800" dirty="0"/>
              <a:t>: Efficiencies of production due to scale of local industry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Supply of specialized labor 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Publishing specialties in New York, 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Aircraft specialties in Wichita, Kansas, 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Computer software and design in “Silicon Valley,” 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Performing arts in New York, Los Angeles, Nashville</a:t>
            </a:r>
          </a:p>
          <a:p>
            <a:pPr lvl="2">
              <a:lnSpc>
                <a:spcPct val="80000"/>
              </a:lnSpc>
            </a:pPr>
            <a:endParaRPr 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Supply of vendors and materials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Automobile industry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Higher education and research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Medicine and health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Oil and gas </a:t>
            </a:r>
          </a:p>
          <a:p>
            <a:pPr marL="768096" lvl="2" indent="0">
              <a:lnSpc>
                <a:spcPct val="80000"/>
              </a:lnSpc>
              <a:buNone/>
            </a:pPr>
            <a:endParaRPr lang="en-US" sz="2000" dirty="0"/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endParaRPr lang="en-US" sz="26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AD8B1-445B-48D8-BD07-F153274BD62A}" type="slidenum">
              <a:rPr lang="en-US" altLang="en-US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9E7484A-193E-63C2-E18F-4AB4F0986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361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/>
              <a:t>Additional Supply Factors- Agglomeration Economies</a:t>
            </a:r>
            <a:endParaRPr lang="en-US" dirty="0"/>
          </a:p>
        </p:txBody>
      </p:sp>
      <p:sp>
        <p:nvSpPr>
          <p:cNvPr id="285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800" b="1" dirty="0"/>
              <a:t>Agglomeration economies</a:t>
            </a:r>
            <a:r>
              <a:rPr lang="en-US" sz="2800" dirty="0"/>
              <a:t>:  Efficiencies in production due to multiple local, large-scale industries 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Airport service 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Financial services and banking 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Communications and media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Medicine and health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Education and research</a:t>
            </a:r>
            <a:endParaRPr lang="en-US" sz="2800" dirty="0"/>
          </a:p>
          <a:p>
            <a:pPr eaLnBrk="1" hangingPunct="1">
              <a:lnSpc>
                <a:spcPct val="150000"/>
              </a:lnSpc>
            </a:pPr>
            <a:endParaRPr lang="en-US" sz="26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AD8B1-445B-48D8-BD07-F153274BD62A}" type="slidenum">
              <a:rPr lang="en-US" altLang="en-US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46CE8F6-AEA6-BA9B-6B63-A6522DB22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290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/>
              <a:t>Implications of Industry and Agglomeration Economies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3225"/>
            <a:ext cx="8229600" cy="44577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800" dirty="0"/>
              <a:t>Cities with industry economies may be more resistant to downturns due to cost advantage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/>
              <a:t>Cities with agglomeration economies may have long-term advantages: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dirty="0"/>
              <a:t>Incubator for new businesses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dirty="0"/>
              <a:t>Cost advantage for emerging industries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E1209-1D0D-4326-8C22-619A46C03740}" type="slidenum">
              <a:rPr lang="en-US" altLang="en-US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CCD309-EF6A-8066-1FB6-3F72E4C5B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216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/>
              <a:t>What Shapes a City?  Role of Demand for Access and Location Rent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3225"/>
            <a:ext cx="8229600" cy="44577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Assumptions for location rent (bid-rent) model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All employment and exchange is at city center (CBD)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One road to CBD, with residential lots on both sides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Residential lots are 100 feet wide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Hourly wage rate is $20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Round-trip travel to CBD is at 20 mph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One worker per household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Households rent lots for motor homes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Workers make 20 round-trips per month to CBD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Total of 318 households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70497-2EB2-48B7-8544-555255877405}" type="slidenum">
              <a:rPr lang="en-US" altLang="en-US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6B1479A-18A3-8A0A-DE37-9D944C5F7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What Workers Bid to Be Closer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tabLst>
                <a:tab pos="465138" algn="l"/>
              </a:tabLst>
            </a:pPr>
            <a:r>
              <a:rPr lang="en-US" dirty="0"/>
              <a:t>1.  What is the time cost of travel?</a:t>
            </a:r>
          </a:p>
          <a:p>
            <a:pPr marL="0" indent="0" eaLnBrk="1" hangingPunct="1">
              <a:buFont typeface="Wingdings" pitchFamily="2" charset="2"/>
              <a:buNone/>
              <a:tabLst>
                <a:tab pos="465138" algn="l"/>
              </a:tabLst>
            </a:pPr>
            <a:r>
              <a:rPr lang="en-US" sz="2400" dirty="0"/>
              <a:t>	</a:t>
            </a:r>
            <a:r>
              <a:rPr lang="en-US" sz="2400" i="1" dirty="0"/>
              <a:t>Answer: </a:t>
            </a:r>
            <a:r>
              <a:rPr lang="en-US" sz="2400" dirty="0"/>
              <a:t>At 20 mph, with a wage rate of $20 per hour, 	$1.00 per mile</a:t>
            </a:r>
          </a:p>
          <a:p>
            <a:pPr marL="0" indent="0" eaLnBrk="1" hangingPunct="1">
              <a:buFont typeface="Wingdings" pitchFamily="2" charset="2"/>
              <a:buNone/>
              <a:tabLst>
                <a:tab pos="465138" algn="l"/>
              </a:tabLst>
            </a:pPr>
            <a:endParaRPr lang="en-US" sz="2400" dirty="0"/>
          </a:p>
          <a:p>
            <a:pPr marL="0" indent="0" eaLnBrk="1" hangingPunct="1">
              <a:buFont typeface="Wingdings" pitchFamily="2" charset="2"/>
              <a:buNone/>
              <a:tabLst>
                <a:tab pos="465138" algn="l"/>
              </a:tabLst>
            </a:pPr>
            <a:r>
              <a:rPr lang="en-US" dirty="0"/>
              <a:t>2.	How much time cost per month is saved by    </a:t>
            </a:r>
          </a:p>
          <a:p>
            <a:pPr marL="0" indent="0" eaLnBrk="1" hangingPunct="1">
              <a:buFont typeface="Wingdings" pitchFamily="2" charset="2"/>
              <a:buNone/>
              <a:tabLst>
                <a:tab pos="465138" algn="l"/>
              </a:tabLst>
            </a:pPr>
            <a:r>
              <a:rPr lang="en-US" dirty="0"/>
              <a:t>     living one mile closer to the CBD?</a:t>
            </a:r>
          </a:p>
          <a:p>
            <a:pPr marL="0" indent="0" eaLnBrk="1" hangingPunct="1">
              <a:buFont typeface="Wingdings" pitchFamily="2" charset="2"/>
              <a:buNone/>
              <a:tabLst>
                <a:tab pos="465138" algn="l"/>
              </a:tabLst>
            </a:pPr>
            <a:r>
              <a:rPr lang="en-US" sz="2400" dirty="0"/>
              <a:t>	</a:t>
            </a:r>
            <a:r>
              <a:rPr lang="en-US" sz="2400" i="1" dirty="0"/>
              <a:t>Answer:</a:t>
            </a:r>
            <a:r>
              <a:rPr lang="en-US" sz="2400" dirty="0"/>
              <a:t> 20 round-trips </a:t>
            </a:r>
            <a:r>
              <a:rPr lang="en-US" sz="2400" baseline="12000" dirty="0"/>
              <a:t>×</a:t>
            </a:r>
            <a:r>
              <a:rPr lang="en-US" sz="2400" dirty="0"/>
              <a:t> 2 </a:t>
            </a:r>
            <a:r>
              <a:rPr lang="en-US" sz="2400" baseline="12000" dirty="0"/>
              <a:t>×</a:t>
            </a:r>
            <a:r>
              <a:rPr lang="en-US" sz="2400" dirty="0"/>
              <a:t> $1 = $40</a:t>
            </a:r>
          </a:p>
          <a:p>
            <a:pPr marL="0" indent="0" eaLnBrk="1" hangingPunct="1">
              <a:buFont typeface="Wingdings" pitchFamily="2" charset="2"/>
              <a:buNone/>
              <a:tabLst>
                <a:tab pos="465138" algn="l"/>
              </a:tabLst>
            </a:pPr>
            <a:endParaRPr lang="en-US" sz="2400" dirty="0"/>
          </a:p>
          <a:p>
            <a:pPr marL="0" indent="0" eaLnBrk="1" hangingPunct="1">
              <a:buFont typeface="Wingdings" pitchFamily="2" charset="2"/>
              <a:buNone/>
              <a:tabLst>
                <a:tab pos="465138" algn="l"/>
              </a:tabLst>
            </a:pPr>
            <a:r>
              <a:rPr lang="en-US" sz="2400" i="1" dirty="0"/>
              <a:t>Conclusion: </a:t>
            </a:r>
            <a:r>
              <a:rPr lang="en-US" sz="2400" dirty="0"/>
              <a:t>Workers will bid $40 per month to live 1 mile closer to CBD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A0E00F-FFB7-4077-9C5A-FEA6D4EB18A8}" type="slidenum">
              <a:rPr lang="en-US" altLang="en-US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45BE233-F5E0-204F-23B0-AA913A894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2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The Implied Bid-Rent Curve</a:t>
            </a:r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F18CC-7270-4C7F-A1C4-721058B5349F}" type="slidenum">
              <a:rPr lang="en-US" altLang="en-US"/>
              <a:pPr>
                <a:defRPr/>
              </a:pPr>
              <a:t>18</a:t>
            </a:fld>
            <a:endParaRPr lang="en-US" altLang="en-US"/>
          </a:p>
        </p:txBody>
      </p:sp>
      <p:grpSp>
        <p:nvGrpSpPr>
          <p:cNvPr id="3" name="Group 2"/>
          <p:cNvGrpSpPr/>
          <p:nvPr/>
        </p:nvGrpSpPr>
        <p:grpSpPr>
          <a:xfrm>
            <a:off x="168303" y="1297108"/>
            <a:ext cx="8423078" cy="3198813"/>
            <a:chOff x="179584" y="1483519"/>
            <a:chExt cx="8423078" cy="3198813"/>
          </a:xfrm>
        </p:grpSpPr>
        <p:grpSp>
          <p:nvGrpSpPr>
            <p:cNvPr id="47106" name="Group 2"/>
            <p:cNvGrpSpPr>
              <a:grpSpLocks/>
            </p:cNvGrpSpPr>
            <p:nvPr/>
          </p:nvGrpSpPr>
          <p:grpSpPr bwMode="auto">
            <a:xfrm>
              <a:off x="179584" y="1483519"/>
              <a:ext cx="8034338" cy="3198813"/>
              <a:chOff x="411" y="715"/>
              <a:chExt cx="5061" cy="2015"/>
            </a:xfrm>
          </p:grpSpPr>
          <p:sp>
            <p:nvSpPr>
              <p:cNvPr id="47115" name="Line 3"/>
              <p:cNvSpPr>
                <a:spLocks noChangeShapeType="1"/>
              </p:cNvSpPr>
              <p:nvPr/>
            </p:nvSpPr>
            <p:spPr bwMode="auto">
              <a:xfrm>
                <a:off x="720" y="2416"/>
                <a:ext cx="475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6" name="Line 4"/>
              <p:cNvSpPr>
                <a:spLocks noChangeShapeType="1"/>
              </p:cNvSpPr>
              <p:nvPr/>
            </p:nvSpPr>
            <p:spPr bwMode="auto">
              <a:xfrm flipV="1">
                <a:off x="1824" y="2320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7" name="Line 5"/>
              <p:cNvSpPr>
                <a:spLocks noChangeShapeType="1"/>
              </p:cNvSpPr>
              <p:nvPr/>
            </p:nvSpPr>
            <p:spPr bwMode="auto">
              <a:xfrm flipV="1">
                <a:off x="3024" y="2320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8" name="Line 6"/>
              <p:cNvSpPr>
                <a:spLocks noChangeShapeType="1"/>
              </p:cNvSpPr>
              <p:nvPr/>
            </p:nvSpPr>
            <p:spPr bwMode="auto">
              <a:xfrm flipV="1">
                <a:off x="4128" y="2320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9" name="Text Box 7"/>
              <p:cNvSpPr txBox="1">
                <a:spLocks noChangeArrowheads="1"/>
              </p:cNvSpPr>
              <p:nvPr/>
            </p:nvSpPr>
            <p:spPr bwMode="auto">
              <a:xfrm>
                <a:off x="442" y="2442"/>
                <a:ext cx="52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latin typeface="Times New Roman" pitchFamily="18" charset="0"/>
                  </a:rPr>
                  <a:t>CBD</a:t>
                </a:r>
              </a:p>
            </p:txBody>
          </p:sp>
          <p:sp>
            <p:nvSpPr>
              <p:cNvPr id="47120" name="Text Box 8"/>
              <p:cNvSpPr txBox="1">
                <a:spLocks noChangeArrowheads="1"/>
              </p:cNvSpPr>
              <p:nvPr/>
            </p:nvSpPr>
            <p:spPr bwMode="auto">
              <a:xfrm>
                <a:off x="1584" y="2416"/>
                <a:ext cx="51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latin typeface="Times New Roman" pitchFamily="18" charset="0"/>
                  </a:rPr>
                  <a:t>1 mi.</a:t>
                </a:r>
              </a:p>
            </p:txBody>
          </p:sp>
          <p:sp>
            <p:nvSpPr>
              <p:cNvPr id="47121" name="Text Box 9"/>
              <p:cNvSpPr txBox="1">
                <a:spLocks noChangeArrowheads="1"/>
              </p:cNvSpPr>
              <p:nvPr/>
            </p:nvSpPr>
            <p:spPr bwMode="auto">
              <a:xfrm>
                <a:off x="2736" y="2416"/>
                <a:ext cx="51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latin typeface="Times New Roman" pitchFamily="18" charset="0"/>
                  </a:rPr>
                  <a:t>2 mi.</a:t>
                </a:r>
              </a:p>
            </p:txBody>
          </p:sp>
          <p:sp>
            <p:nvSpPr>
              <p:cNvPr id="47122" name="Text Box 10"/>
              <p:cNvSpPr txBox="1">
                <a:spLocks noChangeArrowheads="1"/>
              </p:cNvSpPr>
              <p:nvPr/>
            </p:nvSpPr>
            <p:spPr bwMode="auto">
              <a:xfrm>
                <a:off x="3840" y="2416"/>
                <a:ext cx="51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latin typeface="Times New Roman" pitchFamily="18" charset="0"/>
                  </a:rPr>
                  <a:t>3 mi.</a:t>
                </a:r>
              </a:p>
            </p:txBody>
          </p:sp>
          <p:sp>
            <p:nvSpPr>
              <p:cNvPr id="47123" name="Line 11"/>
              <p:cNvSpPr>
                <a:spLocks noChangeShapeType="1"/>
              </p:cNvSpPr>
              <p:nvPr/>
            </p:nvSpPr>
            <p:spPr bwMode="auto">
              <a:xfrm flipV="1">
                <a:off x="720" y="928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4" name="Text Box 12"/>
              <p:cNvSpPr txBox="1">
                <a:spLocks noChangeArrowheads="1"/>
              </p:cNvSpPr>
              <p:nvPr/>
            </p:nvSpPr>
            <p:spPr bwMode="auto">
              <a:xfrm>
                <a:off x="411" y="715"/>
                <a:ext cx="80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latin typeface="Times New Roman" pitchFamily="18" charset="0"/>
                  </a:rPr>
                  <a:t>Bid-rent</a:t>
                </a:r>
              </a:p>
            </p:txBody>
          </p:sp>
          <p:sp>
            <p:nvSpPr>
              <p:cNvPr id="47125" name="Line 13"/>
              <p:cNvSpPr>
                <a:spLocks noChangeShapeType="1"/>
              </p:cNvSpPr>
              <p:nvPr/>
            </p:nvSpPr>
            <p:spPr bwMode="auto">
              <a:xfrm>
                <a:off x="720" y="179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6" name="Line 14"/>
              <p:cNvSpPr>
                <a:spLocks noChangeShapeType="1"/>
              </p:cNvSpPr>
              <p:nvPr/>
            </p:nvSpPr>
            <p:spPr bwMode="auto">
              <a:xfrm>
                <a:off x="720" y="121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107" name="Line 15"/>
            <p:cNvSpPr>
              <a:spLocks noChangeShapeType="1"/>
            </p:cNvSpPr>
            <p:nvPr/>
          </p:nvSpPr>
          <p:spPr bwMode="auto">
            <a:xfrm flipH="1" flipV="1">
              <a:off x="643133" y="2900760"/>
              <a:ext cx="5486400" cy="1219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08" name="Text Box 16"/>
            <p:cNvSpPr txBox="1">
              <a:spLocks noChangeArrowheads="1"/>
            </p:cNvSpPr>
            <p:nvPr/>
          </p:nvSpPr>
          <p:spPr bwMode="auto">
            <a:xfrm>
              <a:off x="2125858" y="2859486"/>
              <a:ext cx="6413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itchFamily="18" charset="0"/>
                </a:rPr>
                <a:t>$80</a:t>
              </a:r>
            </a:p>
          </p:txBody>
        </p:sp>
        <p:sp>
          <p:nvSpPr>
            <p:cNvPr id="47109" name="Text Box 17"/>
            <p:cNvSpPr txBox="1">
              <a:spLocks noChangeArrowheads="1"/>
            </p:cNvSpPr>
            <p:nvPr/>
          </p:nvSpPr>
          <p:spPr bwMode="auto">
            <a:xfrm>
              <a:off x="3911600" y="3149997"/>
              <a:ext cx="6413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itchFamily="18" charset="0"/>
                </a:rPr>
                <a:t>$40</a:t>
              </a:r>
            </a:p>
          </p:txBody>
        </p:sp>
        <p:sp>
          <p:nvSpPr>
            <p:cNvPr id="47110" name="Text Box 18"/>
            <p:cNvSpPr txBox="1">
              <a:spLocks noChangeArrowheads="1"/>
            </p:cNvSpPr>
            <p:nvPr/>
          </p:nvSpPr>
          <p:spPr bwMode="auto">
            <a:xfrm>
              <a:off x="7054849" y="3298825"/>
              <a:ext cx="1547813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</a:rPr>
                <a:t>Distance</a:t>
              </a:r>
            </a:p>
            <a:p>
              <a:r>
                <a:rPr lang="en-US" sz="2400" b="1" dirty="0">
                  <a:latin typeface="Times New Roman" pitchFamily="18" charset="0"/>
                </a:rPr>
                <a:t>from CBD</a:t>
              </a:r>
            </a:p>
          </p:txBody>
        </p:sp>
        <p:sp>
          <p:nvSpPr>
            <p:cNvPr id="47111" name="Text Box 19"/>
            <p:cNvSpPr txBox="1">
              <a:spLocks noChangeArrowheads="1"/>
            </p:cNvSpPr>
            <p:nvPr/>
          </p:nvSpPr>
          <p:spPr bwMode="auto">
            <a:xfrm>
              <a:off x="573881" y="2449625"/>
              <a:ext cx="793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itchFamily="18" charset="0"/>
                </a:rPr>
                <a:t>$120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12326" y="4606937"/>
            <a:ext cx="7494862" cy="2126292"/>
            <a:chOff x="667195" y="3957648"/>
            <a:chExt cx="7083636" cy="2179320"/>
          </a:xfrm>
        </p:grpSpPr>
        <p:sp>
          <p:nvSpPr>
            <p:cNvPr id="47113" name="Rectangle 21"/>
            <p:cNvSpPr>
              <a:spLocks noChangeArrowheads="1"/>
            </p:cNvSpPr>
            <p:nvPr/>
          </p:nvSpPr>
          <p:spPr bwMode="auto">
            <a:xfrm>
              <a:off x="667195" y="3957648"/>
              <a:ext cx="5765068" cy="53626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73132E"/>
                </a:buClr>
                <a:buFont typeface="Wingdings" pitchFamily="2" charset="2"/>
                <a:buNone/>
              </a:pPr>
              <a:r>
                <a:rPr lang="en-US" sz="2800" b="1" dirty="0">
                  <a:latin typeface="+mn-lt"/>
                </a:rPr>
                <a:t>What factors affect a bid-rent curve?</a:t>
              </a:r>
            </a:p>
          </p:txBody>
        </p:sp>
        <p:sp>
          <p:nvSpPr>
            <p:cNvPr id="293910" name="Rectangle 22"/>
            <p:cNvSpPr>
              <a:spLocks noChangeArrowheads="1"/>
            </p:cNvSpPr>
            <p:nvPr/>
          </p:nvSpPr>
          <p:spPr bwMode="auto">
            <a:xfrm>
              <a:off x="969031" y="4345708"/>
              <a:ext cx="6781800" cy="17912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rgbClr val="303F70"/>
                </a:buClr>
                <a:buFont typeface="Wingdings" pitchFamily="2" charset="2"/>
                <a:buChar char="§"/>
              </a:pPr>
              <a:r>
                <a:rPr lang="en-US" sz="2400" dirty="0">
                  <a:latin typeface="+mn-lt"/>
                </a:rPr>
                <a:t>  Number of bidders (commuters or firms) </a:t>
              </a:r>
            </a:p>
            <a:p>
              <a:pPr>
                <a:spcBef>
                  <a:spcPct val="20000"/>
                </a:spcBef>
                <a:buClr>
                  <a:srgbClr val="303F70"/>
                </a:buClr>
                <a:buFont typeface="Wingdings" pitchFamily="2" charset="2"/>
                <a:buChar char="§"/>
              </a:pPr>
              <a:r>
                <a:rPr lang="en-US" sz="2400" dirty="0">
                  <a:latin typeface="+mn-lt"/>
                </a:rPr>
                <a:t>  Wage rate (time cost) of commuters</a:t>
              </a:r>
            </a:p>
            <a:p>
              <a:pPr>
                <a:spcBef>
                  <a:spcPct val="20000"/>
                </a:spcBef>
                <a:buClr>
                  <a:srgbClr val="303F70"/>
                </a:buClr>
                <a:buFont typeface="Wingdings" pitchFamily="2" charset="2"/>
                <a:buChar char="§"/>
              </a:pPr>
              <a:r>
                <a:rPr lang="en-US" sz="2400" dirty="0">
                  <a:latin typeface="+mn-lt"/>
                </a:rPr>
                <a:t>  Speed of travel</a:t>
              </a:r>
            </a:p>
            <a:p>
              <a:pPr>
                <a:spcBef>
                  <a:spcPct val="20000"/>
                </a:spcBef>
                <a:buClr>
                  <a:srgbClr val="303F70"/>
                </a:buClr>
                <a:buFont typeface="Wingdings" pitchFamily="2" charset="2"/>
                <a:buChar char="§"/>
              </a:pPr>
              <a:r>
                <a:rPr lang="en-US" sz="2400" dirty="0">
                  <a:latin typeface="+mn-lt"/>
                </a:rPr>
                <a:t>  Frequency of trips</a:t>
              </a: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E27C4C-5FAE-F514-3BDB-EAAAFE4F2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3228" y="6568440"/>
            <a:ext cx="7691115" cy="274320"/>
          </a:xfrm>
        </p:spPr>
        <p:txBody>
          <a:bodyPr/>
          <a:lstStyle/>
          <a:p>
            <a:r>
              <a:rPr lang="en-US" altLang="en-US" dirty="0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2160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Case with Drivers and Walkers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Suppose 106 of the 318 houses have workers who walk to work</a:t>
            </a:r>
          </a:p>
          <a:p>
            <a:pPr lvl="1" eaLnBrk="1" hangingPunct="1"/>
            <a:r>
              <a:rPr lang="en-US" dirty="0"/>
              <a:t>Walking speed:  3 mph</a:t>
            </a:r>
          </a:p>
          <a:p>
            <a:pPr eaLnBrk="1" hangingPunct="1"/>
            <a:r>
              <a:rPr lang="en-US" dirty="0"/>
              <a:t>Effects:</a:t>
            </a:r>
          </a:p>
          <a:p>
            <a:pPr lvl="1" eaLnBrk="1" hangingPunct="1"/>
            <a:r>
              <a:rPr lang="en-US" dirty="0"/>
              <a:t>Walkers’ time cost per mile is $6.67 ($20 ÷ 3)</a:t>
            </a:r>
          </a:p>
          <a:p>
            <a:pPr lvl="1"/>
            <a:r>
              <a:rPr lang="en-US" dirty="0"/>
              <a:t>Walkers will pay $266.67 ($6.67 × 20 × 2) per mile per month to be closer</a:t>
            </a:r>
          </a:p>
          <a:p>
            <a:pPr eaLnBrk="1" hangingPunct="1"/>
            <a:r>
              <a:rPr lang="en-US" dirty="0"/>
              <a:t>All walkers will always outbid drivers for any lot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7071F6-C97B-4980-81CF-93C37D12CBA7}" type="slidenum">
              <a:rPr lang="en-US" altLang="en-US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C34B1DB-3707-2F6C-1D82-B547AF2FE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Ways to Minimize Market Risk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800" dirty="0"/>
              <a:t>Avoid projects with high market risk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dirty="0"/>
              <a:t>Most hotels and motels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dirty="0"/>
              <a:t>Restaurants and entertainment facilities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/>
              <a:t>Avoid projects with prospective major change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dirty="0"/>
              <a:t>Lease rollover for major tenants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dirty="0"/>
              <a:t>Major renovations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/>
              <a:t>Study urban markets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2B16E-C7CC-47EA-945D-F112BF07FA7D}" type="slidenum">
              <a:rPr lang="en-US" altLang="en-US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83FF8D-D3F0-6D51-A013-F020BC24D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Bid Rent Curve with Drivers and Walkers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8B8982-9C81-4CF1-9BF2-741B3B588749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521D6C-0FFF-4231-3F74-C46B0C512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B1F90E-52DC-9510-3A5F-B880DF789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52600"/>
            <a:ext cx="6805210" cy="447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71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763000" cy="1216025"/>
          </a:xfrm>
        </p:spPr>
        <p:txBody>
          <a:bodyPr/>
          <a:lstStyle/>
          <a:p>
            <a:pPr eaLnBrk="1" hangingPunct="1"/>
            <a:r>
              <a:rPr lang="en-US" sz="3600" dirty="0"/>
              <a:t>Case with Drivers, Walkers and Doctors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800" dirty="0"/>
              <a:t>Suppose (of 318 households), 108 are walkers and 26 are doctors</a:t>
            </a:r>
          </a:p>
          <a:p>
            <a:pPr lvl="1" eaLnBrk="1" hangingPunct="1"/>
            <a:r>
              <a:rPr lang="en-US" sz="2400" dirty="0"/>
              <a:t>Doctors’ commuting speed is 20 mph</a:t>
            </a:r>
          </a:p>
          <a:p>
            <a:pPr lvl="1" eaLnBrk="1" hangingPunct="1"/>
            <a:r>
              <a:rPr lang="en-US" sz="2400" dirty="0"/>
              <a:t>Doctors’ wage rate is $200 per hour</a:t>
            </a:r>
          </a:p>
          <a:p>
            <a:pPr lvl="1" eaLnBrk="1" hangingPunct="1"/>
            <a:endParaRPr lang="en-US" sz="2400" dirty="0"/>
          </a:p>
          <a:p>
            <a:pPr eaLnBrk="1" hangingPunct="1"/>
            <a:r>
              <a:rPr lang="en-US" sz="2800" dirty="0"/>
              <a:t>Effects:</a:t>
            </a:r>
          </a:p>
          <a:p>
            <a:pPr lvl="1" eaLnBrk="1" hangingPunct="1"/>
            <a:r>
              <a:rPr lang="en-US" sz="2400" dirty="0"/>
              <a:t>Doctors’ time cost per mile is $10 (200 ÷ 20).</a:t>
            </a:r>
          </a:p>
          <a:p>
            <a:pPr lvl="1"/>
            <a:r>
              <a:rPr lang="en-US" sz="2400" dirty="0"/>
              <a:t>Doctors will pay $400 ($10 </a:t>
            </a:r>
            <a:r>
              <a:rPr lang="en-US" dirty="0"/>
              <a:t>× </a:t>
            </a:r>
            <a:r>
              <a:rPr lang="en-US" sz="2400" dirty="0"/>
              <a:t>2 </a:t>
            </a:r>
            <a:r>
              <a:rPr lang="en-US" dirty="0"/>
              <a:t>×</a:t>
            </a:r>
            <a:r>
              <a:rPr lang="en-US" sz="2400" dirty="0"/>
              <a:t> 20) to live 1 mile closer</a:t>
            </a:r>
          </a:p>
          <a:p>
            <a:pPr lvl="1" eaLnBrk="1" hangingPunct="1"/>
            <a:endParaRPr lang="en-US" sz="2400" dirty="0"/>
          </a:p>
          <a:p>
            <a:pPr eaLnBrk="1" hangingPunct="1"/>
            <a:r>
              <a:rPr lang="en-US" sz="2800" dirty="0"/>
              <a:t>Doctors outbid all others to be closer to the CBD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1BE0E6-F0B3-4197-96FD-084632BC8C5F}" type="slidenum">
              <a:rPr lang="en-US" altLang="en-US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A77849-A38B-B596-33D9-53C85ED07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Bid-Rent Curve with Drivers, Walkers and Doctors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8B8982-9C81-4CF1-9BF2-741B3B588749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0BE5C0-2E8E-C7E6-274B-C4B34D8E4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93F4F8-51BD-EEAF-3011-EA9D1454C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828800"/>
            <a:ext cx="6962874" cy="460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996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2160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Case with Medical</a:t>
            </a:r>
            <a:br>
              <a:rPr lang="en-US" dirty="0"/>
            </a:br>
            <a:r>
              <a:rPr lang="en-US" dirty="0"/>
              <a:t>Center Outside CBD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19275"/>
            <a:ext cx="8229600" cy="3727450"/>
          </a:xfrm>
        </p:spPr>
        <p:txBody>
          <a:bodyPr/>
          <a:lstStyle/>
          <a:p>
            <a:pPr eaLnBrk="1" hangingPunct="1"/>
            <a:r>
              <a:rPr lang="en-US" sz="2800" dirty="0"/>
              <a:t>Relative demand for access to medical center:</a:t>
            </a:r>
          </a:p>
          <a:p>
            <a:pPr lvl="1"/>
            <a:r>
              <a:rPr lang="en-US" sz="2400" dirty="0"/>
              <a:t>Highest demand for access:  Doctors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Next highest demand for access:  Pharmacies, labs, equipment vendors, and other supporting activities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Third highest demand for access:  Residences of medical community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B0ACA-40E1-4350-B32F-1092BB737132}" type="slidenum">
              <a:rPr lang="en-US" altLang="en-US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328B7F7-E2A8-DFB8-DBF7-6325B97BB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Bid-Rent Curve with Medical Center Outside CBD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8B8982-9C81-4CF1-9BF2-741B3B588749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4C185D-A3E7-66F0-445D-61CF05F5C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D5FD96-931D-96EA-1F6B-62CE9C62B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752600"/>
            <a:ext cx="7093778" cy="472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13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 dirty="0"/>
              <a:t>Bid-Rent Curve with Medical Center Outside CBD: Effect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All medically oriented firms and households outbid all drivers to CBD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Medically oriented land use outbids some walkers to CBD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Three zones of medical land use results: </a:t>
            </a:r>
          </a:p>
          <a:p>
            <a:pPr lvl="1" eaLnBrk="1" hangingPunct="1"/>
            <a:r>
              <a:rPr lang="en-US" sz="2400" dirty="0"/>
              <a:t>Doctors’ offices </a:t>
            </a:r>
          </a:p>
          <a:p>
            <a:pPr lvl="1" eaLnBrk="1" hangingPunct="1"/>
            <a:r>
              <a:rPr lang="en-US" sz="2400" dirty="0"/>
              <a:t>Other medical firms </a:t>
            </a:r>
          </a:p>
          <a:p>
            <a:pPr lvl="1" eaLnBrk="1" hangingPunct="1"/>
            <a:r>
              <a:rPr lang="en-US" sz="2400" dirty="0"/>
              <a:t>Residences of medical personnel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99525-12E9-465B-8256-5334D89A34B6}" type="slidenum">
              <a:rPr lang="en-US" altLang="en-US"/>
              <a:pPr>
                <a:defRPr/>
              </a:pPr>
              <a:t>25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7B5FA43-284D-D916-C7EE-BFD397D52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/>
              <a:t>Bid-Rent Curves vs. Reality</a:t>
            </a:r>
            <a:br>
              <a:rPr lang="en-US" sz="3600"/>
            </a:br>
            <a:r>
              <a:rPr lang="en-US" sz="3600"/>
              <a:t>of Urban Land Use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5191"/>
            <a:ext cx="8481060" cy="4625609"/>
          </a:xfrm>
        </p:spPr>
        <p:txBody>
          <a:bodyPr/>
          <a:lstStyle/>
          <a:p>
            <a:pPr eaLnBrk="1" hangingPunct="1"/>
            <a:r>
              <a:rPr lang="en-US" sz="2800" dirty="0"/>
              <a:t>Bid-rent analysis</a:t>
            </a:r>
          </a:p>
          <a:p>
            <a:pPr lvl="1" eaLnBrk="1" hangingPunct="1"/>
            <a:r>
              <a:rPr lang="en-US" sz="2400" dirty="0"/>
              <a:t>Explains how urban land uses are determined</a:t>
            </a:r>
          </a:p>
          <a:p>
            <a:pPr lvl="1" eaLnBrk="1" hangingPunct="1"/>
            <a:r>
              <a:rPr lang="en-US" sz="2400" dirty="0"/>
              <a:t>Assumes all commuters have one demand for access (a single “linkage”)</a:t>
            </a:r>
          </a:p>
          <a:p>
            <a:pPr lvl="1" eaLnBrk="1" hangingPunct="1"/>
            <a:endParaRPr lang="en-US" sz="2400" dirty="0"/>
          </a:p>
          <a:p>
            <a:pPr eaLnBrk="1" hangingPunct="1"/>
            <a:r>
              <a:rPr lang="en-US" sz="2800" dirty="0"/>
              <a:t>Real World</a:t>
            </a:r>
          </a:p>
          <a:p>
            <a:pPr lvl="1" eaLnBrk="1" hangingPunct="1"/>
            <a:r>
              <a:rPr lang="en-US" sz="2400" dirty="0"/>
              <a:t>Households and firms have many linkages</a:t>
            </a:r>
          </a:p>
          <a:p>
            <a:pPr lvl="1" eaLnBrk="1" hangingPunct="1"/>
            <a:r>
              <a:rPr lang="en-US" sz="2400" dirty="0"/>
              <a:t>Competition for land use is vastly more complex</a:t>
            </a:r>
          </a:p>
          <a:p>
            <a:pPr lvl="1" eaLnBrk="1" hangingPunct="1"/>
            <a:r>
              <a:rPr lang="en-US" sz="2400" dirty="0"/>
              <a:t>Determination of land rent /value is also more complex</a:t>
            </a:r>
          </a:p>
          <a:p>
            <a:pPr lvl="1" eaLnBrk="1" hangingPunct="1"/>
            <a:r>
              <a:rPr lang="en-US" sz="2400" dirty="0"/>
              <a:t>Demand for access still is fundamental driver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B94C63-8192-4046-8B27-004FA5DD86DE}" type="slidenum">
              <a:rPr lang="en-US" altLang="en-US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9F61D7D-17AD-8A2C-F7D4-9A7568FF4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839200" cy="1216025"/>
          </a:xfrm>
        </p:spPr>
        <p:txBody>
          <a:bodyPr/>
          <a:lstStyle/>
          <a:p>
            <a:pPr eaLnBrk="1" hangingPunct="1"/>
            <a:r>
              <a:rPr lang="en-US" sz="3600"/>
              <a:t>Three Observed Patterns of Urban Form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46250"/>
            <a:ext cx="8229600" cy="4384675"/>
          </a:xfrm>
        </p:spPr>
        <p:txBody>
          <a:bodyPr/>
          <a:lstStyle/>
          <a:p>
            <a:pPr eaLnBrk="1" hangingPunct="1"/>
            <a:r>
              <a:rPr lang="en-US" sz="2800" dirty="0"/>
              <a:t>Burgess Concentric Circle Model, 1923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Hoyt Sector Model, 1939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Harris and Ulman </a:t>
            </a:r>
            <a:r>
              <a:rPr lang="en-US" sz="2800" dirty="0" err="1"/>
              <a:t>Multinuclei</a:t>
            </a:r>
            <a:r>
              <a:rPr lang="en-US" sz="2800" dirty="0"/>
              <a:t> model, 1945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CAD5F-B0C8-42FA-97E6-48FDC9255A04}" type="slidenum">
              <a:rPr lang="en-US" altLang="en-US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53E0C9-299A-A7F5-35FC-85B65B1D3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/>
              <a:t>Observed Patterns of Urban Form</a:t>
            </a:r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2D708-719E-4EB5-82FD-2919A8258586}" type="slidenum">
              <a:rPr lang="en-US" altLang="en-US"/>
              <a:pPr>
                <a:defRPr/>
              </a:pPr>
              <a:t>28</a:t>
            </a:fld>
            <a:endParaRPr lang="en-US" altLang="en-US"/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5105400" y="3265488"/>
            <a:ext cx="3886200" cy="427037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US" sz="2200" dirty="0"/>
              <a:t>1. Industrial and Downtown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5105400" y="3979863"/>
            <a:ext cx="1724025" cy="427037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200"/>
              <a:t>3. Transition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5105400" y="3609975"/>
            <a:ext cx="1925638" cy="427038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200"/>
              <a:t>2. Warehouse</a:t>
            </a: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5105400" y="4349750"/>
            <a:ext cx="1862138" cy="427038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200"/>
              <a:t>4. Blue Collar</a:t>
            </a: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5105400" y="4719638"/>
            <a:ext cx="3027363" cy="427037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200"/>
              <a:t>5. White Collar Clerical</a:t>
            </a: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5105400" y="5089525"/>
            <a:ext cx="1706563" cy="427038"/>
          </a:xfrm>
          <a:prstGeom prst="rect">
            <a:avLst/>
          </a:prstGeom>
          <a:noFill/>
          <a:ln w="12699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200"/>
              <a:t>6. Executive</a:t>
            </a:r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1371600" y="2057400"/>
            <a:ext cx="653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Tahoma" pitchFamily="34" charset="0"/>
              </a:rPr>
              <a:t> Burgess:  Concentric Circle Model, 1923</a:t>
            </a:r>
          </a:p>
        </p:txBody>
      </p:sp>
      <p:grpSp>
        <p:nvGrpSpPr>
          <p:cNvPr id="67594" name="Group 10"/>
          <p:cNvGrpSpPr>
            <a:grpSpLocks/>
          </p:cNvGrpSpPr>
          <p:nvPr/>
        </p:nvGrpSpPr>
        <p:grpSpPr bwMode="auto">
          <a:xfrm>
            <a:off x="911225" y="2995613"/>
            <a:ext cx="3810000" cy="3100387"/>
            <a:chOff x="912" y="1894"/>
            <a:chExt cx="2400" cy="1953"/>
          </a:xfrm>
        </p:grpSpPr>
        <p:sp>
          <p:nvSpPr>
            <p:cNvPr id="67595" name="Oval 11"/>
            <p:cNvSpPr>
              <a:spLocks noChangeArrowheads="1"/>
            </p:cNvSpPr>
            <p:nvPr/>
          </p:nvSpPr>
          <p:spPr bwMode="auto">
            <a:xfrm>
              <a:off x="912" y="1894"/>
              <a:ext cx="2400" cy="1953"/>
            </a:xfrm>
            <a:prstGeom prst="ellipse">
              <a:avLst/>
            </a:prstGeom>
            <a:solidFill>
              <a:schemeClr val="folHlink"/>
            </a:solidFill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6" name="Oval 12"/>
            <p:cNvSpPr>
              <a:spLocks noChangeArrowheads="1"/>
            </p:cNvSpPr>
            <p:nvPr/>
          </p:nvSpPr>
          <p:spPr bwMode="auto">
            <a:xfrm>
              <a:off x="1215" y="2020"/>
              <a:ext cx="1771" cy="1701"/>
            </a:xfrm>
            <a:prstGeom prst="ellipse">
              <a:avLst/>
            </a:prstGeom>
            <a:solidFill>
              <a:schemeClr val="hlink"/>
            </a:solidFill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7" name="Oval 13"/>
            <p:cNvSpPr>
              <a:spLocks noChangeArrowheads="1"/>
            </p:cNvSpPr>
            <p:nvPr/>
          </p:nvSpPr>
          <p:spPr bwMode="auto">
            <a:xfrm>
              <a:off x="1401" y="2209"/>
              <a:ext cx="1398" cy="1323"/>
            </a:xfrm>
            <a:prstGeom prst="ellipse">
              <a:avLst/>
            </a:prstGeom>
            <a:solidFill>
              <a:schemeClr val="folHlink"/>
            </a:solidFill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8" name="Oval 14"/>
            <p:cNvSpPr>
              <a:spLocks noChangeArrowheads="1"/>
            </p:cNvSpPr>
            <p:nvPr/>
          </p:nvSpPr>
          <p:spPr bwMode="auto">
            <a:xfrm>
              <a:off x="1541" y="2366"/>
              <a:ext cx="1095" cy="1008"/>
            </a:xfrm>
            <a:prstGeom prst="ellipse">
              <a:avLst/>
            </a:prstGeom>
            <a:solidFill>
              <a:schemeClr val="accent2"/>
            </a:solidFill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9" name="Oval 15"/>
            <p:cNvSpPr>
              <a:spLocks noChangeArrowheads="1"/>
            </p:cNvSpPr>
            <p:nvPr/>
          </p:nvSpPr>
          <p:spPr bwMode="auto">
            <a:xfrm>
              <a:off x="1727" y="2492"/>
              <a:ext cx="746" cy="756"/>
            </a:xfrm>
            <a:prstGeom prst="ellipse">
              <a:avLst/>
            </a:prstGeom>
            <a:solidFill>
              <a:schemeClr val="folHlink"/>
            </a:solidFill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en-US" sz="3200">
                <a:latin typeface="Times New Roman" pitchFamily="18" charset="0"/>
              </a:endParaRPr>
            </a:p>
          </p:txBody>
        </p:sp>
        <p:sp>
          <p:nvSpPr>
            <p:cNvPr id="67600" name="Oval 16"/>
            <p:cNvSpPr>
              <a:spLocks noChangeArrowheads="1"/>
            </p:cNvSpPr>
            <p:nvPr/>
          </p:nvSpPr>
          <p:spPr bwMode="auto">
            <a:xfrm>
              <a:off x="1844" y="2650"/>
              <a:ext cx="513" cy="441"/>
            </a:xfrm>
            <a:prstGeom prst="ellipse">
              <a:avLst/>
            </a:prstGeom>
            <a:noFill/>
            <a:ln w="12699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1" name="Text Box 17"/>
            <p:cNvSpPr txBox="1">
              <a:spLocks noChangeArrowheads="1"/>
            </p:cNvSpPr>
            <p:nvPr/>
          </p:nvSpPr>
          <p:spPr bwMode="auto">
            <a:xfrm>
              <a:off x="2018" y="2736"/>
              <a:ext cx="192" cy="250"/>
            </a:xfrm>
            <a:prstGeom prst="rect">
              <a:avLst/>
            </a:prstGeom>
            <a:noFill/>
            <a:ln w="12699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 b="1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67602" name="Text Box 18"/>
            <p:cNvSpPr txBox="1">
              <a:spLocks noChangeArrowheads="1"/>
            </p:cNvSpPr>
            <p:nvPr/>
          </p:nvSpPr>
          <p:spPr bwMode="auto">
            <a:xfrm>
              <a:off x="2064" y="2448"/>
              <a:ext cx="192" cy="250"/>
            </a:xfrm>
            <a:prstGeom prst="rect">
              <a:avLst/>
            </a:prstGeom>
            <a:noFill/>
            <a:ln w="12699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 b="1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67603" name="Text Box 19"/>
            <p:cNvSpPr txBox="1">
              <a:spLocks noChangeArrowheads="1"/>
            </p:cNvSpPr>
            <p:nvPr/>
          </p:nvSpPr>
          <p:spPr bwMode="auto">
            <a:xfrm>
              <a:off x="2448" y="2688"/>
              <a:ext cx="192" cy="250"/>
            </a:xfrm>
            <a:prstGeom prst="rect">
              <a:avLst/>
            </a:prstGeom>
            <a:noFill/>
            <a:ln w="12699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 b="1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67604" name="Text Box 20"/>
            <p:cNvSpPr txBox="1">
              <a:spLocks noChangeArrowheads="1"/>
            </p:cNvSpPr>
            <p:nvPr/>
          </p:nvSpPr>
          <p:spPr bwMode="auto">
            <a:xfrm>
              <a:off x="2496" y="2400"/>
              <a:ext cx="192" cy="250"/>
            </a:xfrm>
            <a:prstGeom prst="rect">
              <a:avLst/>
            </a:prstGeom>
            <a:noFill/>
            <a:ln w="12699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 b="1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67605" name="Text Box 21"/>
            <p:cNvSpPr txBox="1">
              <a:spLocks noChangeArrowheads="1"/>
            </p:cNvSpPr>
            <p:nvPr/>
          </p:nvSpPr>
          <p:spPr bwMode="auto">
            <a:xfrm>
              <a:off x="2782" y="2564"/>
              <a:ext cx="192" cy="250"/>
            </a:xfrm>
            <a:prstGeom prst="rect">
              <a:avLst/>
            </a:prstGeom>
            <a:noFill/>
            <a:ln w="12699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 b="1"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67606" name="Text Box 22"/>
            <p:cNvSpPr txBox="1">
              <a:spLocks noChangeArrowheads="1"/>
            </p:cNvSpPr>
            <p:nvPr/>
          </p:nvSpPr>
          <p:spPr bwMode="auto">
            <a:xfrm>
              <a:off x="3034" y="2712"/>
              <a:ext cx="192" cy="250"/>
            </a:xfrm>
            <a:prstGeom prst="rect">
              <a:avLst/>
            </a:prstGeom>
            <a:noFill/>
            <a:ln w="12699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 b="1">
                  <a:latin typeface="Times New Roman" pitchFamily="18" charset="0"/>
                </a:rPr>
                <a:t>6</a:t>
              </a: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021923E-2645-2570-6254-B1A26A905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/>
              <a:t>Observed Patterns of Urban Form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F96144-3996-4679-9696-35EBCAD7338B}" type="slidenum">
              <a:rPr lang="en-US" altLang="en-US"/>
              <a:pPr>
                <a:defRPr/>
              </a:pPr>
              <a:t>29</a:t>
            </a:fld>
            <a:endParaRPr lang="en-US" altLang="en-US"/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1676400" y="1510187"/>
            <a:ext cx="44021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Tahoma" pitchFamily="34" charset="0"/>
              </a:rPr>
              <a:t>Hoyt:   Sector Model, 1939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AD9C4FD-FFC6-4D51-1031-DB4EDCF7D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A595E5-2483-FC3B-C095-22AD0147D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64362"/>
            <a:ext cx="6775700" cy="38728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1FC-6657-C6B4-28F2-D8E1D84F7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Urban Real Estate Markets Derive from the Urban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04CBC-8943-FAD9-684F-262F4A09A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25609"/>
          </a:xfrm>
        </p:spPr>
        <p:txBody>
          <a:bodyPr/>
          <a:lstStyle/>
          <a:p>
            <a:r>
              <a:rPr lang="en-US" dirty="0"/>
              <a:t>Urban growth causes real estate market growth</a:t>
            </a:r>
          </a:p>
          <a:p>
            <a:endParaRPr lang="en-US" dirty="0"/>
          </a:p>
          <a:p>
            <a:r>
              <a:rPr lang="en-US" dirty="0"/>
              <a:t>Urban decline causes real estate market decline</a:t>
            </a:r>
          </a:p>
          <a:p>
            <a:endParaRPr lang="en-US" dirty="0"/>
          </a:p>
          <a:p>
            <a:r>
              <a:rPr lang="en-US" dirty="0"/>
              <a:t>Urban change causes real estate market change</a:t>
            </a:r>
          </a:p>
          <a:p>
            <a:endParaRPr lang="en-US" dirty="0"/>
          </a:p>
          <a:p>
            <a:r>
              <a:rPr lang="en-US" dirty="0"/>
              <a:t>Urban land use patterns dictate real estate location patterns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F00213-D065-6820-BE31-118BCC636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6C3B3C-4B0A-E97C-3720-DBFA3043D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3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1872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Multinuclei</a:t>
            </a:r>
            <a:r>
              <a:rPr lang="en-US" dirty="0"/>
              <a:t> City: Changing Urban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Multinuclei</a:t>
            </a:r>
            <a:r>
              <a:rPr lang="en-US" dirty="0"/>
              <a:t> pattern observed by Harris and Ullman by 1945  </a:t>
            </a:r>
          </a:p>
          <a:p>
            <a:endParaRPr lang="en-US" dirty="0"/>
          </a:p>
          <a:p>
            <a:r>
              <a:rPr lang="en-US" dirty="0"/>
              <a:t>CBD no longer the single center of activity</a:t>
            </a:r>
          </a:p>
          <a:p>
            <a:endParaRPr lang="en-US" dirty="0"/>
          </a:p>
          <a:p>
            <a:r>
              <a:rPr lang="en-US" dirty="0"/>
              <a:t>Question:  What is causing change in urban form?</a:t>
            </a:r>
          </a:p>
          <a:p>
            <a:endParaRPr lang="en-US" dirty="0"/>
          </a:p>
          <a:p>
            <a:r>
              <a:rPr lang="en-US" dirty="0"/>
              <a:t>What will it lead to?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D2D81B-DF96-4313-94BE-0108E50DC76A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7EED3-4EF9-3A0F-653A-A648129AA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874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/>
              <a:t>Technical Changes from 1920</a:t>
            </a:r>
            <a:br>
              <a:rPr lang="en-US" sz="3600"/>
            </a:br>
            <a:r>
              <a:rPr lang="en-US" sz="3600"/>
              <a:t>to the Present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Automotive revolution</a:t>
            </a:r>
          </a:p>
          <a:p>
            <a:pPr lvl="1" eaLnBrk="1" hangingPunct="1"/>
            <a:r>
              <a:rPr lang="en-US" sz="2400" dirty="0"/>
              <a:t>1920:  One car per 13 persons</a:t>
            </a:r>
          </a:p>
          <a:p>
            <a:pPr lvl="1" eaLnBrk="1" hangingPunct="1"/>
            <a:r>
              <a:rPr lang="en-US" sz="2400" dirty="0"/>
              <a:t>1930:  One car per 5 persons</a:t>
            </a:r>
          </a:p>
          <a:p>
            <a:pPr lvl="1" eaLnBrk="1" hangingPunct="1"/>
            <a:r>
              <a:rPr lang="en-US" sz="2400" dirty="0"/>
              <a:t>2003:  More than one car per driver</a:t>
            </a:r>
          </a:p>
          <a:p>
            <a:pPr lvl="1" eaLnBrk="1" hangingPunct="1"/>
            <a:r>
              <a:rPr lang="en-US" sz="2400" dirty="0"/>
              <a:t>Birth and advancement of the truck</a:t>
            </a:r>
          </a:p>
          <a:p>
            <a:pPr lvl="1" eaLnBrk="1" hangingPunct="1"/>
            <a:r>
              <a:rPr lang="en-US" sz="2400" dirty="0"/>
              <a:t>Expansion of highways</a:t>
            </a:r>
          </a:p>
          <a:p>
            <a:pPr lvl="2" eaLnBrk="1" hangingPunct="1"/>
            <a:r>
              <a:rPr lang="en-US" dirty="0"/>
              <a:t>Half of all roads were hard surface by 1940</a:t>
            </a:r>
          </a:p>
          <a:p>
            <a:pPr lvl="2" eaLnBrk="1" hangingPunct="1"/>
            <a:r>
              <a:rPr lang="en-US" dirty="0"/>
              <a:t>Interstate system beginning in 1955</a:t>
            </a:r>
          </a:p>
          <a:p>
            <a:pPr eaLnBrk="1" hangingPunct="1"/>
            <a:endParaRPr lang="en-US" sz="28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25C42-4531-483F-99F5-A665B96B3BA0}" type="slidenum">
              <a:rPr lang="en-US" altLang="en-US"/>
              <a:pPr>
                <a:defRPr/>
              </a:pPr>
              <a:t>31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24B7E86-93C1-7A0B-59FE-96E12901C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/>
              <a:t>Technical Changes from 1920</a:t>
            </a:r>
            <a:br>
              <a:rPr lang="en-US" sz="3600"/>
            </a:br>
            <a:r>
              <a:rPr lang="en-US" sz="3600"/>
              <a:t>to the Present (continued)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Production revolution</a:t>
            </a:r>
          </a:p>
          <a:p>
            <a:pPr lvl="1" eaLnBrk="1" hangingPunct="1"/>
            <a:r>
              <a:rPr lang="en-US" sz="2400" dirty="0"/>
              <a:t>Birth of the assembly line</a:t>
            </a:r>
          </a:p>
          <a:p>
            <a:pPr lvl="1" eaLnBrk="1" hangingPunct="1"/>
            <a:r>
              <a:rPr lang="en-US" sz="2400" dirty="0"/>
              <a:t>Horizontal rather than vertical processes</a:t>
            </a:r>
          </a:p>
          <a:p>
            <a:pPr lvl="1" eaLnBrk="1" hangingPunct="1"/>
            <a:r>
              <a:rPr lang="en-US" sz="2400" dirty="0"/>
              <a:t>Effect of the telephone on decentralization </a:t>
            </a:r>
          </a:p>
          <a:p>
            <a:pPr lvl="1" eaLnBrk="1" hangingPunct="1"/>
            <a:r>
              <a:rPr lang="en-US" sz="2400" dirty="0"/>
              <a:t>Recent decades</a:t>
            </a:r>
            <a:r>
              <a:rPr lang="en-US" dirty="0"/>
              <a:t> </a:t>
            </a:r>
          </a:p>
          <a:p>
            <a:pPr lvl="2" eaLnBrk="1" hangingPunct="1"/>
            <a:r>
              <a:rPr lang="en-US" sz="2300" dirty="0"/>
              <a:t>Automation</a:t>
            </a:r>
          </a:p>
          <a:p>
            <a:pPr lvl="2" eaLnBrk="1" hangingPunct="1"/>
            <a:r>
              <a:rPr lang="en-US" sz="2300" dirty="0"/>
              <a:t>Robotics</a:t>
            </a:r>
          </a:p>
          <a:p>
            <a:pPr lvl="2" eaLnBrk="1" hangingPunct="1"/>
            <a:r>
              <a:rPr lang="en-US" sz="2300" dirty="0"/>
              <a:t>Computer controls</a:t>
            </a:r>
          </a:p>
          <a:p>
            <a:pPr lvl="2" eaLnBrk="1" hangingPunct="1"/>
            <a:r>
              <a:rPr lang="en-US" sz="2300" dirty="0"/>
              <a:t>Internet</a:t>
            </a:r>
          </a:p>
          <a:p>
            <a:pPr lvl="2" eaLnBrk="1" hangingPunct="1"/>
            <a:r>
              <a:rPr lang="en-US" sz="2300" dirty="0"/>
              <a:t>Smart phones</a:t>
            </a:r>
          </a:p>
          <a:p>
            <a:pPr lvl="2" eaLnBrk="1" hangingPunct="1"/>
            <a:endParaRPr lang="en-US" sz="23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63D434-6987-4EAF-A0B2-65DEBF930988}" type="slidenum">
              <a:rPr lang="en-US" altLang="en-US"/>
              <a:pPr>
                <a:defRPr/>
              </a:pPr>
              <a:t>32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207029C-5D1E-346B-3ED2-C1B5AA815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/>
              <a:t>Technical Changes from 1920</a:t>
            </a:r>
            <a:br>
              <a:rPr lang="en-US" sz="3600"/>
            </a:br>
            <a:r>
              <a:rPr lang="en-US" sz="3600"/>
              <a:t>to the Present (continued)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5191"/>
            <a:ext cx="8481060" cy="4625609"/>
          </a:xfrm>
        </p:spPr>
        <p:txBody>
          <a:bodyPr/>
          <a:lstStyle/>
          <a:p>
            <a:pPr eaLnBrk="1" hangingPunct="1"/>
            <a:r>
              <a:rPr lang="en-US" sz="2800" dirty="0"/>
              <a:t>Advances for offices and retailing</a:t>
            </a:r>
          </a:p>
          <a:p>
            <a:pPr lvl="1" eaLnBrk="1" hangingPunct="1"/>
            <a:r>
              <a:rPr lang="en-US" sz="2400" dirty="0"/>
              <a:t>Air conditioning</a:t>
            </a:r>
          </a:p>
          <a:p>
            <a:pPr lvl="1" eaLnBrk="1" hangingPunct="1"/>
            <a:r>
              <a:rPr lang="en-US" sz="2400" dirty="0"/>
              <a:t>Fluorescent lighting</a:t>
            </a:r>
          </a:p>
          <a:p>
            <a:pPr lvl="1" eaLnBrk="1" hangingPunct="1"/>
            <a:r>
              <a:rPr lang="en-US" sz="2400" dirty="0"/>
              <a:t>Self-service retailing (rise of packaging and advertising)</a:t>
            </a:r>
          </a:p>
          <a:p>
            <a:pPr lvl="1" eaLnBrk="1" hangingPunct="1"/>
            <a:endParaRPr lang="en-US" sz="2400" dirty="0"/>
          </a:p>
          <a:p>
            <a:pPr eaLnBrk="1" hangingPunct="1"/>
            <a:r>
              <a:rPr lang="en-US" sz="2800" dirty="0"/>
              <a:t>Data processing and communications</a:t>
            </a:r>
          </a:p>
          <a:p>
            <a:pPr lvl="1" eaLnBrk="1" hangingPunct="1"/>
            <a:r>
              <a:rPr lang="en-US" sz="2400" dirty="0"/>
              <a:t>Advances in telephones</a:t>
            </a:r>
          </a:p>
          <a:p>
            <a:pPr lvl="1" eaLnBrk="1" hangingPunct="1"/>
            <a:r>
              <a:rPr lang="en-US" sz="2400" dirty="0"/>
              <a:t>Birth of computers</a:t>
            </a:r>
          </a:p>
          <a:p>
            <a:pPr lvl="1" eaLnBrk="1" hangingPunct="1"/>
            <a:r>
              <a:rPr lang="en-US" sz="2400" dirty="0"/>
              <a:t>Explosion of “cyberspace”</a:t>
            </a:r>
          </a:p>
          <a:p>
            <a:pPr lvl="1"/>
            <a:r>
              <a:rPr lang="en-US" sz="2400" dirty="0"/>
              <a:t>Smart phones, etc.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DEAD85-7E93-4085-B32B-30C169A97B64}" type="slidenum">
              <a:rPr lang="en-US" altLang="en-US"/>
              <a:pPr>
                <a:defRPr/>
              </a:pPr>
              <a:t>33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3885DCD-B9BB-C27D-F4ED-AF941D1F1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/>
              <a:t>Effects of Technological Change on Urban Form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5191"/>
            <a:ext cx="8382000" cy="4625609"/>
          </a:xfrm>
        </p:spPr>
        <p:txBody>
          <a:bodyPr/>
          <a:lstStyle/>
          <a:p>
            <a:pPr eaLnBrk="1" hangingPunct="1"/>
            <a:r>
              <a:rPr lang="en-US" sz="2800" dirty="0"/>
              <a:t>Dispersion of employment/urban life to suburbs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Obsolescence of older structures</a:t>
            </a:r>
          </a:p>
          <a:p>
            <a:pPr lvl="1" eaLnBrk="1" hangingPunct="1"/>
            <a:r>
              <a:rPr lang="en-US" sz="2400" dirty="0"/>
              <a:t>Vertical manufacturing facilities</a:t>
            </a:r>
          </a:p>
          <a:p>
            <a:pPr lvl="1" eaLnBrk="1" hangingPunct="1"/>
            <a:r>
              <a:rPr lang="en-US" sz="2400" dirty="0"/>
              <a:t>Low-ceiling, small-depth buildings</a:t>
            </a:r>
          </a:p>
          <a:p>
            <a:pPr lvl="1" eaLnBrk="1" hangingPunct="1"/>
            <a:r>
              <a:rPr lang="en-US" sz="2400" dirty="0"/>
              <a:t>Non-air-conditioned office and retail buildings</a:t>
            </a:r>
          </a:p>
          <a:p>
            <a:pPr lvl="1" eaLnBrk="1" hangingPunct="1"/>
            <a:endParaRPr lang="en-US" sz="2400" dirty="0"/>
          </a:p>
          <a:p>
            <a:pPr eaLnBrk="1" hangingPunct="1"/>
            <a:r>
              <a:rPr lang="en-US" sz="2800" dirty="0"/>
              <a:t>Very slow but profound change in streets and technology of transportation system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A92C6C-EB31-49C1-9B3D-2BBBBBF22042}" type="slidenum">
              <a:rPr lang="en-US" altLang="en-US"/>
              <a:pPr>
                <a:defRPr/>
              </a:pPr>
              <a:t>34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CC5247-64CC-2A79-51EE-9319E2B7D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 dirty="0"/>
              <a:t>Variations in </a:t>
            </a:r>
            <a:r>
              <a:rPr lang="en-US" sz="3600" dirty="0" err="1"/>
              <a:t>Intraurban</a:t>
            </a:r>
            <a:r>
              <a:rPr lang="en-US" sz="3600" dirty="0"/>
              <a:t> Location Patterns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1023938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“</a:t>
            </a:r>
            <a:r>
              <a:rPr lang="en-US" sz="2800" dirty="0"/>
              <a:t>Convenience” goods and services</a:t>
            </a:r>
          </a:p>
          <a:p>
            <a:pPr lvl="1" eaLnBrk="1" hangingPunct="1"/>
            <a:r>
              <a:rPr lang="en-US" sz="2400" dirty="0"/>
              <a:t>Users tend to go to the closest source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1D9F4F-64EC-4374-938E-3AE86767F2C7}" type="slidenum">
              <a:rPr lang="en-US" altLang="en-US"/>
              <a:pPr>
                <a:defRPr/>
              </a:pPr>
              <a:t>35</a:t>
            </a:fld>
            <a:endParaRPr lang="en-US" altLang="en-US"/>
          </a:p>
        </p:txBody>
      </p:sp>
      <p:sp>
        <p:nvSpPr>
          <p:cNvPr id="334852" name="Text Box 4"/>
          <p:cNvSpPr txBox="1">
            <a:spLocks noChangeArrowheads="1"/>
          </p:cNvSpPr>
          <p:nvPr/>
        </p:nvSpPr>
        <p:spPr bwMode="auto">
          <a:xfrm>
            <a:off x="237274" y="2734841"/>
            <a:ext cx="4487126" cy="1877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2">
              <a:spcBef>
                <a:spcPct val="20000"/>
              </a:spcBef>
              <a:buClr>
                <a:srgbClr val="303F70"/>
              </a:buClr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 Sandwich shops</a:t>
            </a:r>
          </a:p>
          <a:p>
            <a:pPr lvl="2">
              <a:spcBef>
                <a:spcPct val="20000"/>
              </a:spcBef>
              <a:buClr>
                <a:srgbClr val="303F70"/>
              </a:buClr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 Coffee shops</a:t>
            </a:r>
          </a:p>
          <a:p>
            <a:pPr lvl="2">
              <a:spcBef>
                <a:spcPct val="20000"/>
              </a:spcBef>
              <a:buClr>
                <a:srgbClr val="303F70"/>
              </a:buClr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 Barber and beauty shops</a:t>
            </a:r>
          </a:p>
          <a:p>
            <a:pPr lvl="2">
              <a:spcBef>
                <a:spcPct val="20000"/>
              </a:spcBef>
              <a:buClr>
                <a:srgbClr val="303F70"/>
              </a:buClr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 Drug stores</a:t>
            </a:r>
          </a:p>
          <a:p>
            <a:pPr lvl="2">
              <a:spcBef>
                <a:spcPct val="20000"/>
              </a:spcBef>
              <a:buClr>
                <a:srgbClr val="303F70"/>
              </a:buClr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 Convenience grocery stores</a:t>
            </a:r>
          </a:p>
        </p:txBody>
      </p:sp>
      <p:sp>
        <p:nvSpPr>
          <p:cNvPr id="334853" name="Rectangle 5"/>
          <p:cNvSpPr>
            <a:spLocks noChangeArrowheads="1"/>
          </p:cNvSpPr>
          <p:nvPr/>
        </p:nvSpPr>
        <p:spPr bwMode="auto">
          <a:xfrm>
            <a:off x="762000" y="4952999"/>
            <a:ext cx="7924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69925" lvl="1" indent="-325438">
              <a:lnSpc>
                <a:spcPct val="90000"/>
              </a:lnSpc>
              <a:spcBef>
                <a:spcPct val="20000"/>
              </a:spcBef>
              <a:buClr>
                <a:srgbClr val="303F70"/>
              </a:buClr>
              <a:buFont typeface="Wingdings" pitchFamily="2" charset="2"/>
              <a:buChar char="q"/>
            </a:pPr>
            <a:r>
              <a:rPr lang="en-US" sz="2400" dirty="0">
                <a:latin typeface="+mn-lt"/>
              </a:rPr>
              <a:t>Locational pattern: Tends toward uniform dispersion</a:t>
            </a:r>
          </a:p>
          <a:p>
            <a:pPr marL="1022350" lvl="2" indent="-350838">
              <a:lnSpc>
                <a:spcPct val="90000"/>
              </a:lnSpc>
              <a:spcBef>
                <a:spcPct val="20000"/>
              </a:spcBef>
              <a:buClr>
                <a:srgbClr val="303F70"/>
              </a:buClr>
              <a:buFont typeface="Wingdings" pitchFamily="2" charset="2"/>
              <a:buChar char="n"/>
            </a:pPr>
            <a:r>
              <a:rPr lang="en-US" sz="2200" dirty="0">
                <a:latin typeface="+mn-lt"/>
              </a:rPr>
              <a:t>Distance of separation depends on customer concentration and minimum required market size</a:t>
            </a:r>
          </a:p>
        </p:txBody>
      </p:sp>
      <p:sp>
        <p:nvSpPr>
          <p:cNvPr id="334854" name="Text Box 6"/>
          <p:cNvSpPr txBox="1">
            <a:spLocks noChangeArrowheads="1"/>
          </p:cNvSpPr>
          <p:nvPr/>
        </p:nvSpPr>
        <p:spPr bwMode="auto">
          <a:xfrm>
            <a:off x="4038600" y="2796396"/>
            <a:ext cx="4451860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2">
              <a:spcBef>
                <a:spcPct val="20000"/>
              </a:spcBef>
              <a:buClr>
                <a:srgbClr val="303F70"/>
              </a:buClr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 Automotive service stations</a:t>
            </a:r>
          </a:p>
          <a:p>
            <a:pPr lvl="2">
              <a:spcBef>
                <a:spcPct val="20000"/>
              </a:spcBef>
              <a:buClr>
                <a:srgbClr val="303F70"/>
              </a:buClr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 Neighborhood shopping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   centers</a:t>
            </a:r>
          </a:p>
          <a:p>
            <a:pPr lvl="2">
              <a:spcBef>
                <a:spcPct val="20000"/>
              </a:spcBef>
              <a:buClr>
                <a:srgbClr val="303F70"/>
              </a:buClr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 Gyms?</a:t>
            </a:r>
          </a:p>
          <a:p>
            <a:pPr lvl="2">
              <a:spcBef>
                <a:spcPct val="20000"/>
              </a:spcBef>
              <a:buClr>
                <a:srgbClr val="303F70"/>
              </a:buClr>
              <a:buFont typeface="Wingdings" pitchFamily="2" charset="2"/>
              <a:buChar char="§"/>
            </a:pPr>
            <a:r>
              <a:rPr lang="en-US" sz="2000" dirty="0">
                <a:latin typeface="+mn-lt"/>
              </a:rPr>
              <a:t>Other?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955CAF-D7F5-2CCD-9CA3-50AF4C04A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FA6ADE-3BAB-4257-887D-05FD4A799708}" type="slidenum">
              <a:rPr lang="en-US" altLang="en-US"/>
              <a:pPr>
                <a:defRPr/>
              </a:pPr>
              <a:t>36</a:t>
            </a:fld>
            <a:endParaRPr lang="en-US" altLang="en-US"/>
          </a:p>
        </p:txBody>
      </p:sp>
      <p:grpSp>
        <p:nvGrpSpPr>
          <p:cNvPr id="90114" name="Group 2"/>
          <p:cNvGrpSpPr>
            <a:grpSpLocks/>
          </p:cNvGrpSpPr>
          <p:nvPr/>
        </p:nvGrpSpPr>
        <p:grpSpPr bwMode="auto">
          <a:xfrm>
            <a:off x="1530350" y="701675"/>
            <a:ext cx="6394450" cy="5699125"/>
            <a:chOff x="772" y="130"/>
            <a:chExt cx="4416" cy="3936"/>
          </a:xfrm>
        </p:grpSpPr>
        <p:sp>
          <p:nvSpPr>
            <p:cNvPr id="90115" name="Line 3"/>
            <p:cNvSpPr>
              <a:spLocks noChangeShapeType="1"/>
            </p:cNvSpPr>
            <p:nvPr/>
          </p:nvSpPr>
          <p:spPr bwMode="auto">
            <a:xfrm>
              <a:off x="2308" y="2530"/>
              <a:ext cx="672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16" name="Line 4"/>
            <p:cNvSpPr>
              <a:spLocks noChangeShapeType="1"/>
            </p:cNvSpPr>
            <p:nvPr/>
          </p:nvSpPr>
          <p:spPr bwMode="auto">
            <a:xfrm flipV="1">
              <a:off x="2260" y="1378"/>
              <a:ext cx="76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17" name="Line 5"/>
            <p:cNvSpPr>
              <a:spLocks noChangeShapeType="1"/>
            </p:cNvSpPr>
            <p:nvPr/>
          </p:nvSpPr>
          <p:spPr bwMode="auto">
            <a:xfrm flipV="1">
              <a:off x="2980" y="2386"/>
              <a:ext cx="768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18" name="Oval 6"/>
            <p:cNvSpPr>
              <a:spLocks noChangeArrowheads="1"/>
            </p:cNvSpPr>
            <p:nvPr/>
          </p:nvSpPr>
          <p:spPr bwMode="auto">
            <a:xfrm>
              <a:off x="772" y="1378"/>
              <a:ext cx="1632" cy="1536"/>
            </a:xfrm>
            <a:prstGeom prst="ellipse">
              <a:avLst/>
            </a:prstGeom>
            <a:noFill/>
            <a:ln w="12699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19" name="Oval 7"/>
            <p:cNvSpPr>
              <a:spLocks noChangeArrowheads="1"/>
            </p:cNvSpPr>
            <p:nvPr/>
          </p:nvSpPr>
          <p:spPr bwMode="auto">
            <a:xfrm>
              <a:off x="2164" y="1378"/>
              <a:ext cx="1632" cy="1536"/>
            </a:xfrm>
            <a:prstGeom prst="ellipse">
              <a:avLst/>
            </a:prstGeom>
            <a:noFill/>
            <a:ln w="12699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0" name="Oval 8"/>
            <p:cNvSpPr>
              <a:spLocks noChangeArrowheads="1"/>
            </p:cNvSpPr>
            <p:nvPr/>
          </p:nvSpPr>
          <p:spPr bwMode="auto">
            <a:xfrm>
              <a:off x="1444" y="2530"/>
              <a:ext cx="1632" cy="1536"/>
            </a:xfrm>
            <a:prstGeom prst="ellipse">
              <a:avLst/>
            </a:prstGeom>
            <a:noFill/>
            <a:ln w="12699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1" name="Oval 9"/>
            <p:cNvSpPr>
              <a:spLocks noChangeArrowheads="1"/>
            </p:cNvSpPr>
            <p:nvPr/>
          </p:nvSpPr>
          <p:spPr bwMode="auto">
            <a:xfrm>
              <a:off x="1492" y="226"/>
              <a:ext cx="1632" cy="1536"/>
            </a:xfrm>
            <a:prstGeom prst="ellipse">
              <a:avLst/>
            </a:prstGeom>
            <a:noFill/>
            <a:ln w="12699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2" name="Oval 10"/>
            <p:cNvSpPr>
              <a:spLocks noChangeArrowheads="1"/>
            </p:cNvSpPr>
            <p:nvPr/>
          </p:nvSpPr>
          <p:spPr bwMode="auto">
            <a:xfrm>
              <a:off x="2932" y="2386"/>
              <a:ext cx="1632" cy="1536"/>
            </a:xfrm>
            <a:prstGeom prst="ellipse">
              <a:avLst/>
            </a:prstGeom>
            <a:noFill/>
            <a:ln w="12699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3" name="Line 11"/>
            <p:cNvSpPr>
              <a:spLocks noChangeShapeType="1"/>
            </p:cNvSpPr>
            <p:nvPr/>
          </p:nvSpPr>
          <p:spPr bwMode="auto">
            <a:xfrm>
              <a:off x="2260" y="1762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24" name="Oval 12"/>
            <p:cNvSpPr>
              <a:spLocks noChangeArrowheads="1"/>
            </p:cNvSpPr>
            <p:nvPr/>
          </p:nvSpPr>
          <p:spPr bwMode="auto">
            <a:xfrm>
              <a:off x="3556" y="1138"/>
              <a:ext cx="1632" cy="1536"/>
            </a:xfrm>
            <a:prstGeom prst="ellipse">
              <a:avLst/>
            </a:prstGeom>
            <a:noFill/>
            <a:ln w="12699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5" name="Oval 13"/>
            <p:cNvSpPr>
              <a:spLocks noChangeArrowheads="1"/>
            </p:cNvSpPr>
            <p:nvPr/>
          </p:nvSpPr>
          <p:spPr bwMode="auto">
            <a:xfrm>
              <a:off x="2788" y="130"/>
              <a:ext cx="1632" cy="1536"/>
            </a:xfrm>
            <a:prstGeom prst="ellipse">
              <a:avLst/>
            </a:prstGeom>
            <a:noFill/>
            <a:ln w="12699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6" name="Line 14"/>
            <p:cNvSpPr>
              <a:spLocks noChangeShapeType="1"/>
            </p:cNvSpPr>
            <p:nvPr/>
          </p:nvSpPr>
          <p:spPr bwMode="auto">
            <a:xfrm>
              <a:off x="2980" y="1378"/>
              <a:ext cx="624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27" name="Line 15"/>
            <p:cNvSpPr>
              <a:spLocks noChangeShapeType="1"/>
            </p:cNvSpPr>
            <p:nvPr/>
          </p:nvSpPr>
          <p:spPr bwMode="auto">
            <a:xfrm>
              <a:off x="3604" y="1666"/>
              <a:ext cx="144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28" name="Line 16"/>
            <p:cNvSpPr>
              <a:spLocks noChangeShapeType="1"/>
            </p:cNvSpPr>
            <p:nvPr/>
          </p:nvSpPr>
          <p:spPr bwMode="auto">
            <a:xfrm>
              <a:off x="2164" y="2146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29" name="Text Box 17"/>
            <p:cNvSpPr txBox="1">
              <a:spLocks noChangeArrowheads="1"/>
            </p:cNvSpPr>
            <p:nvPr/>
          </p:nvSpPr>
          <p:spPr bwMode="auto">
            <a:xfrm>
              <a:off x="2397" y="1810"/>
              <a:ext cx="1274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73132E"/>
                </a:buClr>
                <a:buFont typeface="Wingdings" pitchFamily="2" charset="2"/>
                <a:buNone/>
              </a:pPr>
              <a:r>
                <a:rPr lang="en-US" sz="2400"/>
                <a:t>Maximum</a:t>
              </a:r>
            </a:p>
            <a:p>
              <a:pPr algn="ctr">
                <a:spcBef>
                  <a:spcPct val="20000"/>
                </a:spcBef>
                <a:buClr>
                  <a:srgbClr val="73132E"/>
                </a:buClr>
                <a:buFont typeface="Wingdings" pitchFamily="2" charset="2"/>
                <a:buNone/>
              </a:pPr>
              <a:r>
                <a:rPr lang="en-US" sz="2400"/>
                <a:t>Market Area</a:t>
              </a: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CDA51DC-B132-46D4-3911-6A6262BFD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/>
              <a:t>Idealized Location Pattern of Convenience Goods and Services</a:t>
            </a:r>
          </a:p>
        </p:txBody>
      </p:sp>
      <p:sp>
        <p:nvSpPr>
          <p:cNvPr id="6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41A572-6B59-40A9-B72B-55B34B8A46E2}" type="slidenum">
              <a:rPr lang="en-US" altLang="en-US"/>
              <a:pPr>
                <a:defRPr/>
              </a:pPr>
              <a:t>37</a:t>
            </a:fld>
            <a:endParaRPr lang="en-US" altLang="en-US"/>
          </a:p>
        </p:txBody>
      </p:sp>
      <p:grpSp>
        <p:nvGrpSpPr>
          <p:cNvPr id="92163" name="Group 3"/>
          <p:cNvGrpSpPr>
            <a:grpSpLocks/>
          </p:cNvGrpSpPr>
          <p:nvPr/>
        </p:nvGrpSpPr>
        <p:grpSpPr bwMode="auto">
          <a:xfrm>
            <a:off x="2971800" y="2438400"/>
            <a:ext cx="5376863" cy="3886200"/>
            <a:chOff x="864" y="1392"/>
            <a:chExt cx="3867" cy="2928"/>
          </a:xfrm>
        </p:grpSpPr>
        <p:sp>
          <p:nvSpPr>
            <p:cNvPr id="92165" name="Line 4"/>
            <p:cNvSpPr>
              <a:spLocks noChangeShapeType="1"/>
            </p:cNvSpPr>
            <p:nvPr/>
          </p:nvSpPr>
          <p:spPr bwMode="auto">
            <a:xfrm flipV="1">
              <a:off x="2082" y="2784"/>
              <a:ext cx="174" cy="3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166" name="Group 5"/>
            <p:cNvGrpSpPr>
              <a:grpSpLocks/>
            </p:cNvGrpSpPr>
            <p:nvPr/>
          </p:nvGrpSpPr>
          <p:grpSpPr bwMode="auto">
            <a:xfrm>
              <a:off x="864" y="1392"/>
              <a:ext cx="3867" cy="2928"/>
              <a:chOff x="864" y="1392"/>
              <a:chExt cx="3867" cy="2928"/>
            </a:xfrm>
          </p:grpSpPr>
          <p:sp>
            <p:nvSpPr>
              <p:cNvPr id="92167" name="Line 6"/>
              <p:cNvSpPr>
                <a:spLocks noChangeShapeType="1"/>
              </p:cNvSpPr>
              <p:nvPr/>
            </p:nvSpPr>
            <p:spPr bwMode="auto">
              <a:xfrm>
                <a:off x="3280" y="3229"/>
                <a:ext cx="224" cy="32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2168" name="Group 7"/>
              <p:cNvGrpSpPr>
                <a:grpSpLocks/>
              </p:cNvGrpSpPr>
              <p:nvPr/>
            </p:nvGrpSpPr>
            <p:grpSpPr bwMode="auto">
              <a:xfrm>
                <a:off x="864" y="1392"/>
                <a:ext cx="3867" cy="2928"/>
                <a:chOff x="864" y="1392"/>
                <a:chExt cx="3867" cy="2928"/>
              </a:xfrm>
            </p:grpSpPr>
            <p:grpSp>
              <p:nvGrpSpPr>
                <p:cNvPr id="92169" name="Group 8"/>
                <p:cNvGrpSpPr>
                  <a:grpSpLocks/>
                </p:cNvGrpSpPr>
                <p:nvPr/>
              </p:nvGrpSpPr>
              <p:grpSpPr bwMode="auto">
                <a:xfrm>
                  <a:off x="864" y="1392"/>
                  <a:ext cx="3867" cy="2928"/>
                  <a:chOff x="864" y="1392"/>
                  <a:chExt cx="3867" cy="2928"/>
                </a:xfrm>
              </p:grpSpPr>
              <p:sp>
                <p:nvSpPr>
                  <p:cNvPr id="92176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2240" y="3461"/>
                    <a:ext cx="487" cy="11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92177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864" y="1392"/>
                    <a:ext cx="3867" cy="2928"/>
                    <a:chOff x="1151" y="1248"/>
                    <a:chExt cx="4396" cy="3563"/>
                  </a:xfrm>
                </p:grpSpPr>
                <p:sp>
                  <p:nvSpPr>
                    <p:cNvPr id="92203" name="Oval 11"/>
                    <p:cNvSpPr>
                      <a:spLocks noChangeArrowheads="1"/>
                    </p:cNvSpPr>
                    <p:nvPr/>
                  </p:nvSpPr>
                  <p:spPr bwMode="auto">
                    <a:xfrm rot="1959780" flipH="1">
                      <a:off x="4608" y="3504"/>
                      <a:ext cx="939" cy="946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prstDash val="dash"/>
                      <a:round/>
                      <a:headEnd type="none" w="sm" len="sm"/>
                      <a:tailEnd type="none" w="sm" len="sm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92204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51" y="1248"/>
                      <a:ext cx="4345" cy="3563"/>
                      <a:chOff x="1151" y="1248"/>
                      <a:chExt cx="4345" cy="3563"/>
                    </a:xfrm>
                  </p:grpSpPr>
                  <p:grpSp>
                    <p:nvGrpSpPr>
                      <p:cNvPr id="92205" name="Group 13"/>
                      <p:cNvGrpSpPr>
                        <a:grpSpLocks/>
                      </p:cNvGrpSpPr>
                      <p:nvPr/>
                    </p:nvGrpSpPr>
                    <p:grpSpPr bwMode="auto">
                      <a:xfrm rot="205756">
                        <a:off x="1151" y="1642"/>
                        <a:ext cx="2328" cy="2613"/>
                        <a:chOff x="1151" y="1642"/>
                        <a:chExt cx="2328" cy="2613"/>
                      </a:xfrm>
                    </p:grpSpPr>
                    <p:sp>
                      <p:nvSpPr>
                        <p:cNvPr id="92219" name="Oval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783307" flipH="1">
                          <a:off x="1843" y="2488"/>
                          <a:ext cx="939" cy="946"/>
                        </a:xfrm>
                        <a:prstGeom prst="ellips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prstDash val="dash"/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92220" name="Group 1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151" y="1642"/>
                          <a:ext cx="2328" cy="2613"/>
                          <a:chOff x="1151" y="1642"/>
                          <a:chExt cx="2328" cy="2613"/>
                        </a:xfrm>
                      </p:grpSpPr>
                      <p:sp>
                        <p:nvSpPr>
                          <p:cNvPr id="92221" name="Oval 1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783307" flipH="1">
                            <a:off x="2539" y="2885"/>
                            <a:ext cx="940" cy="946"/>
                          </a:xfrm>
                          <a:prstGeom prst="ellips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prstDash val="dash"/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92222" name="Oval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783307" flipH="1">
                            <a:off x="1851" y="3309"/>
                            <a:ext cx="940" cy="946"/>
                          </a:xfrm>
                          <a:prstGeom prst="ellips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prstDash val="dash"/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92223" name="Oval 1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783307" flipH="1">
                            <a:off x="2531" y="2064"/>
                            <a:ext cx="939" cy="946"/>
                          </a:xfrm>
                          <a:prstGeom prst="ellips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prstDash val="dash"/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92224" name="Oval 1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783307" flipH="1">
                            <a:off x="1151" y="2807"/>
                            <a:ext cx="940" cy="945"/>
                          </a:xfrm>
                          <a:prstGeom prst="ellips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prstDash val="dash"/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92225" name="Oval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783307" flipH="1">
                            <a:off x="1220" y="1962"/>
                            <a:ext cx="940" cy="945"/>
                          </a:xfrm>
                          <a:prstGeom prst="ellips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prstDash val="dash"/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92226" name="Oval 2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783307" flipH="1">
                            <a:off x="1911" y="1642"/>
                            <a:ext cx="940" cy="946"/>
                          </a:xfrm>
                          <a:prstGeom prst="ellips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prstDash val="dash"/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sp>
                    <p:nvSpPr>
                      <p:cNvPr id="92206" name="Oval 22"/>
                      <p:cNvSpPr>
                        <a:spLocks noChangeArrowheads="1"/>
                      </p:cNvSpPr>
                      <p:nvPr/>
                    </p:nvSpPr>
                    <p:spPr bwMode="auto">
                      <a:xfrm rot="1959780" flipH="1">
                        <a:off x="3848" y="3865"/>
                        <a:ext cx="939" cy="946"/>
                      </a:xfrm>
                      <a:prstGeom prst="ellips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2207" name="Oval 23"/>
                      <p:cNvSpPr>
                        <a:spLocks noChangeArrowheads="1"/>
                      </p:cNvSpPr>
                      <p:nvPr/>
                    </p:nvSpPr>
                    <p:spPr bwMode="auto">
                      <a:xfrm rot="1959780" flipH="1">
                        <a:off x="2544" y="3696"/>
                        <a:ext cx="940" cy="945"/>
                      </a:xfrm>
                      <a:prstGeom prst="ellips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2208" name="Oval 24"/>
                      <p:cNvSpPr>
                        <a:spLocks noChangeArrowheads="1"/>
                      </p:cNvSpPr>
                      <p:nvPr/>
                    </p:nvSpPr>
                    <p:spPr bwMode="auto">
                      <a:xfrm rot="1959780" flipH="1">
                        <a:off x="3250" y="3412"/>
                        <a:ext cx="940" cy="946"/>
                      </a:xfrm>
                      <a:prstGeom prst="ellips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92209" name="Group 25"/>
                      <p:cNvGrpSpPr>
                        <a:grpSpLocks/>
                      </p:cNvGrpSpPr>
                      <p:nvPr/>
                    </p:nvGrpSpPr>
                    <p:grpSpPr bwMode="auto">
                      <a:xfrm rot="-213901">
                        <a:off x="3168" y="1440"/>
                        <a:ext cx="2328" cy="2613"/>
                        <a:chOff x="1151" y="1642"/>
                        <a:chExt cx="2328" cy="2613"/>
                      </a:xfrm>
                    </p:grpSpPr>
                    <p:sp>
                      <p:nvSpPr>
                        <p:cNvPr id="92211" name="Oval 2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rot="1783307" flipH="1">
                          <a:off x="1843" y="2488"/>
                          <a:ext cx="939" cy="946"/>
                        </a:xfrm>
                        <a:prstGeom prst="ellips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prstDash val="dash"/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92212" name="Group 2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151" y="1642"/>
                          <a:ext cx="2328" cy="2613"/>
                          <a:chOff x="1151" y="1642"/>
                          <a:chExt cx="2328" cy="2613"/>
                        </a:xfrm>
                      </p:grpSpPr>
                      <p:sp>
                        <p:nvSpPr>
                          <p:cNvPr id="92213" name="Oval 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783307" flipH="1">
                            <a:off x="2539" y="2885"/>
                            <a:ext cx="940" cy="946"/>
                          </a:xfrm>
                          <a:prstGeom prst="ellips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prstDash val="dash"/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92214" name="Oval 2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783307" flipH="1">
                            <a:off x="1851" y="3309"/>
                            <a:ext cx="940" cy="946"/>
                          </a:xfrm>
                          <a:prstGeom prst="ellips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prstDash val="dash"/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92215" name="Oval 3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783307" flipH="1">
                            <a:off x="2531" y="2064"/>
                            <a:ext cx="939" cy="946"/>
                          </a:xfrm>
                          <a:prstGeom prst="ellips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prstDash val="dash"/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92216" name="Oval 3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783307" flipH="1">
                            <a:off x="1151" y="2807"/>
                            <a:ext cx="940" cy="945"/>
                          </a:xfrm>
                          <a:prstGeom prst="ellips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prstDash val="dash"/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92217" name="Oval 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783307" flipH="1">
                            <a:off x="1220" y="1962"/>
                            <a:ext cx="940" cy="945"/>
                          </a:xfrm>
                          <a:prstGeom prst="ellips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prstDash val="dash"/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92218" name="Oval 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783307" flipH="1">
                            <a:off x="1911" y="1642"/>
                            <a:ext cx="940" cy="946"/>
                          </a:xfrm>
                          <a:prstGeom prst="ellipse">
                            <a:avLst/>
                          </a:prstGeom>
                          <a:noFill/>
                          <a:ln w="12700">
                            <a:solidFill>
                              <a:schemeClr val="tx1"/>
                            </a:solidFill>
                            <a:prstDash val="dash"/>
                            <a:round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wrap="none" anchor="ctr"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sp>
                    <p:nvSpPr>
                      <p:cNvPr id="92210" name="Oval 34"/>
                      <p:cNvSpPr>
                        <a:spLocks noChangeArrowheads="1"/>
                      </p:cNvSpPr>
                      <p:nvPr/>
                    </p:nvSpPr>
                    <p:spPr bwMode="auto">
                      <a:xfrm rot="1959780" flipH="1">
                        <a:off x="2640" y="1248"/>
                        <a:ext cx="939" cy="946"/>
                      </a:xfrm>
                      <a:prstGeom prst="ellips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prstDash val="dash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92178" name="Line 3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776" y="2439"/>
                    <a:ext cx="349" cy="7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179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1488" y="2736"/>
                    <a:ext cx="185" cy="38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180" name="Line 3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680" y="3113"/>
                    <a:ext cx="432" cy="55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181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488" y="2432"/>
                    <a:ext cx="267" cy="285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182" name="Line 3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112" y="2112"/>
                    <a:ext cx="240" cy="385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183" name="Line 4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686" y="2560"/>
                    <a:ext cx="261" cy="27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184" name="Line 4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352" y="2112"/>
                    <a:ext cx="384" cy="4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185" name="Line 4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552" y="2263"/>
                    <a:ext cx="349" cy="7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186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3264" y="2592"/>
                    <a:ext cx="192" cy="38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187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3856" y="2317"/>
                    <a:ext cx="209" cy="311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188" name="Line 45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504" y="2976"/>
                    <a:ext cx="361" cy="1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189" name="Line 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858" y="2608"/>
                    <a:ext cx="174" cy="39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190" name="Line 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64" y="2256"/>
                    <a:ext cx="267" cy="33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191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2736" y="3504"/>
                    <a:ext cx="137" cy="35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192" name="Line 4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890" y="3874"/>
                    <a:ext cx="336" cy="8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193" name="Line 5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16" y="3552"/>
                    <a:ext cx="288" cy="38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194" name="Line 5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36" y="3264"/>
                    <a:ext cx="144" cy="19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195" name="Line 5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12" y="2976"/>
                    <a:ext cx="144" cy="25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196" name="Line 5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976" y="1872"/>
                    <a:ext cx="336" cy="4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197" name="Line 5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36" y="1872"/>
                    <a:ext cx="240" cy="28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198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3312" y="1920"/>
                    <a:ext cx="192" cy="33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199" name="Line 5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00" y="3257"/>
                    <a:ext cx="240" cy="39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200" name="Line 5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888" y="2964"/>
                    <a:ext cx="238" cy="31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201" name="Line 58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495" y="3557"/>
                    <a:ext cx="432" cy="10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202" name="Line 5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064" y="3168"/>
                    <a:ext cx="190" cy="329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2170" name="Line 60"/>
                <p:cNvSpPr>
                  <a:spLocks noChangeShapeType="1"/>
                </p:cNvSpPr>
                <p:nvPr/>
              </p:nvSpPr>
              <p:spPr bwMode="auto">
                <a:xfrm flipH="1" flipV="1">
                  <a:off x="2270" y="2799"/>
                  <a:ext cx="407" cy="3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171" name="Line 61"/>
                <p:cNvSpPr>
                  <a:spLocks noChangeShapeType="1"/>
                </p:cNvSpPr>
                <p:nvPr/>
              </p:nvSpPr>
              <p:spPr bwMode="auto">
                <a:xfrm>
                  <a:off x="2080" y="2493"/>
                  <a:ext cx="209" cy="31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172" name="Line 62"/>
                <p:cNvSpPr>
                  <a:spLocks noChangeShapeType="1"/>
                </p:cNvSpPr>
                <p:nvPr/>
              </p:nvSpPr>
              <p:spPr bwMode="auto">
                <a:xfrm>
                  <a:off x="2736" y="2156"/>
                  <a:ext cx="221" cy="4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173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2880" y="3245"/>
                  <a:ext cx="445" cy="1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174" name="Line 64"/>
                <p:cNvSpPr>
                  <a:spLocks noChangeShapeType="1"/>
                </p:cNvSpPr>
                <p:nvPr/>
              </p:nvSpPr>
              <p:spPr bwMode="auto">
                <a:xfrm flipH="1">
                  <a:off x="2928" y="2582"/>
                  <a:ext cx="336" cy="1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175" name="Line 65"/>
                <p:cNvSpPr>
                  <a:spLocks noChangeShapeType="1"/>
                </p:cNvSpPr>
                <p:nvPr/>
              </p:nvSpPr>
              <p:spPr bwMode="auto">
                <a:xfrm>
                  <a:off x="2688" y="2832"/>
                  <a:ext cx="192" cy="43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2164" name="Text Box 66"/>
          <p:cNvSpPr txBox="1">
            <a:spLocks noChangeArrowheads="1"/>
          </p:cNvSpPr>
          <p:nvPr/>
        </p:nvSpPr>
        <p:spPr bwMode="auto">
          <a:xfrm>
            <a:off x="500358" y="1458831"/>
            <a:ext cx="8035925" cy="1260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303F70"/>
              </a:buClr>
              <a:buFont typeface="Wingdings" pitchFamily="2" charset="2"/>
              <a:buChar char="§"/>
            </a:pPr>
            <a:r>
              <a:rPr lang="en-US" sz="2400" dirty="0"/>
              <a:t> </a:t>
            </a:r>
            <a:r>
              <a:rPr lang="en-US" sz="2400" dirty="0">
                <a:solidFill>
                  <a:srgbClr val="303F70"/>
                </a:solidFill>
              </a:rPr>
              <a:t>Circles are maximum market perimeter for each provider</a:t>
            </a:r>
          </a:p>
          <a:p>
            <a:pPr>
              <a:spcBef>
                <a:spcPct val="20000"/>
              </a:spcBef>
              <a:buClr>
                <a:srgbClr val="303F70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303F70"/>
                </a:solidFill>
              </a:rPr>
              <a:t> Straight lines demarcate equal-access “ridges” </a:t>
            </a:r>
            <a:br>
              <a:rPr lang="en-US" sz="2400" dirty="0">
                <a:solidFill>
                  <a:srgbClr val="303F70"/>
                </a:solidFill>
              </a:rPr>
            </a:br>
            <a:r>
              <a:rPr lang="en-US" sz="2400" dirty="0">
                <a:solidFill>
                  <a:srgbClr val="303F70"/>
                </a:solidFill>
              </a:rPr>
              <a:t>   between providers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02B3C7-B1FE-83CF-9641-9FC6017F7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/>
              <a:t>Variations on Intra-urban Location Patterns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Comparison goods and clustering</a:t>
            </a:r>
          </a:p>
          <a:p>
            <a:pPr lvl="1" eaLnBrk="1" hangingPunct="1"/>
            <a:r>
              <a:rPr lang="en-US" sz="2400" dirty="0"/>
              <a:t>Buyers want to compare many goods</a:t>
            </a:r>
          </a:p>
          <a:p>
            <a:pPr lvl="1" eaLnBrk="1" hangingPunct="1"/>
            <a:r>
              <a:rPr lang="en-US" sz="2400" dirty="0"/>
              <a:t>Rationale for shopping malls</a:t>
            </a:r>
          </a:p>
          <a:p>
            <a:pPr lvl="1" eaLnBrk="1" hangingPunct="1"/>
            <a:r>
              <a:rPr lang="en-US" sz="2400" dirty="0"/>
              <a:t>Motivation for “New car row”</a:t>
            </a:r>
          </a:p>
          <a:p>
            <a:pPr lvl="1" eaLnBrk="1" hangingPunct="1"/>
            <a:endParaRPr lang="en-US" sz="2400" dirty="0"/>
          </a:p>
          <a:p>
            <a:pPr eaLnBrk="1" hangingPunct="1"/>
            <a:r>
              <a:rPr lang="en-US" sz="2800" dirty="0"/>
              <a:t>Industry economies of scale and clustering</a:t>
            </a:r>
          </a:p>
          <a:p>
            <a:pPr lvl="1" eaLnBrk="1" hangingPunct="1"/>
            <a:r>
              <a:rPr lang="en-US" sz="2400" dirty="0"/>
              <a:t>Suburban office parks</a:t>
            </a:r>
          </a:p>
          <a:p>
            <a:pPr lvl="1" eaLnBrk="1" hangingPunct="1"/>
            <a:r>
              <a:rPr lang="en-US" sz="2400" dirty="0"/>
              <a:t>Research universities</a:t>
            </a:r>
          </a:p>
          <a:p>
            <a:pPr lvl="1" eaLnBrk="1" hangingPunct="1"/>
            <a:r>
              <a:rPr lang="en-US" sz="2400" dirty="0"/>
              <a:t>Tourist attractions? (International Drive in Orlando)</a:t>
            </a:r>
          </a:p>
          <a:p>
            <a:pPr lvl="1" eaLnBrk="1" hangingPunct="1"/>
            <a:r>
              <a:rPr lang="en-US" sz="2400" dirty="0"/>
              <a:t>Other?</a:t>
            </a:r>
          </a:p>
          <a:p>
            <a:pPr lvl="1" eaLnBrk="1" hangingPunct="1"/>
            <a:endParaRPr lang="en-US" sz="24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3E284-BC25-471B-9A66-3B447B6BBF1B}" type="slidenum">
              <a:rPr lang="en-US" altLang="en-US"/>
              <a:pPr>
                <a:defRPr/>
              </a:pPr>
              <a:t>38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969972-C643-85A9-9368-9B4BC8D8F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/>
              <a:t>Some Implications for Real Estate Market Analysis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458200" cy="5257800"/>
          </a:xfrm>
        </p:spPr>
        <p:txBody>
          <a:bodyPr/>
          <a:lstStyle/>
          <a:p>
            <a:pPr eaLnBrk="1" hangingPunct="1"/>
            <a:r>
              <a:rPr lang="en-US" sz="2800" dirty="0"/>
              <a:t>Location within the urban matrix is what matters</a:t>
            </a:r>
          </a:p>
          <a:p>
            <a:pPr lvl="1" eaLnBrk="1" hangingPunct="1"/>
            <a:r>
              <a:rPr lang="en-US" sz="2400" dirty="0"/>
              <a:t>Distances from related activities</a:t>
            </a:r>
          </a:p>
          <a:p>
            <a:pPr lvl="1" eaLnBrk="1" hangingPunct="1"/>
            <a:r>
              <a:rPr lang="en-US" sz="2400" dirty="0"/>
              <a:t>Relevant linkages depends on type of land use</a:t>
            </a:r>
          </a:p>
          <a:p>
            <a:pPr lvl="1" eaLnBrk="1" hangingPunct="1"/>
            <a:endParaRPr lang="en-US" sz="2400" dirty="0"/>
          </a:p>
          <a:p>
            <a:pPr eaLnBrk="1" hangingPunct="1"/>
            <a:r>
              <a:rPr lang="en-US" sz="2800" dirty="0"/>
              <a:t>Urban growth is not uniform; there are both emerging and declining nuclei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The transportation network and urban patterns respond to technical and market changes, but very slowly – over many years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FAFF-AB86-4C7A-8EA8-30B0C45252F6}" type="slidenum">
              <a:rPr lang="en-US" altLang="en-US"/>
              <a:pPr>
                <a:defRPr/>
              </a:pPr>
              <a:t>39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595213-2B4D-3C9E-AD8B-17621D79B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6806D-0E15-EDC2-1650-7F60852C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Demand for Access: The Gravity that Creates Cities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39CFC-F944-2AB1-DE8C-FC7D2582C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Demand for access causes urban clustering</a:t>
            </a:r>
          </a:p>
          <a:p>
            <a:endParaRPr lang="en-US" dirty="0"/>
          </a:p>
          <a:p>
            <a:r>
              <a:rPr lang="en-US" dirty="0"/>
              <a:t>Competition for access creates the patterns of urban land uses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AD1F0C-D4CD-B997-4EBF-604C8A515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58737C-B8C3-8412-D852-1805FFDD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4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68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Where Cities Occurred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24000"/>
            <a:ext cx="7924800" cy="4953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dirty="0"/>
              <a:t>Preindustrial: Fortress or religious center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Transition points in trade routes</a:t>
            </a:r>
          </a:p>
          <a:p>
            <a:pPr lvl="1" eaLnBrk="1" hangingPunct="1"/>
            <a:r>
              <a:rPr lang="en-US" sz="2400" dirty="0"/>
              <a:t>From river to ocean (New York, New Orleans, Hamburg, Rotterdam)</a:t>
            </a:r>
          </a:p>
          <a:p>
            <a:pPr lvl="1" eaLnBrk="1" hangingPunct="1"/>
            <a:r>
              <a:rPr lang="en-US" sz="2400" dirty="0"/>
              <a:t>Intersection of rivers (Pittsburgh, St Louis)</a:t>
            </a:r>
          </a:p>
          <a:p>
            <a:pPr lvl="1" eaLnBrk="1" hangingPunct="1"/>
            <a:r>
              <a:rPr lang="en-US" sz="2400" dirty="0"/>
              <a:t>From water to rail (New York, Chicago, St Louis)</a:t>
            </a:r>
          </a:p>
          <a:p>
            <a:pPr lvl="1" eaLnBrk="1" hangingPunct="1"/>
            <a:r>
              <a:rPr lang="en-US" sz="2400" dirty="0"/>
              <a:t>From rail to rail (Chicago, Atlanta)</a:t>
            </a:r>
          </a:p>
          <a:p>
            <a:pPr lvl="1" eaLnBrk="1" hangingPunct="1"/>
            <a:endParaRPr lang="en-US" sz="2400" dirty="0"/>
          </a:p>
          <a:p>
            <a:pPr eaLnBrk="1" hangingPunct="1"/>
            <a:r>
              <a:rPr lang="en-US" sz="2800" dirty="0"/>
              <a:t>Natural Resources</a:t>
            </a:r>
          </a:p>
          <a:p>
            <a:pPr lvl="1" eaLnBrk="1" hangingPunct="1"/>
            <a:r>
              <a:rPr lang="en-US" sz="2400" dirty="0"/>
              <a:t>Mining (San Francisco, Denver, Pittsburgh)</a:t>
            </a:r>
          </a:p>
          <a:p>
            <a:pPr lvl="1" eaLnBrk="1" hangingPunct="1"/>
            <a:r>
              <a:rPr lang="en-US" sz="2400" dirty="0"/>
              <a:t>Oil (Houston, Dallas, Beaumont-Port Arthur)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7C5B8F-3EA5-41F2-A960-EB31AC074A51}" type="slidenum">
              <a:rPr lang="en-US" altLang="en-US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A135E3-2C11-4F08-D5F4-FAE139BCC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/>
              <a:t>Greatest Cities Have Experienced Sequence of “Bases”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Minneapolis and Chicago</a:t>
            </a:r>
          </a:p>
          <a:p>
            <a:pPr lvl="1" eaLnBrk="1" hangingPunct="1"/>
            <a:r>
              <a:rPr lang="en-US" sz="2400" dirty="0"/>
              <a:t>Trapping and fur trade, agriculture, industrial, service, finance and control</a:t>
            </a:r>
          </a:p>
          <a:p>
            <a:pPr eaLnBrk="1" hangingPunct="1"/>
            <a:r>
              <a:rPr lang="en-US" sz="2800" dirty="0"/>
              <a:t>Pittsburgh</a:t>
            </a:r>
          </a:p>
          <a:p>
            <a:pPr lvl="1" eaLnBrk="1" hangingPunct="1"/>
            <a:r>
              <a:rPr lang="en-US" sz="2400" dirty="0"/>
              <a:t>River trade, coal and iron, steel, commerce and services, research and health care</a:t>
            </a:r>
          </a:p>
          <a:p>
            <a:pPr eaLnBrk="1" hangingPunct="1"/>
            <a:r>
              <a:rPr lang="en-US" sz="2800" dirty="0"/>
              <a:t>Detroit</a:t>
            </a:r>
          </a:p>
          <a:p>
            <a:pPr lvl="1" eaLnBrk="1" hangingPunct="1"/>
            <a:r>
              <a:rPr lang="en-US" sz="2400" dirty="0"/>
              <a:t>Fur and agricultural trade, iron and steel, automobiles</a:t>
            </a:r>
          </a:p>
          <a:p>
            <a:pPr eaLnBrk="1" hangingPunct="1"/>
            <a:endParaRPr lang="en-US" sz="24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CC2B61-6101-4F84-9DFB-42B3D47E5925}" type="slidenum">
              <a:rPr lang="en-US" altLang="en-US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497E9A-5585-F867-E864-51EBA653C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Economic Base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24000"/>
            <a:ext cx="7924800" cy="5029200"/>
          </a:xfrm>
        </p:spPr>
        <p:txBody>
          <a:bodyPr/>
          <a:lstStyle/>
          <a:p>
            <a:pPr eaLnBrk="1" hangingPunct="1"/>
            <a:r>
              <a:rPr lang="en-US" sz="2800" b="1" dirty="0"/>
              <a:t>Economic Base</a:t>
            </a:r>
            <a:r>
              <a:rPr lang="en-US" sz="2800" dirty="0"/>
              <a:t>: Activities that bring income into a city</a:t>
            </a:r>
          </a:p>
          <a:p>
            <a:pPr lvl="1" eaLnBrk="1" hangingPunct="1"/>
            <a:r>
              <a:rPr lang="en-US" sz="2400" b="1" dirty="0"/>
              <a:t>Export activities</a:t>
            </a:r>
            <a:r>
              <a:rPr lang="en-US" sz="2400" dirty="0"/>
              <a:t>:  Products or services provided to the outside world (most manufacturing; higher education and research, advanced health care, entertainment industries)</a:t>
            </a:r>
          </a:p>
          <a:p>
            <a:pPr lvl="1" eaLnBrk="1" hangingPunct="1"/>
            <a:r>
              <a:rPr lang="en-US" sz="2400" dirty="0"/>
              <a:t>Activities that attract money (retirement, tourism)</a:t>
            </a:r>
          </a:p>
          <a:p>
            <a:pPr eaLnBrk="1" hangingPunct="1"/>
            <a:r>
              <a:rPr lang="en-US" sz="2800" b="1" dirty="0"/>
              <a:t>Secondary (Local) Activities</a:t>
            </a:r>
            <a:r>
              <a:rPr lang="en-US" sz="2800" dirty="0"/>
              <a:t>: Activities that recirculate income in a city (local government, local merchants and services)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1E40D-E541-4A60-B8BE-41FE1B04B58F}" type="slidenum">
              <a:rPr lang="en-US" altLang="en-US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626230-989D-A2BE-EC90-0875ECAC8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Economic Base Multiplier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800" dirty="0"/>
              <a:t>The idea: As goes the base, so goes the city</a:t>
            </a:r>
          </a:p>
          <a:p>
            <a:pPr eaLnBrk="1" hangingPunct="1">
              <a:lnSpc>
                <a:spcPct val="150000"/>
              </a:lnSpc>
            </a:pPr>
            <a:r>
              <a:rPr lang="en-US" sz="2800" dirty="0"/>
              <a:t>Multiplier effect: Base income is respent, producing additional income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dirty="0"/>
              <a:t>Multiplier effect is greater as city is:</a:t>
            </a:r>
          </a:p>
          <a:p>
            <a:pPr lvl="2" eaLnBrk="1" hangingPunct="1">
              <a:lnSpc>
                <a:spcPct val="150000"/>
              </a:lnSpc>
            </a:pPr>
            <a:r>
              <a:rPr lang="en-US" dirty="0"/>
              <a:t>More isolated</a:t>
            </a:r>
          </a:p>
          <a:p>
            <a:pPr lvl="2" eaLnBrk="1" hangingPunct="1">
              <a:lnSpc>
                <a:spcPct val="150000"/>
              </a:lnSpc>
            </a:pPr>
            <a:r>
              <a:rPr lang="en-US" dirty="0"/>
              <a:t>More diversified</a:t>
            </a:r>
          </a:p>
          <a:p>
            <a:pPr lvl="2" eaLnBrk="1" hangingPunct="1">
              <a:lnSpc>
                <a:spcPct val="150000"/>
              </a:lnSpc>
            </a:pPr>
            <a:r>
              <a:rPr lang="en-US" dirty="0"/>
              <a:t>Larger</a:t>
            </a:r>
          </a:p>
          <a:p>
            <a:pPr lvl="2" eaLnBrk="1" hangingPunct="1">
              <a:lnSpc>
                <a:spcPct val="150000"/>
              </a:lnSpc>
            </a:pPr>
            <a:r>
              <a:rPr lang="en-US" dirty="0"/>
              <a:t>The base activity uses more local goods and services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1B43B-E29B-41E2-B486-20C85AAC7C8A}" type="slidenum">
              <a:rPr lang="en-US" altLang="en-US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5FCB474-987B-1797-E6D7-211588F9A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The Economic Base Multiplier</a:t>
            </a:r>
          </a:p>
        </p:txBody>
      </p:sp>
      <p:sp>
        <p:nvSpPr>
          <p:cNvPr id="4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89FB0D-E82D-4239-99E3-00A4FB75D1F3}" type="slidenum">
              <a:rPr lang="en-US" altLang="en-US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D28F8B-5F5B-D753-12A5-17C53E6D0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>
                <a:solidFill>
                  <a:prstClr val="black">
                    <a:tint val="95000"/>
                  </a:prstClr>
                </a:solidFill>
              </a:rPr>
              <a:t>© MCGRAW HILL LLC. ALL RIGHTS RESERVED. NO REPRODUCTION OR DISTRIBUTION WITHOUT THE PRIOR WRITTEN CONSENT OF MCGRAW HILL LLC.</a:t>
            </a:r>
            <a:endParaRPr lang="en-US" alt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E50C8E-3089-4666-997C-3E6D42F17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752600"/>
            <a:ext cx="7578414" cy="460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3939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Modul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950</TotalTime>
  <Words>3058</Words>
  <Application>Microsoft Office PowerPoint</Application>
  <PresentationFormat>On-screen Show (4:3)</PresentationFormat>
  <Paragraphs>443</Paragraphs>
  <Slides>39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Book Antiqua</vt:lpstr>
      <vt:lpstr>Calibri</vt:lpstr>
      <vt:lpstr>Lucida Sans</vt:lpstr>
      <vt:lpstr>Tahoma</vt:lpstr>
      <vt:lpstr>Times</vt:lpstr>
      <vt:lpstr>Times New Roman</vt:lpstr>
      <vt:lpstr>Wingdings</vt:lpstr>
      <vt:lpstr>Wingdings 2</vt:lpstr>
      <vt:lpstr>2_Module</vt:lpstr>
      <vt:lpstr>PowerPoint Presentation</vt:lpstr>
      <vt:lpstr>Ways to Minimize Market Risk</vt:lpstr>
      <vt:lpstr>Urban Real Estate Markets Derive from the Urban Economy</vt:lpstr>
      <vt:lpstr>Demand for Access: The Gravity that Creates Cities</vt:lpstr>
      <vt:lpstr>Where Cities Occurred</vt:lpstr>
      <vt:lpstr>Greatest Cities Have Experienced Sequence of “Bases”</vt:lpstr>
      <vt:lpstr>Economic Base</vt:lpstr>
      <vt:lpstr>Economic Base Multiplier</vt:lpstr>
      <vt:lpstr>The Economic Base Multiplier</vt:lpstr>
      <vt:lpstr>Indicators of an Economic Base</vt:lpstr>
      <vt:lpstr>Location Quotient as a Quick Indicator of Economic Base </vt:lpstr>
      <vt:lpstr>Supply Factors Affecting a Community Economic Base</vt:lpstr>
      <vt:lpstr>Additional Supply Factors-Industry Economies of Scale </vt:lpstr>
      <vt:lpstr>Additional Supply Factors- Agglomeration Economies</vt:lpstr>
      <vt:lpstr>Implications of Industry and Agglomeration Economies</vt:lpstr>
      <vt:lpstr>What Shapes a City?  Role of Demand for Access and Location Rent</vt:lpstr>
      <vt:lpstr>What Workers Bid to Be Closer</vt:lpstr>
      <vt:lpstr>The Implied Bid-Rent Curve</vt:lpstr>
      <vt:lpstr>Case with Drivers and Walkers</vt:lpstr>
      <vt:lpstr>Bid Rent Curve with Drivers and Walkers</vt:lpstr>
      <vt:lpstr>Case with Drivers, Walkers and Doctors</vt:lpstr>
      <vt:lpstr>Bid-Rent Curve with Drivers, Walkers and Doctors </vt:lpstr>
      <vt:lpstr>Case with Medical Center Outside CBD</vt:lpstr>
      <vt:lpstr>Bid-Rent Curve with Medical Center Outside CBD</vt:lpstr>
      <vt:lpstr>Bid-Rent Curve with Medical Center Outside CBD: Effect</vt:lpstr>
      <vt:lpstr>Bid-Rent Curves vs. Reality of Urban Land Use</vt:lpstr>
      <vt:lpstr>Three Observed Patterns of Urban Form</vt:lpstr>
      <vt:lpstr>Observed Patterns of Urban Form</vt:lpstr>
      <vt:lpstr>Observed Patterns of Urban Form</vt:lpstr>
      <vt:lpstr>Multinuclei City: Changing Urban Form</vt:lpstr>
      <vt:lpstr>Technical Changes from 1920 to the Present</vt:lpstr>
      <vt:lpstr>Technical Changes from 1920 to the Present (continued)</vt:lpstr>
      <vt:lpstr>Technical Changes from 1920 to the Present (continued)</vt:lpstr>
      <vt:lpstr>Effects of Technological Change on Urban Form</vt:lpstr>
      <vt:lpstr>Variations in Intraurban Location Patterns</vt:lpstr>
      <vt:lpstr>PowerPoint Presentation</vt:lpstr>
      <vt:lpstr>Idealized Location Pattern of Convenience Goods and Services</vt:lpstr>
      <vt:lpstr>Variations on Intra-urban Location Patterns</vt:lpstr>
      <vt:lpstr>Some Implications for Real Estate Market Analysis</vt:lpstr>
    </vt:vector>
  </TitlesOfParts>
  <Company>The McGraw-Hill Companies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6:</dc:title>
  <dc:creator>Katherine Mau</dc:creator>
  <cp:lastModifiedBy>Schrenk, Lawrence</cp:lastModifiedBy>
  <cp:revision>46</cp:revision>
  <dcterms:created xsi:type="dcterms:W3CDTF">2009-06-23T15:09:25Z</dcterms:created>
  <dcterms:modified xsi:type="dcterms:W3CDTF">2024-08-28T23:45:24Z</dcterms:modified>
</cp:coreProperties>
</file>