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85"/>
  </p:notesMasterIdLst>
  <p:handoutMasterIdLst>
    <p:handoutMasterId r:id="rId86"/>
  </p:handoutMasterIdLst>
  <p:sldIdLst>
    <p:sldId id="456" r:id="rId2"/>
    <p:sldId id="311" r:id="rId3"/>
    <p:sldId id="417" r:id="rId4"/>
    <p:sldId id="313" r:id="rId5"/>
    <p:sldId id="369" r:id="rId6"/>
    <p:sldId id="315" r:id="rId7"/>
    <p:sldId id="316" r:id="rId8"/>
    <p:sldId id="418" r:id="rId9"/>
    <p:sldId id="491" r:id="rId10"/>
    <p:sldId id="420" r:id="rId11"/>
    <p:sldId id="458" r:id="rId12"/>
    <p:sldId id="459" r:id="rId13"/>
    <p:sldId id="460" r:id="rId14"/>
    <p:sldId id="395" r:id="rId15"/>
    <p:sldId id="421" r:id="rId16"/>
    <p:sldId id="422" r:id="rId17"/>
    <p:sldId id="471" r:id="rId18"/>
    <p:sldId id="474" r:id="rId19"/>
    <p:sldId id="476" r:id="rId20"/>
    <p:sldId id="492" r:id="rId21"/>
    <p:sldId id="321" r:id="rId22"/>
    <p:sldId id="398" r:id="rId23"/>
    <p:sldId id="423" r:id="rId24"/>
    <p:sldId id="323" r:id="rId25"/>
    <p:sldId id="324" r:id="rId26"/>
    <p:sldId id="378" r:id="rId27"/>
    <p:sldId id="326" r:id="rId28"/>
    <p:sldId id="379" r:id="rId29"/>
    <p:sldId id="328" r:id="rId30"/>
    <p:sldId id="371" r:id="rId31"/>
    <p:sldId id="366" r:id="rId32"/>
    <p:sldId id="330" r:id="rId33"/>
    <p:sldId id="493" r:id="rId34"/>
    <p:sldId id="431" r:id="rId35"/>
    <p:sldId id="432" r:id="rId36"/>
    <p:sldId id="434" r:id="rId37"/>
    <p:sldId id="484" r:id="rId38"/>
    <p:sldId id="485" r:id="rId39"/>
    <p:sldId id="486" r:id="rId40"/>
    <p:sldId id="487" r:id="rId41"/>
    <p:sldId id="463" r:id="rId42"/>
    <p:sldId id="488" r:id="rId43"/>
    <p:sldId id="489" r:id="rId44"/>
    <p:sldId id="465" r:id="rId45"/>
    <p:sldId id="495" r:id="rId46"/>
    <p:sldId id="338" r:id="rId47"/>
    <p:sldId id="425" r:id="rId48"/>
    <p:sldId id="401" r:id="rId49"/>
    <p:sldId id="426" r:id="rId50"/>
    <p:sldId id="427" r:id="rId51"/>
    <p:sldId id="496" r:id="rId52"/>
    <p:sldId id="428" r:id="rId53"/>
    <p:sldId id="402" r:id="rId54"/>
    <p:sldId id="477" r:id="rId55"/>
    <p:sldId id="429" r:id="rId56"/>
    <p:sldId id="430" r:id="rId57"/>
    <p:sldId id="365" r:id="rId58"/>
    <p:sldId id="405" r:id="rId59"/>
    <p:sldId id="406" r:id="rId60"/>
    <p:sldId id="407" r:id="rId61"/>
    <p:sldId id="408" r:id="rId62"/>
    <p:sldId id="380" r:id="rId63"/>
    <p:sldId id="381" r:id="rId64"/>
    <p:sldId id="409" r:id="rId65"/>
    <p:sldId id="497" r:id="rId66"/>
    <p:sldId id="435" r:id="rId67"/>
    <p:sldId id="437" r:id="rId68"/>
    <p:sldId id="438" r:id="rId69"/>
    <p:sldId id="439" r:id="rId70"/>
    <p:sldId id="440" r:id="rId71"/>
    <p:sldId id="442" r:id="rId72"/>
    <p:sldId id="443" r:id="rId73"/>
    <p:sldId id="444" r:id="rId74"/>
    <p:sldId id="445" r:id="rId75"/>
    <p:sldId id="446" r:id="rId76"/>
    <p:sldId id="498" r:id="rId77"/>
    <p:sldId id="447" r:id="rId78"/>
    <p:sldId id="449" r:id="rId79"/>
    <p:sldId id="451" r:id="rId80"/>
    <p:sldId id="452" r:id="rId81"/>
    <p:sldId id="453" r:id="rId82"/>
    <p:sldId id="454" r:id="rId83"/>
    <p:sldId id="455" r:id="rId8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39D"/>
    <a:srgbClr val="FFE3B1"/>
    <a:srgbClr val="FFFF66"/>
    <a:srgbClr val="F26F3A"/>
    <a:srgbClr val="303F70"/>
    <a:srgbClr val="27436B"/>
    <a:srgbClr val="FFF0B1"/>
    <a:srgbClr val="E69502"/>
    <a:srgbClr val="CCCCFF"/>
    <a:srgbClr val="E7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2" autoAdjust="0"/>
    <p:restoredTop sz="94630" autoAdjust="0"/>
  </p:normalViewPr>
  <p:slideViewPr>
    <p:cSldViewPr>
      <p:cViewPr varScale="1">
        <p:scale>
          <a:sx n="105" d="100"/>
          <a:sy n="105"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1907"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1908"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1909"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ED5E3E-7BB0-4CE4-9E53-C55061F5643B}" type="slidenum">
              <a:rPr lang="en-US"/>
              <a:pPr>
                <a:defRPr/>
              </a:pPr>
              <a:t>‹#›</a:t>
            </a:fld>
            <a:endParaRPr lang="en-US"/>
          </a:p>
        </p:txBody>
      </p:sp>
    </p:spTree>
    <p:extLst>
      <p:ext uri="{BB962C8B-B14F-4D97-AF65-F5344CB8AC3E}">
        <p14:creationId xmlns:p14="http://schemas.microsoft.com/office/powerpoint/2010/main" val="10164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62467"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62471"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CFE52BB6-8F46-46D8-A711-7CA8FAA2E67F}" type="slidenum">
              <a:rPr lang="en-US"/>
              <a:pPr>
                <a:defRPr/>
              </a:pPr>
              <a:t>‹#›</a:t>
            </a:fld>
            <a:endParaRPr lang="en-US"/>
          </a:p>
        </p:txBody>
      </p:sp>
    </p:spTree>
    <p:extLst>
      <p:ext uri="{BB962C8B-B14F-4D97-AF65-F5344CB8AC3E}">
        <p14:creationId xmlns:p14="http://schemas.microsoft.com/office/powerpoint/2010/main" val="2873770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619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2545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5754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1340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BD1193D-5D2B-43D6-9171-1D62111DEF91}" type="slidenum">
              <a:rPr lang="en-US" smtClean="0"/>
              <a:pPr/>
              <a:t>31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1181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844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5753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62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E59FC98-4305-4A48-9F97-DED731D723A8}" type="slidenum">
              <a:rPr lang="en-US" smtClean="0"/>
              <a:pPr/>
              <a:t>57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556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33475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98" y="346687"/>
            <a:ext cx="8996686"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400" b="1">
                <a:solidFill>
                  <a:schemeClr val="bg1"/>
                </a:solidFill>
              </a:defRPr>
            </a:lvl1pPr>
            <a:extLst/>
          </a:lstStyle>
          <a:p>
            <a:r>
              <a:rPr kumimoji="0" lang="en-US" dirty="0"/>
              <a:t>Click to edit Master title style</a:t>
            </a:r>
          </a:p>
        </p:txBody>
      </p:sp>
      <p:sp>
        <p:nvSpPr>
          <p:cNvPr id="3" name="Subtitle 2"/>
          <p:cNvSpPr>
            <a:spLocks noGrp="1"/>
          </p:cNvSpPr>
          <p:nvPr>
            <p:ph type="subTitle" idx="1"/>
          </p:nvPr>
        </p:nvSpPr>
        <p:spPr>
          <a:xfrm>
            <a:off x="604515" y="4800600"/>
            <a:ext cx="8077200" cy="1499616"/>
          </a:xfrm>
        </p:spPr>
        <p:txBody>
          <a:bodyPr lIns="118872" tIns="0" rIns="45720" bIns="0" anchor="b">
            <a:normAutofit/>
          </a:bodyPr>
          <a:lstStyle>
            <a:lvl1pPr marL="0" indent="0" algn="l">
              <a:buNone/>
              <a:defRPr sz="3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6" name="Slide Number Placeholder 5"/>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a:t>
            </a:fld>
            <a:endParaRPr lang="en-US" altLang="en-US">
              <a:solidFill>
                <a:prstClr val="white">
                  <a:tint val="95000"/>
                </a:prstClr>
              </a:solidFill>
            </a:endParaRPr>
          </a:p>
        </p:txBody>
      </p:sp>
      <p:sp>
        <p:nvSpPr>
          <p:cNvPr id="10" name="Rectangle 9"/>
          <p:cNvSpPr/>
          <p:nvPr/>
        </p:nvSpPr>
        <p:spPr bwMode="invGray">
          <a:xfrm>
            <a:off x="1889" y="1296115"/>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381000" y="6476999"/>
            <a:ext cx="7767315" cy="274320"/>
          </a:xfrm>
        </p:spPr>
        <p:txBody>
          <a:bodyPr/>
          <a:lstStyle>
            <a:lvl1pPr>
              <a:defRPr sz="800">
                <a:solidFill>
                  <a:schemeClr val="bg1"/>
                </a:solidFill>
              </a:defRPr>
            </a:lvl1pPr>
          </a:lstStyle>
          <a:p>
            <a:pPr>
              <a:spcBef>
                <a:spcPts val="0"/>
              </a:spcBef>
              <a:spcAft>
                <a:spcPts val="0"/>
              </a:spcAft>
              <a:tabLst>
                <a:tab pos="2971800" algn="ctr"/>
                <a:tab pos="5943600" algn="r"/>
              </a:tabLst>
            </a:pPr>
            <a:r>
              <a:rPr lang="en-US">
                <a:latin typeface="Calibri" panose="020F0502020204030204" pitchFamily="34" charset="0"/>
                <a:ea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6755025-1033-ED38-7EE0-293E506D1B57}"/>
              </a:ext>
            </a:extLst>
          </p:cNvPr>
          <p:cNvPicPr>
            <a:picLocks noChangeAspect="1"/>
          </p:cNvPicPr>
          <p:nvPr userDrawn="1"/>
        </p:nvPicPr>
        <p:blipFill>
          <a:blip r:embed="rId2">
            <a:alphaModFix amt="55000"/>
          </a:blip>
          <a:stretch>
            <a:fillRect/>
          </a:stretch>
        </p:blipFill>
        <p:spPr>
          <a:xfrm>
            <a:off x="1447800" y="1341652"/>
            <a:ext cx="5791200" cy="4332985"/>
          </a:xfrm>
          <a:prstGeom prst="rect">
            <a:avLst/>
          </a:prstGeom>
        </p:spPr>
      </p:pic>
    </p:spTree>
    <p:extLst>
      <p:ext uri="{BB962C8B-B14F-4D97-AF65-F5344CB8AC3E}">
        <p14:creationId xmlns:p14="http://schemas.microsoft.com/office/powerpoint/2010/main" val="13624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prstClr val="black">
                  <a:tint val="9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B66D4AAB-72D0-4667-907F-912476BCAB6B}" type="slidenum">
              <a:rPr lang="en-US" altLang="en-US">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422466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atin typeface="Times" panose="02020603050405020304" pitchFamily="18" charset="0"/>
                <a:cs typeface="Times" panose="02020603050405020304" pitchFamily="18" charset="0"/>
              </a:defRPr>
            </a:lvl1pPr>
          </a:lstStyle>
          <a:p>
            <a:pPr>
              <a:defRPr/>
            </a:pPr>
            <a:r>
              <a:rPr lang="en-US" altLang="en-US"/>
              <a:t>© MCGRAW HILL LLC. ALL RIGHTS RESERVED. NO REPRODUCTION OR DISTRIBUTION WITHOUT THE PRIOR WRITTEN CONSENT OF MCGRAW HILL LLC.</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6F46CC-6814-4D5D-BC47-844C27E89DB6}" type="slidenum">
              <a:rPr lang="en-US" altLang="en-US"/>
              <a:pPr>
                <a:defRPr/>
              </a:pPr>
              <a:t>‹#›</a:t>
            </a:fld>
            <a:endParaRPr lang="en-US" altLang="en-US"/>
          </a:p>
        </p:txBody>
      </p:sp>
    </p:spTree>
    <p:extLst>
      <p:ext uri="{BB962C8B-B14F-4D97-AF65-F5344CB8AC3E}">
        <p14:creationId xmlns:p14="http://schemas.microsoft.com/office/powerpoint/2010/main" val="388597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9" name="Rectangle 6"/>
          <p:cNvSpPr>
            <a:spLocks noGrp="1" noChangeArrowheads="1"/>
          </p:cNvSpPr>
          <p:nvPr>
            <p:ph type="sldNum" sz="quarter" idx="12"/>
          </p:nvPr>
        </p:nvSpPr>
        <p:spPr>
          <a:ln/>
        </p:spPr>
        <p:txBody>
          <a:bodyPr/>
          <a:lstStyle>
            <a:lvl1pPr>
              <a:defRPr/>
            </a:lvl1pPr>
          </a:lstStyle>
          <a:p>
            <a:pPr>
              <a:defRPr/>
            </a:pPr>
            <a:fld id="{A7D7F385-59FA-4459-8F78-7FBD4F68655C}" type="slidenum">
              <a:rPr lang="en-US" altLang="en-US"/>
              <a:pPr>
                <a:defRPr/>
              </a:pPr>
              <a:t>‹#›</a:t>
            </a:fld>
            <a:endParaRPr lang="en-US" altLang="en-US"/>
          </a:p>
        </p:txBody>
      </p:sp>
    </p:spTree>
    <p:extLst>
      <p:ext uri="{BB962C8B-B14F-4D97-AF65-F5344CB8AC3E}">
        <p14:creationId xmlns:p14="http://schemas.microsoft.com/office/powerpoint/2010/main" val="3309173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US" dirty="0"/>
          </a:p>
        </p:txBody>
      </p:sp>
      <p:sp>
        <p:nvSpPr>
          <p:cNvPr id="4" name="Content Placeholder 2"/>
          <p:cNvSpPr>
            <a:spLocks noGrp="1"/>
          </p:cNvSpPr>
          <p:nvPr>
            <p:ph idx="1"/>
          </p:nvPr>
        </p:nvSpPr>
        <p:spPr>
          <a:xfrm>
            <a:off x="2819401" y="1515088"/>
            <a:ext cx="6063917" cy="4719559"/>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a:latin typeface="Calibri"/>
                <a:cs typeface="Calibri"/>
              </a:defRPr>
            </a:lvl4pPr>
            <a:lvl5pPr>
              <a:defRPr>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DD44C64-E16A-46A2-82C3-4595BBEB5FBD}" type="slidenum">
              <a:rPr lang="en-US" smtClean="0"/>
              <a:pPr/>
              <a:t>‹#›</a:t>
            </a:fld>
            <a:endParaRPr lang="en-US"/>
          </a:p>
        </p:txBody>
      </p:sp>
    </p:spTree>
    <p:extLst>
      <p:ext uri="{BB962C8B-B14F-4D97-AF65-F5344CB8AC3E}">
        <p14:creationId xmlns:p14="http://schemas.microsoft.com/office/powerpoint/2010/main" val="404642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85800"/>
          </a:xfrm>
        </p:spPr>
        <p:txBody>
          <a:bodyPr/>
          <a:lstStyle/>
          <a:p>
            <a:r>
              <a:rPr lang="en-US"/>
              <a:t>Click to edit Master title style</a:t>
            </a:r>
          </a:p>
        </p:txBody>
      </p:sp>
      <p:sp>
        <p:nvSpPr>
          <p:cNvPr id="3" name="Content Placeholder 2"/>
          <p:cNvSpPr>
            <a:spLocks noGrp="1"/>
          </p:cNvSpPr>
          <p:nvPr>
            <p:ph sz="half" idx="1"/>
          </p:nvPr>
        </p:nvSpPr>
        <p:spPr>
          <a:xfrm>
            <a:off x="838200" y="1600200"/>
            <a:ext cx="7924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4038600"/>
            <a:ext cx="7924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52400" y="6172200"/>
            <a:ext cx="533400" cy="304800"/>
          </a:xfrm>
        </p:spPr>
        <p:txBody>
          <a:bodyPr/>
          <a:lstStyle>
            <a:lvl1pPr>
              <a:defRPr>
                <a:latin typeface="Arial" charset="0"/>
              </a:defRPr>
            </a:lvl1pPr>
          </a:lstStyle>
          <a:p>
            <a:pPr>
              <a:defRPr/>
            </a:pPr>
            <a:r>
              <a:rPr lang="en-US"/>
              <a:t>1-</a:t>
            </a:r>
            <a:fld id="{D4DFC18D-AF6B-4FF7-A215-D950E4EF1EDB}" type="slidenum">
              <a:rPr lang="en-US"/>
              <a:pPr>
                <a:defRPr/>
              </a:pPr>
              <a:t>‹#›</a:t>
            </a:fld>
            <a:endParaRPr lang="en-US"/>
          </a:p>
        </p:txBody>
      </p:sp>
    </p:spTree>
    <p:extLst>
      <p:ext uri="{BB962C8B-B14F-4D97-AF65-F5344CB8AC3E}">
        <p14:creationId xmlns:p14="http://schemas.microsoft.com/office/powerpoint/2010/main" val="2094564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7" name="Rectangle 6"/>
          <p:cNvSpPr>
            <a:spLocks noGrp="1" noChangeArrowheads="1"/>
          </p:cNvSpPr>
          <p:nvPr>
            <p:ph type="sldNum" sz="quarter" idx="12"/>
          </p:nvPr>
        </p:nvSpPr>
        <p:spPr>
          <a:ln/>
        </p:spPr>
        <p:txBody>
          <a:bodyPr/>
          <a:lstStyle>
            <a:lvl1pPr>
              <a:defRPr/>
            </a:lvl1pPr>
          </a:lstStyle>
          <a:p>
            <a:pPr>
              <a:defRPr/>
            </a:pPr>
            <a:fld id="{DA97E766-95F0-4163-A779-D557921EC598}" type="slidenum">
              <a:rPr lang="en-US" altLang="en-US"/>
              <a:pPr>
                <a:defRPr/>
              </a:pPr>
              <a:t>‹#›</a:t>
            </a:fld>
            <a:endParaRPr lang="en-US" altLang="en-US"/>
          </a:p>
        </p:txBody>
      </p:sp>
    </p:spTree>
    <p:extLst>
      <p:ext uri="{BB962C8B-B14F-4D97-AF65-F5344CB8AC3E}">
        <p14:creationId xmlns:p14="http://schemas.microsoft.com/office/powerpoint/2010/main" val="310973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8" name="Rectangle 6"/>
          <p:cNvSpPr>
            <a:spLocks noGrp="1" noChangeArrowheads="1"/>
          </p:cNvSpPr>
          <p:nvPr>
            <p:ph type="sldNum" sz="quarter" idx="12"/>
          </p:nvPr>
        </p:nvSpPr>
        <p:spPr>
          <a:ln/>
        </p:spPr>
        <p:txBody>
          <a:bodyPr/>
          <a:lstStyle>
            <a:lvl1pPr>
              <a:defRPr/>
            </a:lvl1pPr>
          </a:lstStyle>
          <a:p>
            <a:pPr>
              <a:defRPr/>
            </a:pPr>
            <a:fld id="{505048C1-47C8-4F81-A95E-B36F6839C140}" type="slidenum">
              <a:rPr lang="en-US" altLang="en-US"/>
              <a:pPr>
                <a:defRPr/>
              </a:pPr>
              <a:t>‹#›</a:t>
            </a:fld>
            <a:endParaRPr lang="en-US" altLang="en-US"/>
          </a:p>
        </p:txBody>
      </p:sp>
    </p:spTree>
    <p:extLst>
      <p:ext uri="{BB962C8B-B14F-4D97-AF65-F5344CB8AC3E}">
        <p14:creationId xmlns:p14="http://schemas.microsoft.com/office/powerpoint/2010/main" val="142857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7" name="Rectangle 6"/>
          <p:cNvSpPr>
            <a:spLocks noGrp="1" noChangeArrowheads="1"/>
          </p:cNvSpPr>
          <p:nvPr>
            <p:ph type="sldNum" sz="quarter" idx="12"/>
          </p:nvPr>
        </p:nvSpPr>
        <p:spPr>
          <a:ln/>
        </p:spPr>
        <p:txBody>
          <a:bodyPr/>
          <a:lstStyle>
            <a:lvl1pPr>
              <a:defRPr/>
            </a:lvl1pPr>
          </a:lstStyle>
          <a:p>
            <a:pPr>
              <a:defRPr/>
            </a:pPr>
            <a:fld id="{DB8D280E-82BB-405C-91CD-900085674F68}" type="slidenum">
              <a:rPr lang="en-US" altLang="en-US"/>
              <a:pPr>
                <a:defRPr/>
              </a:pPr>
              <a:t>‹#›</a:t>
            </a:fld>
            <a:endParaRPr lang="en-US" altLang="en-US"/>
          </a:p>
        </p:txBody>
      </p:sp>
    </p:spTree>
    <p:extLst>
      <p:ext uri="{BB962C8B-B14F-4D97-AF65-F5344CB8AC3E}">
        <p14:creationId xmlns:p14="http://schemas.microsoft.com/office/powerpoint/2010/main" val="32343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4515" y="48006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6" name="Slide Number Placeholder 5"/>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a:t>
            </a:fld>
            <a:endParaRPr lang="en-US" altLang="en-US">
              <a:solidFill>
                <a:prstClr val="white">
                  <a:tint val="95000"/>
                </a:prstClr>
              </a:solidFill>
            </a:endParaRPr>
          </a:p>
        </p:txBody>
      </p:sp>
      <p:sp>
        <p:nvSpPr>
          <p:cNvPr id="5" name="Footer Placeholder 4"/>
          <p:cNvSpPr>
            <a:spLocks noGrp="1"/>
          </p:cNvSpPr>
          <p:nvPr>
            <p:ph type="ftr" sz="quarter" idx="11"/>
          </p:nvPr>
        </p:nvSpPr>
        <p:spPr>
          <a:xfrm>
            <a:off x="381000" y="6476999"/>
            <a:ext cx="7767315" cy="274320"/>
          </a:xfrm>
        </p:spPr>
        <p:txBody>
          <a:bodyPr/>
          <a:lstStyle>
            <a:lvl1pPr>
              <a:defRPr sz="800">
                <a:solidFill>
                  <a:schemeClr val="bg1"/>
                </a:solidFill>
              </a:defRPr>
            </a:lvl1pPr>
          </a:lstStyle>
          <a:p>
            <a:pPr>
              <a:spcBef>
                <a:spcPts val="0"/>
              </a:spcBef>
              <a:spcAft>
                <a:spcPts val="0"/>
              </a:spcAft>
              <a:tabLst>
                <a:tab pos="2971800" algn="ctr"/>
                <a:tab pos="5943600" algn="r"/>
              </a:tabLst>
            </a:pPr>
            <a:r>
              <a:rPr lang="en-US">
                <a:latin typeface="Calibri" panose="020F0502020204030204" pitchFamily="34" charset="0"/>
                <a:ea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6755025-1033-ED38-7EE0-293E506D1B57}"/>
              </a:ext>
            </a:extLst>
          </p:cNvPr>
          <p:cNvPicPr>
            <a:picLocks noChangeAspect="1"/>
          </p:cNvPicPr>
          <p:nvPr userDrawn="1"/>
        </p:nvPicPr>
        <p:blipFill>
          <a:blip r:embed="rId2">
            <a:alphaModFix amt="55000"/>
          </a:blip>
          <a:stretch>
            <a:fillRect/>
          </a:stretch>
        </p:blipFill>
        <p:spPr>
          <a:xfrm>
            <a:off x="1447800" y="1510473"/>
            <a:ext cx="5353476" cy="4005479"/>
          </a:xfrm>
          <a:prstGeom prst="rect">
            <a:avLst/>
          </a:prstGeom>
        </p:spPr>
      </p:pic>
    </p:spTree>
    <p:extLst>
      <p:ext uri="{BB962C8B-B14F-4D97-AF65-F5344CB8AC3E}">
        <p14:creationId xmlns:p14="http://schemas.microsoft.com/office/powerpoint/2010/main" val="346491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457200" y="6476999"/>
            <a:ext cx="7691115" cy="274320"/>
          </a:xfrm>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72962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01130149-2EC9-4501-AB7B-E7DE0407788F}"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38647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solidFill>
                <a:prstClr val="black">
                  <a:tint val="95000"/>
                </a:prstClr>
              </a:solidFill>
            </a:endParaRPr>
          </a:p>
        </p:txBody>
      </p:sp>
      <p:sp>
        <p:nvSpPr>
          <p:cNvPr id="8" name="Footer Placeholder 7"/>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F21F531B-C14E-4625-B468-64F860767C1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106267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ltLang="en-US">
              <a:solidFill>
                <a:prstClr val="black">
                  <a:tint val="95000"/>
                </a:prstClr>
              </a:solidFill>
            </a:endParaRPr>
          </a:p>
        </p:txBody>
      </p:sp>
      <p:sp>
        <p:nvSpPr>
          <p:cNvPr id="4" name="Footer Placeholder 3"/>
          <p:cNvSpPr>
            <a:spLocks noGrp="1"/>
          </p:cNvSpPr>
          <p:nvPr>
            <p:ph type="ftr" sz="quarter" idx="11"/>
          </p:nvPr>
        </p:nvSpPr>
        <p:spPr/>
        <p:txBody>
          <a:bodyPr/>
          <a:lstStyle>
            <a:lvl1pPr>
              <a:defRPr i="0">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C8636846-6EF5-48D3-ACE1-8C09D6A31DEF}"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206652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95000"/>
                </a:prstClr>
              </a:solidFill>
            </a:endParaRPr>
          </a:p>
        </p:txBody>
      </p:sp>
      <p:sp>
        <p:nvSpPr>
          <p:cNvPr id="3" name="Footer Placeholder 2"/>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A31E4F30-67A7-423B-B401-1A98CDE9ECB8}"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401001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EEDD4FE1-3750-409B-865F-AE300458B58C}" type="slidenum">
              <a:rPr lang="en-US" altLang="en-US" smtClean="0">
                <a:solidFill>
                  <a:prstClr val="black">
                    <a:tint val="95000"/>
                  </a:prstClr>
                </a:solidFill>
              </a:rPr>
              <a:pPr/>
              <a:t>‹#›</a:t>
            </a:fld>
            <a:endParaRPr lang="en-US" alt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201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5184DB48-BE50-4650-A4F4-CC53C52AC6B5}"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83968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lt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99DC751-1D33-45B0-BECB-8F645D672552}" type="slidenum">
              <a:rPr lang="en-US" altLang="en-US" smtClean="0">
                <a:solidFill>
                  <a:prstClr val="black">
                    <a:tint val="95000"/>
                  </a:prstClr>
                </a:solidFill>
              </a:rPr>
              <a:pPr/>
              <a:t>‹#›</a:t>
            </a:fld>
            <a:endParaRPr lang="en-US" alt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ctr" eaLnBrk="1" latinLnBrk="0" hangingPunct="1">
              <a:defRPr kumimoji="0" sz="800">
                <a:solidFill>
                  <a:schemeClr val="tx1">
                    <a:tint val="95000"/>
                  </a:schemeClr>
                </a:solidFill>
              </a:defRPr>
            </a:lvl1pPr>
            <a:extLst/>
          </a:lstStyle>
          <a:p>
            <a:r>
              <a:rPr lang="en-US" altLang="en-US" sz="900">
                <a:solidFill>
                  <a:prstClr val="black">
                    <a:tint val="95000"/>
                  </a:prstClr>
                </a:solidFill>
              </a:rPr>
              <a:t>© MCGRAW HILL LLC. ALL RIGHTS RESERVED. NO REPRODUCTION OR DISTRIBUTION WITHOUT THE PRIOR WRITTEN CONSENT OF MCGRAW HILL LLC.</a:t>
            </a:r>
            <a:endParaRPr lang="en-US" altLang="en-US" sz="900" dirty="0">
              <a:solidFill>
                <a:prstClr val="black">
                  <a:tint val="95000"/>
                </a:prstClr>
              </a:solidFill>
            </a:endParaRPr>
          </a:p>
        </p:txBody>
      </p:sp>
    </p:spTree>
    <p:extLst>
      <p:ext uri="{BB962C8B-B14F-4D97-AF65-F5344CB8AC3E}">
        <p14:creationId xmlns:p14="http://schemas.microsoft.com/office/powerpoint/2010/main" val="25837112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dt="0"/>
  <p:txStyles>
    <p:titleStyle>
      <a:lvl1pPr algn="l" rtl="0" eaLnBrk="1" latinLnBrk="0" hangingPunct="1">
        <a:spcBef>
          <a:spcPct val="0"/>
        </a:spcBef>
        <a:buNone/>
        <a:defRPr kumimoji="0" sz="4500" b="1" kern="1200">
          <a:solidFill>
            <a:schemeClr val="bg1"/>
          </a:solidFill>
          <a:effectLst/>
          <a:latin typeface="+mj-lt"/>
          <a:ea typeface="+mj-ea"/>
          <a:cs typeface="+mj-cs"/>
        </a:defRPr>
      </a:lvl1pPr>
      <a:extLst/>
    </p:titleStyle>
    <p:bodyStyle>
      <a:lvl1pPr marL="438912" indent="-320040" algn="l" rtl="0" eaLnBrk="1" latinLnBrk="0" hangingPunct="1">
        <a:spcBef>
          <a:spcPts val="0"/>
        </a:spcBef>
        <a:buClr>
          <a:srgbClr val="27436B"/>
        </a:buClr>
        <a:buSzPct val="80000"/>
        <a:buFont typeface="Wingdings" pitchFamily="2" charset="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rgbClr val="27436B"/>
        </a:buClr>
        <a:buSzPct val="90000"/>
        <a:buFont typeface="Wingdings" pitchFamily="2" charset="2"/>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rgbClr val="27436B"/>
        </a:buClr>
        <a:buFont typeface="Wingdings" pitchFamily="2" charset="2"/>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rgbClr val="27436B"/>
        </a:buClr>
        <a:buFont typeface="Wingdings" pitchFamily="2" charset="2"/>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rgbClr val="27436B"/>
        </a:buClr>
        <a:buFont typeface="Wingdings" pitchFamily="2" charset="2"/>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slideLayout" Target="../slideLayouts/slideLayout17.x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portal.hud.gov/hudportal/HUD?src=/program_offices/fair_housing_equal_opp/lihtcmou"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irs.gov/index.html"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D7A1-8D77-DC11-AD62-5759B9E0953D}"/>
              </a:ext>
            </a:extLst>
          </p:cNvPr>
          <p:cNvSpPr>
            <a:spLocks noGrp="1"/>
          </p:cNvSpPr>
          <p:nvPr>
            <p:ph type="ctrTitle"/>
          </p:nvPr>
        </p:nvSpPr>
        <p:spPr>
          <a:xfrm>
            <a:off x="147314" y="422887"/>
            <a:ext cx="8996686" cy="872513"/>
          </a:xfrm>
        </p:spPr>
        <p:txBody>
          <a:bodyPr>
            <a:normAutofit/>
          </a:bodyPr>
          <a:lstStyle/>
          <a:p>
            <a:r>
              <a:rPr lang="en-US" sz="4800" dirty="0"/>
              <a:t>Chapter 20</a:t>
            </a:r>
          </a:p>
        </p:txBody>
      </p:sp>
      <p:sp>
        <p:nvSpPr>
          <p:cNvPr id="3" name="Subtitle 2">
            <a:extLst>
              <a:ext uri="{FF2B5EF4-FFF2-40B4-BE49-F238E27FC236}">
                <a16:creationId xmlns:a16="http://schemas.microsoft.com/office/drawing/2014/main" id="{F43B5A75-4622-F5B9-3D4D-0FD4283EA260}"/>
              </a:ext>
            </a:extLst>
          </p:cNvPr>
          <p:cNvSpPr>
            <a:spLocks noGrp="1"/>
          </p:cNvSpPr>
          <p:nvPr>
            <p:ph type="subTitle" idx="1"/>
          </p:nvPr>
        </p:nvSpPr>
        <p:spPr>
          <a:xfrm>
            <a:off x="228600" y="4724400"/>
            <a:ext cx="8077200" cy="1499616"/>
          </a:xfrm>
        </p:spPr>
        <p:txBody>
          <a:bodyPr>
            <a:normAutofit/>
          </a:bodyPr>
          <a:lstStyle/>
          <a:p>
            <a:pPr algn="ctr"/>
            <a:r>
              <a:rPr lang="en-US" dirty="0"/>
              <a:t>Income Taxation and Value</a:t>
            </a:r>
          </a:p>
        </p:txBody>
      </p:sp>
      <p:sp>
        <p:nvSpPr>
          <p:cNvPr id="4" name="Footer Placeholder 3">
            <a:extLst>
              <a:ext uri="{FF2B5EF4-FFF2-40B4-BE49-F238E27FC236}">
                <a16:creationId xmlns:a16="http://schemas.microsoft.com/office/drawing/2014/main" id="{34710CF5-5D6A-0D50-A95A-74D040874BE8}"/>
              </a:ext>
            </a:extLst>
          </p:cNvPr>
          <p:cNvSpPr>
            <a:spLocks noGrp="1"/>
          </p:cNvSpPr>
          <p:nvPr>
            <p:ph type="ftr" sz="quarter" idx="11"/>
          </p:nvPr>
        </p:nvSpPr>
        <p:spPr/>
        <p:txBody>
          <a:bodyPr/>
          <a:lstStyle/>
          <a:p>
            <a:pPr>
              <a:spcBef>
                <a:spcPts val="0"/>
              </a:spcBef>
              <a:spcAft>
                <a:spcPts val="0"/>
              </a:spcAft>
              <a:tabLst>
                <a:tab pos="2971800" algn="ctr"/>
                <a:tab pos="5943600" algn="r"/>
              </a:tabLst>
            </a:pPr>
            <a:r>
              <a:rPr lang="en-US" dirty="0">
                <a:latin typeface="Times" panose="02020603050405020304" pitchFamily="18" charset="0"/>
                <a:ea typeface="Times New Roman"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149765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52400"/>
            <a:ext cx="8686800" cy="1143000"/>
          </a:xfrm>
        </p:spPr>
        <p:txBody>
          <a:bodyPr>
            <a:noAutofit/>
          </a:bodyPr>
          <a:lstStyle/>
          <a:p>
            <a:pPr eaLnBrk="1" hangingPunct="1"/>
            <a:r>
              <a:rPr lang="en-US" sz="3600" dirty="0"/>
              <a:t>Passive Activity Loss Restrictions: Continued</a:t>
            </a:r>
          </a:p>
        </p:txBody>
      </p:sp>
      <p:sp>
        <p:nvSpPr>
          <p:cNvPr id="24579" name="Rectangle 3"/>
          <p:cNvSpPr>
            <a:spLocks noGrp="1" noChangeArrowheads="1"/>
          </p:cNvSpPr>
          <p:nvPr>
            <p:ph idx="1"/>
          </p:nvPr>
        </p:nvSpPr>
        <p:spPr>
          <a:xfrm>
            <a:off x="457200" y="1600200"/>
            <a:ext cx="8229600" cy="4953000"/>
          </a:xfrm>
        </p:spPr>
        <p:txBody>
          <a:bodyPr>
            <a:normAutofit/>
          </a:bodyPr>
          <a:lstStyle/>
          <a:p>
            <a:pPr eaLnBrk="1" hangingPunct="1">
              <a:spcBef>
                <a:spcPts val="600"/>
              </a:spcBef>
            </a:pPr>
            <a:r>
              <a:rPr lang="en-US" dirty="0"/>
              <a:t>Disallowed passive losses are </a:t>
            </a:r>
            <a:r>
              <a:rPr lang="en-US" i="1" dirty="0"/>
              <a:t>carried forward</a:t>
            </a:r>
            <a:r>
              <a:rPr lang="en-US" dirty="0"/>
              <a:t> until taxpayer has sufficient passive income to deduct deferred losses</a:t>
            </a:r>
          </a:p>
          <a:p>
            <a:pPr eaLnBrk="1" hangingPunct="1">
              <a:spcBef>
                <a:spcPts val="600"/>
              </a:spcBef>
            </a:pPr>
            <a:r>
              <a:rPr lang="en-US" dirty="0"/>
              <a:t>To use losses from a passive investment, taxpayer needs </a:t>
            </a:r>
            <a:r>
              <a:rPr lang="en-US" i="1" dirty="0"/>
              <a:t>other passive activities</a:t>
            </a:r>
            <a:r>
              <a:rPr lang="en-US" dirty="0"/>
              <a:t> that are producing positive taxable income in that year</a:t>
            </a:r>
          </a:p>
          <a:p>
            <a:pPr lvl="1" eaLnBrk="1" hangingPunct="1">
              <a:spcBef>
                <a:spcPts val="600"/>
              </a:spcBef>
            </a:pPr>
            <a:r>
              <a:rPr lang="en-US" dirty="0"/>
              <a:t>i.e., “PALs” need “PIGs”</a:t>
            </a:r>
          </a:p>
          <a:p>
            <a:pPr>
              <a:spcBef>
                <a:spcPts val="600"/>
              </a:spcBef>
            </a:pPr>
            <a:endParaRPr lang="en-US" dirty="0"/>
          </a:p>
          <a:p>
            <a:pPr>
              <a:spcBef>
                <a:spcPts val="600"/>
              </a:spcBef>
            </a:pPr>
            <a:r>
              <a:rPr lang="en-US" dirty="0"/>
              <a:t>Corporations </a:t>
            </a:r>
            <a:r>
              <a:rPr lang="en-US" b="1" dirty="0"/>
              <a:t>not</a:t>
            </a:r>
            <a:r>
              <a:rPr lang="en-US" dirty="0"/>
              <a:t> subject to PAL restrictions</a:t>
            </a:r>
          </a:p>
          <a:p>
            <a:pPr marL="118872" indent="0">
              <a:buNone/>
            </a:pPr>
            <a:endParaRPr lang="en-US" dirty="0"/>
          </a:p>
        </p:txBody>
      </p:sp>
      <p:sp>
        <p:nvSpPr>
          <p:cNvPr id="4" name="Slide Number Placeholder 5"/>
          <p:cNvSpPr>
            <a:spLocks noGrp="1"/>
          </p:cNvSpPr>
          <p:nvPr>
            <p:ph type="sldNum" sz="quarter" idx="12"/>
          </p:nvPr>
        </p:nvSpPr>
        <p:spPr/>
        <p:txBody>
          <a:bodyPr/>
          <a:lstStyle/>
          <a:p>
            <a:pPr>
              <a:defRPr/>
            </a:pPr>
            <a:fld id="{BCDB0192-DDE0-4EBE-83E2-7A6481365402}" type="slidenum">
              <a:rPr lang="en-US" altLang="en-US"/>
              <a:pPr>
                <a:defRPr/>
              </a:pPr>
              <a:t>10</a:t>
            </a:fld>
            <a:endParaRPr lang="en-US" altLang="en-US"/>
          </a:p>
        </p:txBody>
      </p:sp>
      <p:sp>
        <p:nvSpPr>
          <p:cNvPr id="2" name="Footer Placeholder 1">
            <a:extLst>
              <a:ext uri="{FF2B5EF4-FFF2-40B4-BE49-F238E27FC236}">
                <a16:creationId xmlns:a16="http://schemas.microsoft.com/office/drawing/2014/main" id="{5E21B42F-8E8D-63C9-7B97-BD4A894D405D}"/>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96020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52400"/>
            <a:ext cx="8610600" cy="1143000"/>
          </a:xfrm>
        </p:spPr>
        <p:txBody>
          <a:bodyPr>
            <a:normAutofit/>
          </a:bodyPr>
          <a:lstStyle/>
          <a:p>
            <a:pPr eaLnBrk="1" hangingPunct="1"/>
            <a:r>
              <a:rPr lang="en-US" sz="3600" dirty="0"/>
              <a:t>Two </a:t>
            </a:r>
            <a:r>
              <a:rPr lang="en-US" dirty="0"/>
              <a:t>Other </a:t>
            </a:r>
            <a:r>
              <a:rPr lang="en-US" sz="3600" dirty="0"/>
              <a:t>Exemptions</a:t>
            </a:r>
          </a:p>
        </p:txBody>
      </p:sp>
      <p:sp>
        <p:nvSpPr>
          <p:cNvPr id="195587" name="Rectangle 3"/>
          <p:cNvSpPr>
            <a:spLocks noGrp="1" noChangeArrowheads="1"/>
          </p:cNvSpPr>
          <p:nvPr>
            <p:ph idx="1"/>
          </p:nvPr>
        </p:nvSpPr>
        <p:spPr>
          <a:xfrm>
            <a:off x="457200" y="1524000"/>
            <a:ext cx="8229600" cy="4800600"/>
          </a:xfrm>
        </p:spPr>
        <p:txBody>
          <a:bodyPr/>
          <a:lstStyle/>
          <a:p>
            <a:pPr eaLnBrk="1" hangingPunct="1">
              <a:defRPr/>
            </a:pPr>
            <a:r>
              <a:rPr lang="en-US" dirty="0"/>
              <a:t>(1) $25,000 annual exemption for taxpayers with AGI &lt; $100,000 </a:t>
            </a:r>
            <a:r>
              <a:rPr lang="en-US" sz="2400" dirty="0"/>
              <a:t>(not changed since 1986</a:t>
            </a:r>
            <a:r>
              <a:rPr lang="en-US" dirty="0"/>
              <a:t>)</a:t>
            </a:r>
          </a:p>
          <a:p>
            <a:pPr lvl="1">
              <a:spcBef>
                <a:spcPts val="600"/>
              </a:spcBef>
              <a:defRPr/>
            </a:pPr>
            <a:r>
              <a:rPr lang="en-US" dirty="0"/>
              <a:t>Note: With inflation should now be about $190,000</a:t>
            </a:r>
          </a:p>
          <a:p>
            <a:pPr>
              <a:spcBef>
                <a:spcPts val="600"/>
              </a:spcBef>
              <a:defRPr/>
            </a:pPr>
            <a:r>
              <a:rPr lang="en-US" dirty="0"/>
              <a:t>For every $1.0 over $100K in AGI, taxpayer losses $0.50 of the $25K exemption</a:t>
            </a:r>
          </a:p>
          <a:p>
            <a:pPr lvl="1" eaLnBrk="1" hangingPunct="1">
              <a:defRPr/>
            </a:pPr>
            <a:endParaRPr lang="en-US" dirty="0"/>
          </a:p>
          <a:p>
            <a:pPr marL="344487" lvl="1" indent="0" eaLnBrk="1" hangingPunct="1">
              <a:buFont typeface="Wingdings" pitchFamily="2" charset="2"/>
              <a:buNone/>
              <a:defRPr/>
            </a:pPr>
            <a:r>
              <a:rPr lang="en-US" sz="2000" dirty="0"/>
              <a:t>AGI                                $100K   $110K    $125K    $140K    $150K</a:t>
            </a:r>
          </a:p>
          <a:p>
            <a:pPr marL="344487" lvl="1" indent="0" eaLnBrk="1" hangingPunct="1">
              <a:buFont typeface="Wingdings" pitchFamily="2" charset="2"/>
              <a:buNone/>
              <a:defRPr/>
            </a:pPr>
            <a:r>
              <a:rPr lang="en-US" sz="2000" dirty="0"/>
              <a:t>Lost exemption            </a:t>
            </a:r>
            <a:r>
              <a:rPr lang="en-US" sz="2000" u="sng" dirty="0"/>
              <a:t>$    0K   $   5K     $12.5K   $  20K    $  25K</a:t>
            </a:r>
          </a:p>
          <a:p>
            <a:pPr marL="344487" lvl="1" indent="0" eaLnBrk="1" hangingPunct="1">
              <a:buFont typeface="Wingdings" pitchFamily="2" charset="2"/>
              <a:buNone/>
              <a:defRPr/>
            </a:pPr>
            <a:r>
              <a:rPr lang="en-US" sz="2000" dirty="0"/>
              <a:t>Remaining exemption $  25K   $  20K    $12.5K    $   5K    $   0K</a:t>
            </a:r>
          </a:p>
        </p:txBody>
      </p:sp>
      <p:sp>
        <p:nvSpPr>
          <p:cNvPr id="2" name="Footer Placeholder 1">
            <a:extLst>
              <a:ext uri="{FF2B5EF4-FFF2-40B4-BE49-F238E27FC236}">
                <a16:creationId xmlns:a16="http://schemas.microsoft.com/office/drawing/2014/main" id="{BBA817A7-6CCB-37A3-B397-3968246F35FC}"/>
              </a:ext>
            </a:extLst>
          </p:cNvPr>
          <p:cNvSpPr>
            <a:spLocks noGrp="1"/>
          </p:cNvSpPr>
          <p:nvPr>
            <p:ph type="ftr" sz="quarter" idx="11"/>
          </p:nvPr>
        </p:nvSpPr>
        <p:spPr>
          <a:xfrm>
            <a:off x="457200" y="6476999"/>
            <a:ext cx="7691115" cy="274320"/>
          </a:xfrm>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134034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8839200" cy="1143000"/>
          </a:xfrm>
        </p:spPr>
        <p:txBody>
          <a:bodyPr>
            <a:noAutofit/>
          </a:bodyPr>
          <a:lstStyle/>
          <a:p>
            <a:r>
              <a:rPr lang="en-US" sz="3600" dirty="0"/>
              <a:t>Examples of $25,000 Exemption Phase Out</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6225"/>
            <a:ext cx="72469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09288"/>
            <a:ext cx="7246938" cy="226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2D1E31F-56F2-54B9-E3F7-7E08096D90EB}"/>
              </a:ext>
            </a:extLst>
          </p:cNvPr>
          <p:cNvSpPr>
            <a:spLocks noGrp="1"/>
          </p:cNvSpPr>
          <p:nvPr>
            <p:ph type="ftr" sz="quarter" idx="11"/>
          </p:nvPr>
        </p:nvSpPr>
        <p:spPr>
          <a:xfrm>
            <a:off x="457200" y="6476999"/>
            <a:ext cx="7691115" cy="274320"/>
          </a:xfrm>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415480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76200"/>
            <a:ext cx="8229600" cy="1252728"/>
          </a:xfrm>
        </p:spPr>
        <p:txBody>
          <a:bodyPr>
            <a:normAutofit/>
          </a:bodyPr>
          <a:lstStyle/>
          <a:p>
            <a:pPr eaLnBrk="1" hangingPunct="1"/>
            <a:r>
              <a:rPr lang="en-US" sz="3600" dirty="0"/>
              <a:t>Two Other Exemptions, Cont.</a:t>
            </a:r>
          </a:p>
        </p:txBody>
      </p:sp>
      <p:sp>
        <p:nvSpPr>
          <p:cNvPr id="195587" name="Rectangle 3"/>
          <p:cNvSpPr>
            <a:spLocks noGrp="1" noChangeArrowheads="1"/>
          </p:cNvSpPr>
          <p:nvPr>
            <p:ph idx="1"/>
          </p:nvPr>
        </p:nvSpPr>
        <p:spPr>
          <a:xfrm>
            <a:off x="152400" y="1524000"/>
            <a:ext cx="8305800" cy="4724400"/>
          </a:xfrm>
        </p:spPr>
        <p:txBody>
          <a:bodyPr>
            <a:normAutofit/>
          </a:bodyPr>
          <a:lstStyle/>
          <a:p>
            <a:pPr eaLnBrk="1" hangingPunct="1">
              <a:spcBef>
                <a:spcPts val="600"/>
              </a:spcBef>
            </a:pPr>
            <a:r>
              <a:rPr lang="en-US" dirty="0"/>
              <a:t>(2) If taxpayer’s primary business is “real estate” (at least 750 hours per year), </a:t>
            </a:r>
          </a:p>
          <a:p>
            <a:pPr lvl="1">
              <a:spcBef>
                <a:spcPts val="600"/>
              </a:spcBef>
            </a:pPr>
            <a:r>
              <a:rPr lang="en-US" dirty="0"/>
              <a:t>…net tax losses from RE rental activities </a:t>
            </a:r>
            <a:r>
              <a:rPr lang="en-US" b="1" dirty="0"/>
              <a:t>can be used</a:t>
            </a:r>
            <a:r>
              <a:rPr lang="en-US" dirty="0"/>
              <a:t>  to offset income from providing the following  RE services: </a:t>
            </a:r>
          </a:p>
          <a:p>
            <a:pPr lvl="1" eaLnBrk="1" hangingPunct="1">
              <a:spcBef>
                <a:spcPts val="600"/>
              </a:spcBef>
            </a:pPr>
            <a:r>
              <a:rPr lang="en-US" sz="2300" dirty="0"/>
              <a:t>Development, Construction, Acquisition, Management, Brokerage, Leasing, and others </a:t>
            </a:r>
          </a:p>
        </p:txBody>
      </p:sp>
      <p:sp>
        <p:nvSpPr>
          <p:cNvPr id="4" name="Slide Number Placeholder 5"/>
          <p:cNvSpPr>
            <a:spLocks noGrp="1"/>
          </p:cNvSpPr>
          <p:nvPr>
            <p:ph type="sldNum" sz="quarter" idx="12"/>
          </p:nvPr>
        </p:nvSpPr>
        <p:spPr/>
        <p:txBody>
          <a:bodyPr/>
          <a:lstStyle/>
          <a:p>
            <a:pPr>
              <a:defRPr/>
            </a:pPr>
            <a:fld id="{9BD6F22B-D1DC-4797-959F-7441B972B41F}" type="slidenum">
              <a:rPr lang="en-US" altLang="en-US"/>
              <a:pPr>
                <a:defRPr/>
              </a:pPr>
              <a:t>13</a:t>
            </a:fld>
            <a:endParaRPr lang="en-US" altLang="en-US"/>
          </a:p>
        </p:txBody>
      </p:sp>
      <p:sp>
        <p:nvSpPr>
          <p:cNvPr id="2" name="Footer Placeholder 1">
            <a:extLst>
              <a:ext uri="{FF2B5EF4-FFF2-40B4-BE49-F238E27FC236}">
                <a16:creationId xmlns:a16="http://schemas.microsoft.com/office/drawing/2014/main" id="{21C36CFE-1D95-6B24-B127-F50E95988A0E}"/>
              </a:ext>
            </a:extLst>
          </p:cNvPr>
          <p:cNvSpPr>
            <a:spLocks noGrp="1"/>
          </p:cNvSpPr>
          <p:nvPr>
            <p:ph type="ftr" sz="quarter" idx="11"/>
          </p:nvPr>
        </p:nvSpPr>
        <p:spPr>
          <a:xfrm>
            <a:off x="457200" y="6476999"/>
            <a:ext cx="7691115" cy="274320"/>
          </a:xfrm>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730D41-5173-5F8D-C872-9A2A7650592B}"/>
              </a:ext>
            </a:extLst>
          </p:cNvPr>
          <p:cNvPicPr>
            <a:picLocks noChangeAspect="1"/>
          </p:cNvPicPr>
          <p:nvPr/>
        </p:nvPicPr>
        <p:blipFill>
          <a:blip r:embed="rId2"/>
          <a:stretch>
            <a:fillRect/>
          </a:stretch>
        </p:blipFill>
        <p:spPr>
          <a:xfrm>
            <a:off x="1590403" y="4567535"/>
            <a:ext cx="6029597" cy="2154932"/>
          </a:xfrm>
          <a:prstGeom prst="rect">
            <a:avLst/>
          </a:prstGeom>
        </p:spPr>
      </p:pic>
      <p:pic>
        <p:nvPicPr>
          <p:cNvPr id="14" name="Picture 13">
            <a:extLst>
              <a:ext uri="{FF2B5EF4-FFF2-40B4-BE49-F238E27FC236}">
                <a16:creationId xmlns:a16="http://schemas.microsoft.com/office/drawing/2014/main" id="{BF845FD0-CC79-CE38-399E-E98053B8F52A}"/>
              </a:ext>
            </a:extLst>
          </p:cNvPr>
          <p:cNvPicPr>
            <a:picLocks noChangeAspect="1"/>
          </p:cNvPicPr>
          <p:nvPr/>
        </p:nvPicPr>
        <p:blipFill>
          <a:blip r:embed="rId3"/>
          <a:stretch>
            <a:fillRect/>
          </a:stretch>
        </p:blipFill>
        <p:spPr>
          <a:xfrm>
            <a:off x="1564267" y="1912550"/>
            <a:ext cx="6055733" cy="2270900"/>
          </a:xfrm>
          <a:prstGeom prst="rect">
            <a:avLst/>
          </a:prstGeom>
        </p:spPr>
      </p:pic>
      <p:sp>
        <p:nvSpPr>
          <p:cNvPr id="26626" name="Rectangle 2"/>
          <p:cNvSpPr>
            <a:spLocks noGrp="1" noChangeArrowheads="1"/>
          </p:cNvSpPr>
          <p:nvPr>
            <p:ph type="title"/>
          </p:nvPr>
        </p:nvSpPr>
        <p:spPr>
          <a:xfrm>
            <a:off x="152400" y="76200"/>
            <a:ext cx="8686800" cy="1252728"/>
          </a:xfrm>
        </p:spPr>
        <p:txBody>
          <a:bodyPr>
            <a:normAutofit/>
          </a:bodyPr>
          <a:lstStyle/>
          <a:p>
            <a:pPr eaLnBrk="1" hangingPunct="1"/>
            <a:r>
              <a:rPr lang="en-US" sz="3600" dirty="0"/>
              <a:t>Federal Tax Rates: 2022</a:t>
            </a:r>
          </a:p>
        </p:txBody>
      </p:sp>
      <p:sp>
        <p:nvSpPr>
          <p:cNvPr id="4" name="Slide Number Placeholder 5"/>
          <p:cNvSpPr>
            <a:spLocks noGrp="1"/>
          </p:cNvSpPr>
          <p:nvPr>
            <p:ph type="sldNum" sz="quarter" idx="12"/>
          </p:nvPr>
        </p:nvSpPr>
        <p:spPr/>
        <p:txBody>
          <a:bodyPr/>
          <a:lstStyle/>
          <a:p>
            <a:pPr>
              <a:defRPr/>
            </a:pPr>
            <a:fld id="{A168A3F1-671C-455C-ACFA-85CB2DD57DE5}" type="slidenum">
              <a:rPr lang="en-US" altLang="en-US"/>
              <a:pPr>
                <a:defRPr/>
              </a:pPr>
              <a:t>14</a:t>
            </a:fld>
            <a:endParaRPr lang="en-US" altLang="en-US"/>
          </a:p>
        </p:txBody>
      </p:sp>
      <p:sp>
        <p:nvSpPr>
          <p:cNvPr id="7" name="Text Box 4"/>
          <p:cNvSpPr txBox="1">
            <a:spLocks noChangeArrowheads="1"/>
          </p:cNvSpPr>
          <p:nvPr/>
        </p:nvSpPr>
        <p:spPr bwMode="auto">
          <a:xfrm>
            <a:off x="1981200" y="1524000"/>
            <a:ext cx="5334000" cy="400110"/>
          </a:xfrm>
          <a:prstGeom prst="rect">
            <a:avLst/>
          </a:prstGeom>
          <a:noFill/>
          <a:ln w="9525">
            <a:noFill/>
            <a:miter lim="800000"/>
            <a:headEnd/>
            <a:tailEnd/>
          </a:ln>
        </p:spPr>
        <p:txBody>
          <a:bodyPr wrap="square">
            <a:spAutoFit/>
          </a:bodyPr>
          <a:lstStyle/>
          <a:p>
            <a:pPr algn="ctr">
              <a:defRPr/>
            </a:pPr>
            <a:r>
              <a:rPr lang="en-US" sz="2000" dirty="0">
                <a:latin typeface="+mn-lt"/>
              </a:rPr>
              <a:t>Exhibit 20-1: Single Taxpayers</a:t>
            </a:r>
          </a:p>
        </p:txBody>
      </p:sp>
      <p:sp>
        <p:nvSpPr>
          <p:cNvPr id="9" name="Text Box 4"/>
          <p:cNvSpPr txBox="1">
            <a:spLocks noChangeArrowheads="1"/>
          </p:cNvSpPr>
          <p:nvPr/>
        </p:nvSpPr>
        <p:spPr bwMode="auto">
          <a:xfrm>
            <a:off x="1905000" y="4165198"/>
            <a:ext cx="5334000" cy="400110"/>
          </a:xfrm>
          <a:prstGeom prst="rect">
            <a:avLst/>
          </a:prstGeom>
          <a:noFill/>
          <a:ln w="9525">
            <a:noFill/>
            <a:miter lim="800000"/>
            <a:headEnd/>
            <a:tailEnd/>
          </a:ln>
        </p:spPr>
        <p:txBody>
          <a:bodyPr wrap="square">
            <a:spAutoFit/>
          </a:bodyPr>
          <a:lstStyle/>
          <a:p>
            <a:pPr algn="ctr">
              <a:defRPr/>
            </a:pPr>
            <a:r>
              <a:rPr lang="en-US" sz="2000" dirty="0">
                <a:latin typeface="+mn-lt"/>
              </a:rPr>
              <a:t>Exhibit 20-2: Married Taxpayers</a:t>
            </a:r>
          </a:p>
        </p:txBody>
      </p:sp>
      <p:sp>
        <p:nvSpPr>
          <p:cNvPr id="10" name="Text Box 10"/>
          <p:cNvSpPr txBox="1">
            <a:spLocks noChangeArrowheads="1"/>
          </p:cNvSpPr>
          <p:nvPr/>
        </p:nvSpPr>
        <p:spPr bwMode="auto">
          <a:xfrm>
            <a:off x="7620000" y="3962400"/>
            <a:ext cx="1600199" cy="954107"/>
          </a:xfrm>
          <a:prstGeom prst="rect">
            <a:avLst/>
          </a:prstGeom>
          <a:noFill/>
          <a:ln w="9525">
            <a:noFill/>
            <a:miter lim="800000"/>
            <a:headEnd/>
            <a:tailEnd/>
          </a:ln>
        </p:spPr>
        <p:txBody>
          <a:bodyPr wrap="square">
            <a:spAutoFit/>
          </a:bodyPr>
          <a:lstStyle/>
          <a:p>
            <a:pPr>
              <a:defRPr/>
            </a:pPr>
            <a:r>
              <a:rPr lang="en-US" sz="1400" dirty="0">
                <a:latin typeface="+mn-lt"/>
              </a:rPr>
              <a:t>TCJA: Maximum </a:t>
            </a:r>
            <a:r>
              <a:rPr lang="en-US" sz="1400" b="1" dirty="0">
                <a:latin typeface="+mn-lt"/>
              </a:rPr>
              <a:t>statutory</a:t>
            </a:r>
            <a:r>
              <a:rPr lang="en-US" sz="1400" dirty="0">
                <a:latin typeface="+mn-lt"/>
              </a:rPr>
              <a:t> rate fell from 39.6% to 37.0%</a:t>
            </a:r>
          </a:p>
        </p:txBody>
      </p:sp>
      <p:sp>
        <p:nvSpPr>
          <p:cNvPr id="11" name="Line 6"/>
          <p:cNvSpPr>
            <a:spLocks noChangeShapeType="1"/>
          </p:cNvSpPr>
          <p:nvPr/>
        </p:nvSpPr>
        <p:spPr bwMode="auto">
          <a:xfrm flipH="1">
            <a:off x="5991854" y="4304027"/>
            <a:ext cx="1600199" cy="2154932"/>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2" name="Line 6"/>
          <p:cNvSpPr>
            <a:spLocks noChangeShapeType="1"/>
          </p:cNvSpPr>
          <p:nvPr/>
        </p:nvSpPr>
        <p:spPr bwMode="auto">
          <a:xfrm flipH="1" flipV="1">
            <a:off x="5951410" y="3852671"/>
            <a:ext cx="1628323" cy="385642"/>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5" name="Footer Placeholder 4">
            <a:extLst>
              <a:ext uri="{FF2B5EF4-FFF2-40B4-BE49-F238E27FC236}">
                <a16:creationId xmlns:a16="http://schemas.microsoft.com/office/drawing/2014/main" id="{1E7ED15D-829D-78CE-750D-C1A31149C94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96502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52400" y="152400"/>
            <a:ext cx="8610600" cy="1143000"/>
          </a:xfrm>
        </p:spPr>
        <p:txBody>
          <a:bodyPr>
            <a:normAutofit/>
          </a:bodyPr>
          <a:lstStyle/>
          <a:p>
            <a:pPr eaLnBrk="1" hangingPunct="1"/>
            <a:r>
              <a:rPr lang="en-US" sz="3600" dirty="0"/>
              <a:t>Average vs. Marginal Tax Rates</a:t>
            </a:r>
          </a:p>
        </p:txBody>
      </p:sp>
      <p:sp>
        <p:nvSpPr>
          <p:cNvPr id="283651" name="Rectangle 3"/>
          <p:cNvSpPr>
            <a:spLocks noGrp="1" noChangeArrowheads="1"/>
          </p:cNvSpPr>
          <p:nvPr>
            <p:ph idx="1"/>
          </p:nvPr>
        </p:nvSpPr>
        <p:spPr>
          <a:xfrm>
            <a:off x="152400" y="1523999"/>
            <a:ext cx="8763000" cy="4952999"/>
          </a:xfrm>
        </p:spPr>
        <p:txBody>
          <a:bodyPr>
            <a:normAutofit/>
          </a:bodyPr>
          <a:lstStyle/>
          <a:p>
            <a:pPr eaLnBrk="1" hangingPunct="1">
              <a:spcBef>
                <a:spcPts val="600"/>
              </a:spcBef>
            </a:pPr>
            <a:r>
              <a:rPr lang="en-US" dirty="0"/>
              <a:t>If single taxpayer has $80,000 in 2022 </a:t>
            </a:r>
            <a:r>
              <a:rPr lang="en-US" u="sng" dirty="0"/>
              <a:t>taxable income</a:t>
            </a:r>
            <a:r>
              <a:rPr lang="en-US" dirty="0"/>
              <a:t>, total federal tax</a:t>
            </a:r>
          </a:p>
          <a:p>
            <a:pPr eaLnBrk="1" hangingPunct="1">
              <a:spcBef>
                <a:spcPts val="600"/>
              </a:spcBef>
              <a:buFont typeface="Wingdings" pitchFamily="2" charset="2"/>
              <a:buNone/>
            </a:pPr>
            <a:r>
              <a:rPr lang="en-US" dirty="0"/>
              <a:t>		</a:t>
            </a:r>
            <a:r>
              <a:rPr lang="en-US" sz="2400" dirty="0"/>
              <a:t>= $4,807.5  + 0.22 ($80,000 – $41,775) </a:t>
            </a:r>
          </a:p>
          <a:p>
            <a:pPr eaLnBrk="1" hangingPunct="1">
              <a:spcBef>
                <a:spcPts val="600"/>
              </a:spcBef>
              <a:buFont typeface="Wingdings" pitchFamily="2" charset="2"/>
              <a:buNone/>
            </a:pPr>
            <a:r>
              <a:rPr lang="en-US" sz="2400" dirty="0"/>
              <a:t>           = $13,217</a:t>
            </a:r>
          </a:p>
          <a:p>
            <a:pPr eaLnBrk="1" hangingPunct="1">
              <a:spcBef>
                <a:spcPts val="600"/>
              </a:spcBef>
            </a:pPr>
            <a:r>
              <a:rPr lang="en-US" dirty="0"/>
              <a:t>Marginal Rate: </a:t>
            </a:r>
          </a:p>
          <a:p>
            <a:pPr eaLnBrk="1" hangingPunct="1">
              <a:spcBef>
                <a:spcPts val="600"/>
              </a:spcBef>
              <a:buFont typeface="Wingdings" pitchFamily="2" charset="2"/>
              <a:buNone/>
            </a:pPr>
            <a:r>
              <a:rPr lang="en-US" dirty="0"/>
              <a:t>		= </a:t>
            </a:r>
            <a:r>
              <a:rPr lang="en-US" sz="2400" dirty="0"/>
              <a:t>22%</a:t>
            </a:r>
          </a:p>
          <a:p>
            <a:pPr eaLnBrk="1" hangingPunct="1">
              <a:spcBef>
                <a:spcPts val="600"/>
              </a:spcBef>
            </a:pPr>
            <a:r>
              <a:rPr lang="en-US" dirty="0"/>
              <a:t>Average Rate:</a:t>
            </a:r>
          </a:p>
          <a:p>
            <a:pPr eaLnBrk="1" hangingPunct="1">
              <a:spcBef>
                <a:spcPts val="600"/>
              </a:spcBef>
              <a:buFont typeface="Wingdings" pitchFamily="2" charset="2"/>
              <a:buNone/>
            </a:pPr>
            <a:r>
              <a:rPr lang="en-US" dirty="0"/>
              <a:t>		= </a:t>
            </a:r>
            <a:r>
              <a:rPr lang="en-US" sz="2400" dirty="0"/>
              <a:t>$13,217/$80,000 = 0.1652 or 16.5%</a:t>
            </a:r>
          </a:p>
          <a:p>
            <a:pPr>
              <a:spcBef>
                <a:spcPts val="600"/>
              </a:spcBef>
            </a:pPr>
            <a:r>
              <a:rPr lang="en-US" dirty="0"/>
              <a:t>Which tax rate matters for investment valuation/decision making?</a:t>
            </a:r>
          </a:p>
        </p:txBody>
      </p:sp>
      <p:sp>
        <p:nvSpPr>
          <p:cNvPr id="2" name="Footer Placeholder 1">
            <a:extLst>
              <a:ext uri="{FF2B5EF4-FFF2-40B4-BE49-F238E27FC236}">
                <a16:creationId xmlns:a16="http://schemas.microsoft.com/office/drawing/2014/main" id="{9DA9560C-54BC-0DF7-B93A-72C861D682C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3E771C78-B0E2-8116-7B62-3E65C7712004}"/>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15</a:t>
            </a:fld>
            <a:endParaRPr lang="en-US" altLang="en-US">
              <a:solidFill>
                <a:prstClr val="black">
                  <a:tint val="95000"/>
                </a:prstClr>
              </a:solidFill>
            </a:endParaRPr>
          </a:p>
        </p:txBody>
      </p:sp>
    </p:spTree>
    <p:extLst>
      <p:ext uri="{BB962C8B-B14F-4D97-AF65-F5344CB8AC3E}">
        <p14:creationId xmlns:p14="http://schemas.microsoft.com/office/powerpoint/2010/main" val="241504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52400" y="152400"/>
            <a:ext cx="8839200" cy="1143000"/>
          </a:xfrm>
        </p:spPr>
        <p:txBody>
          <a:bodyPr>
            <a:normAutofit fontScale="90000"/>
          </a:bodyPr>
          <a:lstStyle/>
          <a:p>
            <a:pPr eaLnBrk="1" hangingPunct="1"/>
            <a:r>
              <a:rPr lang="en-US" sz="3600" dirty="0"/>
              <a:t>Deduction for “Qualified Business Income” as a Result of TCJA </a:t>
            </a:r>
            <a:r>
              <a:rPr lang="en-US" sz="3100" dirty="0"/>
              <a:t>(IRS Sec 199A)</a:t>
            </a:r>
          </a:p>
        </p:txBody>
      </p:sp>
      <p:sp>
        <p:nvSpPr>
          <p:cNvPr id="283651" name="Rectangle 3"/>
          <p:cNvSpPr>
            <a:spLocks noGrp="1" noChangeArrowheads="1"/>
          </p:cNvSpPr>
          <p:nvPr>
            <p:ph idx="1"/>
          </p:nvPr>
        </p:nvSpPr>
        <p:spPr>
          <a:xfrm>
            <a:off x="457200" y="1524000"/>
            <a:ext cx="8229600" cy="5105400"/>
          </a:xfrm>
        </p:spPr>
        <p:txBody>
          <a:bodyPr>
            <a:normAutofit/>
          </a:bodyPr>
          <a:lstStyle/>
          <a:p>
            <a:pPr eaLnBrk="1" hangingPunct="1"/>
            <a:r>
              <a:rPr lang="en-US" sz="2400" dirty="0"/>
              <a:t>TCJA greatly reduced max. tax rates for corporations (from max of 35% to 21%)</a:t>
            </a:r>
          </a:p>
          <a:p>
            <a:pPr eaLnBrk="1" hangingPunct="1"/>
            <a:r>
              <a:rPr lang="en-US" sz="2400" dirty="0"/>
              <a:t>Congress decided </a:t>
            </a:r>
            <a:r>
              <a:rPr lang="en-US" sz="2400" i="1" dirty="0"/>
              <a:t>qualified business income</a:t>
            </a:r>
            <a:r>
              <a:rPr lang="en-US" sz="2400" dirty="0"/>
              <a:t> (QBI) earned by pass-through entities </a:t>
            </a:r>
            <a:r>
              <a:rPr lang="en-US" sz="2000" dirty="0"/>
              <a:t>(partnerships, limited liability companies, etc.</a:t>
            </a:r>
            <a:r>
              <a:rPr lang="en-US" sz="2400" dirty="0"/>
              <a:t>) should also receive tax rate reductions</a:t>
            </a:r>
          </a:p>
          <a:p>
            <a:pPr eaLnBrk="1" hangingPunct="1"/>
            <a:r>
              <a:rPr lang="en-US" sz="2400" dirty="0"/>
              <a:t>So…in addition to modest reductions in personal statutory rates, TCJA allows a 20% </a:t>
            </a:r>
            <a:r>
              <a:rPr lang="en-US" sz="2400" b="1" dirty="0"/>
              <a:t>exclusion</a:t>
            </a:r>
            <a:r>
              <a:rPr lang="en-US" sz="2400" dirty="0"/>
              <a:t> of taxable income for many owners/investors in pass-through entities </a:t>
            </a:r>
          </a:p>
          <a:p>
            <a:pPr lvl="1"/>
            <a:r>
              <a:rPr lang="en-US" sz="2000" dirty="0"/>
              <a:t>Note: exclusion is at </a:t>
            </a:r>
            <a:r>
              <a:rPr lang="en-US" sz="2000" b="1" dirty="0"/>
              <a:t>taxpayer</a:t>
            </a:r>
            <a:r>
              <a:rPr lang="en-US" sz="2000" dirty="0"/>
              <a:t> level</a:t>
            </a:r>
          </a:p>
          <a:p>
            <a:pPr eaLnBrk="1" hangingPunct="1"/>
            <a:r>
              <a:rPr lang="en-US" sz="2400" dirty="0"/>
              <a:t>If allowed full exclusion, effective max. marginal rate </a:t>
            </a:r>
            <a:r>
              <a:rPr lang="en-US" sz="2400" b="1" dirty="0"/>
              <a:t>on that income</a:t>
            </a:r>
            <a:r>
              <a:rPr lang="en-US" sz="2400" dirty="0"/>
              <a:t> is:  </a:t>
            </a:r>
          </a:p>
          <a:p>
            <a:pPr marL="118872" indent="0" eaLnBrk="1" hangingPunct="1">
              <a:buNone/>
            </a:pPr>
            <a:r>
              <a:rPr lang="en-US" sz="2400" dirty="0"/>
              <a:t>	= [37% * (1 – 0.20)] = 29.6%</a:t>
            </a:r>
          </a:p>
        </p:txBody>
      </p:sp>
      <p:sp>
        <p:nvSpPr>
          <p:cNvPr id="2" name="Footer Placeholder 1">
            <a:extLst>
              <a:ext uri="{FF2B5EF4-FFF2-40B4-BE49-F238E27FC236}">
                <a16:creationId xmlns:a16="http://schemas.microsoft.com/office/drawing/2014/main" id="{9FD8D0F3-47AE-F4E2-1236-3213F0349F7D}"/>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3" name="Slide Number Placeholder 2">
            <a:extLst>
              <a:ext uri="{FF2B5EF4-FFF2-40B4-BE49-F238E27FC236}">
                <a16:creationId xmlns:a16="http://schemas.microsoft.com/office/drawing/2014/main" id="{C2E7F804-ECE0-C205-C586-2D6BC72A27E4}"/>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16</a:t>
            </a:fld>
            <a:endParaRPr lang="en-US" altLang="en-US">
              <a:solidFill>
                <a:prstClr val="black">
                  <a:tint val="95000"/>
                </a:prstClr>
              </a:solidFill>
            </a:endParaRPr>
          </a:p>
        </p:txBody>
      </p:sp>
    </p:spTree>
    <p:extLst>
      <p:ext uri="{BB962C8B-B14F-4D97-AF65-F5344CB8AC3E}">
        <p14:creationId xmlns:p14="http://schemas.microsoft.com/office/powerpoint/2010/main" val="325242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52400" y="152400"/>
            <a:ext cx="8610600" cy="1143000"/>
          </a:xfrm>
        </p:spPr>
        <p:txBody>
          <a:bodyPr>
            <a:normAutofit fontScale="90000"/>
          </a:bodyPr>
          <a:lstStyle/>
          <a:p>
            <a:pPr eaLnBrk="1" hangingPunct="1"/>
            <a:r>
              <a:rPr lang="en-US" sz="3600" dirty="0"/>
              <a:t>Deduction for “Qualified Business Income” as a Result of TCJA</a:t>
            </a:r>
          </a:p>
        </p:txBody>
      </p:sp>
      <p:sp>
        <p:nvSpPr>
          <p:cNvPr id="283651" name="Rectangle 3"/>
          <p:cNvSpPr>
            <a:spLocks noGrp="1" noChangeArrowheads="1"/>
          </p:cNvSpPr>
          <p:nvPr>
            <p:ph idx="1"/>
          </p:nvPr>
        </p:nvSpPr>
        <p:spPr>
          <a:xfrm>
            <a:off x="457200" y="1524000"/>
            <a:ext cx="8229600" cy="5105400"/>
          </a:xfrm>
        </p:spPr>
        <p:txBody>
          <a:bodyPr>
            <a:normAutofit/>
          </a:bodyPr>
          <a:lstStyle/>
          <a:p>
            <a:r>
              <a:rPr lang="en-US" dirty="0"/>
              <a:t>Determination of QBI is quite complex</a:t>
            </a:r>
          </a:p>
          <a:p>
            <a:pPr lvl="1"/>
            <a:r>
              <a:rPr lang="en-US" dirty="0"/>
              <a:t>Limitations on deduction for married HHs with &gt; $315,000 in taxable income (before QBI deduction) and single HHs with &gt; $157,500 in TI </a:t>
            </a:r>
          </a:p>
          <a:p>
            <a:pPr lvl="1"/>
            <a:r>
              <a:rPr lang="en-US" dirty="0"/>
              <a:t>For these HHs, deduction is limited to 25% × (entity’s W-2 wages) + (2.5% of the initial depreciable basis of property owned by the entity)</a:t>
            </a:r>
          </a:p>
        </p:txBody>
      </p:sp>
      <p:sp>
        <p:nvSpPr>
          <p:cNvPr id="2" name="Footer Placeholder 1">
            <a:extLst>
              <a:ext uri="{FF2B5EF4-FFF2-40B4-BE49-F238E27FC236}">
                <a16:creationId xmlns:a16="http://schemas.microsoft.com/office/drawing/2014/main" id="{CA64C1F6-E1D6-59DE-31D9-96447441CFCE}"/>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3" name="Slide Number Placeholder 2">
            <a:extLst>
              <a:ext uri="{FF2B5EF4-FFF2-40B4-BE49-F238E27FC236}">
                <a16:creationId xmlns:a16="http://schemas.microsoft.com/office/drawing/2014/main" id="{39B135CB-9F88-56DA-707D-961EAFBEF1B8}"/>
              </a:ext>
            </a:extLst>
          </p:cNvPr>
          <p:cNvSpPr>
            <a:spLocks noGrp="1"/>
          </p:cNvSpPr>
          <p:nvPr>
            <p:ph type="sldNum" sz="quarter" idx="12"/>
          </p:nvPr>
        </p:nvSpPr>
        <p:spPr>
          <a:xfrm>
            <a:off x="8204396" y="6476999"/>
            <a:ext cx="733864" cy="274320"/>
          </a:xfrm>
        </p:spPr>
        <p:txBody>
          <a:bodyPr/>
          <a:lstStyle/>
          <a:p>
            <a:fld id="{0E8188CF-90C3-40D8-BEE3-CE1B8A8C4273}" type="slidenum">
              <a:rPr lang="en-US" altLang="en-US" smtClean="0">
                <a:solidFill>
                  <a:prstClr val="black">
                    <a:tint val="95000"/>
                  </a:prstClr>
                </a:solidFill>
              </a:rPr>
              <a:pPr/>
              <a:t>17</a:t>
            </a:fld>
            <a:endParaRPr lang="en-US" altLang="en-US">
              <a:solidFill>
                <a:prstClr val="black">
                  <a:tint val="95000"/>
                </a:prstClr>
              </a:solidFill>
            </a:endParaRPr>
          </a:p>
        </p:txBody>
      </p:sp>
    </p:spTree>
    <p:extLst>
      <p:ext uri="{BB962C8B-B14F-4D97-AF65-F5344CB8AC3E}">
        <p14:creationId xmlns:p14="http://schemas.microsoft.com/office/powerpoint/2010/main" val="255363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52400" y="152400"/>
            <a:ext cx="8610600" cy="1143000"/>
          </a:xfrm>
        </p:spPr>
        <p:txBody>
          <a:bodyPr>
            <a:normAutofit fontScale="90000"/>
          </a:bodyPr>
          <a:lstStyle/>
          <a:p>
            <a:pPr eaLnBrk="1" hangingPunct="1"/>
            <a:r>
              <a:rPr lang="en-US" sz="3600" dirty="0"/>
              <a:t>Deduction for “Qualified Business Income” as a Result of TCJA (not req.)</a:t>
            </a:r>
          </a:p>
        </p:txBody>
      </p:sp>
      <p:sp>
        <p:nvSpPr>
          <p:cNvPr id="283651" name="Rectangle 3"/>
          <p:cNvSpPr>
            <a:spLocks noGrp="1" noChangeArrowheads="1"/>
          </p:cNvSpPr>
          <p:nvPr>
            <p:ph idx="1"/>
          </p:nvPr>
        </p:nvSpPr>
        <p:spPr>
          <a:xfrm>
            <a:off x="457200" y="1524000"/>
            <a:ext cx="8229600" cy="5105400"/>
          </a:xfrm>
        </p:spPr>
        <p:txBody>
          <a:bodyPr>
            <a:normAutofit/>
          </a:bodyPr>
          <a:lstStyle/>
          <a:p>
            <a:r>
              <a:rPr lang="en-US" dirty="0"/>
              <a:t>Example: </a:t>
            </a:r>
          </a:p>
          <a:p>
            <a:pPr lvl="1"/>
            <a:r>
              <a:rPr lang="en-US" dirty="0"/>
              <a:t>Alice, a single person, owns a duplex she rents out</a:t>
            </a:r>
          </a:p>
          <a:p>
            <a:pPr lvl="1"/>
            <a:r>
              <a:rPr lang="en-US" dirty="0"/>
              <a:t>In 2018, she earns a total profit (</a:t>
            </a:r>
            <a:r>
              <a:rPr lang="en-US" dirty="0">
                <a:solidFill>
                  <a:srgbClr val="27436B"/>
                </a:solidFill>
              </a:rPr>
              <a:t>TI</a:t>
            </a:r>
            <a:r>
              <a:rPr lang="en-US" dirty="0"/>
              <a:t>) of $20,000 (</a:t>
            </a:r>
            <a:r>
              <a:rPr lang="en-US" b="1" dirty="0"/>
              <a:t>not net CF</a:t>
            </a:r>
            <a:r>
              <a:rPr lang="en-US" dirty="0"/>
              <a:t>)</a:t>
            </a:r>
          </a:p>
          <a:p>
            <a:pPr lvl="1"/>
            <a:r>
              <a:rPr lang="en-US" dirty="0"/>
              <a:t>Alice is a sole proprietor</a:t>
            </a:r>
          </a:p>
          <a:p>
            <a:pPr lvl="1"/>
            <a:r>
              <a:rPr lang="en-US" dirty="0"/>
              <a:t>She reports her rental income </a:t>
            </a:r>
            <a:r>
              <a:rPr lang="en-US" sz="2000" dirty="0"/>
              <a:t>&amp;</a:t>
            </a:r>
            <a:r>
              <a:rPr lang="en-US" dirty="0"/>
              <a:t> expenses on IRS Schedule E</a:t>
            </a:r>
          </a:p>
          <a:p>
            <a:pPr lvl="1"/>
            <a:r>
              <a:rPr lang="en-US" dirty="0"/>
              <a:t>She adds her $20,000 rental profit to her other sources of income </a:t>
            </a:r>
            <a:r>
              <a:rPr lang="en-US" sz="2000" dirty="0"/>
              <a:t>&amp;</a:t>
            </a:r>
            <a:r>
              <a:rPr lang="en-US" dirty="0"/>
              <a:t> pays tax on it at her individual tax rate</a:t>
            </a:r>
          </a:p>
          <a:p>
            <a:pPr lvl="1"/>
            <a:r>
              <a:rPr lang="en-US" dirty="0"/>
              <a:t>In 2018, her marginal (federal) tax rate is 24%, so she would pay </a:t>
            </a:r>
            <a:r>
              <a:rPr lang="en-US" b="1" dirty="0"/>
              <a:t>$4,800</a:t>
            </a:r>
            <a:r>
              <a:rPr lang="en-US" dirty="0"/>
              <a:t> (0.24 × $20,000) in tax on her rental profit w/o the QBI deduction</a:t>
            </a:r>
          </a:p>
        </p:txBody>
      </p:sp>
      <p:sp>
        <p:nvSpPr>
          <p:cNvPr id="2" name="Footer Placeholder 1">
            <a:extLst>
              <a:ext uri="{FF2B5EF4-FFF2-40B4-BE49-F238E27FC236}">
                <a16:creationId xmlns:a16="http://schemas.microsoft.com/office/drawing/2014/main" id="{E5E1303A-7655-4DC4-22AB-C109FF4A0835}"/>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3" name="Slide Number Placeholder 2">
            <a:extLst>
              <a:ext uri="{FF2B5EF4-FFF2-40B4-BE49-F238E27FC236}">
                <a16:creationId xmlns:a16="http://schemas.microsoft.com/office/drawing/2014/main" id="{93B49CA3-3FFD-5602-A02F-15BF66BAA9B3}"/>
              </a:ext>
            </a:extLst>
          </p:cNvPr>
          <p:cNvSpPr>
            <a:spLocks noGrp="1"/>
          </p:cNvSpPr>
          <p:nvPr>
            <p:ph type="sldNum" sz="quarter" idx="12"/>
          </p:nvPr>
        </p:nvSpPr>
        <p:spPr>
          <a:xfrm>
            <a:off x="8204396" y="6476999"/>
            <a:ext cx="733864" cy="274320"/>
          </a:xfrm>
        </p:spPr>
        <p:txBody>
          <a:bodyPr/>
          <a:lstStyle/>
          <a:p>
            <a:fld id="{0E8188CF-90C3-40D8-BEE3-CE1B8A8C4273}" type="slidenum">
              <a:rPr lang="en-US" altLang="en-US" smtClean="0">
                <a:solidFill>
                  <a:prstClr val="black">
                    <a:tint val="95000"/>
                  </a:prstClr>
                </a:solidFill>
              </a:rPr>
              <a:pPr/>
              <a:t>18</a:t>
            </a:fld>
            <a:endParaRPr lang="en-US" altLang="en-US">
              <a:solidFill>
                <a:prstClr val="black">
                  <a:tint val="95000"/>
                </a:prstClr>
              </a:solidFill>
            </a:endParaRPr>
          </a:p>
        </p:txBody>
      </p:sp>
    </p:spTree>
    <p:extLst>
      <p:ext uri="{BB962C8B-B14F-4D97-AF65-F5344CB8AC3E}">
        <p14:creationId xmlns:p14="http://schemas.microsoft.com/office/powerpoint/2010/main" val="1246938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52400" y="152400"/>
            <a:ext cx="8610600" cy="1143000"/>
          </a:xfrm>
        </p:spPr>
        <p:txBody>
          <a:bodyPr>
            <a:normAutofit fontScale="90000"/>
          </a:bodyPr>
          <a:lstStyle/>
          <a:p>
            <a:pPr eaLnBrk="1" hangingPunct="1"/>
            <a:r>
              <a:rPr lang="en-US" sz="3600" dirty="0"/>
              <a:t>Deduction for “Qualified Business Income” as a Result of TCJA (not req.)</a:t>
            </a:r>
          </a:p>
        </p:txBody>
      </p:sp>
      <p:sp>
        <p:nvSpPr>
          <p:cNvPr id="283651" name="Rectangle 3"/>
          <p:cNvSpPr>
            <a:spLocks noGrp="1" noChangeArrowheads="1"/>
          </p:cNvSpPr>
          <p:nvPr>
            <p:ph idx="1"/>
          </p:nvPr>
        </p:nvSpPr>
        <p:spPr>
          <a:xfrm>
            <a:off x="429228" y="1524000"/>
            <a:ext cx="8257572" cy="5105400"/>
          </a:xfrm>
        </p:spPr>
        <p:txBody>
          <a:bodyPr>
            <a:normAutofit fontScale="92500" lnSpcReduction="10000"/>
          </a:bodyPr>
          <a:lstStyle/>
          <a:p>
            <a:r>
              <a:rPr lang="en-US" dirty="0"/>
              <a:t>Example, cont.: </a:t>
            </a:r>
          </a:p>
          <a:p>
            <a:pPr lvl="1"/>
            <a:r>
              <a:rPr lang="en-US" dirty="0"/>
              <a:t>Assume Alice had $100,000 in taxable income in 2018, which is &lt; $157,500 </a:t>
            </a:r>
          </a:p>
          <a:p>
            <a:pPr lvl="2"/>
            <a:r>
              <a:rPr lang="en-US" sz="1800" dirty="0"/>
              <a:t>So, no limitation on deduction, which = $4,000 (20% × $20,000 rental income)</a:t>
            </a:r>
          </a:p>
          <a:p>
            <a:pPr lvl="2"/>
            <a:r>
              <a:rPr lang="en-US" sz="1800" dirty="0"/>
              <a:t>This saves her $960 ($4,000 × 0.24) in income tax</a:t>
            </a:r>
          </a:p>
          <a:p>
            <a:pPr lvl="1"/>
            <a:r>
              <a:rPr lang="en-US" dirty="0"/>
              <a:t>Assume Alice had $250,000 in total taxable income in 2018</a:t>
            </a:r>
          </a:p>
          <a:p>
            <a:pPr lvl="2"/>
            <a:r>
              <a:rPr lang="en-US" sz="1800" dirty="0"/>
              <a:t>No employees in her rental business; so deduction is limited to 2.5% of depreciable basis of property she uses in her rental activities, which consist of just the duplex</a:t>
            </a:r>
          </a:p>
          <a:p>
            <a:pPr lvl="2"/>
            <a:r>
              <a:rPr lang="en-US" sz="1800" dirty="0"/>
              <a:t>Her initial depreciable basis (purchase price - land value) = $100,000</a:t>
            </a:r>
          </a:p>
          <a:p>
            <a:pPr lvl="2"/>
            <a:r>
              <a:rPr lang="en-US" sz="1800" dirty="0"/>
              <a:t>Her pass-through deduction is limited to 2.5% × $100,000 = $2,500</a:t>
            </a:r>
          </a:p>
          <a:p>
            <a:pPr lvl="2"/>
            <a:r>
              <a:rPr lang="en-US" sz="1800" dirty="0"/>
              <a:t>This saves her $600 ($2,500 × 0.24) in income tax</a:t>
            </a:r>
          </a:p>
          <a:p>
            <a:pPr lvl="2"/>
            <a:endParaRPr lang="en-US" sz="1800" dirty="0"/>
          </a:p>
          <a:p>
            <a:r>
              <a:rPr lang="en-US" dirty="0"/>
              <a:t>In a LLC, each investor is allocated a pro rata share of the (2.5% x property value)</a:t>
            </a:r>
          </a:p>
        </p:txBody>
      </p:sp>
      <p:sp>
        <p:nvSpPr>
          <p:cNvPr id="2" name="Slide Number Placeholder 2">
            <a:extLst>
              <a:ext uri="{FF2B5EF4-FFF2-40B4-BE49-F238E27FC236}">
                <a16:creationId xmlns:a16="http://schemas.microsoft.com/office/drawing/2014/main" id="{F77FD366-80D1-8CD0-6AE6-3AFA29F2234E}"/>
              </a:ext>
            </a:extLst>
          </p:cNvPr>
          <p:cNvSpPr>
            <a:spLocks noGrp="1"/>
          </p:cNvSpPr>
          <p:nvPr>
            <p:ph type="sldNum" sz="quarter" idx="12"/>
          </p:nvPr>
        </p:nvSpPr>
        <p:spPr>
          <a:xfrm>
            <a:off x="8204396" y="6476999"/>
            <a:ext cx="733864" cy="274320"/>
          </a:xfrm>
        </p:spPr>
        <p:txBody>
          <a:bodyPr/>
          <a:lstStyle/>
          <a:p>
            <a:fld id="{0E8188CF-90C3-40D8-BEE3-CE1B8A8C4273}" type="slidenum">
              <a:rPr lang="en-US" altLang="en-US" smtClean="0">
                <a:solidFill>
                  <a:prstClr val="black">
                    <a:tint val="95000"/>
                  </a:prstClr>
                </a:solidFill>
              </a:rPr>
              <a:pPr/>
              <a:t>19</a:t>
            </a:fld>
            <a:endParaRPr lang="en-US" altLang="en-US">
              <a:solidFill>
                <a:prstClr val="black">
                  <a:tint val="95000"/>
                </a:prstClr>
              </a:solidFill>
            </a:endParaRPr>
          </a:p>
        </p:txBody>
      </p:sp>
      <p:sp>
        <p:nvSpPr>
          <p:cNvPr id="3" name="Footer Placeholder 1">
            <a:extLst>
              <a:ext uri="{FF2B5EF4-FFF2-40B4-BE49-F238E27FC236}">
                <a16:creationId xmlns:a16="http://schemas.microsoft.com/office/drawing/2014/main" id="{8A917B46-0470-37FF-DD7A-6DFED199949D}"/>
              </a:ext>
            </a:extLst>
          </p:cNvPr>
          <p:cNvSpPr>
            <a:spLocks noGrp="1"/>
          </p:cNvSpPr>
          <p:nvPr>
            <p:ph type="ftr" sz="quarter" idx="11"/>
          </p:nvPr>
        </p:nvSpPr>
        <p:spPr>
          <a:xfrm>
            <a:off x="457200" y="6476999"/>
            <a:ext cx="7691115" cy="274320"/>
          </a:xfrm>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366713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52400"/>
            <a:ext cx="8229600" cy="1143000"/>
          </a:xfrm>
        </p:spPr>
        <p:txBody>
          <a:bodyPr>
            <a:normAutofit/>
          </a:bodyPr>
          <a:lstStyle/>
          <a:p>
            <a:pPr eaLnBrk="1" hangingPunct="1"/>
            <a:r>
              <a:rPr lang="en-US" sz="3600" dirty="0"/>
              <a:t>Federal Income Taxation</a:t>
            </a:r>
          </a:p>
        </p:txBody>
      </p:sp>
      <p:sp>
        <p:nvSpPr>
          <p:cNvPr id="18435" name="Rectangle 3"/>
          <p:cNvSpPr>
            <a:spLocks noGrp="1" noChangeArrowheads="1"/>
          </p:cNvSpPr>
          <p:nvPr>
            <p:ph idx="1"/>
          </p:nvPr>
        </p:nvSpPr>
        <p:spPr>
          <a:xfrm>
            <a:off x="457200" y="1524000"/>
            <a:ext cx="8305800" cy="4648200"/>
          </a:xfrm>
        </p:spPr>
        <p:txBody>
          <a:bodyPr>
            <a:normAutofit/>
          </a:bodyPr>
          <a:lstStyle/>
          <a:p>
            <a:pPr eaLnBrk="1" hangingPunct="1">
              <a:lnSpc>
                <a:spcPct val="90000"/>
              </a:lnSpc>
              <a:spcBef>
                <a:spcPts val="600"/>
              </a:spcBef>
            </a:pPr>
            <a:r>
              <a:rPr lang="en-US" dirty="0"/>
              <a:t>If RE investors are successful, the                                      federal (</a:t>
            </a:r>
            <a:r>
              <a:rPr lang="en-US" sz="2400" dirty="0"/>
              <a:t>&amp;</a:t>
            </a:r>
            <a:r>
              <a:rPr lang="en-US" dirty="0"/>
              <a:t> usually state) government                      shares in that success</a:t>
            </a:r>
          </a:p>
          <a:p>
            <a:pPr eaLnBrk="1" hangingPunct="1">
              <a:lnSpc>
                <a:spcPct val="90000"/>
              </a:lnSpc>
              <a:spcBef>
                <a:spcPts val="600"/>
              </a:spcBef>
            </a:pPr>
            <a:r>
              <a:rPr lang="en-US" dirty="0"/>
              <a:t>If RE investors lose, federal                     government may </a:t>
            </a:r>
            <a:r>
              <a:rPr lang="en-US" b="1" dirty="0"/>
              <a:t>not </a:t>
            </a:r>
            <a:r>
              <a:rPr lang="en-US" dirty="0"/>
              <a:t>share in losses</a:t>
            </a:r>
          </a:p>
          <a:p>
            <a:pPr eaLnBrk="1" hangingPunct="1">
              <a:lnSpc>
                <a:spcPct val="90000"/>
              </a:lnSpc>
              <a:spcBef>
                <a:spcPts val="600"/>
              </a:spcBef>
            </a:pPr>
            <a:r>
              <a:rPr lang="en-US" dirty="0"/>
              <a:t>Income taxes have a significant effect on returns that can ultimately be consumed or invested by investor/taxpayer</a:t>
            </a:r>
          </a:p>
          <a:p>
            <a:pPr eaLnBrk="1" hangingPunct="1">
              <a:lnSpc>
                <a:spcPct val="90000"/>
              </a:lnSpc>
              <a:spcBef>
                <a:spcPts val="600"/>
              </a:spcBef>
            </a:pPr>
            <a:r>
              <a:rPr lang="en-US" dirty="0"/>
              <a:t>Result? </a:t>
            </a:r>
          </a:p>
          <a:p>
            <a:pPr lvl="1">
              <a:lnSpc>
                <a:spcPct val="90000"/>
              </a:lnSpc>
              <a:spcBef>
                <a:spcPts val="600"/>
              </a:spcBef>
            </a:pPr>
            <a:r>
              <a:rPr lang="en-US" dirty="0"/>
              <a:t>Market values/prices significantly affected by tax law </a:t>
            </a:r>
          </a:p>
        </p:txBody>
      </p:sp>
      <p:sp>
        <p:nvSpPr>
          <p:cNvPr id="5" name="Slide Number Placeholder 5"/>
          <p:cNvSpPr>
            <a:spLocks noGrp="1"/>
          </p:cNvSpPr>
          <p:nvPr>
            <p:ph type="sldNum" sz="quarter" idx="12"/>
          </p:nvPr>
        </p:nvSpPr>
        <p:spPr/>
        <p:txBody>
          <a:bodyPr/>
          <a:lstStyle/>
          <a:p>
            <a:pPr>
              <a:defRPr/>
            </a:pPr>
            <a:fld id="{81A9469E-14BD-4FE2-9875-406ECD9A76D7}" type="slidenum">
              <a:rPr lang="en-US" altLang="en-US"/>
              <a:pPr>
                <a:defRPr/>
              </a:pPr>
              <a:t>2</a:t>
            </a:fld>
            <a:endParaRPr lang="en-US" altLang="en-US"/>
          </a:p>
        </p:txBody>
      </p:sp>
      <p:sp>
        <p:nvSpPr>
          <p:cNvPr id="2" name="Footer Placeholder 1">
            <a:extLst>
              <a:ext uri="{FF2B5EF4-FFF2-40B4-BE49-F238E27FC236}">
                <a16:creationId xmlns:a16="http://schemas.microsoft.com/office/drawing/2014/main" id="{B41BD203-BD4A-0C91-2C0B-C32E4DA3738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0201E-CFFE-B044-8D12-891B4C58AF5B}"/>
              </a:ext>
            </a:extLst>
          </p:cNvPr>
          <p:cNvSpPr>
            <a:spLocks noGrp="1"/>
          </p:cNvSpPr>
          <p:nvPr>
            <p:ph type="subTitle" idx="1"/>
          </p:nvPr>
        </p:nvSpPr>
        <p:spPr>
          <a:xfrm>
            <a:off x="650019" y="5114543"/>
            <a:ext cx="8077200" cy="1499616"/>
          </a:xfrm>
        </p:spPr>
        <p:txBody>
          <a:bodyPr>
            <a:normAutofit/>
          </a:bodyPr>
          <a:lstStyle/>
          <a:p>
            <a:r>
              <a:rPr lang="en-US" sz="3600" dirty="0">
                <a:solidFill>
                  <a:srgbClr val="39639D"/>
                </a:solidFill>
              </a:rPr>
              <a:t>Estimating Tax Liabilities from Rental Operations</a:t>
            </a:r>
          </a:p>
        </p:txBody>
      </p:sp>
      <p:sp>
        <p:nvSpPr>
          <p:cNvPr id="4" name="Slide Number Placeholder 3">
            <a:extLst>
              <a:ext uri="{FF2B5EF4-FFF2-40B4-BE49-F238E27FC236}">
                <a16:creationId xmlns:a16="http://schemas.microsoft.com/office/drawing/2014/main" id="{96C84CAE-AE16-A1DA-16F1-AFB4EEBD30F3}"/>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20</a:t>
            </a:fld>
            <a:endParaRPr lang="en-US" altLang="en-US" dirty="0">
              <a:solidFill>
                <a:prstClr val="white">
                  <a:tint val="95000"/>
                </a:prstClr>
              </a:solidFill>
            </a:endParaRPr>
          </a:p>
        </p:txBody>
      </p:sp>
      <p:sp>
        <p:nvSpPr>
          <p:cNvPr id="6" name="Slide Number Placeholder 2">
            <a:extLst>
              <a:ext uri="{FF2B5EF4-FFF2-40B4-BE49-F238E27FC236}">
                <a16:creationId xmlns:a16="http://schemas.microsoft.com/office/drawing/2014/main" id="{71B3AF8D-8C28-8D8E-AB38-B3D4763C5392}"/>
              </a:ext>
            </a:extLst>
          </p:cNvPr>
          <p:cNvSpPr txBox="1">
            <a:spLocks/>
          </p:cNvSpPr>
          <p:nvPr/>
        </p:nvSpPr>
        <p:spPr>
          <a:xfrm>
            <a:off x="8333936" y="6476999"/>
            <a:ext cx="733864" cy="274320"/>
          </a:xfrm>
          <a:prstGeom prst="rect">
            <a:avLst/>
          </a:prstGeom>
        </p:spPr>
        <p:txBody>
          <a:bodyPr vert="horz" bIns="0" rtlCol="0" anchor="b"/>
          <a:lstStyle>
            <a:defPPr>
              <a:defRPr lang="en-US"/>
            </a:defPPr>
            <a:lvl1pPr algn="r" rtl="0" eaLnBrk="1" fontAlgn="base" latinLnBrk="0" hangingPunct="1">
              <a:spcBef>
                <a:spcPct val="0"/>
              </a:spcBef>
              <a:spcAft>
                <a:spcPct val="0"/>
              </a:spcAft>
              <a:defRPr kumimoji="0" sz="1200" kern="1200">
                <a:solidFill>
                  <a:schemeClr val="tx1">
                    <a:tint val="9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E8188CF-90C3-40D8-BEE3-CE1B8A8C4273}" type="slidenum">
              <a:rPr lang="en-US" altLang="en-US" smtClean="0">
                <a:solidFill>
                  <a:prstClr val="black">
                    <a:tint val="95000"/>
                  </a:prstClr>
                </a:solidFill>
              </a:rPr>
              <a:pPr/>
              <a:t>20</a:t>
            </a:fld>
            <a:endParaRPr lang="en-US" altLang="en-US">
              <a:solidFill>
                <a:prstClr val="black">
                  <a:tint val="95000"/>
                </a:prstClr>
              </a:solidFill>
            </a:endParaRPr>
          </a:p>
        </p:txBody>
      </p:sp>
      <p:sp>
        <p:nvSpPr>
          <p:cNvPr id="7" name="Footer Placeholder 1">
            <a:extLst>
              <a:ext uri="{FF2B5EF4-FFF2-40B4-BE49-F238E27FC236}">
                <a16:creationId xmlns:a16="http://schemas.microsoft.com/office/drawing/2014/main" id="{77DAD29E-EF02-6331-2180-036BFF463407}"/>
              </a:ext>
            </a:extLst>
          </p:cNvPr>
          <p:cNvSpPr txBox="1">
            <a:spLocks/>
          </p:cNvSpPr>
          <p:nvPr/>
        </p:nvSpPr>
        <p:spPr>
          <a:xfrm>
            <a:off x="584090" y="6526362"/>
            <a:ext cx="7691115" cy="274320"/>
          </a:xfrm>
          <a:prstGeom prst="rect">
            <a:avLst/>
          </a:prstGeom>
        </p:spPr>
        <p:txBody>
          <a:bodyPr vert="horz" lIns="45720" rIns="45720" bIns="0" rtlCol="0" anchor="b"/>
          <a:lstStyle>
            <a:defPPr>
              <a:defRPr lang="en-US"/>
            </a:defPPr>
            <a:lvl1pPr algn="ctr" rtl="0" eaLnBrk="1" fontAlgn="base" latinLnBrk="0" hangingPunct="1">
              <a:spcBef>
                <a:spcPct val="0"/>
              </a:spcBef>
              <a:spcAft>
                <a:spcPct val="0"/>
              </a:spcAft>
              <a:defRPr kumimoji="0"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solidFill>
                  <a:prstClr val="black">
                    <a:tint val="95000"/>
                  </a:prstClr>
                </a:solidFill>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97922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19B5BB-489B-54AB-B7BC-8A3CA4D6C064}"/>
              </a:ext>
            </a:extLst>
          </p:cNvPr>
          <p:cNvPicPr>
            <a:picLocks noChangeAspect="1"/>
          </p:cNvPicPr>
          <p:nvPr/>
        </p:nvPicPr>
        <p:blipFill>
          <a:blip r:embed="rId2"/>
          <a:stretch>
            <a:fillRect/>
          </a:stretch>
        </p:blipFill>
        <p:spPr>
          <a:xfrm>
            <a:off x="304800" y="1615290"/>
            <a:ext cx="7101705" cy="2752725"/>
          </a:xfrm>
          <a:prstGeom prst="rect">
            <a:avLst/>
          </a:prstGeom>
        </p:spPr>
      </p:pic>
      <p:sp>
        <p:nvSpPr>
          <p:cNvPr id="1028" name="Rectangle 2"/>
          <p:cNvSpPr>
            <a:spLocks noGrp="1" noChangeArrowheads="1"/>
          </p:cNvSpPr>
          <p:nvPr>
            <p:ph type="title"/>
          </p:nvPr>
        </p:nvSpPr>
        <p:spPr>
          <a:xfrm>
            <a:off x="152400" y="152400"/>
            <a:ext cx="8610600" cy="1241425"/>
          </a:xfrm>
        </p:spPr>
        <p:txBody>
          <a:bodyPr>
            <a:normAutofit/>
          </a:bodyPr>
          <a:lstStyle/>
          <a:p>
            <a:pPr eaLnBrk="1" hangingPunct="1"/>
            <a:r>
              <a:rPr lang="en-US" sz="3600" dirty="0"/>
              <a:t>Estimating Tax Liabilities from Operations: Exhibit 20-3 </a:t>
            </a:r>
          </a:p>
        </p:txBody>
      </p:sp>
      <p:sp>
        <p:nvSpPr>
          <p:cNvPr id="5" name="Slide Number Placeholder 5"/>
          <p:cNvSpPr>
            <a:spLocks noGrp="1"/>
          </p:cNvSpPr>
          <p:nvPr>
            <p:ph type="sldNum" sz="quarter" idx="12"/>
          </p:nvPr>
        </p:nvSpPr>
        <p:spPr/>
        <p:txBody>
          <a:bodyPr/>
          <a:lstStyle/>
          <a:p>
            <a:pPr>
              <a:defRPr/>
            </a:pPr>
            <a:fld id="{058786BD-C3B1-40DF-A522-A88F46093D39}" type="slidenum">
              <a:rPr lang="en-US" altLang="en-US"/>
              <a:pPr>
                <a:defRPr/>
              </a:pPr>
              <a:t>21</a:t>
            </a:fld>
            <a:endParaRPr lang="en-US" altLang="en-US"/>
          </a:p>
        </p:txBody>
      </p:sp>
      <p:sp>
        <p:nvSpPr>
          <p:cNvPr id="1029" name="Text Box 4"/>
          <p:cNvSpPr txBox="1">
            <a:spLocks noChangeArrowheads="1"/>
          </p:cNvSpPr>
          <p:nvPr/>
        </p:nvSpPr>
        <p:spPr bwMode="auto">
          <a:xfrm>
            <a:off x="228600" y="4572000"/>
            <a:ext cx="8534400" cy="646113"/>
          </a:xfrm>
          <a:prstGeom prst="rect">
            <a:avLst/>
          </a:prstGeom>
          <a:noFill/>
          <a:ln w="9525" algn="ctr">
            <a:noFill/>
            <a:miter lim="800000"/>
            <a:headEnd/>
            <a:tailEnd/>
          </a:ln>
        </p:spPr>
        <p:txBody>
          <a:bodyPr wrap="square">
            <a:spAutoFit/>
          </a:bodyPr>
          <a:lstStyle/>
          <a:p>
            <a:pPr>
              <a:spcBef>
                <a:spcPct val="50000"/>
              </a:spcBef>
              <a:buClr>
                <a:srgbClr val="73132E"/>
              </a:buClr>
              <a:buFont typeface="Wingdings" pitchFamily="2" charset="2"/>
              <a:buNone/>
            </a:pPr>
            <a:r>
              <a:rPr lang="en-US" dirty="0">
                <a:latin typeface="+mn-lt"/>
              </a:rPr>
              <a:t>Investors are concerned with CFs, but tax calculations are required to get to the net CFs received by investor</a:t>
            </a:r>
          </a:p>
        </p:txBody>
      </p:sp>
      <p:sp>
        <p:nvSpPr>
          <p:cNvPr id="1030" name="Text Box 5"/>
          <p:cNvSpPr txBox="1">
            <a:spLocks noChangeArrowheads="1"/>
          </p:cNvSpPr>
          <p:nvPr/>
        </p:nvSpPr>
        <p:spPr bwMode="auto">
          <a:xfrm>
            <a:off x="228600" y="5334000"/>
            <a:ext cx="8458200" cy="923330"/>
          </a:xfrm>
          <a:prstGeom prst="rect">
            <a:avLst/>
          </a:prstGeom>
          <a:noFill/>
          <a:ln w="9525" algn="ctr">
            <a:noFill/>
            <a:miter lim="800000"/>
            <a:headEnd/>
            <a:tailEnd/>
          </a:ln>
        </p:spPr>
        <p:txBody>
          <a:bodyPr wrap="square">
            <a:spAutoFit/>
          </a:bodyPr>
          <a:lstStyle/>
          <a:p>
            <a:pPr>
              <a:spcBef>
                <a:spcPct val="50000"/>
              </a:spcBef>
            </a:pPr>
            <a:r>
              <a:rPr lang="en-US" dirty="0">
                <a:latin typeface="+mn-lt"/>
              </a:rPr>
              <a:t>Because all CAPX was subtracted from EGI in the calculation of NOI, all CAPX must be added back in the cash calculations. Why? Because CAPX are not deductible in the year in which they are incurred (they are depreciated)</a:t>
            </a:r>
          </a:p>
        </p:txBody>
      </p:sp>
      <p:sp>
        <p:nvSpPr>
          <p:cNvPr id="9" name="Text Box 10"/>
          <p:cNvSpPr txBox="1">
            <a:spLocks noChangeArrowheads="1"/>
          </p:cNvSpPr>
          <p:nvPr/>
        </p:nvSpPr>
        <p:spPr bwMode="auto">
          <a:xfrm>
            <a:off x="7772400" y="2514600"/>
            <a:ext cx="990600" cy="954107"/>
          </a:xfrm>
          <a:prstGeom prst="rect">
            <a:avLst/>
          </a:prstGeom>
          <a:noFill/>
          <a:ln w="9525">
            <a:noFill/>
            <a:miter lim="800000"/>
            <a:headEnd/>
            <a:tailEnd/>
          </a:ln>
        </p:spPr>
        <p:txBody>
          <a:bodyPr wrap="square">
            <a:spAutoFit/>
          </a:bodyPr>
          <a:lstStyle/>
          <a:p>
            <a:pPr>
              <a:defRPr/>
            </a:pPr>
            <a:r>
              <a:rPr lang="en-US" sz="1400" dirty="0">
                <a:latin typeface="+mn-lt"/>
              </a:rPr>
              <a:t>Need to review Chapters 8 and 18</a:t>
            </a:r>
          </a:p>
        </p:txBody>
      </p:sp>
      <p:sp>
        <p:nvSpPr>
          <p:cNvPr id="10" name="Line 6"/>
          <p:cNvSpPr>
            <a:spLocks noChangeShapeType="1"/>
          </p:cNvSpPr>
          <p:nvPr/>
        </p:nvSpPr>
        <p:spPr bwMode="auto">
          <a:xfrm flipH="1">
            <a:off x="6705600" y="3352800"/>
            <a:ext cx="1041596" cy="115907"/>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1" name="Line 6"/>
          <p:cNvSpPr>
            <a:spLocks noChangeShapeType="1"/>
          </p:cNvSpPr>
          <p:nvPr/>
        </p:nvSpPr>
        <p:spPr bwMode="auto">
          <a:xfrm flipH="1" flipV="1">
            <a:off x="6553200" y="2249507"/>
            <a:ext cx="1193996" cy="417493"/>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Footer Placeholder 1">
            <a:extLst>
              <a:ext uri="{FF2B5EF4-FFF2-40B4-BE49-F238E27FC236}">
                <a16:creationId xmlns:a16="http://schemas.microsoft.com/office/drawing/2014/main" id="{3A5286DE-9261-5388-640B-82D0F090A288}"/>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32A98-E78E-8E0C-C778-716041BCEC8A}"/>
              </a:ext>
            </a:extLst>
          </p:cNvPr>
          <p:cNvPicPr>
            <a:picLocks noChangeAspect="1"/>
          </p:cNvPicPr>
          <p:nvPr/>
        </p:nvPicPr>
        <p:blipFill>
          <a:blip r:embed="rId2"/>
          <a:stretch>
            <a:fillRect/>
          </a:stretch>
        </p:blipFill>
        <p:spPr>
          <a:xfrm>
            <a:off x="304800" y="1680964"/>
            <a:ext cx="7101705" cy="2752725"/>
          </a:xfrm>
          <a:prstGeom prst="rect">
            <a:avLst/>
          </a:prstGeom>
        </p:spPr>
      </p:pic>
      <p:sp>
        <p:nvSpPr>
          <p:cNvPr id="1028" name="Rectangle 2"/>
          <p:cNvSpPr>
            <a:spLocks noGrp="1" noChangeArrowheads="1"/>
          </p:cNvSpPr>
          <p:nvPr>
            <p:ph type="title"/>
          </p:nvPr>
        </p:nvSpPr>
        <p:spPr>
          <a:xfrm>
            <a:off x="152400" y="152400"/>
            <a:ext cx="8610600" cy="1241425"/>
          </a:xfrm>
        </p:spPr>
        <p:txBody>
          <a:bodyPr>
            <a:normAutofit/>
          </a:bodyPr>
          <a:lstStyle/>
          <a:p>
            <a:pPr eaLnBrk="1" hangingPunct="1"/>
            <a:r>
              <a:rPr lang="en-US" sz="3600" dirty="0"/>
              <a:t>Estimating Tax Liabilities from Operations: Exhibit 20-3 </a:t>
            </a:r>
          </a:p>
        </p:txBody>
      </p:sp>
      <p:sp>
        <p:nvSpPr>
          <p:cNvPr id="5" name="Slide Number Placeholder 5"/>
          <p:cNvSpPr>
            <a:spLocks noGrp="1"/>
          </p:cNvSpPr>
          <p:nvPr>
            <p:ph type="sldNum" sz="quarter" idx="12"/>
          </p:nvPr>
        </p:nvSpPr>
        <p:spPr/>
        <p:txBody>
          <a:bodyPr/>
          <a:lstStyle/>
          <a:p>
            <a:pPr>
              <a:defRPr/>
            </a:pPr>
            <a:fld id="{058786BD-C3B1-40DF-A522-A88F46093D39}" type="slidenum">
              <a:rPr lang="en-US" altLang="en-US"/>
              <a:pPr>
                <a:defRPr/>
              </a:pPr>
              <a:t>22</a:t>
            </a:fld>
            <a:endParaRPr lang="en-US" altLang="en-US"/>
          </a:p>
        </p:txBody>
      </p:sp>
      <p:sp>
        <p:nvSpPr>
          <p:cNvPr id="12" name="Text Box 10"/>
          <p:cNvSpPr txBox="1">
            <a:spLocks noChangeArrowheads="1"/>
          </p:cNvSpPr>
          <p:nvPr/>
        </p:nvSpPr>
        <p:spPr bwMode="auto">
          <a:xfrm>
            <a:off x="6781800" y="2968823"/>
            <a:ext cx="1905000" cy="307777"/>
          </a:xfrm>
          <a:prstGeom prst="rect">
            <a:avLst/>
          </a:prstGeom>
          <a:noFill/>
          <a:ln w="9525">
            <a:noFill/>
            <a:miter lim="800000"/>
            <a:headEnd/>
            <a:tailEnd/>
          </a:ln>
        </p:spPr>
        <p:txBody>
          <a:bodyPr wrap="square">
            <a:spAutoFit/>
          </a:bodyPr>
          <a:lstStyle/>
          <a:p>
            <a:pPr>
              <a:defRPr/>
            </a:pPr>
            <a:r>
              <a:rPr lang="en-US" sz="1400" dirty="0">
                <a:latin typeface="+mn-lt"/>
              </a:rPr>
              <a:t>Mortgage payment</a:t>
            </a:r>
          </a:p>
        </p:txBody>
      </p:sp>
      <p:sp>
        <p:nvSpPr>
          <p:cNvPr id="13" name="Right Brace 1"/>
          <p:cNvSpPr>
            <a:spLocks/>
          </p:cNvSpPr>
          <p:nvPr/>
        </p:nvSpPr>
        <p:spPr bwMode="auto">
          <a:xfrm>
            <a:off x="6400800" y="2819400"/>
            <a:ext cx="304800" cy="549275"/>
          </a:xfrm>
          <a:prstGeom prst="rightBrace">
            <a:avLst>
              <a:gd name="adj1" fmla="val 8343"/>
              <a:gd name="adj2" fmla="val 50000"/>
            </a:avLst>
          </a:prstGeom>
          <a:noFill/>
          <a:ln w="25400" algn="ctr">
            <a:solidFill>
              <a:srgbClr val="303F7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4" name="Text Box 4"/>
          <p:cNvSpPr txBox="1">
            <a:spLocks noChangeArrowheads="1"/>
          </p:cNvSpPr>
          <p:nvPr/>
        </p:nvSpPr>
        <p:spPr bwMode="auto">
          <a:xfrm>
            <a:off x="533400" y="4659868"/>
            <a:ext cx="8153400" cy="369332"/>
          </a:xfrm>
          <a:prstGeom prst="rect">
            <a:avLst/>
          </a:prstGeom>
          <a:noFill/>
          <a:ln w="9525" algn="ctr">
            <a:noFill/>
            <a:miter lim="800000"/>
            <a:headEnd/>
            <a:tailEnd/>
          </a:ln>
        </p:spPr>
        <p:txBody>
          <a:bodyPr>
            <a:spAutoFit/>
          </a:bodyPr>
          <a:lstStyle/>
          <a:p>
            <a:pPr>
              <a:spcBef>
                <a:spcPct val="50000"/>
              </a:spcBef>
              <a:buClr>
                <a:srgbClr val="73132E"/>
              </a:buClr>
              <a:buFont typeface="Wingdings" pitchFamily="2" charset="2"/>
              <a:buNone/>
            </a:pPr>
            <a:r>
              <a:rPr lang="en-US" dirty="0">
                <a:latin typeface="+mn-lt"/>
              </a:rPr>
              <a:t>Big driver of difference between TI and BTCF? Depreciation</a:t>
            </a:r>
          </a:p>
        </p:txBody>
      </p:sp>
      <p:sp>
        <p:nvSpPr>
          <p:cNvPr id="2" name="Footer Placeholder 1">
            <a:extLst>
              <a:ext uri="{FF2B5EF4-FFF2-40B4-BE49-F238E27FC236}">
                <a16:creationId xmlns:a16="http://schemas.microsoft.com/office/drawing/2014/main" id="{7602B049-927B-2E61-B3C2-1C6DF7B322A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67402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76200"/>
            <a:ext cx="8229600" cy="1252728"/>
          </a:xfrm>
        </p:spPr>
        <p:txBody>
          <a:bodyPr>
            <a:normAutofit/>
          </a:bodyPr>
          <a:lstStyle/>
          <a:p>
            <a:pPr eaLnBrk="1" hangingPunct="1"/>
            <a:r>
              <a:rPr lang="en-US" sz="3600" dirty="0"/>
              <a:t>Cost of Mortgage Financing</a:t>
            </a:r>
          </a:p>
        </p:txBody>
      </p:sp>
      <p:sp>
        <p:nvSpPr>
          <p:cNvPr id="31747" name="Rectangle 3"/>
          <p:cNvSpPr>
            <a:spLocks noGrp="1" noChangeArrowheads="1"/>
          </p:cNvSpPr>
          <p:nvPr>
            <p:ph idx="1"/>
          </p:nvPr>
        </p:nvSpPr>
        <p:spPr>
          <a:xfrm>
            <a:off x="457200" y="1524000"/>
            <a:ext cx="8229600" cy="5029200"/>
          </a:xfrm>
        </p:spPr>
        <p:txBody>
          <a:bodyPr/>
          <a:lstStyle/>
          <a:p>
            <a:pPr eaLnBrk="1" hangingPunct="1">
              <a:spcBef>
                <a:spcPts val="600"/>
              </a:spcBef>
            </a:pPr>
            <a:r>
              <a:rPr lang="en-US" dirty="0"/>
              <a:t>Mortgage interest generally deductible in year paid</a:t>
            </a:r>
          </a:p>
          <a:p>
            <a:pPr eaLnBrk="1" hangingPunct="1">
              <a:spcBef>
                <a:spcPts val="600"/>
              </a:spcBef>
            </a:pPr>
            <a:r>
              <a:rPr lang="en-US" dirty="0"/>
              <a:t>Repayment of loan principal is </a:t>
            </a:r>
            <a:r>
              <a:rPr lang="en-US" b="1" dirty="0"/>
              <a:t>not</a:t>
            </a:r>
          </a:p>
          <a:p>
            <a:pPr eaLnBrk="1" hangingPunct="1">
              <a:spcBef>
                <a:spcPts val="600"/>
              </a:spcBef>
            </a:pPr>
            <a:r>
              <a:rPr lang="en-US" dirty="0"/>
              <a:t>Up-front financing costs on trade or business properties or investment properties are amortized over </a:t>
            </a:r>
            <a:r>
              <a:rPr lang="en-US" b="1" dirty="0"/>
              <a:t>life of loan</a:t>
            </a:r>
          </a:p>
          <a:p>
            <a:pPr lvl="1" eaLnBrk="1" hangingPunct="1">
              <a:spcBef>
                <a:spcPts val="600"/>
              </a:spcBef>
            </a:pPr>
            <a:r>
              <a:rPr lang="en-US" dirty="0"/>
              <a:t>If loan is prepaid before up-front costs are fully deducted, remaining costs can be deducted in year of sale</a:t>
            </a:r>
          </a:p>
          <a:p>
            <a:pPr>
              <a:spcBef>
                <a:spcPts val="600"/>
              </a:spcBef>
            </a:pPr>
            <a:r>
              <a:rPr lang="en-US" dirty="0"/>
              <a:t>Note: TCJA may limit full interest deductibility for some investors</a:t>
            </a:r>
          </a:p>
        </p:txBody>
      </p:sp>
      <p:sp>
        <p:nvSpPr>
          <p:cNvPr id="4" name="Slide Number Placeholder 5"/>
          <p:cNvSpPr>
            <a:spLocks noGrp="1"/>
          </p:cNvSpPr>
          <p:nvPr>
            <p:ph type="sldNum" sz="quarter" idx="12"/>
          </p:nvPr>
        </p:nvSpPr>
        <p:spPr/>
        <p:txBody>
          <a:bodyPr/>
          <a:lstStyle/>
          <a:p>
            <a:pPr>
              <a:defRPr/>
            </a:pPr>
            <a:fld id="{080F258B-2942-4CC1-9A9F-A2F997F911C4}" type="slidenum">
              <a:rPr lang="en-US" altLang="en-US"/>
              <a:pPr>
                <a:defRPr/>
              </a:pPr>
              <a:t>23</a:t>
            </a:fld>
            <a:endParaRPr lang="en-US" altLang="en-US"/>
          </a:p>
        </p:txBody>
      </p:sp>
      <p:sp>
        <p:nvSpPr>
          <p:cNvPr id="2" name="Footer Placeholder 1">
            <a:extLst>
              <a:ext uri="{FF2B5EF4-FFF2-40B4-BE49-F238E27FC236}">
                <a16:creationId xmlns:a16="http://schemas.microsoft.com/office/drawing/2014/main" id="{1372EA4C-8DA7-3653-F1AA-3CAF8EC54707}"/>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76208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3662" y="152400"/>
            <a:ext cx="8440738" cy="1219200"/>
          </a:xfrm>
        </p:spPr>
        <p:txBody>
          <a:bodyPr>
            <a:normAutofit/>
          </a:bodyPr>
          <a:lstStyle/>
          <a:p>
            <a:pPr eaLnBrk="1" hangingPunct="1"/>
            <a:r>
              <a:rPr lang="en-US" sz="3600" dirty="0"/>
              <a:t>Calculating Tax Depreciation</a:t>
            </a:r>
            <a:r>
              <a:rPr lang="en-US" sz="3600" b="1" dirty="0"/>
              <a:t> </a:t>
            </a:r>
            <a:endParaRPr lang="en-US" sz="3600" dirty="0">
              <a:solidFill>
                <a:schemeClr val="tx1"/>
              </a:solidFill>
            </a:endParaRPr>
          </a:p>
        </p:txBody>
      </p:sp>
      <p:sp>
        <p:nvSpPr>
          <p:cNvPr id="200707" name="Rectangle 3"/>
          <p:cNvSpPr>
            <a:spLocks noGrp="1" noChangeArrowheads="1"/>
          </p:cNvSpPr>
          <p:nvPr>
            <p:ph idx="1"/>
          </p:nvPr>
        </p:nvSpPr>
        <p:spPr>
          <a:xfrm>
            <a:off x="457200" y="1524000"/>
            <a:ext cx="8229600" cy="4572000"/>
          </a:xfrm>
        </p:spPr>
        <p:txBody>
          <a:bodyPr/>
          <a:lstStyle/>
          <a:p>
            <a:pPr eaLnBrk="1" hangingPunct="1">
              <a:spcBef>
                <a:spcPts val="600"/>
              </a:spcBef>
            </a:pPr>
            <a:r>
              <a:rPr lang="en-US" dirty="0"/>
              <a:t>What is "conceptual" basis for tax depreciation?</a:t>
            </a:r>
          </a:p>
          <a:p>
            <a:pPr eaLnBrk="1" hangingPunct="1">
              <a:spcBef>
                <a:spcPts val="600"/>
              </a:spcBef>
            </a:pPr>
            <a:r>
              <a:rPr lang="en-US" dirty="0"/>
              <a:t>What determines amount of  tax depreciation?</a:t>
            </a:r>
          </a:p>
          <a:p>
            <a:pPr eaLnBrk="1" hangingPunct="1">
              <a:spcBef>
                <a:spcPts val="600"/>
              </a:spcBef>
              <a:buFont typeface="Wingdings" pitchFamily="2" charset="2"/>
              <a:buNone/>
            </a:pPr>
            <a:r>
              <a:rPr lang="en-US" dirty="0"/>
              <a:t>	</a:t>
            </a:r>
            <a:r>
              <a:rPr lang="en-US" sz="2600" dirty="0"/>
              <a:t>1. Original depreciable basis</a:t>
            </a:r>
          </a:p>
          <a:p>
            <a:pPr eaLnBrk="1" hangingPunct="1">
              <a:spcBef>
                <a:spcPts val="600"/>
              </a:spcBef>
              <a:buFont typeface="Wingdings" pitchFamily="2" charset="2"/>
              <a:buNone/>
            </a:pPr>
            <a:r>
              <a:rPr lang="en-US" sz="2600" dirty="0"/>
              <a:t>	2. Cost recovery period</a:t>
            </a:r>
          </a:p>
          <a:p>
            <a:pPr eaLnBrk="1" hangingPunct="1">
              <a:spcBef>
                <a:spcPts val="600"/>
              </a:spcBef>
              <a:buFont typeface="Wingdings" pitchFamily="2" charset="2"/>
              <a:buNone/>
            </a:pPr>
            <a:r>
              <a:rPr lang="en-US" sz="2600" dirty="0"/>
              <a:t>	3. Method of depreciation</a:t>
            </a:r>
            <a:endParaRPr lang="en-US" dirty="0"/>
          </a:p>
        </p:txBody>
      </p:sp>
      <p:sp>
        <p:nvSpPr>
          <p:cNvPr id="5" name="Slide Number Placeholder 5"/>
          <p:cNvSpPr>
            <a:spLocks noGrp="1"/>
          </p:cNvSpPr>
          <p:nvPr>
            <p:ph type="sldNum" sz="quarter" idx="12"/>
          </p:nvPr>
        </p:nvSpPr>
        <p:spPr/>
        <p:txBody>
          <a:bodyPr/>
          <a:lstStyle/>
          <a:p>
            <a:pPr>
              <a:defRPr/>
            </a:pPr>
            <a:fld id="{D3082470-BB98-4E55-9F46-B53FE157A32F}" type="slidenum">
              <a:rPr lang="en-US" altLang="en-US"/>
              <a:pPr>
                <a:defRPr/>
              </a:pPr>
              <a:t>24</a:t>
            </a:fld>
            <a:endParaRPr lang="en-US" altLang="en-US"/>
          </a:p>
        </p:txBody>
      </p:sp>
      <p:sp>
        <p:nvSpPr>
          <p:cNvPr id="2" name="Footer Placeholder 1">
            <a:extLst>
              <a:ext uri="{FF2B5EF4-FFF2-40B4-BE49-F238E27FC236}">
                <a16:creationId xmlns:a16="http://schemas.microsoft.com/office/drawing/2014/main" id="{FAC46500-BB21-0E8C-B0CD-09375041F5B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662" y="152400"/>
            <a:ext cx="8440738" cy="1143000"/>
          </a:xfrm>
        </p:spPr>
        <p:txBody>
          <a:bodyPr>
            <a:noAutofit/>
          </a:bodyPr>
          <a:lstStyle/>
          <a:p>
            <a:pPr eaLnBrk="1" hangingPunct="1"/>
            <a:r>
              <a:rPr lang="en-US" sz="3600" dirty="0"/>
              <a:t>Depreciable Basis of Existing Property</a:t>
            </a:r>
            <a:endParaRPr lang="en-US" sz="3600" dirty="0">
              <a:solidFill>
                <a:schemeClr val="tx1"/>
              </a:solidFill>
            </a:endParaRPr>
          </a:p>
        </p:txBody>
      </p:sp>
      <p:sp>
        <p:nvSpPr>
          <p:cNvPr id="201731" name="Rectangle 3"/>
          <p:cNvSpPr>
            <a:spLocks noGrp="1" noChangeArrowheads="1"/>
          </p:cNvSpPr>
          <p:nvPr>
            <p:ph idx="1"/>
          </p:nvPr>
        </p:nvSpPr>
        <p:spPr>
          <a:xfrm>
            <a:off x="152400" y="1524000"/>
            <a:ext cx="8785860" cy="4876800"/>
          </a:xfrm>
        </p:spPr>
        <p:txBody>
          <a:bodyPr>
            <a:normAutofit/>
          </a:bodyPr>
          <a:lstStyle/>
          <a:p>
            <a:pPr eaLnBrk="1" hangingPunct="1">
              <a:spcBef>
                <a:spcPts val="600"/>
              </a:spcBef>
            </a:pPr>
            <a:r>
              <a:rPr lang="en-US" dirty="0"/>
              <a:t>Starting point is </a:t>
            </a:r>
            <a:r>
              <a:rPr lang="en-US" b="1" dirty="0"/>
              <a:t>original cost basis</a:t>
            </a:r>
            <a:r>
              <a:rPr lang="en-US" dirty="0"/>
              <a:t>, which is equal to total acquisition price of property:</a:t>
            </a:r>
          </a:p>
          <a:p>
            <a:pPr lvl="1" eaLnBrk="1" hangingPunct="1">
              <a:spcBef>
                <a:spcPts val="600"/>
              </a:spcBef>
            </a:pPr>
            <a:r>
              <a:rPr lang="en-US" dirty="0"/>
              <a:t>Land, building, </a:t>
            </a:r>
            <a:r>
              <a:rPr lang="en-US" sz="2200" dirty="0"/>
              <a:t>&amp;</a:t>
            </a:r>
            <a:r>
              <a:rPr lang="en-US" dirty="0"/>
              <a:t> personal property</a:t>
            </a:r>
          </a:p>
          <a:p>
            <a:pPr eaLnBrk="1" hangingPunct="1">
              <a:spcBef>
                <a:spcPts val="600"/>
              </a:spcBef>
            </a:pPr>
            <a:r>
              <a:rPr lang="en-US" b="1" dirty="0"/>
              <a:t>Original depreciable basis</a:t>
            </a:r>
            <a:r>
              <a:rPr lang="en-US" dirty="0"/>
              <a:t> for existing property:</a:t>
            </a:r>
          </a:p>
          <a:p>
            <a:pPr lvl="1" eaLnBrk="1" hangingPunct="1">
              <a:spcBef>
                <a:spcPts val="600"/>
              </a:spcBef>
            </a:pPr>
            <a:r>
              <a:rPr lang="en-US" dirty="0"/>
              <a:t>Original cost basis - land value</a:t>
            </a:r>
          </a:p>
          <a:p>
            <a:pPr eaLnBrk="1" hangingPunct="1">
              <a:spcBef>
                <a:spcPts val="600"/>
              </a:spcBef>
            </a:pPr>
            <a:r>
              <a:rPr lang="en-US" b="1" dirty="0"/>
              <a:t>Depreciable basis</a:t>
            </a:r>
            <a:r>
              <a:rPr lang="en-US" dirty="0"/>
              <a:t> of the </a:t>
            </a:r>
            <a:r>
              <a:rPr lang="en-US" b="1" dirty="0"/>
              <a:t>real</a:t>
            </a:r>
            <a:r>
              <a:rPr lang="en-US" dirty="0"/>
              <a:t> property:</a:t>
            </a:r>
          </a:p>
          <a:p>
            <a:pPr lvl="1" eaLnBrk="1" hangingPunct="1">
              <a:spcBef>
                <a:spcPts val="600"/>
              </a:spcBef>
            </a:pPr>
            <a:r>
              <a:rPr lang="en-US" dirty="0"/>
              <a:t>Original depreciable basis minus value of </a:t>
            </a:r>
            <a:r>
              <a:rPr lang="en-US" b="1" dirty="0"/>
              <a:t>personal property </a:t>
            </a:r>
          </a:p>
          <a:p>
            <a:pPr eaLnBrk="1" hangingPunct="1"/>
            <a:endParaRPr lang="en-US" dirty="0"/>
          </a:p>
        </p:txBody>
      </p:sp>
      <p:sp>
        <p:nvSpPr>
          <p:cNvPr id="4" name="Slide Number Placeholder 5"/>
          <p:cNvSpPr>
            <a:spLocks noGrp="1"/>
          </p:cNvSpPr>
          <p:nvPr>
            <p:ph type="sldNum" sz="quarter" idx="12"/>
          </p:nvPr>
        </p:nvSpPr>
        <p:spPr/>
        <p:txBody>
          <a:bodyPr/>
          <a:lstStyle/>
          <a:p>
            <a:pPr>
              <a:defRPr/>
            </a:pPr>
            <a:fld id="{7C335BF6-8699-43FA-959A-DC2B1BEE6270}" type="slidenum">
              <a:rPr lang="en-US" altLang="en-US"/>
              <a:pPr>
                <a:defRPr/>
              </a:pPr>
              <a:t>25</a:t>
            </a:fld>
            <a:endParaRPr lang="en-US" altLang="en-US"/>
          </a:p>
        </p:txBody>
      </p:sp>
      <p:sp>
        <p:nvSpPr>
          <p:cNvPr id="2" name="Footer Placeholder 1">
            <a:extLst>
              <a:ext uri="{FF2B5EF4-FFF2-40B4-BE49-F238E27FC236}">
                <a16:creationId xmlns:a16="http://schemas.microsoft.com/office/drawing/2014/main" id="{1638E54E-16EB-892E-9ADB-508EDDCDBABB}"/>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3662" y="152400"/>
            <a:ext cx="8440738" cy="1143000"/>
          </a:xfrm>
        </p:spPr>
        <p:txBody>
          <a:bodyPr>
            <a:noAutofit/>
          </a:bodyPr>
          <a:lstStyle/>
          <a:p>
            <a:pPr eaLnBrk="1" hangingPunct="1"/>
            <a:r>
              <a:rPr lang="en-US" sz="3600" dirty="0"/>
              <a:t>Depreciable Basis of Existing Property</a:t>
            </a:r>
            <a:endParaRPr lang="en-US" sz="3600" dirty="0">
              <a:solidFill>
                <a:schemeClr val="tx1"/>
              </a:solidFill>
            </a:endParaRPr>
          </a:p>
        </p:txBody>
      </p:sp>
      <p:sp>
        <p:nvSpPr>
          <p:cNvPr id="201731" name="Rectangle 3"/>
          <p:cNvSpPr>
            <a:spLocks noGrp="1" noChangeArrowheads="1"/>
          </p:cNvSpPr>
          <p:nvPr>
            <p:ph idx="1"/>
          </p:nvPr>
        </p:nvSpPr>
        <p:spPr>
          <a:xfrm>
            <a:off x="228600" y="1600200"/>
            <a:ext cx="8458200" cy="4876800"/>
          </a:xfrm>
        </p:spPr>
        <p:txBody>
          <a:bodyPr/>
          <a:lstStyle/>
          <a:p>
            <a:pPr marL="0" indent="0" eaLnBrk="1" hangingPunct="1">
              <a:buFont typeface="Wingdings" pitchFamily="2" charset="2"/>
              <a:buNone/>
            </a:pPr>
            <a:r>
              <a:rPr lang="en-US" dirty="0"/>
              <a:t>	Original cost basis </a:t>
            </a:r>
            <a:r>
              <a:rPr lang="en-US" sz="2000" dirty="0"/>
              <a:t>(typically, price + acquisition costs)</a:t>
            </a:r>
          </a:p>
          <a:p>
            <a:pPr marL="0" indent="0" eaLnBrk="1" hangingPunct="1">
              <a:buFont typeface="Wingdings" pitchFamily="2" charset="2"/>
              <a:buNone/>
            </a:pPr>
            <a:r>
              <a:rPr lang="en-US" sz="2000" dirty="0"/>
              <a:t>         </a:t>
            </a:r>
            <a:r>
              <a:rPr lang="en-US" dirty="0"/>
              <a:t>-  Land value </a:t>
            </a:r>
            <a:r>
              <a:rPr lang="en-US" sz="2000" b="1" dirty="0"/>
              <a:t> </a:t>
            </a:r>
          </a:p>
          <a:p>
            <a:pPr marL="0" indent="0" eaLnBrk="1" hangingPunct="1">
              <a:buFont typeface="Wingdings" pitchFamily="2" charset="2"/>
              <a:buNone/>
            </a:pPr>
            <a:r>
              <a:rPr lang="en-US" dirty="0"/>
              <a:t>      = Original (total) depreciable basis </a:t>
            </a:r>
          </a:p>
          <a:p>
            <a:pPr marL="0" lvl="1" indent="0" eaLnBrk="1" hangingPunct="1">
              <a:buFont typeface="Wingdings" pitchFamily="2" charset="2"/>
              <a:buNone/>
            </a:pPr>
            <a:r>
              <a:rPr lang="en-US" sz="2800" b="1" dirty="0"/>
              <a:t>       -	</a:t>
            </a:r>
            <a:r>
              <a:rPr lang="en-US" sz="3200" dirty="0"/>
              <a:t>Value of personal property </a:t>
            </a:r>
          </a:p>
          <a:p>
            <a:pPr marL="0" indent="0" eaLnBrk="1" hangingPunct="1">
              <a:buFont typeface="Wingdings" pitchFamily="2" charset="2"/>
              <a:buNone/>
            </a:pPr>
            <a:r>
              <a:rPr lang="en-US" dirty="0"/>
              <a:t>      = Depreciable basis of </a:t>
            </a:r>
            <a:r>
              <a:rPr lang="en-US" b="1" dirty="0"/>
              <a:t>real</a:t>
            </a:r>
            <a:r>
              <a:rPr lang="en-US" dirty="0"/>
              <a:t> property  </a:t>
            </a:r>
            <a:endParaRPr lang="en-US" b="1" dirty="0"/>
          </a:p>
        </p:txBody>
      </p:sp>
      <p:sp>
        <p:nvSpPr>
          <p:cNvPr id="4" name="Line 6"/>
          <p:cNvSpPr>
            <a:spLocks noChangeShapeType="1"/>
          </p:cNvSpPr>
          <p:nvPr/>
        </p:nvSpPr>
        <p:spPr bwMode="auto">
          <a:xfrm>
            <a:off x="1143000" y="2514600"/>
            <a:ext cx="6583680" cy="0"/>
          </a:xfrm>
          <a:prstGeom prst="line">
            <a:avLst/>
          </a:prstGeom>
          <a:noFill/>
          <a:ln w="19050">
            <a:solidFill>
              <a:schemeClr val="tx1"/>
            </a:solidFill>
            <a:round/>
            <a:headEnd/>
            <a:tailEnd/>
          </a:ln>
        </p:spPr>
        <p:txBody>
          <a:bodyPr/>
          <a:lstStyle/>
          <a:p>
            <a:endParaRPr lang="en-US"/>
          </a:p>
        </p:txBody>
      </p:sp>
      <p:sp>
        <p:nvSpPr>
          <p:cNvPr id="5" name="Line 6"/>
          <p:cNvSpPr>
            <a:spLocks noChangeShapeType="1"/>
          </p:cNvSpPr>
          <p:nvPr/>
        </p:nvSpPr>
        <p:spPr bwMode="auto">
          <a:xfrm>
            <a:off x="1143000" y="3581400"/>
            <a:ext cx="6583680" cy="0"/>
          </a:xfrm>
          <a:prstGeom prst="line">
            <a:avLst/>
          </a:prstGeom>
          <a:noFill/>
          <a:ln w="19050">
            <a:solidFill>
              <a:schemeClr val="tx1"/>
            </a:solidFill>
            <a:round/>
            <a:headEnd/>
            <a:tailEnd/>
          </a:ln>
        </p:spPr>
        <p:txBody>
          <a:bodyPr/>
          <a:lstStyle/>
          <a:p>
            <a:endParaRPr lang="en-US"/>
          </a:p>
        </p:txBody>
      </p:sp>
      <p:sp>
        <p:nvSpPr>
          <p:cNvPr id="2" name="Footer Placeholder 1">
            <a:extLst>
              <a:ext uri="{FF2B5EF4-FFF2-40B4-BE49-F238E27FC236}">
                <a16:creationId xmlns:a16="http://schemas.microsoft.com/office/drawing/2014/main" id="{9BE432E4-2BC3-6BC4-551C-E961D59166FF}"/>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3" name="Slide Number Placeholder 2">
            <a:extLst>
              <a:ext uri="{FF2B5EF4-FFF2-40B4-BE49-F238E27FC236}">
                <a16:creationId xmlns:a16="http://schemas.microsoft.com/office/drawing/2014/main" id="{92B9C037-20D1-E73B-050A-8D41FCF86CD7}"/>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26</a:t>
            </a:fld>
            <a:endParaRPr lang="en-US" altLang="en-US">
              <a:solidFill>
                <a:prstClr val="black">
                  <a:tint val="95000"/>
                </a:prstClr>
              </a:solidFill>
            </a:endParaRPr>
          </a:p>
        </p:txBody>
      </p:sp>
    </p:spTree>
    <p:extLst>
      <p:ext uri="{BB962C8B-B14F-4D97-AF65-F5344CB8AC3E}">
        <p14:creationId xmlns:p14="http://schemas.microsoft.com/office/powerpoint/2010/main" val="229571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152400"/>
            <a:ext cx="8534400" cy="1143000"/>
          </a:xfrm>
        </p:spPr>
        <p:txBody>
          <a:bodyPr>
            <a:normAutofit/>
          </a:bodyPr>
          <a:lstStyle/>
          <a:p>
            <a:pPr eaLnBrk="1" hangingPunct="1"/>
            <a:r>
              <a:rPr lang="en-US" sz="3600" dirty="0"/>
              <a:t>Cost Recovery Periods</a:t>
            </a:r>
            <a:endParaRPr lang="en-US" sz="3600" dirty="0">
              <a:solidFill>
                <a:schemeClr val="tx1"/>
              </a:solidFill>
            </a:endParaRPr>
          </a:p>
        </p:txBody>
      </p:sp>
      <p:sp>
        <p:nvSpPr>
          <p:cNvPr id="203779" name="Rectangle 3"/>
          <p:cNvSpPr>
            <a:spLocks noGrp="1" noChangeArrowheads="1"/>
          </p:cNvSpPr>
          <p:nvPr>
            <p:ph idx="1"/>
          </p:nvPr>
        </p:nvSpPr>
        <p:spPr>
          <a:xfrm>
            <a:off x="457200" y="1524000"/>
            <a:ext cx="8229600" cy="3429000"/>
          </a:xfrm>
        </p:spPr>
        <p:txBody>
          <a:bodyPr/>
          <a:lstStyle/>
          <a:p>
            <a:pPr eaLnBrk="1" hangingPunct="1">
              <a:spcBef>
                <a:spcPts val="600"/>
              </a:spcBef>
            </a:pPr>
            <a:r>
              <a:rPr lang="en-US" dirty="0"/>
              <a:t>Cost recovery periods for real (not personal) property:</a:t>
            </a:r>
          </a:p>
          <a:p>
            <a:pPr lvl="1" eaLnBrk="1" hangingPunct="1">
              <a:spcBef>
                <a:spcPts val="600"/>
              </a:spcBef>
            </a:pPr>
            <a:r>
              <a:rPr lang="en-US" sz="2300" dirty="0"/>
              <a:t>27.5 years for "residential" income property</a:t>
            </a:r>
          </a:p>
          <a:p>
            <a:pPr lvl="1" eaLnBrk="1" hangingPunct="1">
              <a:spcBef>
                <a:spcPts val="600"/>
              </a:spcBef>
            </a:pPr>
            <a:r>
              <a:rPr lang="en-US" sz="2300" dirty="0"/>
              <a:t>39.0 years for "non-residential" income property</a:t>
            </a:r>
          </a:p>
          <a:p>
            <a:pPr lvl="1" eaLnBrk="1" hangingPunct="1">
              <a:spcBef>
                <a:spcPts val="600"/>
              </a:spcBef>
              <a:buFont typeface="Wingdings" pitchFamily="2" charset="2"/>
              <a:buNone/>
            </a:pPr>
            <a:r>
              <a:rPr lang="en-US" sz="2300" dirty="0"/>
              <a:t>	(31.5 if placed in service before May 13, 1993)</a:t>
            </a:r>
            <a:endParaRPr lang="en-US" dirty="0"/>
          </a:p>
          <a:p>
            <a:pPr eaLnBrk="1" hangingPunct="1">
              <a:spcBef>
                <a:spcPts val="600"/>
              </a:spcBef>
            </a:pPr>
            <a:r>
              <a:rPr lang="en-US" dirty="0"/>
              <a:t>Distinction between residential </a:t>
            </a:r>
            <a:r>
              <a:rPr lang="en-US" sz="2400" dirty="0"/>
              <a:t>&amp;</a:t>
            </a:r>
            <a:r>
              <a:rPr lang="en-US" dirty="0"/>
              <a:t> non-residential income property?</a:t>
            </a:r>
          </a:p>
          <a:p>
            <a:pPr eaLnBrk="1" hangingPunct="1"/>
            <a:endParaRPr lang="en-US" dirty="0"/>
          </a:p>
        </p:txBody>
      </p:sp>
      <p:sp>
        <p:nvSpPr>
          <p:cNvPr id="4" name="Slide Number Placeholder 5"/>
          <p:cNvSpPr>
            <a:spLocks noGrp="1"/>
          </p:cNvSpPr>
          <p:nvPr>
            <p:ph type="sldNum" sz="quarter" idx="12"/>
          </p:nvPr>
        </p:nvSpPr>
        <p:spPr/>
        <p:txBody>
          <a:bodyPr/>
          <a:lstStyle/>
          <a:p>
            <a:pPr>
              <a:defRPr/>
            </a:pPr>
            <a:fld id="{3B073EBB-4CBB-45B9-8ECB-865F9357ED60}" type="slidenum">
              <a:rPr lang="en-US" altLang="en-US"/>
              <a:pPr>
                <a:defRPr/>
              </a:pPr>
              <a:t>27</a:t>
            </a:fld>
            <a:endParaRPr lang="en-US" altLang="en-US"/>
          </a:p>
        </p:txBody>
      </p:sp>
      <p:sp>
        <p:nvSpPr>
          <p:cNvPr id="5" name="Rectangle 3"/>
          <p:cNvSpPr txBox="1">
            <a:spLocks noChangeArrowheads="1"/>
          </p:cNvSpPr>
          <p:nvPr/>
        </p:nvSpPr>
        <p:spPr bwMode="auto">
          <a:xfrm>
            <a:off x="1295400" y="4953000"/>
            <a:ext cx="4419600" cy="1143000"/>
          </a:xfrm>
          <a:prstGeom prst="rect">
            <a:avLst/>
          </a:prstGeom>
          <a:noFill/>
          <a:ln w="25400">
            <a:solidFill>
              <a:srgbClr val="303F7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rgbClr val="303F70"/>
              </a:buClr>
              <a:buFont typeface="Wingdings" pitchFamily="2" charset="2"/>
              <a:buChar char="n"/>
              <a:defRPr sz="2800">
                <a:solidFill>
                  <a:srgbClr val="303F70"/>
                </a:solidFill>
                <a:latin typeface="+mn-lt"/>
                <a:ea typeface="+mn-ea"/>
                <a:cs typeface="+mn-cs"/>
              </a:defRPr>
            </a:lvl1pPr>
            <a:lvl2pPr marL="669925" indent="-325438" algn="l" rtl="0" eaLnBrk="0" fontAlgn="base" hangingPunct="0">
              <a:spcBef>
                <a:spcPct val="20000"/>
              </a:spcBef>
              <a:spcAft>
                <a:spcPct val="0"/>
              </a:spcAft>
              <a:buClr>
                <a:srgbClr val="303F70"/>
              </a:buClr>
              <a:buFont typeface="Wingdings" pitchFamily="2" charset="2"/>
              <a:buChar char="q"/>
              <a:defRPr sz="2400">
                <a:solidFill>
                  <a:srgbClr val="303F70"/>
                </a:solidFill>
                <a:latin typeface="+mn-lt"/>
              </a:defRPr>
            </a:lvl2pPr>
            <a:lvl3pPr marL="1022350" indent="-350838" algn="l" rtl="0" eaLnBrk="0" fontAlgn="base" hangingPunct="0">
              <a:spcBef>
                <a:spcPct val="20000"/>
              </a:spcBef>
              <a:spcAft>
                <a:spcPct val="0"/>
              </a:spcAft>
              <a:buClr>
                <a:srgbClr val="303F70"/>
              </a:buClr>
              <a:buFont typeface="Wingdings" pitchFamily="2" charset="2"/>
              <a:buChar char="n"/>
              <a:defRPr sz="2200">
                <a:solidFill>
                  <a:srgbClr val="303F70"/>
                </a:solidFill>
                <a:latin typeface="+mn-lt"/>
              </a:defRPr>
            </a:lvl3pPr>
            <a:lvl4pPr marL="1339850" indent="-315913" algn="l" rtl="0" eaLnBrk="0" fontAlgn="base" hangingPunct="0">
              <a:spcBef>
                <a:spcPct val="20000"/>
              </a:spcBef>
              <a:spcAft>
                <a:spcPct val="0"/>
              </a:spcAft>
              <a:buClr>
                <a:srgbClr val="303F70"/>
              </a:buClr>
              <a:buFont typeface="Wingdings" pitchFamily="2" charset="2"/>
              <a:buChar char="q"/>
              <a:defRPr sz="2000">
                <a:solidFill>
                  <a:srgbClr val="303F70"/>
                </a:solidFill>
                <a:latin typeface="+mn-lt"/>
              </a:defRPr>
            </a:lvl4pPr>
            <a:lvl5pPr marL="1681163" indent="-339725" algn="l" rtl="0" eaLnBrk="0" fontAlgn="base" hangingPunct="0">
              <a:spcBef>
                <a:spcPct val="20000"/>
              </a:spcBef>
              <a:spcAft>
                <a:spcPct val="0"/>
              </a:spcAft>
              <a:buClr>
                <a:srgbClr val="303F70"/>
              </a:buClr>
              <a:buFont typeface="Wingdings" pitchFamily="2" charset="2"/>
              <a:buChar char="§"/>
              <a:defRPr sz="1800">
                <a:solidFill>
                  <a:srgbClr val="303F70"/>
                </a:solidFill>
                <a:latin typeface="+mn-lt"/>
              </a:defRPr>
            </a:lvl5pPr>
            <a:lvl6pPr marL="2138363" indent="-339725" algn="l" rtl="0" fontAlgn="base">
              <a:spcBef>
                <a:spcPct val="20000"/>
              </a:spcBef>
              <a:spcAft>
                <a:spcPct val="0"/>
              </a:spcAft>
              <a:buClr>
                <a:srgbClr val="303F70"/>
              </a:buClr>
              <a:buFont typeface="Wingdings" pitchFamily="2" charset="2"/>
              <a:buChar char="§"/>
              <a:defRPr sz="2000">
                <a:solidFill>
                  <a:srgbClr val="303F70"/>
                </a:solidFill>
                <a:latin typeface="+mn-lt"/>
              </a:defRPr>
            </a:lvl6pPr>
            <a:lvl7pPr marL="2595563" indent="-339725" algn="l" rtl="0" fontAlgn="base">
              <a:spcBef>
                <a:spcPct val="20000"/>
              </a:spcBef>
              <a:spcAft>
                <a:spcPct val="0"/>
              </a:spcAft>
              <a:buClr>
                <a:srgbClr val="303F70"/>
              </a:buClr>
              <a:buFont typeface="Wingdings" pitchFamily="2" charset="2"/>
              <a:buChar char="§"/>
              <a:defRPr sz="2000">
                <a:solidFill>
                  <a:srgbClr val="303F70"/>
                </a:solidFill>
                <a:latin typeface="+mn-lt"/>
              </a:defRPr>
            </a:lvl7pPr>
            <a:lvl8pPr marL="3052763" indent="-339725" algn="l" rtl="0" fontAlgn="base">
              <a:spcBef>
                <a:spcPct val="20000"/>
              </a:spcBef>
              <a:spcAft>
                <a:spcPct val="0"/>
              </a:spcAft>
              <a:buClr>
                <a:srgbClr val="303F70"/>
              </a:buClr>
              <a:buFont typeface="Wingdings" pitchFamily="2" charset="2"/>
              <a:buChar char="§"/>
              <a:defRPr sz="2000">
                <a:solidFill>
                  <a:srgbClr val="303F70"/>
                </a:solidFill>
                <a:latin typeface="+mn-lt"/>
              </a:defRPr>
            </a:lvl8pPr>
            <a:lvl9pPr marL="3509963" indent="-339725" algn="l" rtl="0" fontAlgn="base">
              <a:spcBef>
                <a:spcPct val="20000"/>
              </a:spcBef>
              <a:spcAft>
                <a:spcPct val="0"/>
              </a:spcAft>
              <a:buClr>
                <a:srgbClr val="303F70"/>
              </a:buClr>
              <a:buFont typeface="Wingdings" pitchFamily="2" charset="2"/>
              <a:buChar char="§"/>
              <a:defRPr sz="2000">
                <a:solidFill>
                  <a:srgbClr val="303F70"/>
                </a:solidFill>
                <a:latin typeface="+mn-lt"/>
              </a:defRPr>
            </a:lvl9pPr>
          </a:lstStyle>
          <a:p>
            <a:pPr marL="0" indent="0" eaLnBrk="1" hangingPunct="1">
              <a:buFont typeface="Wingdings" pitchFamily="2" charset="2"/>
              <a:buNone/>
              <a:defRPr/>
            </a:pPr>
            <a:r>
              <a:rPr lang="en-US" sz="1600" dirty="0">
                <a:solidFill>
                  <a:schemeClr val="tx1"/>
                </a:solidFill>
              </a:rPr>
              <a:t>What determines amount of tax depreciation?</a:t>
            </a:r>
          </a:p>
          <a:p>
            <a:pPr eaLnBrk="1" hangingPunct="1">
              <a:buFont typeface="Wingdings" pitchFamily="2" charset="2"/>
              <a:buNone/>
              <a:defRPr/>
            </a:pPr>
            <a:r>
              <a:rPr lang="en-US" sz="1600" dirty="0">
                <a:solidFill>
                  <a:schemeClr val="tx1"/>
                </a:solidFill>
              </a:rPr>
              <a:t>	1. Original depreciable basis</a:t>
            </a:r>
          </a:p>
          <a:p>
            <a:pPr eaLnBrk="1" hangingPunct="1">
              <a:buFont typeface="Wingdings" pitchFamily="2" charset="2"/>
              <a:buNone/>
              <a:defRPr/>
            </a:pPr>
            <a:r>
              <a:rPr lang="en-US" sz="1600" dirty="0">
                <a:solidFill>
                  <a:schemeClr val="tx1"/>
                </a:solidFill>
              </a:rPr>
              <a:t>	2. Cost recovery period</a:t>
            </a:r>
          </a:p>
          <a:p>
            <a:pPr eaLnBrk="1" hangingPunct="1">
              <a:buFont typeface="Wingdings" pitchFamily="2" charset="2"/>
              <a:buNone/>
              <a:defRPr/>
            </a:pPr>
            <a:r>
              <a:rPr lang="en-US" sz="1600" dirty="0">
                <a:solidFill>
                  <a:schemeClr val="tx1"/>
                </a:solidFill>
              </a:rPr>
              <a:t>	3. Method of depreciation</a:t>
            </a:r>
          </a:p>
        </p:txBody>
      </p:sp>
      <p:sp>
        <p:nvSpPr>
          <p:cNvPr id="2" name="Footer Placeholder 1">
            <a:extLst>
              <a:ext uri="{FF2B5EF4-FFF2-40B4-BE49-F238E27FC236}">
                <a16:creationId xmlns:a16="http://schemas.microsoft.com/office/drawing/2014/main" id="{627BB039-C2B9-0014-CC9F-2566C7B4C3C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28600"/>
            <a:ext cx="8229600" cy="941388"/>
          </a:xfrm>
        </p:spPr>
        <p:txBody>
          <a:bodyPr/>
          <a:lstStyle/>
          <a:p>
            <a:pPr eaLnBrk="1" hangingPunct="1"/>
            <a:r>
              <a:rPr lang="en-US" sz="3600" dirty="0"/>
              <a:t>Methods of Depreciation</a:t>
            </a:r>
            <a:endParaRPr lang="en-US" sz="3600" dirty="0">
              <a:solidFill>
                <a:schemeClr val="tx1"/>
              </a:solidFill>
            </a:endParaRPr>
          </a:p>
        </p:txBody>
      </p:sp>
      <p:sp>
        <p:nvSpPr>
          <p:cNvPr id="40963" name="Rectangle 3"/>
          <p:cNvSpPr>
            <a:spLocks noGrp="1" noChangeArrowheads="1"/>
          </p:cNvSpPr>
          <p:nvPr>
            <p:ph type="body" sz="half" idx="1"/>
          </p:nvPr>
        </p:nvSpPr>
        <p:spPr>
          <a:xfrm>
            <a:off x="96837" y="1524001"/>
            <a:ext cx="7675563" cy="3886200"/>
          </a:xfrm>
        </p:spPr>
        <p:txBody>
          <a:bodyPr/>
          <a:lstStyle/>
          <a:p>
            <a:pPr eaLnBrk="1" hangingPunct="1"/>
            <a:r>
              <a:rPr lang="en-US" sz="2800" dirty="0"/>
              <a:t>Straight-line method</a:t>
            </a:r>
          </a:p>
          <a:p>
            <a:pPr eaLnBrk="1" hangingPunct="1"/>
            <a:endParaRPr lang="en-US" sz="2800" dirty="0">
              <a:solidFill>
                <a:srgbClr val="731324"/>
              </a:solidFill>
            </a:endParaRPr>
          </a:p>
          <a:p>
            <a:pPr eaLnBrk="1" hangingPunct="1"/>
            <a:endParaRPr lang="en-US" sz="2800" dirty="0">
              <a:solidFill>
                <a:srgbClr val="731324"/>
              </a:solidFill>
            </a:endParaRPr>
          </a:p>
          <a:p>
            <a:pPr eaLnBrk="1" hangingPunct="1"/>
            <a:r>
              <a:rPr lang="en-US" sz="2800" dirty="0"/>
              <a:t>For 27.5 year residential:</a:t>
            </a:r>
          </a:p>
          <a:p>
            <a:pPr eaLnBrk="1" hangingPunct="1"/>
            <a:endParaRPr lang="en-US" sz="2800" dirty="0"/>
          </a:p>
          <a:p>
            <a:pPr eaLnBrk="1" hangingPunct="1"/>
            <a:endParaRPr lang="en-US" sz="2800" dirty="0"/>
          </a:p>
          <a:p>
            <a:pPr eaLnBrk="1" hangingPunct="1"/>
            <a:r>
              <a:rPr lang="en-US" sz="2800" dirty="0"/>
              <a:t>For 39 year commercial:</a:t>
            </a:r>
          </a:p>
          <a:p>
            <a:pPr eaLnBrk="1" hangingPunct="1"/>
            <a:endParaRPr lang="en-US" sz="2800" dirty="0"/>
          </a:p>
          <a:p>
            <a:pPr eaLnBrk="1" hangingPunct="1"/>
            <a:endParaRPr lang="en-US" sz="2800" dirty="0"/>
          </a:p>
          <a:p>
            <a:pPr eaLnBrk="1" hangingPunct="1">
              <a:buFont typeface="Wingdings" pitchFamily="2" charset="2"/>
              <a:buNone/>
            </a:pPr>
            <a:endParaRPr lang="en-US" sz="2800" dirty="0">
              <a:solidFill>
                <a:srgbClr val="731324"/>
              </a:solidFill>
            </a:endParaRPr>
          </a:p>
          <a:p>
            <a:pPr eaLnBrk="1" hangingPunct="1"/>
            <a:endParaRPr lang="en-US" sz="2800" dirty="0">
              <a:solidFill>
                <a:srgbClr val="731324"/>
              </a:solidFill>
            </a:endParaRPr>
          </a:p>
          <a:p>
            <a:pPr eaLnBrk="1" hangingPunct="1"/>
            <a:endParaRPr lang="en-US" sz="2800" dirty="0">
              <a:solidFill>
                <a:srgbClr val="731324"/>
              </a:solidFill>
            </a:endParaRPr>
          </a:p>
          <a:p>
            <a:pPr eaLnBrk="1" hangingPunct="1">
              <a:buFont typeface="Wingdings" pitchFamily="2" charset="2"/>
              <a:buNone/>
            </a:pPr>
            <a:endParaRPr lang="en-US" sz="2800" dirty="0">
              <a:solidFill>
                <a:srgbClr val="731324"/>
              </a:solidFill>
            </a:endParaRPr>
          </a:p>
        </p:txBody>
      </p:sp>
      <p:graphicFrame>
        <p:nvGraphicFramePr>
          <p:cNvPr id="40964" name="Object 4"/>
          <p:cNvGraphicFramePr>
            <a:graphicFrameLocks noGrp="1" noChangeAspect="1"/>
          </p:cNvGraphicFramePr>
          <p:nvPr>
            <p:ph sz="quarter" idx="2"/>
            <p:extLst>
              <p:ext uri="{D42A27DB-BD31-4B8C-83A1-F6EECF244321}">
                <p14:modId xmlns:p14="http://schemas.microsoft.com/office/powerpoint/2010/main" val="3270332271"/>
              </p:ext>
            </p:extLst>
          </p:nvPr>
        </p:nvGraphicFramePr>
        <p:xfrm>
          <a:off x="2220913" y="2192338"/>
          <a:ext cx="3433762" cy="550862"/>
        </p:xfrm>
        <a:graphic>
          <a:graphicData uri="http://schemas.openxmlformats.org/presentationml/2006/ole">
            <mc:AlternateContent xmlns:mc="http://schemas.openxmlformats.org/markup-compatibility/2006">
              <mc:Choice xmlns:v="urn:schemas-microsoft-com:vml" Requires="v">
                <p:oleObj name="Equation" r:id="rId3" imgW="2692400" imgH="431800" progId="Equation.3">
                  <p:embed/>
                </p:oleObj>
              </mc:Choice>
              <mc:Fallback>
                <p:oleObj name="Equation" r:id="rId3" imgW="26924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913" y="2192338"/>
                        <a:ext cx="3433762"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Grp="1" noChangeAspect="1"/>
          </p:cNvGraphicFramePr>
          <p:nvPr>
            <p:ph sz="quarter" idx="3"/>
            <p:extLst>
              <p:ext uri="{D42A27DB-BD31-4B8C-83A1-F6EECF244321}">
                <p14:modId xmlns:p14="http://schemas.microsoft.com/office/powerpoint/2010/main" val="696268588"/>
              </p:ext>
            </p:extLst>
          </p:nvPr>
        </p:nvGraphicFramePr>
        <p:xfrm>
          <a:off x="2312988" y="3429000"/>
          <a:ext cx="4043362" cy="533400"/>
        </p:xfrm>
        <a:graphic>
          <a:graphicData uri="http://schemas.openxmlformats.org/presentationml/2006/ole">
            <mc:AlternateContent xmlns:mc="http://schemas.openxmlformats.org/markup-compatibility/2006">
              <mc:Choice xmlns:v="urn:schemas-microsoft-com:vml" Requires="v">
                <p:oleObj name="Equation" r:id="rId5" imgW="2984500" imgH="393700" progId="Equation.3">
                  <p:embed/>
                </p:oleObj>
              </mc:Choice>
              <mc:Fallback>
                <p:oleObj name="Equation" r:id="rId5" imgW="29845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988" y="3429000"/>
                        <a:ext cx="4043362" cy="533400"/>
                      </a:xfrm>
                      <a:prstGeom prst="rect">
                        <a:avLst/>
                      </a:prstGeom>
                      <a:noFill/>
                      <a:ln>
                        <a:noFill/>
                      </a:ln>
                      <a:effectLst/>
                    </p:spPr>
                  </p:pic>
                </p:oleObj>
              </mc:Fallback>
            </mc:AlternateContent>
          </a:graphicData>
        </a:graphic>
      </p:graphicFrame>
      <p:graphicFrame>
        <p:nvGraphicFramePr>
          <p:cNvPr id="40966" name="Object 6"/>
          <p:cNvGraphicFramePr>
            <a:graphicFrameLocks noChangeAspect="1"/>
          </p:cNvGraphicFramePr>
          <p:nvPr>
            <p:extLst>
              <p:ext uri="{D42A27DB-BD31-4B8C-83A1-F6EECF244321}">
                <p14:modId xmlns:p14="http://schemas.microsoft.com/office/powerpoint/2010/main" val="1968177419"/>
              </p:ext>
            </p:extLst>
          </p:nvPr>
        </p:nvGraphicFramePr>
        <p:xfrm>
          <a:off x="2065338" y="4748213"/>
          <a:ext cx="4640263" cy="509588"/>
        </p:xfrm>
        <a:graphic>
          <a:graphicData uri="http://schemas.openxmlformats.org/presentationml/2006/ole">
            <mc:AlternateContent xmlns:mc="http://schemas.openxmlformats.org/markup-compatibility/2006">
              <mc:Choice xmlns:v="urn:schemas-microsoft-com:vml" Requires="v">
                <p:oleObj name="Equation" r:id="rId7" imgW="2794000" imgH="393700" progId="Equation.3">
                  <p:embed/>
                </p:oleObj>
              </mc:Choice>
              <mc:Fallback>
                <p:oleObj name="Equation" r:id="rId7" imgW="27940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5338" y="4748213"/>
                        <a:ext cx="4640263" cy="509588"/>
                      </a:xfrm>
                      <a:prstGeom prst="rect">
                        <a:avLst/>
                      </a:prstGeom>
                      <a:noFill/>
                      <a:ln>
                        <a:noFill/>
                      </a:ln>
                      <a:effectLst/>
                    </p:spPr>
                  </p:pic>
                </p:oleObj>
              </mc:Fallback>
            </mc:AlternateContent>
          </a:graphicData>
        </a:graphic>
      </p:graphicFrame>
      <p:sp>
        <p:nvSpPr>
          <p:cNvPr id="7" name="Rectangle 3"/>
          <p:cNvSpPr txBox="1">
            <a:spLocks noChangeArrowheads="1"/>
          </p:cNvSpPr>
          <p:nvPr/>
        </p:nvSpPr>
        <p:spPr>
          <a:xfrm>
            <a:off x="152400" y="5410201"/>
            <a:ext cx="8458200" cy="914400"/>
          </a:xfrm>
          <a:prstGeom prst="rect">
            <a:avLst/>
          </a:prstGeom>
        </p:spPr>
        <p:txBody>
          <a:bodyPr vert="horz" lIns="54864" tIns="91440" rtlCol="0">
            <a:normAutofit/>
          </a:bodyPr>
          <a:lstStyle>
            <a:lvl1pPr marL="576072" indent="-457200" algn="l" rtl="0" eaLnBrk="1" latinLnBrk="0" hangingPunct="1">
              <a:spcBef>
                <a:spcPts val="0"/>
              </a:spcBef>
              <a:buClr>
                <a:schemeClr val="accent4"/>
              </a:buClr>
              <a:buSzPct val="80000"/>
              <a:buFont typeface="Wingdings" pitchFamily="2" charset="2"/>
              <a:buChar char="§"/>
              <a:defRPr kumimoji="0" sz="3200" kern="1200">
                <a:solidFill>
                  <a:schemeClr val="tx1"/>
                </a:solidFill>
                <a:latin typeface="+mn-lt"/>
                <a:ea typeface="+mn-ea"/>
                <a:cs typeface="+mn-cs"/>
              </a:defRPr>
            </a:lvl1pPr>
            <a:lvl2pPr marL="914400" indent="-457200" algn="l" rtl="0" eaLnBrk="1" latinLnBrk="0" hangingPunct="1">
              <a:spcBef>
                <a:spcPct val="20000"/>
              </a:spcBef>
              <a:buClr>
                <a:schemeClr val="accent4"/>
              </a:buClr>
              <a:buSzPct val="90000"/>
              <a:buFont typeface="Wingdings" pitchFamily="2" charset="2"/>
              <a:buChar char="§"/>
              <a:defRPr kumimoji="0" sz="2800" kern="1200">
                <a:solidFill>
                  <a:schemeClr val="tx1"/>
                </a:solidFill>
                <a:latin typeface="+mn-lt"/>
                <a:ea typeface="+mn-ea"/>
                <a:cs typeface="+mn-cs"/>
              </a:defRPr>
            </a:lvl2pPr>
            <a:lvl3pPr marL="1110996" indent="-342900" algn="l" rtl="0" eaLnBrk="1" latinLnBrk="0" hangingPunct="1">
              <a:spcBef>
                <a:spcPct val="20000"/>
              </a:spcBef>
              <a:buClr>
                <a:schemeClr val="accent4"/>
              </a:buClr>
              <a:buFont typeface="Wingdings" pitchFamily="2" charset="2"/>
              <a:buChar char="§"/>
              <a:defRPr kumimoji="0" sz="2400" kern="1200">
                <a:solidFill>
                  <a:schemeClr val="tx1"/>
                </a:solidFill>
                <a:latin typeface="+mn-lt"/>
                <a:ea typeface="+mn-ea"/>
                <a:cs typeface="+mn-cs"/>
              </a:defRPr>
            </a:lvl3pPr>
            <a:lvl4pPr marL="1376172" indent="-342900" algn="l" rtl="0" eaLnBrk="1" latinLnBrk="0" hangingPunct="1">
              <a:spcBef>
                <a:spcPct val="20000"/>
              </a:spcBef>
              <a:buClr>
                <a:schemeClr val="accent4"/>
              </a:buClr>
              <a:buFont typeface="Wingdings" pitchFamily="2" charset="2"/>
              <a:buChar char="§"/>
              <a:defRPr kumimoji="0" sz="2000" kern="1200">
                <a:solidFill>
                  <a:schemeClr val="tx1"/>
                </a:solidFill>
                <a:latin typeface="+mn-lt"/>
                <a:ea typeface="+mn-ea"/>
                <a:cs typeface="+mn-cs"/>
              </a:defRPr>
            </a:lvl4pPr>
            <a:lvl5pPr marL="1586484" indent="-342900" algn="l" rtl="0" eaLnBrk="1" latinLnBrk="0" hangingPunct="1">
              <a:spcBef>
                <a:spcPct val="20000"/>
              </a:spcBef>
              <a:buClr>
                <a:schemeClr val="accent4"/>
              </a:buClr>
              <a:buFont typeface="Wingdings" pitchFamily="2" charset="2"/>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Clr>
                <a:schemeClr val="tx1"/>
              </a:buClr>
              <a:defRPr/>
            </a:pPr>
            <a:r>
              <a:rPr lang="en-US" sz="2400" dirty="0"/>
              <a:t>Depreciation tables supplied by IRS</a:t>
            </a:r>
          </a:p>
          <a:p>
            <a:pPr>
              <a:buClr>
                <a:schemeClr val="tx1"/>
              </a:buClr>
              <a:defRPr/>
            </a:pPr>
            <a:r>
              <a:rPr lang="en-US" sz="2400" dirty="0"/>
              <a:t>“Mid-month” convention?</a:t>
            </a:r>
          </a:p>
          <a:p>
            <a:pPr>
              <a:defRPr/>
            </a:pPr>
            <a:endParaRPr lang="en-US" sz="2800" dirty="0"/>
          </a:p>
          <a:p>
            <a:pPr>
              <a:defRPr/>
            </a:pPr>
            <a:endParaRPr lang="en-US" sz="2800" dirty="0"/>
          </a:p>
          <a:p>
            <a:pPr marL="0" indent="0">
              <a:buFont typeface="Wingdings" pitchFamily="2" charset="2"/>
              <a:buNone/>
              <a:defRPr/>
            </a:pPr>
            <a:endParaRPr lang="en-US" sz="2800" dirty="0"/>
          </a:p>
          <a:p>
            <a:pPr>
              <a:defRPr/>
            </a:pPr>
            <a:endParaRPr lang="en-US" sz="2800" dirty="0"/>
          </a:p>
          <a:p>
            <a:pPr>
              <a:buFont typeface="Wingdings" pitchFamily="2" charset="2"/>
              <a:buNone/>
              <a:defRPr/>
            </a:pPr>
            <a:endParaRPr lang="en-US" sz="2800" dirty="0">
              <a:solidFill>
                <a:srgbClr val="731324"/>
              </a:solidFill>
            </a:endParaRPr>
          </a:p>
          <a:p>
            <a:pPr>
              <a:defRPr/>
            </a:pPr>
            <a:endParaRPr lang="en-US" sz="2800" dirty="0">
              <a:solidFill>
                <a:srgbClr val="731324"/>
              </a:solidFill>
            </a:endParaRPr>
          </a:p>
          <a:p>
            <a:pPr>
              <a:defRPr/>
            </a:pPr>
            <a:endParaRPr lang="en-US" sz="2800" dirty="0">
              <a:solidFill>
                <a:srgbClr val="731324"/>
              </a:solidFill>
            </a:endParaRPr>
          </a:p>
          <a:p>
            <a:pPr>
              <a:buFont typeface="Wingdings" pitchFamily="2" charset="2"/>
              <a:buNone/>
              <a:defRPr/>
            </a:pPr>
            <a:endParaRPr lang="en-US" sz="2800" dirty="0">
              <a:solidFill>
                <a:srgbClr val="731324"/>
              </a:solidFill>
            </a:endParaRPr>
          </a:p>
        </p:txBody>
      </p:sp>
      <p:sp>
        <p:nvSpPr>
          <p:cNvPr id="2" name="Footer Placeholder 1">
            <a:extLst>
              <a:ext uri="{FF2B5EF4-FFF2-40B4-BE49-F238E27FC236}">
                <a16:creationId xmlns:a16="http://schemas.microsoft.com/office/drawing/2014/main" id="{4B68166F-DA51-1AA9-CA4F-642E638B0D2D}"/>
              </a:ext>
            </a:extLst>
          </p:cNvPr>
          <p:cNvSpPr>
            <a:spLocks noGrp="1"/>
          </p:cNvSpPr>
          <p:nvPr>
            <p:ph type="ftr" sz="quarter" idx="11"/>
          </p:nvPr>
        </p:nvSpPr>
        <p:spPr>
          <a:xfrm>
            <a:off x="304800" y="6476999"/>
            <a:ext cx="7843515" cy="274320"/>
          </a:xfrm>
        </p:spPr>
        <p:txBody>
          <a:bodyPr/>
          <a:lstStyle/>
          <a:p>
            <a:pPr>
              <a:defRPr/>
            </a:pPr>
            <a:r>
              <a:rPr lang="en-US" altLang="en-US" dirty="0">
                <a:latin typeface="Times" panose="02020603050405020304" pitchFamily="18" charset="0"/>
                <a:cs typeface="Times" panose="02020603050405020304" pitchFamily="18" charset="0"/>
              </a:rPr>
              <a:t>© MCGRAW HILL LLC. ALL RIGHTS RESERVED. NO REPRODUCTION OR DISTRIBUTION WITHOUT THE PRIOR WRITTEN CONSENT OF MCGRAW HILL LLC</a:t>
            </a:r>
            <a:r>
              <a:rPr lang="en-US" altLang="en-US" dirty="0"/>
              <a:t>.</a:t>
            </a:r>
          </a:p>
        </p:txBody>
      </p:sp>
      <p:sp>
        <p:nvSpPr>
          <p:cNvPr id="3" name="Slide Number Placeholder 2">
            <a:extLst>
              <a:ext uri="{FF2B5EF4-FFF2-40B4-BE49-F238E27FC236}">
                <a16:creationId xmlns:a16="http://schemas.microsoft.com/office/drawing/2014/main" id="{48B1979D-4DC7-E67E-A4AC-B8079CEDC5DB}"/>
              </a:ext>
            </a:extLst>
          </p:cNvPr>
          <p:cNvSpPr>
            <a:spLocks noGrp="1"/>
          </p:cNvSpPr>
          <p:nvPr>
            <p:ph type="sldNum" sz="quarter" idx="12"/>
          </p:nvPr>
        </p:nvSpPr>
        <p:spPr/>
        <p:txBody>
          <a:bodyPr/>
          <a:lstStyle/>
          <a:p>
            <a:pPr>
              <a:defRPr/>
            </a:pPr>
            <a:fld id="{505048C1-47C8-4F81-A95E-B36F6839C140}" type="slidenum">
              <a:rPr lang="en-US" altLang="en-US" smtClean="0"/>
              <a:pPr>
                <a:defRPr/>
              </a:pPr>
              <a:t>28</a:t>
            </a:fld>
            <a:endParaRPr lang="en-US" altLang="en-US"/>
          </a:p>
        </p:txBody>
      </p:sp>
    </p:spTree>
    <p:extLst>
      <p:ext uri="{BB962C8B-B14F-4D97-AF65-F5344CB8AC3E}">
        <p14:creationId xmlns:p14="http://schemas.microsoft.com/office/powerpoint/2010/main" val="633482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52400" y="152400"/>
            <a:ext cx="8229600" cy="1143000"/>
          </a:xfrm>
        </p:spPr>
        <p:txBody>
          <a:bodyPr>
            <a:noAutofit/>
          </a:bodyPr>
          <a:lstStyle/>
          <a:p>
            <a:pPr eaLnBrk="1" hangingPunct="1"/>
            <a:r>
              <a:rPr lang="en-US" sz="3600" dirty="0"/>
              <a:t>Methods of Depreciation for Personal-Not Real-Property</a:t>
            </a:r>
            <a:endParaRPr lang="en-US" sz="3600" dirty="0">
              <a:solidFill>
                <a:schemeClr val="tx1"/>
              </a:solidFill>
            </a:endParaRPr>
          </a:p>
        </p:txBody>
      </p:sp>
      <p:sp>
        <p:nvSpPr>
          <p:cNvPr id="3078" name="Rectangle 3"/>
          <p:cNvSpPr>
            <a:spLocks noGrp="1" noChangeArrowheads="1"/>
          </p:cNvSpPr>
          <p:nvPr>
            <p:ph type="body" sz="half" idx="1"/>
          </p:nvPr>
        </p:nvSpPr>
        <p:spPr>
          <a:xfrm>
            <a:off x="152400" y="1524000"/>
            <a:ext cx="8785860" cy="4530725"/>
          </a:xfrm>
        </p:spPr>
        <p:txBody>
          <a:bodyPr/>
          <a:lstStyle/>
          <a:p>
            <a:pPr eaLnBrk="1" hangingPunct="1"/>
            <a:r>
              <a:rPr lang="en-US" sz="2800" dirty="0"/>
              <a:t>Declining balance methods (i.e., accelerated)</a:t>
            </a:r>
          </a:p>
          <a:p>
            <a:pPr eaLnBrk="1" hangingPunct="1"/>
            <a:endParaRPr lang="en-US" sz="2800" dirty="0"/>
          </a:p>
          <a:p>
            <a:pPr eaLnBrk="1" hangingPunct="1"/>
            <a:endParaRPr lang="en-US" sz="2800" dirty="0">
              <a:solidFill>
                <a:srgbClr val="731324"/>
              </a:solidFill>
            </a:endParaRPr>
          </a:p>
          <a:p>
            <a:pPr eaLnBrk="1" hangingPunct="1"/>
            <a:r>
              <a:rPr lang="en-US" sz="2800" dirty="0"/>
              <a:t>For 150% declining balance </a:t>
            </a:r>
            <a:r>
              <a:rPr lang="en-US" sz="2400" dirty="0"/>
              <a:t>&amp;</a:t>
            </a:r>
            <a:r>
              <a:rPr lang="en-US" sz="2800" dirty="0"/>
              <a:t> 15-year recovery period:</a:t>
            </a:r>
          </a:p>
          <a:p>
            <a:pPr eaLnBrk="1" hangingPunct="1"/>
            <a:endParaRPr lang="en-US" sz="2900" dirty="0"/>
          </a:p>
          <a:p>
            <a:pPr eaLnBrk="1" hangingPunct="1"/>
            <a:endParaRPr lang="en-US" sz="2800" dirty="0">
              <a:solidFill>
                <a:srgbClr val="731324"/>
              </a:solidFill>
            </a:endParaRPr>
          </a:p>
          <a:p>
            <a:pPr eaLnBrk="1" hangingPunct="1"/>
            <a:endParaRPr lang="en-US" sz="2800" dirty="0">
              <a:solidFill>
                <a:srgbClr val="731324"/>
              </a:solidFill>
            </a:endParaRPr>
          </a:p>
          <a:p>
            <a:pPr eaLnBrk="1" hangingPunct="1"/>
            <a:endParaRPr lang="en-US" sz="2800" dirty="0">
              <a:solidFill>
                <a:srgbClr val="731324"/>
              </a:solidFill>
            </a:endParaRPr>
          </a:p>
        </p:txBody>
      </p:sp>
      <p:graphicFrame>
        <p:nvGraphicFramePr>
          <p:cNvPr id="3075" name="Object 5"/>
          <p:cNvGraphicFramePr>
            <a:graphicFrameLocks noGrp="1" noChangeAspect="1"/>
          </p:cNvGraphicFramePr>
          <p:nvPr>
            <p:ph sz="half" idx="2"/>
            <p:extLst>
              <p:ext uri="{D42A27DB-BD31-4B8C-83A1-F6EECF244321}">
                <p14:modId xmlns:p14="http://schemas.microsoft.com/office/powerpoint/2010/main" val="4172181069"/>
              </p:ext>
            </p:extLst>
          </p:nvPr>
        </p:nvGraphicFramePr>
        <p:xfrm>
          <a:off x="2362200" y="3733800"/>
          <a:ext cx="3805238" cy="617538"/>
        </p:xfrm>
        <a:graphic>
          <a:graphicData uri="http://schemas.openxmlformats.org/presentationml/2006/ole">
            <mc:AlternateContent xmlns:mc="http://schemas.openxmlformats.org/markup-compatibility/2006">
              <mc:Choice xmlns:v="urn:schemas-microsoft-com:vml" Requires="v">
                <p:oleObj name="Equation" r:id="rId2" imgW="2425680" imgH="393480" progId="Equation.3">
                  <p:embed/>
                </p:oleObj>
              </mc:Choice>
              <mc:Fallback>
                <p:oleObj name="Equation" r:id="rId2" imgW="2425680" imgH="39348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733800"/>
                        <a:ext cx="3805238" cy="617538"/>
                      </a:xfrm>
                      <a:prstGeom prst="rect">
                        <a:avLst/>
                      </a:prstGeom>
                      <a:noFill/>
                      <a:ln>
                        <a:noFill/>
                      </a:ln>
                      <a:effectLst/>
                    </p:spPr>
                  </p:pic>
                </p:oleObj>
              </mc:Fallback>
            </mc:AlternateContent>
          </a:graphicData>
        </a:graphic>
      </p:graphicFrame>
      <p:sp>
        <p:nvSpPr>
          <p:cNvPr id="6" name="Slide Number Placeholder 6"/>
          <p:cNvSpPr>
            <a:spLocks noGrp="1"/>
          </p:cNvSpPr>
          <p:nvPr>
            <p:ph type="sldNum" sz="quarter" idx="12"/>
          </p:nvPr>
        </p:nvSpPr>
        <p:spPr/>
        <p:txBody>
          <a:bodyPr/>
          <a:lstStyle/>
          <a:p>
            <a:pPr>
              <a:defRPr/>
            </a:pPr>
            <a:fld id="{692301F4-4FCA-4096-9751-AE86363B35DE}" type="slidenum">
              <a:rPr lang="en-US" altLang="en-US"/>
              <a:pPr>
                <a:defRPr/>
              </a:pPr>
              <a:t>29</a:t>
            </a:fld>
            <a:endParaRPr lang="en-US" altLang="en-US"/>
          </a:p>
        </p:txBody>
      </p:sp>
      <p:graphicFrame>
        <p:nvGraphicFramePr>
          <p:cNvPr id="3074" name="Object 4"/>
          <p:cNvGraphicFramePr>
            <a:graphicFrameLocks noChangeAspect="1"/>
          </p:cNvGraphicFramePr>
          <p:nvPr>
            <p:extLst>
              <p:ext uri="{D42A27DB-BD31-4B8C-83A1-F6EECF244321}">
                <p14:modId xmlns:p14="http://schemas.microsoft.com/office/powerpoint/2010/main" val="2182006260"/>
              </p:ext>
            </p:extLst>
          </p:nvPr>
        </p:nvGraphicFramePr>
        <p:xfrm>
          <a:off x="2008188" y="2133600"/>
          <a:ext cx="4965700" cy="661988"/>
        </p:xfrm>
        <a:graphic>
          <a:graphicData uri="http://schemas.openxmlformats.org/presentationml/2006/ole">
            <mc:AlternateContent xmlns:mc="http://schemas.openxmlformats.org/markup-compatibility/2006">
              <mc:Choice xmlns:v="urn:schemas-microsoft-com:vml" Requires="v">
                <p:oleObj name="Equation" r:id="rId4" imgW="3238200" imgH="431640" progId="Equation.3">
                  <p:embed/>
                </p:oleObj>
              </mc:Choice>
              <mc:Fallback>
                <p:oleObj name="Equation" r:id="rId4" imgW="323820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2133600"/>
                        <a:ext cx="49657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32B6150E-B76D-A3C3-E510-6D06AB2D7210}"/>
              </a:ext>
            </a:extLst>
          </p:cNvPr>
          <p:cNvSpPr>
            <a:spLocks noGrp="1"/>
          </p:cNvSpPr>
          <p:nvPr>
            <p:ph type="ftr" sz="quarter" idx="11"/>
          </p:nvPr>
        </p:nvSpPr>
        <p:spPr>
          <a:xfrm>
            <a:off x="205740" y="6476999"/>
            <a:ext cx="7942575" cy="274320"/>
          </a:xfrm>
        </p:spPr>
        <p:txBody>
          <a:bodyPr/>
          <a:lstStyle/>
          <a:p>
            <a:pPr>
              <a:defRPr/>
            </a:pPr>
            <a:r>
              <a:rPr lang="en-US" altLang="en-US" dirty="0">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52400"/>
            <a:ext cx="8991600" cy="1143000"/>
          </a:xfrm>
        </p:spPr>
        <p:txBody>
          <a:bodyPr>
            <a:noAutofit/>
          </a:bodyPr>
          <a:lstStyle/>
          <a:p>
            <a:pPr eaLnBrk="1" hangingPunct="1"/>
            <a:r>
              <a:rPr lang="en-US" sz="3600" dirty="0"/>
              <a:t>Taxation of Individuals vs. Corporations</a:t>
            </a:r>
          </a:p>
        </p:txBody>
      </p:sp>
      <p:sp>
        <p:nvSpPr>
          <p:cNvPr id="189443" name="Rectangle 3"/>
          <p:cNvSpPr>
            <a:spLocks noGrp="1" noChangeArrowheads="1"/>
          </p:cNvSpPr>
          <p:nvPr>
            <p:ph idx="1"/>
          </p:nvPr>
        </p:nvSpPr>
        <p:spPr>
          <a:xfrm>
            <a:off x="457200" y="1524000"/>
            <a:ext cx="8229600" cy="4724400"/>
          </a:xfrm>
        </p:spPr>
        <p:txBody>
          <a:bodyPr/>
          <a:lstStyle/>
          <a:p>
            <a:pPr eaLnBrk="1" hangingPunct="1">
              <a:lnSpc>
                <a:spcPct val="90000"/>
              </a:lnSpc>
              <a:spcBef>
                <a:spcPts val="600"/>
              </a:spcBef>
            </a:pPr>
            <a:r>
              <a:rPr lang="en-US" sz="2800" dirty="0"/>
              <a:t>For investing in CRE…</a:t>
            </a:r>
          </a:p>
          <a:p>
            <a:pPr marL="653796" lvl="2" indent="0">
              <a:lnSpc>
                <a:spcPct val="90000"/>
              </a:lnSpc>
              <a:spcBef>
                <a:spcPts val="600"/>
              </a:spcBef>
              <a:buNone/>
            </a:pPr>
            <a:r>
              <a:rPr lang="en-US" sz="2800" dirty="0"/>
              <a:t>The double taxation of income renders C corporations a less desirable form of ownership than “</a:t>
            </a:r>
            <a:r>
              <a:rPr lang="en-US" sz="2800" dirty="0" err="1"/>
              <a:t>flowthrough</a:t>
            </a:r>
            <a:r>
              <a:rPr lang="en-US" sz="2800" dirty="0"/>
              <a:t>” entities such as LLCs </a:t>
            </a:r>
            <a:r>
              <a:rPr lang="en-US" sz="2400" dirty="0"/>
              <a:t>&amp;</a:t>
            </a:r>
            <a:r>
              <a:rPr lang="en-US" sz="2800" dirty="0"/>
              <a:t> LPs</a:t>
            </a:r>
          </a:p>
          <a:p>
            <a:pPr lvl="3" indent="-457200">
              <a:lnSpc>
                <a:spcPct val="90000"/>
              </a:lnSpc>
              <a:spcBef>
                <a:spcPts val="600"/>
              </a:spcBef>
            </a:pPr>
            <a:r>
              <a:rPr lang="en-US" sz="2400" dirty="0"/>
              <a:t>Effects of Tax Cuts </a:t>
            </a:r>
            <a:r>
              <a:rPr lang="en-US" sz="2000" dirty="0"/>
              <a:t>&amp;</a:t>
            </a:r>
            <a:r>
              <a:rPr lang="en-US" sz="2400" dirty="0"/>
              <a:t> Jobs Act (TCJA) of 2017?</a:t>
            </a:r>
          </a:p>
          <a:p>
            <a:pPr lvl="3" indent="-457200">
              <a:lnSpc>
                <a:spcPct val="90000"/>
              </a:lnSpc>
              <a:spcBef>
                <a:spcPts val="600"/>
              </a:spcBef>
            </a:pPr>
            <a:r>
              <a:rPr lang="en-US" sz="2400" dirty="0"/>
              <a:t>What about REITs?</a:t>
            </a:r>
          </a:p>
          <a:p>
            <a:pPr eaLnBrk="1" hangingPunct="1">
              <a:lnSpc>
                <a:spcPct val="90000"/>
              </a:lnSpc>
              <a:spcBef>
                <a:spcPts val="600"/>
              </a:spcBef>
            </a:pPr>
            <a:r>
              <a:rPr lang="en-US" sz="2800" dirty="0"/>
              <a:t>We therefore focus on the </a:t>
            </a:r>
            <a:r>
              <a:rPr lang="en-US" sz="2800" b="1" dirty="0"/>
              <a:t>taxation of individuals </a:t>
            </a:r>
            <a:r>
              <a:rPr lang="en-US" sz="2800" dirty="0"/>
              <a:t>who invest in CRE via flow-through entities </a:t>
            </a:r>
          </a:p>
          <a:p>
            <a:pPr lvl="1" eaLnBrk="1" hangingPunct="1">
              <a:lnSpc>
                <a:spcPct val="90000"/>
              </a:lnSpc>
              <a:buFont typeface="Wingdings" pitchFamily="2" charset="2"/>
              <a:buNone/>
            </a:pPr>
            <a:endParaRPr lang="en-US" sz="2800" dirty="0"/>
          </a:p>
        </p:txBody>
      </p:sp>
      <p:sp>
        <p:nvSpPr>
          <p:cNvPr id="4" name="Slide Number Placeholder 5"/>
          <p:cNvSpPr>
            <a:spLocks noGrp="1"/>
          </p:cNvSpPr>
          <p:nvPr>
            <p:ph type="sldNum" sz="quarter" idx="12"/>
          </p:nvPr>
        </p:nvSpPr>
        <p:spPr/>
        <p:txBody>
          <a:bodyPr/>
          <a:lstStyle/>
          <a:p>
            <a:pPr>
              <a:defRPr/>
            </a:pPr>
            <a:fld id="{94E2606B-5BC4-4164-A3A1-A8A1151280E3}" type="slidenum">
              <a:rPr lang="en-US" altLang="en-US"/>
              <a:pPr>
                <a:defRPr/>
              </a:pPr>
              <a:t>3</a:t>
            </a:fld>
            <a:endParaRPr lang="en-US" altLang="en-US"/>
          </a:p>
        </p:txBody>
      </p:sp>
      <p:sp>
        <p:nvSpPr>
          <p:cNvPr id="2" name="Footer Placeholder 1">
            <a:extLst>
              <a:ext uri="{FF2B5EF4-FFF2-40B4-BE49-F238E27FC236}">
                <a16:creationId xmlns:a16="http://schemas.microsoft.com/office/drawing/2014/main" id="{FAC1E37F-C4EA-7D64-8833-FA27A50D24C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1340756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76200"/>
            <a:ext cx="8229600" cy="1252728"/>
          </a:xfrm>
        </p:spPr>
        <p:txBody>
          <a:bodyPr>
            <a:normAutofit/>
          </a:bodyPr>
          <a:lstStyle/>
          <a:p>
            <a:pPr eaLnBrk="1" hangingPunct="1"/>
            <a:r>
              <a:rPr lang="en-US" sz="3600" dirty="0"/>
              <a:t>Depreciation of Personal Property</a:t>
            </a:r>
            <a:endParaRPr lang="en-US" sz="3600" dirty="0">
              <a:solidFill>
                <a:schemeClr val="tx1"/>
              </a:solidFill>
            </a:endParaRPr>
          </a:p>
        </p:txBody>
      </p:sp>
      <p:sp>
        <p:nvSpPr>
          <p:cNvPr id="33795" name="Rectangle 3"/>
          <p:cNvSpPr>
            <a:spLocks noGrp="1" noChangeArrowheads="1"/>
          </p:cNvSpPr>
          <p:nvPr>
            <p:ph idx="1"/>
          </p:nvPr>
        </p:nvSpPr>
        <p:spPr>
          <a:xfrm>
            <a:off x="152400" y="1524000"/>
            <a:ext cx="8686800" cy="4724400"/>
          </a:xfrm>
        </p:spPr>
        <p:txBody>
          <a:bodyPr>
            <a:normAutofit/>
          </a:bodyPr>
          <a:lstStyle/>
          <a:p>
            <a:pPr eaLnBrk="1" hangingPunct="1">
              <a:lnSpc>
                <a:spcPct val="90000"/>
              </a:lnSpc>
              <a:spcBef>
                <a:spcPts val="600"/>
              </a:spcBef>
            </a:pPr>
            <a:r>
              <a:rPr lang="en-US" dirty="0"/>
              <a:t>Cost recovery periods for personal (not real) property:</a:t>
            </a:r>
          </a:p>
          <a:p>
            <a:pPr lvl="1" eaLnBrk="1" hangingPunct="1">
              <a:spcBef>
                <a:spcPts val="600"/>
              </a:spcBef>
            </a:pPr>
            <a:r>
              <a:rPr lang="en-US" dirty="0"/>
              <a:t>Carpeting </a:t>
            </a:r>
            <a:r>
              <a:rPr lang="en-US" sz="2200" dirty="0"/>
              <a:t>&amp;</a:t>
            </a:r>
            <a:r>
              <a:rPr lang="en-US" dirty="0"/>
              <a:t> draperies: 3 years, 200% declining balance.</a:t>
            </a:r>
          </a:p>
          <a:p>
            <a:pPr lvl="1" eaLnBrk="1" hangingPunct="1">
              <a:spcBef>
                <a:spcPts val="600"/>
              </a:spcBef>
            </a:pPr>
            <a:r>
              <a:rPr lang="en-US" dirty="0"/>
              <a:t>Office equipment </a:t>
            </a:r>
            <a:r>
              <a:rPr lang="en-US" sz="2200" dirty="0"/>
              <a:t>&amp;</a:t>
            </a:r>
            <a:r>
              <a:rPr lang="en-US" dirty="0"/>
              <a:t> fixtures: 7 years, 200% declining balance</a:t>
            </a:r>
          </a:p>
          <a:p>
            <a:pPr lvl="1" eaLnBrk="1" hangingPunct="1">
              <a:spcBef>
                <a:spcPts val="600"/>
              </a:spcBef>
            </a:pPr>
            <a:r>
              <a:rPr lang="en-US" dirty="0"/>
              <a:t>Landscaping </a:t>
            </a:r>
            <a:r>
              <a:rPr lang="en-US" sz="2200" dirty="0"/>
              <a:t>&amp;</a:t>
            </a:r>
            <a:r>
              <a:rPr lang="en-US" dirty="0"/>
              <a:t> sidewalks: 15 years, 150% declining balance</a:t>
            </a:r>
          </a:p>
          <a:p>
            <a:pPr>
              <a:spcBef>
                <a:spcPts val="600"/>
              </a:spcBef>
            </a:pPr>
            <a:endParaRPr lang="en-US" dirty="0"/>
          </a:p>
          <a:p>
            <a:pPr>
              <a:spcBef>
                <a:spcPts val="600"/>
              </a:spcBef>
            </a:pPr>
            <a:r>
              <a:rPr lang="en-US" dirty="0"/>
              <a:t>What is “cost segregation”?</a:t>
            </a:r>
          </a:p>
          <a:p>
            <a:pPr lvl="1">
              <a:spcBef>
                <a:spcPts val="600"/>
              </a:spcBef>
            </a:pPr>
            <a:r>
              <a:rPr lang="en-US" dirty="0"/>
              <a:t>see Industry Issues 20-1</a:t>
            </a:r>
          </a:p>
          <a:p>
            <a:pPr marL="118872" indent="0">
              <a:buNone/>
            </a:pPr>
            <a:endParaRPr lang="en-US" dirty="0"/>
          </a:p>
          <a:p>
            <a:pPr lvl="1" eaLnBrk="1" hangingPunct="1">
              <a:buFont typeface="Wingdings" pitchFamily="2" charset="2"/>
              <a:buNone/>
            </a:pPr>
            <a:endParaRPr lang="en-US" dirty="0"/>
          </a:p>
          <a:p>
            <a:pPr eaLnBrk="1" hangingPunct="1">
              <a:buFont typeface="Wingdings" pitchFamily="2" charset="2"/>
              <a:buNone/>
            </a:pPr>
            <a:endParaRPr lang="en-US" dirty="0"/>
          </a:p>
        </p:txBody>
      </p:sp>
      <p:sp>
        <p:nvSpPr>
          <p:cNvPr id="2" name="Footer Placeholder 1">
            <a:extLst>
              <a:ext uri="{FF2B5EF4-FFF2-40B4-BE49-F238E27FC236}">
                <a16:creationId xmlns:a16="http://schemas.microsoft.com/office/drawing/2014/main" id="{1182424E-1F4A-F138-8E48-C05EB8249DD8}"/>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9FFCB87A-0F7C-F5D8-AAB1-E3C80FE48B7B}"/>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30</a:t>
            </a:fld>
            <a:endParaRPr lang="en-US" altLang="en-US">
              <a:solidFill>
                <a:prstClr val="black">
                  <a:tint val="95000"/>
                </a:prst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Rectangle 75"/>
          <p:cNvSpPr>
            <a:spLocks noGrp="1" noChangeArrowheads="1"/>
          </p:cNvSpPr>
          <p:nvPr>
            <p:ph type="title"/>
          </p:nvPr>
        </p:nvSpPr>
        <p:spPr>
          <a:xfrm>
            <a:off x="381000" y="228600"/>
            <a:ext cx="8229600" cy="838200"/>
          </a:xfrm>
        </p:spPr>
        <p:txBody>
          <a:bodyPr/>
          <a:lstStyle/>
          <a:p>
            <a:pPr eaLnBrk="1" hangingPunct="1"/>
            <a:r>
              <a:rPr lang="en-US" sz="3600" dirty="0"/>
              <a:t>Depreciation Creates Tax Shelter</a:t>
            </a:r>
          </a:p>
        </p:txBody>
      </p:sp>
      <p:sp>
        <p:nvSpPr>
          <p:cNvPr id="92" name="Slide Number Placeholder 4"/>
          <p:cNvSpPr>
            <a:spLocks noGrp="1"/>
          </p:cNvSpPr>
          <p:nvPr>
            <p:ph type="sldNum" sz="quarter" idx="12"/>
          </p:nvPr>
        </p:nvSpPr>
        <p:spPr/>
        <p:txBody>
          <a:bodyPr/>
          <a:lstStyle/>
          <a:p>
            <a:pPr>
              <a:defRPr/>
            </a:pPr>
            <a:fld id="{9FA513D8-0740-4773-A3A6-1CB7EA40C7FB}" type="slidenum">
              <a:rPr lang="en-US" altLang="en-US"/>
              <a:pPr>
                <a:defRPr/>
              </a:pPr>
              <a:t>31</a:t>
            </a:fld>
            <a:endParaRPr lang="en-US" altLang="en-US"/>
          </a:p>
        </p:txBody>
      </p:sp>
      <p:grpSp>
        <p:nvGrpSpPr>
          <p:cNvPr id="40962" name="Group 3"/>
          <p:cNvGrpSpPr>
            <a:grpSpLocks/>
          </p:cNvGrpSpPr>
          <p:nvPr/>
        </p:nvGrpSpPr>
        <p:grpSpPr bwMode="auto">
          <a:xfrm>
            <a:off x="1219200" y="1219200"/>
            <a:ext cx="6781800" cy="2868613"/>
            <a:chOff x="816" y="1536"/>
            <a:chExt cx="4272" cy="2173"/>
          </a:xfrm>
        </p:grpSpPr>
        <p:sp>
          <p:nvSpPr>
            <p:cNvPr id="41048" name="Line 4"/>
            <p:cNvSpPr>
              <a:spLocks noChangeShapeType="1"/>
            </p:cNvSpPr>
            <p:nvPr/>
          </p:nvSpPr>
          <p:spPr bwMode="auto">
            <a:xfrm>
              <a:off x="816" y="1536"/>
              <a:ext cx="0" cy="1824"/>
            </a:xfrm>
            <a:prstGeom prst="line">
              <a:avLst/>
            </a:prstGeom>
            <a:noFill/>
            <a:ln w="28575">
              <a:solidFill>
                <a:srgbClr val="333399"/>
              </a:solidFill>
              <a:round/>
              <a:headEnd/>
              <a:tailEnd/>
            </a:ln>
          </p:spPr>
          <p:txBody>
            <a:bodyPr/>
            <a:lstStyle/>
            <a:p>
              <a:endParaRPr lang="en-US"/>
            </a:p>
          </p:txBody>
        </p:sp>
        <p:sp>
          <p:nvSpPr>
            <p:cNvPr id="41049" name="Line 5"/>
            <p:cNvSpPr>
              <a:spLocks noChangeShapeType="1"/>
            </p:cNvSpPr>
            <p:nvPr/>
          </p:nvSpPr>
          <p:spPr bwMode="auto">
            <a:xfrm>
              <a:off x="816" y="3360"/>
              <a:ext cx="4272" cy="0"/>
            </a:xfrm>
            <a:prstGeom prst="line">
              <a:avLst/>
            </a:prstGeom>
            <a:noFill/>
            <a:ln w="28575">
              <a:solidFill>
                <a:srgbClr val="333399"/>
              </a:solidFill>
              <a:round/>
              <a:headEnd/>
              <a:tailEnd/>
            </a:ln>
          </p:spPr>
          <p:txBody>
            <a:bodyPr/>
            <a:lstStyle/>
            <a:p>
              <a:endParaRPr lang="en-US"/>
            </a:p>
          </p:txBody>
        </p:sp>
        <p:sp>
          <p:nvSpPr>
            <p:cNvPr id="41050" name="Text Box 6"/>
            <p:cNvSpPr txBox="1">
              <a:spLocks noChangeArrowheads="1"/>
            </p:cNvSpPr>
            <p:nvPr/>
          </p:nvSpPr>
          <p:spPr bwMode="auto">
            <a:xfrm>
              <a:off x="1046" y="3431"/>
              <a:ext cx="3876" cy="278"/>
            </a:xfrm>
            <a:prstGeom prst="rect">
              <a:avLst/>
            </a:prstGeom>
            <a:noFill/>
            <a:ln w="28575">
              <a:noFill/>
              <a:miter lim="800000"/>
              <a:headEnd/>
              <a:tailEnd/>
            </a:ln>
          </p:spPr>
          <p:txBody>
            <a:bodyPr wrap="none">
              <a:spAutoFit/>
            </a:bodyPr>
            <a:lstStyle/>
            <a:p>
              <a:r>
                <a:rPr lang="en-US">
                  <a:solidFill>
                    <a:srgbClr val="333399"/>
                  </a:solidFill>
                </a:rPr>
                <a:t>1	2	3	4	5		Year</a:t>
              </a:r>
            </a:p>
          </p:txBody>
        </p:sp>
      </p:grpSp>
      <p:grpSp>
        <p:nvGrpSpPr>
          <p:cNvPr id="3" name="Group 7"/>
          <p:cNvGrpSpPr>
            <a:grpSpLocks/>
          </p:cNvGrpSpPr>
          <p:nvPr/>
        </p:nvGrpSpPr>
        <p:grpSpPr bwMode="auto">
          <a:xfrm>
            <a:off x="1371600" y="1450975"/>
            <a:ext cx="4281488" cy="2141538"/>
            <a:chOff x="864" y="914"/>
            <a:chExt cx="2697" cy="1349"/>
          </a:xfrm>
        </p:grpSpPr>
        <p:sp>
          <p:nvSpPr>
            <p:cNvPr id="41041" name="Text Box 8"/>
            <p:cNvSpPr txBox="1">
              <a:spLocks noChangeArrowheads="1"/>
            </p:cNvSpPr>
            <p:nvPr/>
          </p:nvSpPr>
          <p:spPr bwMode="auto">
            <a:xfrm>
              <a:off x="864" y="914"/>
              <a:ext cx="1355" cy="288"/>
            </a:xfrm>
            <a:prstGeom prst="rect">
              <a:avLst/>
            </a:prstGeom>
            <a:noFill/>
            <a:ln w="9525">
              <a:noFill/>
              <a:miter lim="800000"/>
              <a:headEnd/>
              <a:tailEnd/>
            </a:ln>
          </p:spPr>
          <p:txBody>
            <a:bodyPr wrap="none">
              <a:spAutoFit/>
            </a:bodyPr>
            <a:lstStyle/>
            <a:p>
              <a:r>
                <a:rPr lang="en-US" sz="2400">
                  <a:solidFill>
                    <a:srgbClr val="333399"/>
                  </a:solidFill>
                </a:rPr>
                <a:t>Rental Income</a:t>
              </a:r>
            </a:p>
          </p:txBody>
        </p:sp>
        <p:grpSp>
          <p:nvGrpSpPr>
            <p:cNvPr id="41042" name="Group 9"/>
            <p:cNvGrpSpPr>
              <a:grpSpLocks/>
            </p:cNvGrpSpPr>
            <p:nvPr/>
          </p:nvGrpSpPr>
          <p:grpSpPr bwMode="auto">
            <a:xfrm>
              <a:off x="1017" y="1146"/>
              <a:ext cx="2544" cy="1117"/>
              <a:chOff x="1056" y="2016"/>
              <a:chExt cx="2544" cy="1344"/>
            </a:xfrm>
          </p:grpSpPr>
          <p:sp>
            <p:nvSpPr>
              <p:cNvPr id="41043" name="Rectangle 10"/>
              <p:cNvSpPr>
                <a:spLocks noChangeArrowheads="1"/>
              </p:cNvSpPr>
              <p:nvPr/>
            </p:nvSpPr>
            <p:spPr bwMode="auto">
              <a:xfrm>
                <a:off x="1056" y="2304"/>
                <a:ext cx="288" cy="1056"/>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44" name="Rectangle 11"/>
              <p:cNvSpPr>
                <a:spLocks noChangeArrowheads="1"/>
              </p:cNvSpPr>
              <p:nvPr/>
            </p:nvSpPr>
            <p:spPr bwMode="auto">
              <a:xfrm>
                <a:off x="1584" y="2208"/>
                <a:ext cx="288" cy="1152"/>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45" name="Rectangle 12"/>
              <p:cNvSpPr>
                <a:spLocks noChangeArrowheads="1"/>
              </p:cNvSpPr>
              <p:nvPr/>
            </p:nvSpPr>
            <p:spPr bwMode="auto">
              <a:xfrm>
                <a:off x="2160" y="2112"/>
                <a:ext cx="288" cy="1248"/>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46" name="Rectangle 13"/>
              <p:cNvSpPr>
                <a:spLocks noChangeArrowheads="1"/>
              </p:cNvSpPr>
              <p:nvPr/>
            </p:nvSpPr>
            <p:spPr bwMode="auto">
              <a:xfrm>
                <a:off x="2736" y="2064"/>
                <a:ext cx="288" cy="1296"/>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47" name="Rectangle 14"/>
              <p:cNvSpPr>
                <a:spLocks noChangeArrowheads="1"/>
              </p:cNvSpPr>
              <p:nvPr/>
            </p:nvSpPr>
            <p:spPr bwMode="auto">
              <a:xfrm>
                <a:off x="3312" y="2016"/>
                <a:ext cx="288" cy="1344"/>
              </a:xfrm>
              <a:prstGeom prst="rect">
                <a:avLst/>
              </a:prstGeom>
              <a:solidFill>
                <a:schemeClr val="accent1"/>
              </a:solidFill>
              <a:ln w="9525">
                <a:solidFill>
                  <a:srgbClr val="333399"/>
                </a:solidFill>
                <a:miter lim="800000"/>
                <a:headEnd/>
                <a:tailEnd/>
              </a:ln>
            </p:spPr>
            <p:txBody>
              <a:bodyPr wrap="none" anchor="ctr"/>
              <a:lstStyle/>
              <a:p>
                <a:endParaRPr lang="en-US"/>
              </a:p>
            </p:txBody>
          </p:sp>
        </p:grpSp>
      </p:grpSp>
      <p:grpSp>
        <p:nvGrpSpPr>
          <p:cNvPr id="5" name="Group 15"/>
          <p:cNvGrpSpPr>
            <a:grpSpLocks/>
          </p:cNvGrpSpPr>
          <p:nvPr/>
        </p:nvGrpSpPr>
        <p:grpSpPr bwMode="auto">
          <a:xfrm>
            <a:off x="1219200" y="3581400"/>
            <a:ext cx="6781800" cy="2868613"/>
            <a:chOff x="807" y="1562"/>
            <a:chExt cx="4272" cy="2173"/>
          </a:xfrm>
        </p:grpSpPr>
        <p:grpSp>
          <p:nvGrpSpPr>
            <p:cNvPr id="41019" name="Group 16"/>
            <p:cNvGrpSpPr>
              <a:grpSpLocks/>
            </p:cNvGrpSpPr>
            <p:nvPr/>
          </p:nvGrpSpPr>
          <p:grpSpPr bwMode="auto">
            <a:xfrm>
              <a:off x="807" y="1562"/>
              <a:ext cx="4272" cy="2173"/>
              <a:chOff x="816" y="1536"/>
              <a:chExt cx="4272" cy="2173"/>
            </a:xfrm>
          </p:grpSpPr>
          <p:sp>
            <p:nvSpPr>
              <p:cNvPr id="41038" name="Line 17"/>
              <p:cNvSpPr>
                <a:spLocks noChangeShapeType="1"/>
              </p:cNvSpPr>
              <p:nvPr/>
            </p:nvSpPr>
            <p:spPr bwMode="auto">
              <a:xfrm>
                <a:off x="816" y="1536"/>
                <a:ext cx="0" cy="1824"/>
              </a:xfrm>
              <a:prstGeom prst="line">
                <a:avLst/>
              </a:prstGeom>
              <a:noFill/>
              <a:ln w="28575">
                <a:solidFill>
                  <a:srgbClr val="333399"/>
                </a:solidFill>
                <a:round/>
                <a:headEnd/>
                <a:tailEnd/>
              </a:ln>
            </p:spPr>
            <p:txBody>
              <a:bodyPr/>
              <a:lstStyle/>
              <a:p>
                <a:endParaRPr lang="en-US"/>
              </a:p>
            </p:txBody>
          </p:sp>
          <p:sp>
            <p:nvSpPr>
              <p:cNvPr id="41039" name="Line 18"/>
              <p:cNvSpPr>
                <a:spLocks noChangeShapeType="1"/>
              </p:cNvSpPr>
              <p:nvPr/>
            </p:nvSpPr>
            <p:spPr bwMode="auto">
              <a:xfrm>
                <a:off x="816" y="3360"/>
                <a:ext cx="4272" cy="0"/>
              </a:xfrm>
              <a:prstGeom prst="line">
                <a:avLst/>
              </a:prstGeom>
              <a:noFill/>
              <a:ln w="28575">
                <a:solidFill>
                  <a:srgbClr val="333399"/>
                </a:solidFill>
                <a:round/>
                <a:headEnd/>
                <a:tailEnd/>
              </a:ln>
            </p:spPr>
            <p:txBody>
              <a:bodyPr/>
              <a:lstStyle/>
              <a:p>
                <a:endParaRPr lang="en-US"/>
              </a:p>
            </p:txBody>
          </p:sp>
          <p:sp>
            <p:nvSpPr>
              <p:cNvPr id="41040" name="Text Box 19"/>
              <p:cNvSpPr txBox="1">
                <a:spLocks noChangeArrowheads="1"/>
              </p:cNvSpPr>
              <p:nvPr/>
            </p:nvSpPr>
            <p:spPr bwMode="auto">
              <a:xfrm>
                <a:off x="1046" y="3432"/>
                <a:ext cx="3876" cy="277"/>
              </a:xfrm>
              <a:prstGeom prst="rect">
                <a:avLst/>
              </a:prstGeom>
              <a:noFill/>
              <a:ln w="28575">
                <a:noFill/>
                <a:miter lim="800000"/>
                <a:headEnd/>
                <a:tailEnd/>
              </a:ln>
            </p:spPr>
            <p:txBody>
              <a:bodyPr wrap="none">
                <a:spAutoFit/>
              </a:bodyPr>
              <a:lstStyle/>
              <a:p>
                <a:r>
                  <a:rPr lang="en-US">
                    <a:solidFill>
                      <a:srgbClr val="333399"/>
                    </a:solidFill>
                  </a:rPr>
                  <a:t>1	2	3	4	5		Year</a:t>
                </a:r>
              </a:p>
            </p:txBody>
          </p:sp>
        </p:grpSp>
        <p:grpSp>
          <p:nvGrpSpPr>
            <p:cNvPr id="41020" name="Group 20"/>
            <p:cNvGrpSpPr>
              <a:grpSpLocks/>
            </p:cNvGrpSpPr>
            <p:nvPr/>
          </p:nvGrpSpPr>
          <p:grpSpPr bwMode="auto">
            <a:xfrm>
              <a:off x="1056" y="2016"/>
              <a:ext cx="2544" cy="1344"/>
              <a:chOff x="1056" y="2016"/>
              <a:chExt cx="2544" cy="1344"/>
            </a:xfrm>
          </p:grpSpPr>
          <p:sp>
            <p:nvSpPr>
              <p:cNvPr id="41033" name="Rectangle 21"/>
              <p:cNvSpPr>
                <a:spLocks noChangeArrowheads="1"/>
              </p:cNvSpPr>
              <p:nvPr/>
            </p:nvSpPr>
            <p:spPr bwMode="auto">
              <a:xfrm>
                <a:off x="1056" y="2255"/>
                <a:ext cx="288" cy="1105"/>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34" name="Rectangle 22"/>
              <p:cNvSpPr>
                <a:spLocks noChangeArrowheads="1"/>
              </p:cNvSpPr>
              <p:nvPr/>
            </p:nvSpPr>
            <p:spPr bwMode="auto">
              <a:xfrm>
                <a:off x="1584" y="2208"/>
                <a:ext cx="288" cy="1152"/>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35" name="Rectangle 23"/>
              <p:cNvSpPr>
                <a:spLocks noChangeArrowheads="1"/>
              </p:cNvSpPr>
              <p:nvPr/>
            </p:nvSpPr>
            <p:spPr bwMode="auto">
              <a:xfrm>
                <a:off x="2160" y="2112"/>
                <a:ext cx="288" cy="1248"/>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36" name="Rectangle 24"/>
              <p:cNvSpPr>
                <a:spLocks noChangeArrowheads="1"/>
              </p:cNvSpPr>
              <p:nvPr/>
            </p:nvSpPr>
            <p:spPr bwMode="auto">
              <a:xfrm>
                <a:off x="2736" y="2064"/>
                <a:ext cx="288" cy="1296"/>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41037" name="Rectangle 25"/>
              <p:cNvSpPr>
                <a:spLocks noChangeArrowheads="1"/>
              </p:cNvSpPr>
              <p:nvPr/>
            </p:nvSpPr>
            <p:spPr bwMode="auto">
              <a:xfrm>
                <a:off x="3312" y="2016"/>
                <a:ext cx="288" cy="1344"/>
              </a:xfrm>
              <a:prstGeom prst="rect">
                <a:avLst/>
              </a:prstGeom>
              <a:solidFill>
                <a:schemeClr val="accent1"/>
              </a:solidFill>
              <a:ln w="9525">
                <a:solidFill>
                  <a:srgbClr val="333399"/>
                </a:solidFill>
                <a:miter lim="800000"/>
                <a:headEnd/>
                <a:tailEnd/>
              </a:ln>
            </p:spPr>
            <p:txBody>
              <a:bodyPr wrap="none" anchor="ctr"/>
              <a:lstStyle/>
              <a:p>
                <a:endParaRPr lang="en-US"/>
              </a:p>
            </p:txBody>
          </p:sp>
        </p:grpSp>
        <p:grpSp>
          <p:nvGrpSpPr>
            <p:cNvPr id="41021" name="Group 26"/>
            <p:cNvGrpSpPr>
              <a:grpSpLocks/>
            </p:cNvGrpSpPr>
            <p:nvPr/>
          </p:nvGrpSpPr>
          <p:grpSpPr bwMode="auto">
            <a:xfrm>
              <a:off x="1056" y="2736"/>
              <a:ext cx="2544" cy="624"/>
              <a:chOff x="1056" y="2736"/>
              <a:chExt cx="2544" cy="624"/>
            </a:xfrm>
          </p:grpSpPr>
          <p:sp>
            <p:nvSpPr>
              <p:cNvPr id="41028" name="Rectangle 27"/>
              <p:cNvSpPr>
                <a:spLocks noChangeArrowheads="1"/>
              </p:cNvSpPr>
              <p:nvPr/>
            </p:nvSpPr>
            <p:spPr bwMode="auto">
              <a:xfrm>
                <a:off x="1056" y="2928"/>
                <a:ext cx="288" cy="432"/>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1029" name="Rectangle 28"/>
              <p:cNvSpPr>
                <a:spLocks noChangeArrowheads="1"/>
              </p:cNvSpPr>
              <p:nvPr/>
            </p:nvSpPr>
            <p:spPr bwMode="auto">
              <a:xfrm>
                <a:off x="1584" y="2880"/>
                <a:ext cx="288" cy="480"/>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1030" name="Rectangle 29"/>
              <p:cNvSpPr>
                <a:spLocks noChangeArrowheads="1"/>
              </p:cNvSpPr>
              <p:nvPr/>
            </p:nvSpPr>
            <p:spPr bwMode="auto">
              <a:xfrm>
                <a:off x="2160" y="2832"/>
                <a:ext cx="288" cy="528"/>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1031" name="Rectangle 30"/>
              <p:cNvSpPr>
                <a:spLocks noChangeArrowheads="1"/>
              </p:cNvSpPr>
              <p:nvPr/>
            </p:nvSpPr>
            <p:spPr bwMode="auto">
              <a:xfrm>
                <a:off x="2736" y="2784"/>
                <a:ext cx="288" cy="576"/>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1032" name="Rectangle 31"/>
              <p:cNvSpPr>
                <a:spLocks noChangeArrowheads="1"/>
              </p:cNvSpPr>
              <p:nvPr/>
            </p:nvSpPr>
            <p:spPr bwMode="auto">
              <a:xfrm>
                <a:off x="3312" y="2736"/>
                <a:ext cx="288" cy="624"/>
              </a:xfrm>
              <a:prstGeom prst="rect">
                <a:avLst/>
              </a:prstGeom>
              <a:solidFill>
                <a:srgbClr val="CC6600"/>
              </a:solidFill>
              <a:ln w="9525">
                <a:solidFill>
                  <a:srgbClr val="333399"/>
                </a:solidFill>
                <a:miter lim="800000"/>
                <a:headEnd/>
                <a:tailEnd/>
              </a:ln>
            </p:spPr>
            <p:txBody>
              <a:bodyPr wrap="none" anchor="ctr"/>
              <a:lstStyle/>
              <a:p>
                <a:endParaRPr lang="en-US"/>
              </a:p>
            </p:txBody>
          </p:sp>
        </p:grpSp>
        <p:grpSp>
          <p:nvGrpSpPr>
            <p:cNvPr id="41022" name="Group 32"/>
            <p:cNvGrpSpPr>
              <a:grpSpLocks/>
            </p:cNvGrpSpPr>
            <p:nvPr/>
          </p:nvGrpSpPr>
          <p:grpSpPr bwMode="auto">
            <a:xfrm>
              <a:off x="1056" y="2304"/>
              <a:ext cx="2535" cy="624"/>
              <a:chOff x="1056" y="2304"/>
              <a:chExt cx="2535" cy="624"/>
            </a:xfrm>
          </p:grpSpPr>
          <p:sp>
            <p:nvSpPr>
              <p:cNvPr id="41023" name="Rectangle 33"/>
              <p:cNvSpPr>
                <a:spLocks noChangeArrowheads="1"/>
              </p:cNvSpPr>
              <p:nvPr/>
            </p:nvSpPr>
            <p:spPr bwMode="auto">
              <a:xfrm>
                <a:off x="1056" y="2496"/>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24" name="Rectangle 34"/>
              <p:cNvSpPr>
                <a:spLocks noChangeArrowheads="1"/>
              </p:cNvSpPr>
              <p:nvPr/>
            </p:nvSpPr>
            <p:spPr bwMode="auto">
              <a:xfrm>
                <a:off x="1575" y="2448"/>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25" name="Rectangle 35"/>
              <p:cNvSpPr>
                <a:spLocks noChangeArrowheads="1"/>
              </p:cNvSpPr>
              <p:nvPr/>
            </p:nvSpPr>
            <p:spPr bwMode="auto">
              <a:xfrm>
                <a:off x="2151" y="2400"/>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26" name="Rectangle 36"/>
              <p:cNvSpPr>
                <a:spLocks noChangeArrowheads="1"/>
              </p:cNvSpPr>
              <p:nvPr/>
            </p:nvSpPr>
            <p:spPr bwMode="auto">
              <a:xfrm>
                <a:off x="2727" y="2352"/>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27" name="Rectangle 37"/>
              <p:cNvSpPr>
                <a:spLocks noChangeArrowheads="1"/>
              </p:cNvSpPr>
              <p:nvPr/>
            </p:nvSpPr>
            <p:spPr bwMode="auto">
              <a:xfrm>
                <a:off x="3303" y="2304"/>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grpSp>
      </p:grpSp>
      <p:grpSp>
        <p:nvGrpSpPr>
          <p:cNvPr id="10" name="Group 38"/>
          <p:cNvGrpSpPr>
            <a:grpSpLocks/>
          </p:cNvGrpSpPr>
          <p:nvPr/>
        </p:nvGrpSpPr>
        <p:grpSpPr bwMode="auto">
          <a:xfrm>
            <a:off x="5867400" y="1716088"/>
            <a:ext cx="3270250" cy="457200"/>
            <a:chOff x="3696" y="1081"/>
            <a:chExt cx="2060" cy="288"/>
          </a:xfrm>
        </p:grpSpPr>
        <p:sp>
          <p:nvSpPr>
            <p:cNvPr id="41017" name="Text Box 39"/>
            <p:cNvSpPr txBox="1">
              <a:spLocks noChangeArrowheads="1"/>
            </p:cNvSpPr>
            <p:nvPr/>
          </p:nvSpPr>
          <p:spPr bwMode="auto">
            <a:xfrm>
              <a:off x="3974" y="1081"/>
              <a:ext cx="1782" cy="288"/>
            </a:xfrm>
            <a:prstGeom prst="rect">
              <a:avLst/>
            </a:prstGeom>
            <a:noFill/>
            <a:ln w="9525">
              <a:noFill/>
              <a:miter lim="800000"/>
              <a:headEnd/>
              <a:tailEnd/>
            </a:ln>
          </p:spPr>
          <p:txBody>
            <a:bodyPr wrap="none">
              <a:spAutoFit/>
            </a:bodyPr>
            <a:lstStyle/>
            <a:p>
              <a:r>
                <a:rPr lang="en-US" sz="2400">
                  <a:solidFill>
                    <a:srgbClr val="333399"/>
                  </a:solidFill>
                </a:rPr>
                <a:t>Owner’s Cash Flow</a:t>
              </a:r>
            </a:p>
          </p:txBody>
        </p:sp>
        <p:sp>
          <p:nvSpPr>
            <p:cNvPr id="41018" name="Line 40"/>
            <p:cNvSpPr>
              <a:spLocks noChangeShapeType="1"/>
            </p:cNvSpPr>
            <p:nvPr/>
          </p:nvSpPr>
          <p:spPr bwMode="auto">
            <a:xfrm flipH="1">
              <a:off x="3696" y="1248"/>
              <a:ext cx="240" cy="0"/>
            </a:xfrm>
            <a:prstGeom prst="line">
              <a:avLst/>
            </a:prstGeom>
            <a:noFill/>
            <a:ln w="57150">
              <a:solidFill>
                <a:srgbClr val="333399"/>
              </a:solidFill>
              <a:round/>
              <a:headEnd/>
              <a:tailEnd type="triangle" w="med" len="med"/>
            </a:ln>
          </p:spPr>
          <p:txBody>
            <a:bodyPr/>
            <a:lstStyle/>
            <a:p>
              <a:endParaRPr lang="en-US"/>
            </a:p>
          </p:txBody>
        </p:sp>
      </p:grpSp>
      <p:grpSp>
        <p:nvGrpSpPr>
          <p:cNvPr id="11" name="Group 41"/>
          <p:cNvGrpSpPr>
            <a:grpSpLocks/>
          </p:cNvGrpSpPr>
          <p:nvPr/>
        </p:nvGrpSpPr>
        <p:grpSpPr bwMode="auto">
          <a:xfrm>
            <a:off x="5638800" y="4114800"/>
            <a:ext cx="3176588" cy="457200"/>
            <a:chOff x="3552" y="2592"/>
            <a:chExt cx="2001" cy="288"/>
          </a:xfrm>
        </p:grpSpPr>
        <p:sp>
          <p:nvSpPr>
            <p:cNvPr id="41015" name="Text Box 42"/>
            <p:cNvSpPr txBox="1">
              <a:spLocks noChangeArrowheads="1"/>
            </p:cNvSpPr>
            <p:nvPr/>
          </p:nvSpPr>
          <p:spPr bwMode="auto">
            <a:xfrm>
              <a:off x="3792" y="2592"/>
              <a:ext cx="1761" cy="288"/>
            </a:xfrm>
            <a:prstGeom prst="rect">
              <a:avLst/>
            </a:prstGeom>
            <a:noFill/>
            <a:ln w="9525">
              <a:noFill/>
              <a:miter lim="800000"/>
              <a:headEnd/>
              <a:tailEnd/>
            </a:ln>
          </p:spPr>
          <p:txBody>
            <a:bodyPr wrap="none">
              <a:spAutoFit/>
            </a:bodyPr>
            <a:lstStyle/>
            <a:p>
              <a:r>
                <a:rPr lang="en-US" sz="2400">
                  <a:solidFill>
                    <a:srgbClr val="333399"/>
                  </a:solidFill>
                </a:rPr>
                <a:t>Taxable Cash Flow</a:t>
              </a:r>
            </a:p>
          </p:txBody>
        </p:sp>
        <p:sp>
          <p:nvSpPr>
            <p:cNvPr id="41016" name="Line 43"/>
            <p:cNvSpPr>
              <a:spLocks noChangeShapeType="1"/>
            </p:cNvSpPr>
            <p:nvPr/>
          </p:nvSpPr>
          <p:spPr bwMode="auto">
            <a:xfrm rot="300000" flipH="1" flipV="1">
              <a:off x="3552" y="2688"/>
              <a:ext cx="288" cy="48"/>
            </a:xfrm>
            <a:prstGeom prst="line">
              <a:avLst/>
            </a:prstGeom>
            <a:noFill/>
            <a:ln w="57150">
              <a:solidFill>
                <a:srgbClr val="333399"/>
              </a:solidFill>
              <a:round/>
              <a:headEnd/>
              <a:tailEnd type="triangle" w="med" len="med"/>
            </a:ln>
          </p:spPr>
          <p:txBody>
            <a:bodyPr/>
            <a:lstStyle/>
            <a:p>
              <a:endParaRPr lang="en-US"/>
            </a:p>
          </p:txBody>
        </p:sp>
      </p:grpSp>
      <p:grpSp>
        <p:nvGrpSpPr>
          <p:cNvPr id="12" name="Group 44"/>
          <p:cNvGrpSpPr>
            <a:grpSpLocks/>
          </p:cNvGrpSpPr>
          <p:nvPr/>
        </p:nvGrpSpPr>
        <p:grpSpPr bwMode="auto">
          <a:xfrm>
            <a:off x="1600200" y="4292600"/>
            <a:ext cx="6184900" cy="527050"/>
            <a:chOff x="1016" y="2812"/>
            <a:chExt cx="3896" cy="332"/>
          </a:xfrm>
        </p:grpSpPr>
        <p:grpSp>
          <p:nvGrpSpPr>
            <p:cNvPr id="41007" name="Group 45"/>
            <p:cNvGrpSpPr>
              <a:grpSpLocks/>
            </p:cNvGrpSpPr>
            <p:nvPr/>
          </p:nvGrpSpPr>
          <p:grpSpPr bwMode="auto">
            <a:xfrm>
              <a:off x="1016" y="2812"/>
              <a:ext cx="2548" cy="320"/>
              <a:chOff x="1016" y="2812"/>
              <a:chExt cx="2548" cy="320"/>
            </a:xfrm>
          </p:grpSpPr>
          <p:sp>
            <p:nvSpPr>
              <p:cNvPr id="41010" name="Rectangle 46"/>
              <p:cNvSpPr>
                <a:spLocks noChangeArrowheads="1"/>
              </p:cNvSpPr>
              <p:nvPr/>
            </p:nvSpPr>
            <p:spPr bwMode="auto">
              <a:xfrm>
                <a:off x="1016" y="2988"/>
                <a:ext cx="288" cy="144"/>
              </a:xfrm>
              <a:prstGeom prst="rect">
                <a:avLst/>
              </a:prstGeom>
              <a:solidFill>
                <a:schemeClr val="accent2">
                  <a:alpha val="45000"/>
                </a:schemeClr>
              </a:solidFill>
              <a:ln w="9525">
                <a:solidFill>
                  <a:srgbClr val="333399"/>
                </a:solidFill>
                <a:miter lim="800000"/>
                <a:headEnd/>
                <a:tailEnd/>
              </a:ln>
            </p:spPr>
            <p:txBody>
              <a:bodyPr wrap="none" anchor="ctr"/>
              <a:lstStyle/>
              <a:p>
                <a:endParaRPr lang="en-US"/>
              </a:p>
            </p:txBody>
          </p:sp>
          <p:sp>
            <p:nvSpPr>
              <p:cNvPr id="41011" name="Rectangle 47"/>
              <p:cNvSpPr>
                <a:spLocks noChangeArrowheads="1"/>
              </p:cNvSpPr>
              <p:nvPr/>
            </p:nvSpPr>
            <p:spPr bwMode="auto">
              <a:xfrm>
                <a:off x="1544" y="2940"/>
                <a:ext cx="288" cy="175"/>
              </a:xfrm>
              <a:prstGeom prst="rect">
                <a:avLst/>
              </a:prstGeom>
              <a:solidFill>
                <a:schemeClr val="accent2">
                  <a:alpha val="45000"/>
                </a:schemeClr>
              </a:solidFill>
              <a:ln w="9525">
                <a:solidFill>
                  <a:srgbClr val="333399"/>
                </a:solidFill>
                <a:miter lim="800000"/>
                <a:headEnd/>
                <a:tailEnd/>
              </a:ln>
            </p:spPr>
            <p:txBody>
              <a:bodyPr wrap="none" anchor="ctr"/>
              <a:lstStyle/>
              <a:p>
                <a:endParaRPr lang="en-US"/>
              </a:p>
            </p:txBody>
          </p:sp>
          <p:sp>
            <p:nvSpPr>
              <p:cNvPr id="41012" name="Rectangle 48"/>
              <p:cNvSpPr>
                <a:spLocks noChangeArrowheads="1"/>
              </p:cNvSpPr>
              <p:nvPr/>
            </p:nvSpPr>
            <p:spPr bwMode="auto">
              <a:xfrm>
                <a:off x="2120" y="2909"/>
                <a:ext cx="288" cy="175"/>
              </a:xfrm>
              <a:prstGeom prst="rect">
                <a:avLst/>
              </a:prstGeom>
              <a:solidFill>
                <a:schemeClr val="accent2">
                  <a:alpha val="45000"/>
                </a:schemeClr>
              </a:solidFill>
              <a:ln w="9525">
                <a:solidFill>
                  <a:srgbClr val="333399"/>
                </a:solidFill>
                <a:miter lim="800000"/>
                <a:headEnd/>
                <a:tailEnd/>
              </a:ln>
            </p:spPr>
            <p:txBody>
              <a:bodyPr wrap="none" anchor="ctr"/>
              <a:lstStyle/>
              <a:p>
                <a:endParaRPr lang="en-US"/>
              </a:p>
            </p:txBody>
          </p:sp>
          <p:sp>
            <p:nvSpPr>
              <p:cNvPr id="41013" name="Rectangle 49"/>
              <p:cNvSpPr>
                <a:spLocks noChangeArrowheads="1"/>
              </p:cNvSpPr>
              <p:nvPr/>
            </p:nvSpPr>
            <p:spPr bwMode="auto">
              <a:xfrm>
                <a:off x="2696" y="2837"/>
                <a:ext cx="288" cy="199"/>
              </a:xfrm>
              <a:prstGeom prst="rect">
                <a:avLst/>
              </a:prstGeom>
              <a:solidFill>
                <a:schemeClr val="accent2">
                  <a:alpha val="45000"/>
                </a:schemeClr>
              </a:solidFill>
              <a:ln w="9525">
                <a:solidFill>
                  <a:srgbClr val="333399"/>
                </a:solidFill>
                <a:miter lim="800000"/>
                <a:headEnd/>
                <a:tailEnd/>
              </a:ln>
            </p:spPr>
            <p:txBody>
              <a:bodyPr wrap="none" anchor="ctr"/>
              <a:lstStyle/>
              <a:p>
                <a:endParaRPr lang="en-US"/>
              </a:p>
            </p:txBody>
          </p:sp>
          <p:sp>
            <p:nvSpPr>
              <p:cNvPr id="41014" name="Rectangle 50"/>
              <p:cNvSpPr>
                <a:spLocks noChangeArrowheads="1"/>
              </p:cNvSpPr>
              <p:nvPr/>
            </p:nvSpPr>
            <p:spPr bwMode="auto">
              <a:xfrm>
                <a:off x="3276" y="2812"/>
                <a:ext cx="288" cy="176"/>
              </a:xfrm>
              <a:prstGeom prst="rect">
                <a:avLst/>
              </a:prstGeom>
              <a:solidFill>
                <a:schemeClr val="accent2">
                  <a:alpha val="45000"/>
                </a:schemeClr>
              </a:solidFill>
              <a:ln w="9525">
                <a:solidFill>
                  <a:srgbClr val="333399"/>
                </a:solidFill>
                <a:miter lim="800000"/>
                <a:headEnd/>
                <a:tailEnd/>
              </a:ln>
            </p:spPr>
            <p:txBody>
              <a:bodyPr wrap="none" anchor="ctr"/>
              <a:lstStyle/>
              <a:p>
                <a:endParaRPr lang="en-US"/>
              </a:p>
            </p:txBody>
          </p:sp>
        </p:grpSp>
        <p:sp>
          <p:nvSpPr>
            <p:cNvPr id="41008" name="Line 51"/>
            <p:cNvSpPr>
              <a:spLocks noChangeShapeType="1"/>
            </p:cNvSpPr>
            <p:nvPr/>
          </p:nvSpPr>
          <p:spPr bwMode="auto">
            <a:xfrm flipH="1" flipV="1">
              <a:off x="3608" y="2892"/>
              <a:ext cx="336" cy="144"/>
            </a:xfrm>
            <a:prstGeom prst="line">
              <a:avLst/>
            </a:prstGeom>
            <a:noFill/>
            <a:ln w="57150">
              <a:solidFill>
                <a:srgbClr val="333399"/>
              </a:solidFill>
              <a:round/>
              <a:headEnd/>
              <a:tailEnd type="triangle" w="med" len="med"/>
            </a:ln>
          </p:spPr>
          <p:txBody>
            <a:bodyPr/>
            <a:lstStyle/>
            <a:p>
              <a:endParaRPr lang="en-US"/>
            </a:p>
          </p:txBody>
        </p:sp>
        <p:sp>
          <p:nvSpPr>
            <p:cNvPr id="41009" name="Text Box 52"/>
            <p:cNvSpPr txBox="1">
              <a:spLocks noChangeArrowheads="1"/>
            </p:cNvSpPr>
            <p:nvPr/>
          </p:nvSpPr>
          <p:spPr bwMode="auto">
            <a:xfrm>
              <a:off x="3888" y="2892"/>
              <a:ext cx="1024" cy="252"/>
            </a:xfrm>
            <a:prstGeom prst="rect">
              <a:avLst/>
            </a:prstGeom>
            <a:noFill/>
            <a:ln w="9525">
              <a:noFill/>
              <a:miter lim="800000"/>
              <a:headEnd/>
              <a:tailEnd/>
            </a:ln>
          </p:spPr>
          <p:txBody>
            <a:bodyPr wrap="none">
              <a:spAutoFit/>
            </a:bodyPr>
            <a:lstStyle/>
            <a:p>
              <a:r>
                <a:rPr lang="en-US" sz="2000">
                  <a:solidFill>
                    <a:srgbClr val="FF3300"/>
                  </a:solidFill>
                </a:rPr>
                <a:t>Depreciation</a:t>
              </a:r>
            </a:p>
          </p:txBody>
        </p:sp>
      </p:grpSp>
      <p:grpSp>
        <p:nvGrpSpPr>
          <p:cNvPr id="14" name="Group 53"/>
          <p:cNvGrpSpPr>
            <a:grpSpLocks/>
          </p:cNvGrpSpPr>
          <p:nvPr/>
        </p:nvGrpSpPr>
        <p:grpSpPr bwMode="auto">
          <a:xfrm>
            <a:off x="1614488" y="2198688"/>
            <a:ext cx="7024688" cy="823912"/>
            <a:chOff x="1017" y="1385"/>
            <a:chExt cx="4425" cy="519"/>
          </a:xfrm>
        </p:grpSpPr>
        <p:grpSp>
          <p:nvGrpSpPr>
            <p:cNvPr id="40999" name="Group 54"/>
            <p:cNvGrpSpPr>
              <a:grpSpLocks/>
            </p:cNvGrpSpPr>
            <p:nvPr/>
          </p:nvGrpSpPr>
          <p:grpSpPr bwMode="auto">
            <a:xfrm>
              <a:off x="1017" y="1385"/>
              <a:ext cx="2544" cy="519"/>
              <a:chOff x="1056" y="2304"/>
              <a:chExt cx="2544" cy="624"/>
            </a:xfrm>
          </p:grpSpPr>
          <p:sp>
            <p:nvSpPr>
              <p:cNvPr id="41002" name="Rectangle 55"/>
              <p:cNvSpPr>
                <a:spLocks noChangeArrowheads="1"/>
              </p:cNvSpPr>
              <p:nvPr/>
            </p:nvSpPr>
            <p:spPr bwMode="auto">
              <a:xfrm>
                <a:off x="1056" y="2496"/>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03" name="Rectangle 56"/>
              <p:cNvSpPr>
                <a:spLocks noChangeArrowheads="1"/>
              </p:cNvSpPr>
              <p:nvPr/>
            </p:nvSpPr>
            <p:spPr bwMode="auto">
              <a:xfrm>
                <a:off x="1584" y="2448"/>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04" name="Rectangle 57"/>
              <p:cNvSpPr>
                <a:spLocks noChangeArrowheads="1"/>
              </p:cNvSpPr>
              <p:nvPr/>
            </p:nvSpPr>
            <p:spPr bwMode="auto">
              <a:xfrm>
                <a:off x="2160" y="2400"/>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05" name="Rectangle 58"/>
              <p:cNvSpPr>
                <a:spLocks noChangeArrowheads="1"/>
              </p:cNvSpPr>
              <p:nvPr/>
            </p:nvSpPr>
            <p:spPr bwMode="auto">
              <a:xfrm>
                <a:off x="2736" y="2352"/>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1006" name="Rectangle 59"/>
              <p:cNvSpPr>
                <a:spLocks noChangeArrowheads="1"/>
              </p:cNvSpPr>
              <p:nvPr/>
            </p:nvSpPr>
            <p:spPr bwMode="auto">
              <a:xfrm>
                <a:off x="3312" y="2304"/>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grpSp>
        <p:sp>
          <p:nvSpPr>
            <p:cNvPr id="41000" name="Text Box 60"/>
            <p:cNvSpPr txBox="1">
              <a:spLocks noChangeArrowheads="1"/>
            </p:cNvSpPr>
            <p:nvPr/>
          </p:nvSpPr>
          <p:spPr bwMode="auto">
            <a:xfrm>
              <a:off x="3936" y="1429"/>
              <a:ext cx="1506" cy="399"/>
            </a:xfrm>
            <a:prstGeom prst="rect">
              <a:avLst/>
            </a:prstGeom>
            <a:noFill/>
            <a:ln w="9525">
              <a:noFill/>
              <a:miter lim="800000"/>
              <a:headEnd/>
              <a:tailEnd/>
            </a:ln>
          </p:spPr>
          <p:txBody>
            <a:bodyPr wrap="none">
              <a:spAutoFit/>
            </a:bodyPr>
            <a:lstStyle/>
            <a:p>
              <a:pPr>
                <a:lnSpc>
                  <a:spcPct val="80000"/>
                </a:lnSpc>
              </a:pPr>
              <a:r>
                <a:rPr lang="en-US" sz="2400" dirty="0">
                  <a:solidFill>
                    <a:srgbClr val="333399"/>
                  </a:solidFill>
                </a:rPr>
                <a:t>Loan Payments</a:t>
              </a:r>
            </a:p>
            <a:p>
              <a:pPr>
                <a:lnSpc>
                  <a:spcPct val="80000"/>
                </a:lnSpc>
              </a:pPr>
              <a:r>
                <a:rPr lang="en-US" sz="2000" dirty="0">
                  <a:solidFill>
                    <a:srgbClr val="333399"/>
                  </a:solidFill>
                </a:rPr>
                <a:t>(Interest only Loan)</a:t>
              </a:r>
            </a:p>
          </p:txBody>
        </p:sp>
        <p:sp>
          <p:nvSpPr>
            <p:cNvPr id="41001" name="Line 61"/>
            <p:cNvSpPr>
              <a:spLocks noChangeShapeType="1"/>
            </p:cNvSpPr>
            <p:nvPr/>
          </p:nvSpPr>
          <p:spPr bwMode="auto">
            <a:xfrm flipH="1">
              <a:off x="3658" y="1559"/>
              <a:ext cx="240" cy="0"/>
            </a:xfrm>
            <a:prstGeom prst="line">
              <a:avLst/>
            </a:prstGeom>
            <a:noFill/>
            <a:ln w="57150">
              <a:solidFill>
                <a:srgbClr val="333399"/>
              </a:solidFill>
              <a:round/>
              <a:headEnd/>
              <a:tailEnd type="triangle" w="med" len="med"/>
            </a:ln>
          </p:spPr>
          <p:txBody>
            <a:bodyPr/>
            <a:lstStyle/>
            <a:p>
              <a:endParaRPr lang="en-US"/>
            </a:p>
          </p:txBody>
        </p:sp>
      </p:grpSp>
      <p:grpSp>
        <p:nvGrpSpPr>
          <p:cNvPr id="16" name="Group 62"/>
          <p:cNvGrpSpPr>
            <a:grpSpLocks/>
          </p:cNvGrpSpPr>
          <p:nvPr/>
        </p:nvGrpSpPr>
        <p:grpSpPr bwMode="auto">
          <a:xfrm>
            <a:off x="1614488" y="2768600"/>
            <a:ext cx="7581900" cy="823913"/>
            <a:chOff x="1017" y="1744"/>
            <a:chExt cx="4776" cy="519"/>
          </a:xfrm>
        </p:grpSpPr>
        <p:grpSp>
          <p:nvGrpSpPr>
            <p:cNvPr id="40991" name="Group 63"/>
            <p:cNvGrpSpPr>
              <a:grpSpLocks/>
            </p:cNvGrpSpPr>
            <p:nvPr/>
          </p:nvGrpSpPr>
          <p:grpSpPr bwMode="auto">
            <a:xfrm>
              <a:off x="1017" y="1744"/>
              <a:ext cx="2544" cy="519"/>
              <a:chOff x="1056" y="2736"/>
              <a:chExt cx="2544" cy="624"/>
            </a:xfrm>
          </p:grpSpPr>
          <p:sp>
            <p:nvSpPr>
              <p:cNvPr id="40994" name="Rectangle 64"/>
              <p:cNvSpPr>
                <a:spLocks noChangeArrowheads="1"/>
              </p:cNvSpPr>
              <p:nvPr/>
            </p:nvSpPr>
            <p:spPr bwMode="auto">
              <a:xfrm>
                <a:off x="1056" y="2928"/>
                <a:ext cx="288" cy="432"/>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95" name="Rectangle 65"/>
              <p:cNvSpPr>
                <a:spLocks noChangeArrowheads="1"/>
              </p:cNvSpPr>
              <p:nvPr/>
            </p:nvSpPr>
            <p:spPr bwMode="auto">
              <a:xfrm>
                <a:off x="1584" y="2880"/>
                <a:ext cx="288" cy="480"/>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96" name="Rectangle 66"/>
              <p:cNvSpPr>
                <a:spLocks noChangeArrowheads="1"/>
              </p:cNvSpPr>
              <p:nvPr/>
            </p:nvSpPr>
            <p:spPr bwMode="auto">
              <a:xfrm>
                <a:off x="2160" y="2832"/>
                <a:ext cx="288" cy="528"/>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97" name="Rectangle 67"/>
              <p:cNvSpPr>
                <a:spLocks noChangeArrowheads="1"/>
              </p:cNvSpPr>
              <p:nvPr/>
            </p:nvSpPr>
            <p:spPr bwMode="auto">
              <a:xfrm>
                <a:off x="2736" y="2784"/>
                <a:ext cx="288" cy="576"/>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98" name="Rectangle 68"/>
              <p:cNvSpPr>
                <a:spLocks noChangeArrowheads="1"/>
              </p:cNvSpPr>
              <p:nvPr/>
            </p:nvSpPr>
            <p:spPr bwMode="auto">
              <a:xfrm>
                <a:off x="3312" y="2736"/>
                <a:ext cx="288" cy="624"/>
              </a:xfrm>
              <a:prstGeom prst="rect">
                <a:avLst/>
              </a:prstGeom>
              <a:solidFill>
                <a:srgbClr val="CC6600"/>
              </a:solidFill>
              <a:ln w="9525">
                <a:solidFill>
                  <a:srgbClr val="333399"/>
                </a:solidFill>
                <a:miter lim="800000"/>
                <a:headEnd/>
                <a:tailEnd/>
              </a:ln>
            </p:spPr>
            <p:txBody>
              <a:bodyPr wrap="none" anchor="ctr"/>
              <a:lstStyle/>
              <a:p>
                <a:endParaRPr lang="en-US"/>
              </a:p>
            </p:txBody>
          </p:sp>
        </p:grpSp>
        <p:sp>
          <p:nvSpPr>
            <p:cNvPr id="40992" name="Text Box 69"/>
            <p:cNvSpPr txBox="1">
              <a:spLocks noChangeArrowheads="1"/>
            </p:cNvSpPr>
            <p:nvPr/>
          </p:nvSpPr>
          <p:spPr bwMode="auto">
            <a:xfrm>
              <a:off x="3936" y="1824"/>
              <a:ext cx="1857" cy="288"/>
            </a:xfrm>
            <a:prstGeom prst="rect">
              <a:avLst/>
            </a:prstGeom>
            <a:noFill/>
            <a:ln w="9525">
              <a:noFill/>
              <a:miter lim="800000"/>
              <a:headEnd/>
              <a:tailEnd/>
            </a:ln>
          </p:spPr>
          <p:txBody>
            <a:bodyPr wrap="none">
              <a:spAutoFit/>
            </a:bodyPr>
            <a:lstStyle/>
            <a:p>
              <a:r>
                <a:rPr lang="en-US" sz="2400" dirty="0">
                  <a:solidFill>
                    <a:srgbClr val="333399"/>
                  </a:solidFill>
                </a:rPr>
                <a:t>Operating Expenses</a:t>
              </a:r>
            </a:p>
          </p:txBody>
        </p:sp>
        <p:sp>
          <p:nvSpPr>
            <p:cNvPr id="40993" name="Line 70"/>
            <p:cNvSpPr>
              <a:spLocks noChangeShapeType="1"/>
            </p:cNvSpPr>
            <p:nvPr/>
          </p:nvSpPr>
          <p:spPr bwMode="auto">
            <a:xfrm flipH="1">
              <a:off x="3658" y="1991"/>
              <a:ext cx="240" cy="0"/>
            </a:xfrm>
            <a:prstGeom prst="line">
              <a:avLst/>
            </a:prstGeom>
            <a:noFill/>
            <a:ln w="57150">
              <a:solidFill>
                <a:srgbClr val="333399"/>
              </a:solidFill>
              <a:round/>
              <a:headEnd/>
              <a:tailEnd type="triangle" w="med" len="med"/>
            </a:ln>
          </p:spPr>
          <p:txBody>
            <a:bodyPr/>
            <a:lstStyle/>
            <a:p>
              <a:endParaRPr lang="en-US"/>
            </a:p>
          </p:txBody>
        </p:sp>
      </p:grpSp>
      <p:sp>
        <p:nvSpPr>
          <p:cNvPr id="40970" name="Text Box 72"/>
          <p:cNvSpPr txBox="1">
            <a:spLocks noChangeArrowheads="1"/>
          </p:cNvSpPr>
          <p:nvPr/>
        </p:nvSpPr>
        <p:spPr bwMode="auto">
          <a:xfrm>
            <a:off x="-76200" y="2133600"/>
            <a:ext cx="1303338" cy="822325"/>
          </a:xfrm>
          <a:prstGeom prst="rect">
            <a:avLst/>
          </a:prstGeom>
          <a:noFill/>
          <a:ln w="9525">
            <a:noFill/>
            <a:miter lim="800000"/>
            <a:headEnd/>
            <a:tailEnd/>
          </a:ln>
        </p:spPr>
        <p:txBody>
          <a:bodyPr wrap="none">
            <a:spAutoFit/>
          </a:bodyPr>
          <a:lstStyle/>
          <a:p>
            <a:pPr algn="ctr"/>
            <a:r>
              <a:rPr lang="en-US" sz="2400">
                <a:solidFill>
                  <a:srgbClr val="333399"/>
                </a:solidFill>
              </a:rPr>
              <a:t>Owner’s</a:t>
            </a:r>
          </a:p>
          <a:p>
            <a:pPr algn="ctr"/>
            <a:r>
              <a:rPr lang="en-US" sz="2400">
                <a:solidFill>
                  <a:srgbClr val="333399"/>
                </a:solidFill>
              </a:rPr>
              <a:t>view</a:t>
            </a:r>
          </a:p>
        </p:txBody>
      </p:sp>
      <p:sp>
        <p:nvSpPr>
          <p:cNvPr id="245833" name="Text Box 73"/>
          <p:cNvSpPr txBox="1">
            <a:spLocks noChangeArrowheads="1"/>
          </p:cNvSpPr>
          <p:nvPr/>
        </p:nvSpPr>
        <p:spPr bwMode="auto">
          <a:xfrm>
            <a:off x="152400" y="4535488"/>
            <a:ext cx="795338" cy="822325"/>
          </a:xfrm>
          <a:prstGeom prst="rect">
            <a:avLst/>
          </a:prstGeom>
          <a:noFill/>
          <a:ln w="9525">
            <a:noFill/>
            <a:miter lim="800000"/>
            <a:headEnd/>
            <a:tailEnd/>
          </a:ln>
        </p:spPr>
        <p:txBody>
          <a:bodyPr wrap="none">
            <a:spAutoFit/>
          </a:bodyPr>
          <a:lstStyle/>
          <a:p>
            <a:pPr algn="ctr"/>
            <a:r>
              <a:rPr lang="en-US" sz="2400">
                <a:solidFill>
                  <a:srgbClr val="333399"/>
                </a:solidFill>
              </a:rPr>
              <a:t>IRS</a:t>
            </a:r>
          </a:p>
          <a:p>
            <a:pPr algn="ctr"/>
            <a:r>
              <a:rPr lang="en-US" sz="2400">
                <a:solidFill>
                  <a:srgbClr val="333399"/>
                </a:solidFill>
              </a:rPr>
              <a:t>view</a:t>
            </a:r>
          </a:p>
        </p:txBody>
      </p:sp>
      <p:grpSp>
        <p:nvGrpSpPr>
          <p:cNvPr id="18" name="Group 76"/>
          <p:cNvGrpSpPr>
            <a:grpSpLocks/>
          </p:cNvGrpSpPr>
          <p:nvPr/>
        </p:nvGrpSpPr>
        <p:grpSpPr bwMode="auto">
          <a:xfrm>
            <a:off x="1600200" y="5180013"/>
            <a:ext cx="7581900" cy="838200"/>
            <a:chOff x="1017" y="1734"/>
            <a:chExt cx="4776" cy="528"/>
          </a:xfrm>
        </p:grpSpPr>
        <p:grpSp>
          <p:nvGrpSpPr>
            <p:cNvPr id="40983" name="Group 77"/>
            <p:cNvGrpSpPr>
              <a:grpSpLocks/>
            </p:cNvGrpSpPr>
            <p:nvPr/>
          </p:nvGrpSpPr>
          <p:grpSpPr bwMode="auto">
            <a:xfrm>
              <a:off x="1017" y="1734"/>
              <a:ext cx="2544" cy="528"/>
              <a:chOff x="1056" y="2725"/>
              <a:chExt cx="2544" cy="635"/>
            </a:xfrm>
          </p:grpSpPr>
          <p:sp>
            <p:nvSpPr>
              <p:cNvPr id="40986" name="Rectangle 78"/>
              <p:cNvSpPr>
                <a:spLocks noChangeArrowheads="1"/>
              </p:cNvSpPr>
              <p:nvPr/>
            </p:nvSpPr>
            <p:spPr bwMode="auto">
              <a:xfrm>
                <a:off x="1056" y="2898"/>
                <a:ext cx="288" cy="432"/>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87" name="Rectangle 79"/>
              <p:cNvSpPr>
                <a:spLocks noChangeArrowheads="1"/>
              </p:cNvSpPr>
              <p:nvPr/>
            </p:nvSpPr>
            <p:spPr bwMode="auto">
              <a:xfrm>
                <a:off x="1584" y="2841"/>
                <a:ext cx="288" cy="480"/>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88" name="Rectangle 80"/>
              <p:cNvSpPr>
                <a:spLocks noChangeArrowheads="1"/>
              </p:cNvSpPr>
              <p:nvPr/>
            </p:nvSpPr>
            <p:spPr bwMode="auto">
              <a:xfrm>
                <a:off x="2160" y="2783"/>
                <a:ext cx="288" cy="528"/>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89" name="Rectangle 81"/>
              <p:cNvSpPr>
                <a:spLocks noChangeArrowheads="1"/>
              </p:cNvSpPr>
              <p:nvPr/>
            </p:nvSpPr>
            <p:spPr bwMode="auto">
              <a:xfrm>
                <a:off x="2736" y="2783"/>
                <a:ext cx="288" cy="577"/>
              </a:xfrm>
              <a:prstGeom prst="rect">
                <a:avLst/>
              </a:prstGeom>
              <a:solidFill>
                <a:srgbClr val="CC6600"/>
              </a:solidFill>
              <a:ln w="9525">
                <a:solidFill>
                  <a:srgbClr val="333399"/>
                </a:solidFill>
                <a:miter lim="800000"/>
                <a:headEnd/>
                <a:tailEnd/>
              </a:ln>
            </p:spPr>
            <p:txBody>
              <a:bodyPr wrap="none" anchor="ctr"/>
              <a:lstStyle/>
              <a:p>
                <a:endParaRPr lang="en-US"/>
              </a:p>
            </p:txBody>
          </p:sp>
          <p:sp>
            <p:nvSpPr>
              <p:cNvPr id="40990" name="Rectangle 82"/>
              <p:cNvSpPr>
                <a:spLocks noChangeArrowheads="1"/>
              </p:cNvSpPr>
              <p:nvPr/>
            </p:nvSpPr>
            <p:spPr bwMode="auto">
              <a:xfrm>
                <a:off x="3312" y="2725"/>
                <a:ext cx="288" cy="624"/>
              </a:xfrm>
              <a:prstGeom prst="rect">
                <a:avLst/>
              </a:prstGeom>
              <a:solidFill>
                <a:srgbClr val="CC6600"/>
              </a:solidFill>
              <a:ln w="9525">
                <a:solidFill>
                  <a:srgbClr val="333399"/>
                </a:solidFill>
                <a:miter lim="800000"/>
                <a:headEnd/>
                <a:tailEnd/>
              </a:ln>
            </p:spPr>
            <p:txBody>
              <a:bodyPr wrap="none" anchor="ctr"/>
              <a:lstStyle/>
              <a:p>
                <a:endParaRPr lang="en-US"/>
              </a:p>
            </p:txBody>
          </p:sp>
        </p:grpSp>
        <p:sp>
          <p:nvSpPr>
            <p:cNvPr id="40984" name="Text Box 83"/>
            <p:cNvSpPr txBox="1">
              <a:spLocks noChangeArrowheads="1"/>
            </p:cNvSpPr>
            <p:nvPr/>
          </p:nvSpPr>
          <p:spPr bwMode="auto">
            <a:xfrm>
              <a:off x="3936" y="1824"/>
              <a:ext cx="1857" cy="288"/>
            </a:xfrm>
            <a:prstGeom prst="rect">
              <a:avLst/>
            </a:prstGeom>
            <a:noFill/>
            <a:ln w="9525">
              <a:noFill/>
              <a:miter lim="800000"/>
              <a:headEnd/>
              <a:tailEnd/>
            </a:ln>
          </p:spPr>
          <p:txBody>
            <a:bodyPr wrap="none">
              <a:spAutoFit/>
            </a:bodyPr>
            <a:lstStyle/>
            <a:p>
              <a:r>
                <a:rPr lang="en-US" sz="2400">
                  <a:solidFill>
                    <a:srgbClr val="333399"/>
                  </a:solidFill>
                </a:rPr>
                <a:t>Operating Expenses</a:t>
              </a:r>
            </a:p>
          </p:txBody>
        </p:sp>
        <p:sp>
          <p:nvSpPr>
            <p:cNvPr id="40985" name="Line 84"/>
            <p:cNvSpPr>
              <a:spLocks noChangeShapeType="1"/>
            </p:cNvSpPr>
            <p:nvPr/>
          </p:nvSpPr>
          <p:spPr bwMode="auto">
            <a:xfrm flipH="1">
              <a:off x="3658" y="1991"/>
              <a:ext cx="240" cy="0"/>
            </a:xfrm>
            <a:prstGeom prst="line">
              <a:avLst/>
            </a:prstGeom>
            <a:noFill/>
            <a:ln w="57150">
              <a:solidFill>
                <a:srgbClr val="333399"/>
              </a:solidFill>
              <a:round/>
              <a:headEnd/>
              <a:tailEnd type="triangle" w="med" len="med"/>
            </a:ln>
          </p:spPr>
          <p:txBody>
            <a:bodyPr/>
            <a:lstStyle/>
            <a:p>
              <a:endParaRPr lang="en-US"/>
            </a:p>
          </p:txBody>
        </p:sp>
      </p:grpSp>
      <p:grpSp>
        <p:nvGrpSpPr>
          <p:cNvPr id="20" name="Group 85"/>
          <p:cNvGrpSpPr>
            <a:grpSpLocks/>
          </p:cNvGrpSpPr>
          <p:nvPr/>
        </p:nvGrpSpPr>
        <p:grpSpPr bwMode="auto">
          <a:xfrm>
            <a:off x="1600200" y="4724400"/>
            <a:ext cx="7021513" cy="823913"/>
            <a:chOff x="1017" y="1385"/>
            <a:chExt cx="4423" cy="519"/>
          </a:xfrm>
        </p:grpSpPr>
        <p:grpSp>
          <p:nvGrpSpPr>
            <p:cNvPr id="40975" name="Group 86"/>
            <p:cNvGrpSpPr>
              <a:grpSpLocks/>
            </p:cNvGrpSpPr>
            <p:nvPr/>
          </p:nvGrpSpPr>
          <p:grpSpPr bwMode="auto">
            <a:xfrm>
              <a:off x="1017" y="1385"/>
              <a:ext cx="2544" cy="519"/>
              <a:chOff x="1056" y="2304"/>
              <a:chExt cx="2544" cy="624"/>
            </a:xfrm>
          </p:grpSpPr>
          <p:sp>
            <p:nvSpPr>
              <p:cNvPr id="40978" name="Rectangle 87"/>
              <p:cNvSpPr>
                <a:spLocks noChangeArrowheads="1"/>
              </p:cNvSpPr>
              <p:nvPr/>
            </p:nvSpPr>
            <p:spPr bwMode="auto">
              <a:xfrm>
                <a:off x="1056" y="2496"/>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0979" name="Rectangle 88"/>
              <p:cNvSpPr>
                <a:spLocks noChangeArrowheads="1"/>
              </p:cNvSpPr>
              <p:nvPr/>
            </p:nvSpPr>
            <p:spPr bwMode="auto">
              <a:xfrm>
                <a:off x="1584" y="2448"/>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0980" name="Rectangle 89"/>
              <p:cNvSpPr>
                <a:spLocks noChangeArrowheads="1"/>
              </p:cNvSpPr>
              <p:nvPr/>
            </p:nvSpPr>
            <p:spPr bwMode="auto">
              <a:xfrm>
                <a:off x="2160" y="2400"/>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0981" name="Rectangle 90"/>
              <p:cNvSpPr>
                <a:spLocks noChangeArrowheads="1"/>
              </p:cNvSpPr>
              <p:nvPr/>
            </p:nvSpPr>
            <p:spPr bwMode="auto">
              <a:xfrm>
                <a:off x="2736" y="2352"/>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sp>
            <p:nvSpPr>
              <p:cNvPr id="40982" name="Rectangle 91"/>
              <p:cNvSpPr>
                <a:spLocks noChangeArrowheads="1"/>
              </p:cNvSpPr>
              <p:nvPr/>
            </p:nvSpPr>
            <p:spPr bwMode="auto">
              <a:xfrm>
                <a:off x="3312" y="2304"/>
                <a:ext cx="288" cy="432"/>
              </a:xfrm>
              <a:prstGeom prst="rect">
                <a:avLst/>
              </a:prstGeom>
              <a:solidFill>
                <a:srgbClr val="3366FF"/>
              </a:solidFill>
              <a:ln w="9525">
                <a:solidFill>
                  <a:srgbClr val="333399"/>
                </a:solidFill>
                <a:miter lim="800000"/>
                <a:headEnd/>
                <a:tailEnd/>
              </a:ln>
            </p:spPr>
            <p:txBody>
              <a:bodyPr wrap="none" anchor="ctr"/>
              <a:lstStyle/>
              <a:p>
                <a:endParaRPr lang="en-US"/>
              </a:p>
            </p:txBody>
          </p:sp>
        </p:grpSp>
        <p:sp>
          <p:nvSpPr>
            <p:cNvPr id="40976" name="Text Box 92"/>
            <p:cNvSpPr txBox="1">
              <a:spLocks noChangeArrowheads="1"/>
            </p:cNvSpPr>
            <p:nvPr/>
          </p:nvSpPr>
          <p:spPr bwMode="auto">
            <a:xfrm>
              <a:off x="3936" y="1429"/>
              <a:ext cx="1504" cy="242"/>
            </a:xfrm>
            <a:prstGeom prst="rect">
              <a:avLst/>
            </a:prstGeom>
            <a:noFill/>
            <a:ln w="9525">
              <a:noFill/>
              <a:miter lim="800000"/>
              <a:headEnd/>
              <a:tailEnd/>
            </a:ln>
          </p:spPr>
          <p:txBody>
            <a:bodyPr wrap="none">
              <a:spAutoFit/>
            </a:bodyPr>
            <a:lstStyle/>
            <a:p>
              <a:pPr>
                <a:lnSpc>
                  <a:spcPct val="80000"/>
                </a:lnSpc>
              </a:pPr>
              <a:r>
                <a:rPr lang="en-US" sz="2400">
                  <a:solidFill>
                    <a:srgbClr val="333399"/>
                  </a:solidFill>
                </a:rPr>
                <a:t>Loan Payments </a:t>
              </a:r>
            </a:p>
          </p:txBody>
        </p:sp>
        <p:sp>
          <p:nvSpPr>
            <p:cNvPr id="40977" name="Line 93"/>
            <p:cNvSpPr>
              <a:spLocks noChangeShapeType="1"/>
            </p:cNvSpPr>
            <p:nvPr/>
          </p:nvSpPr>
          <p:spPr bwMode="auto">
            <a:xfrm flipH="1">
              <a:off x="3658" y="1559"/>
              <a:ext cx="240" cy="0"/>
            </a:xfrm>
            <a:prstGeom prst="line">
              <a:avLst/>
            </a:prstGeom>
            <a:noFill/>
            <a:ln w="57150">
              <a:solidFill>
                <a:srgbClr val="333399"/>
              </a:solidFill>
              <a:round/>
              <a:headEnd/>
              <a:tailEnd type="triangle" w="med" len="med"/>
            </a:ln>
          </p:spPr>
          <p:txBody>
            <a:bodyPr/>
            <a:lstStyle/>
            <a:p>
              <a:endParaRPr lang="en-US"/>
            </a:p>
          </p:txBody>
        </p:sp>
      </p:grpSp>
      <p:sp>
        <p:nvSpPr>
          <p:cNvPr id="2" name="Footer Placeholder 1">
            <a:extLst>
              <a:ext uri="{FF2B5EF4-FFF2-40B4-BE49-F238E27FC236}">
                <a16:creationId xmlns:a16="http://schemas.microsoft.com/office/drawing/2014/main" id="{84283D2C-78B4-0683-A770-1276484B96C6}"/>
              </a:ext>
            </a:extLst>
          </p:cNvPr>
          <p:cNvSpPr>
            <a:spLocks noGrp="1"/>
          </p:cNvSpPr>
          <p:nvPr>
            <p:ph type="ftr" sz="quarter" idx="11"/>
          </p:nvPr>
        </p:nvSpPr>
        <p:spPr>
          <a:xfrm>
            <a:off x="381000" y="6476999"/>
            <a:ext cx="7767315" cy="274320"/>
          </a:xfrm>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152400"/>
            <a:ext cx="8610600" cy="1143000"/>
          </a:xfrm>
        </p:spPr>
        <p:txBody>
          <a:bodyPr>
            <a:normAutofit/>
          </a:bodyPr>
          <a:lstStyle/>
          <a:p>
            <a:pPr eaLnBrk="1" hangingPunct="1"/>
            <a:r>
              <a:rPr lang="en-US" sz="3600" dirty="0"/>
              <a:t>Other Taxing Issues</a:t>
            </a:r>
            <a:endParaRPr lang="en-US" sz="3600" dirty="0">
              <a:solidFill>
                <a:schemeClr val="tx1"/>
              </a:solidFill>
            </a:endParaRPr>
          </a:p>
        </p:txBody>
      </p:sp>
      <p:sp>
        <p:nvSpPr>
          <p:cNvPr id="207875" name="Rectangle 3"/>
          <p:cNvSpPr>
            <a:spLocks noGrp="1" noChangeArrowheads="1"/>
          </p:cNvSpPr>
          <p:nvPr>
            <p:ph idx="1"/>
          </p:nvPr>
        </p:nvSpPr>
        <p:spPr>
          <a:xfrm>
            <a:off x="152400" y="1524000"/>
            <a:ext cx="8534400" cy="4953000"/>
          </a:xfrm>
        </p:spPr>
        <p:txBody>
          <a:bodyPr/>
          <a:lstStyle/>
          <a:p>
            <a:pPr eaLnBrk="1" hangingPunct="1">
              <a:spcBef>
                <a:spcPts val="600"/>
              </a:spcBef>
            </a:pPr>
            <a:r>
              <a:rPr lang="en-US" dirty="0"/>
              <a:t>Treatment of operating expenses vs. capital expenditures</a:t>
            </a:r>
          </a:p>
          <a:p>
            <a:pPr eaLnBrk="1" hangingPunct="1">
              <a:spcBef>
                <a:spcPts val="600"/>
              </a:spcBef>
            </a:pPr>
            <a:endParaRPr lang="en-US" dirty="0"/>
          </a:p>
          <a:p>
            <a:pPr eaLnBrk="1" hangingPunct="1">
              <a:spcBef>
                <a:spcPts val="600"/>
              </a:spcBef>
            </a:pPr>
            <a:r>
              <a:rPr lang="en-US" dirty="0"/>
              <a:t>Substantial improvements</a:t>
            </a:r>
          </a:p>
          <a:p>
            <a:pPr lvl="1" eaLnBrk="1" hangingPunct="1">
              <a:spcBef>
                <a:spcPts val="600"/>
              </a:spcBef>
            </a:pPr>
            <a:r>
              <a:rPr lang="en-US" sz="2300" dirty="0"/>
              <a:t>CAPXs made </a:t>
            </a:r>
            <a:r>
              <a:rPr lang="en-US" sz="2300" b="1" dirty="0"/>
              <a:t>after</a:t>
            </a:r>
            <a:r>
              <a:rPr lang="en-US" sz="2300" dirty="0"/>
              <a:t> initial purchase are treated as a separate building or improvement</a:t>
            </a:r>
          </a:p>
          <a:p>
            <a:pPr lvl="2">
              <a:spcBef>
                <a:spcPts val="600"/>
              </a:spcBef>
            </a:pPr>
            <a:r>
              <a:rPr lang="en-US" sz="1900" dirty="0"/>
              <a:t>Depreciation begins in year of expenditure</a:t>
            </a:r>
          </a:p>
          <a:p>
            <a:pPr lvl="3">
              <a:spcBef>
                <a:spcPts val="600"/>
              </a:spcBef>
            </a:pPr>
            <a:r>
              <a:rPr lang="en-US" sz="1700" dirty="0"/>
              <a:t>Subject to mid-month convention</a:t>
            </a:r>
          </a:p>
          <a:p>
            <a:pPr marL="1033272" lvl="3" indent="0">
              <a:buNone/>
            </a:pPr>
            <a:endParaRPr lang="en-US" sz="1700" dirty="0"/>
          </a:p>
        </p:txBody>
      </p:sp>
      <p:sp>
        <p:nvSpPr>
          <p:cNvPr id="4" name="Slide Number Placeholder 5"/>
          <p:cNvSpPr>
            <a:spLocks noGrp="1"/>
          </p:cNvSpPr>
          <p:nvPr>
            <p:ph type="sldNum" sz="quarter" idx="12"/>
          </p:nvPr>
        </p:nvSpPr>
        <p:spPr/>
        <p:txBody>
          <a:bodyPr/>
          <a:lstStyle/>
          <a:p>
            <a:pPr>
              <a:defRPr/>
            </a:pPr>
            <a:fld id="{E10B9222-E5BA-4F52-8158-E28300CAD704}" type="slidenum">
              <a:rPr lang="en-US" altLang="en-US"/>
              <a:pPr>
                <a:defRPr/>
              </a:pPr>
              <a:t>32</a:t>
            </a:fld>
            <a:endParaRPr lang="en-US" altLang="en-US"/>
          </a:p>
        </p:txBody>
      </p:sp>
      <p:sp>
        <p:nvSpPr>
          <p:cNvPr id="2" name="Footer Placeholder 1">
            <a:extLst>
              <a:ext uri="{FF2B5EF4-FFF2-40B4-BE49-F238E27FC236}">
                <a16:creationId xmlns:a16="http://schemas.microsoft.com/office/drawing/2014/main" id="{7912914A-79FB-68A8-C53B-768D528B9F4E}"/>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0201E-CFFE-B044-8D12-891B4C58AF5B}"/>
              </a:ext>
            </a:extLst>
          </p:cNvPr>
          <p:cNvSpPr>
            <a:spLocks noGrp="1"/>
          </p:cNvSpPr>
          <p:nvPr>
            <p:ph type="subTitle" idx="1"/>
          </p:nvPr>
        </p:nvSpPr>
        <p:spPr>
          <a:xfrm>
            <a:off x="650019" y="5114543"/>
            <a:ext cx="8077200" cy="1499616"/>
          </a:xfrm>
        </p:spPr>
        <p:txBody>
          <a:bodyPr anchor="ctr">
            <a:normAutofit/>
          </a:bodyPr>
          <a:lstStyle/>
          <a:p>
            <a:r>
              <a:rPr lang="en-US" sz="3600" dirty="0">
                <a:solidFill>
                  <a:srgbClr val="39639D"/>
                </a:solidFill>
              </a:rPr>
              <a:t>Tax Credits</a:t>
            </a:r>
          </a:p>
        </p:txBody>
      </p:sp>
      <p:sp>
        <p:nvSpPr>
          <p:cNvPr id="4" name="Slide Number Placeholder 3">
            <a:extLst>
              <a:ext uri="{FF2B5EF4-FFF2-40B4-BE49-F238E27FC236}">
                <a16:creationId xmlns:a16="http://schemas.microsoft.com/office/drawing/2014/main" id="{96C84CAE-AE16-A1DA-16F1-AFB4EEBD30F3}"/>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33</a:t>
            </a:fld>
            <a:endParaRPr lang="en-US" altLang="en-US" dirty="0">
              <a:solidFill>
                <a:prstClr val="white">
                  <a:tint val="95000"/>
                </a:prstClr>
              </a:solidFill>
            </a:endParaRPr>
          </a:p>
        </p:txBody>
      </p:sp>
      <p:sp>
        <p:nvSpPr>
          <p:cNvPr id="6" name="Slide Number Placeholder 2">
            <a:extLst>
              <a:ext uri="{FF2B5EF4-FFF2-40B4-BE49-F238E27FC236}">
                <a16:creationId xmlns:a16="http://schemas.microsoft.com/office/drawing/2014/main" id="{71B3AF8D-8C28-8D8E-AB38-B3D4763C5392}"/>
              </a:ext>
            </a:extLst>
          </p:cNvPr>
          <p:cNvSpPr txBox="1">
            <a:spLocks/>
          </p:cNvSpPr>
          <p:nvPr/>
        </p:nvSpPr>
        <p:spPr>
          <a:xfrm>
            <a:off x="8333936" y="6476999"/>
            <a:ext cx="733864" cy="274320"/>
          </a:xfrm>
          <a:prstGeom prst="rect">
            <a:avLst/>
          </a:prstGeom>
        </p:spPr>
        <p:txBody>
          <a:bodyPr vert="horz" bIns="0" rtlCol="0" anchor="b"/>
          <a:lstStyle>
            <a:defPPr>
              <a:defRPr lang="en-US"/>
            </a:defPPr>
            <a:lvl1pPr algn="r" rtl="0" eaLnBrk="1" fontAlgn="base" latinLnBrk="0" hangingPunct="1">
              <a:spcBef>
                <a:spcPct val="0"/>
              </a:spcBef>
              <a:spcAft>
                <a:spcPct val="0"/>
              </a:spcAft>
              <a:defRPr kumimoji="0" sz="1200" kern="1200">
                <a:solidFill>
                  <a:schemeClr val="tx1">
                    <a:tint val="9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E8188CF-90C3-40D8-BEE3-CE1B8A8C4273}" type="slidenum">
              <a:rPr lang="en-US" altLang="en-US" smtClean="0">
                <a:solidFill>
                  <a:prstClr val="black">
                    <a:tint val="95000"/>
                  </a:prstClr>
                </a:solidFill>
              </a:rPr>
              <a:pPr/>
              <a:t>33</a:t>
            </a:fld>
            <a:endParaRPr lang="en-US" altLang="en-US">
              <a:solidFill>
                <a:prstClr val="black">
                  <a:tint val="95000"/>
                </a:prstClr>
              </a:solidFill>
            </a:endParaRPr>
          </a:p>
        </p:txBody>
      </p:sp>
      <p:sp>
        <p:nvSpPr>
          <p:cNvPr id="7" name="Footer Placeholder 1">
            <a:extLst>
              <a:ext uri="{FF2B5EF4-FFF2-40B4-BE49-F238E27FC236}">
                <a16:creationId xmlns:a16="http://schemas.microsoft.com/office/drawing/2014/main" id="{77DAD29E-EF02-6331-2180-036BFF463407}"/>
              </a:ext>
            </a:extLst>
          </p:cNvPr>
          <p:cNvSpPr txBox="1">
            <a:spLocks/>
          </p:cNvSpPr>
          <p:nvPr/>
        </p:nvSpPr>
        <p:spPr>
          <a:xfrm>
            <a:off x="584090" y="6526362"/>
            <a:ext cx="7691115" cy="274320"/>
          </a:xfrm>
          <a:prstGeom prst="rect">
            <a:avLst/>
          </a:prstGeom>
        </p:spPr>
        <p:txBody>
          <a:bodyPr vert="horz" lIns="45720" rIns="45720" bIns="0" rtlCol="0" anchor="b"/>
          <a:lstStyle>
            <a:defPPr>
              <a:defRPr lang="en-US"/>
            </a:defPPr>
            <a:lvl1pPr algn="ctr" rtl="0" eaLnBrk="1" fontAlgn="base" latinLnBrk="0" hangingPunct="1">
              <a:spcBef>
                <a:spcPct val="0"/>
              </a:spcBef>
              <a:spcAft>
                <a:spcPct val="0"/>
              </a:spcAft>
              <a:defRPr kumimoji="0"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solidFill>
                  <a:prstClr val="black">
                    <a:tint val="95000"/>
                  </a:prstClr>
                </a:solidFill>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09627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76200"/>
            <a:ext cx="8458200" cy="1219200"/>
          </a:xfrm>
        </p:spPr>
        <p:txBody>
          <a:bodyPr>
            <a:normAutofit/>
          </a:bodyPr>
          <a:lstStyle/>
          <a:p>
            <a:pPr eaLnBrk="1" hangingPunct="1"/>
            <a:r>
              <a:rPr lang="en-US" sz="3600" dirty="0"/>
              <a:t>Tax Credits</a:t>
            </a:r>
          </a:p>
        </p:txBody>
      </p:sp>
      <p:sp>
        <p:nvSpPr>
          <p:cNvPr id="236547" name="Rectangle 3"/>
          <p:cNvSpPr>
            <a:spLocks noGrp="1" noChangeArrowheads="1"/>
          </p:cNvSpPr>
          <p:nvPr>
            <p:ph idx="1"/>
          </p:nvPr>
        </p:nvSpPr>
        <p:spPr>
          <a:xfrm>
            <a:off x="457200" y="1524000"/>
            <a:ext cx="8153400" cy="4724400"/>
          </a:xfrm>
        </p:spPr>
        <p:txBody>
          <a:bodyPr/>
          <a:lstStyle/>
          <a:p>
            <a:pPr marL="533400" indent="-533400" eaLnBrk="1" hangingPunct="1"/>
            <a:r>
              <a:rPr lang="en-US" dirty="0"/>
              <a:t>Tax law allows taxpayers to take credits against tax liability for</a:t>
            </a:r>
          </a:p>
          <a:p>
            <a:pPr marL="952500" lvl="1" indent="-608013" eaLnBrk="1" hangingPunct="1"/>
            <a:r>
              <a:rPr lang="en-US" dirty="0"/>
              <a:t>rehabilitation of older </a:t>
            </a:r>
            <a:r>
              <a:rPr lang="en-US" sz="2200" dirty="0"/>
              <a:t>&amp;</a:t>
            </a:r>
            <a:r>
              <a:rPr lang="en-US" dirty="0"/>
              <a:t> historic structures</a:t>
            </a:r>
          </a:p>
          <a:p>
            <a:pPr marL="952500" lvl="1" indent="-608013" eaLnBrk="1" hangingPunct="1"/>
            <a:r>
              <a:rPr lang="en-US" dirty="0"/>
              <a:t>construction </a:t>
            </a:r>
            <a:r>
              <a:rPr lang="en-US" sz="2200" dirty="0"/>
              <a:t>&amp;</a:t>
            </a:r>
            <a:r>
              <a:rPr lang="en-US" dirty="0"/>
              <a:t> rehabilitation of qualified low-income housing</a:t>
            </a:r>
          </a:p>
        </p:txBody>
      </p:sp>
      <p:sp>
        <p:nvSpPr>
          <p:cNvPr id="4" name="Slide Number Placeholder 5"/>
          <p:cNvSpPr>
            <a:spLocks noGrp="1"/>
          </p:cNvSpPr>
          <p:nvPr>
            <p:ph type="sldNum" sz="quarter" idx="12"/>
          </p:nvPr>
        </p:nvSpPr>
        <p:spPr/>
        <p:txBody>
          <a:bodyPr/>
          <a:lstStyle/>
          <a:p>
            <a:pPr>
              <a:defRPr/>
            </a:pPr>
            <a:fld id="{6B705A97-C11F-468F-8340-A5C479859FD1}" type="slidenum">
              <a:rPr lang="en-US" altLang="en-US"/>
              <a:pPr>
                <a:defRPr/>
              </a:pPr>
              <a:t>34</a:t>
            </a:fld>
            <a:endParaRPr lang="en-US" altLang="en-US"/>
          </a:p>
        </p:txBody>
      </p:sp>
      <p:sp>
        <p:nvSpPr>
          <p:cNvPr id="2" name="Footer Placeholder 1">
            <a:extLst>
              <a:ext uri="{FF2B5EF4-FFF2-40B4-BE49-F238E27FC236}">
                <a16:creationId xmlns:a16="http://schemas.microsoft.com/office/drawing/2014/main" id="{7FE56E7C-CD4B-8DAF-2A23-456AB1F173F9}"/>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3464576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152400"/>
            <a:ext cx="8458200" cy="1143000"/>
          </a:xfrm>
        </p:spPr>
        <p:txBody>
          <a:bodyPr>
            <a:normAutofit/>
          </a:bodyPr>
          <a:lstStyle/>
          <a:p>
            <a:pPr eaLnBrk="1" hangingPunct="1"/>
            <a:r>
              <a:rPr lang="en-US" sz="3600" dirty="0"/>
              <a:t>Tax Credits</a:t>
            </a:r>
          </a:p>
        </p:txBody>
      </p:sp>
      <p:sp>
        <p:nvSpPr>
          <p:cNvPr id="65539" name="Rectangle 3"/>
          <p:cNvSpPr>
            <a:spLocks noGrp="1" noChangeArrowheads="1"/>
          </p:cNvSpPr>
          <p:nvPr>
            <p:ph idx="1"/>
          </p:nvPr>
        </p:nvSpPr>
        <p:spPr>
          <a:xfrm>
            <a:off x="457200" y="1524000"/>
            <a:ext cx="8229600" cy="4800600"/>
          </a:xfrm>
        </p:spPr>
        <p:txBody>
          <a:bodyPr/>
          <a:lstStyle/>
          <a:p>
            <a:pPr marL="533400" indent="-533400" eaLnBrk="1" hangingPunct="1"/>
            <a:r>
              <a:rPr lang="en-US" dirty="0"/>
              <a:t>A tax credit is a dollar-for-dollar reduction in tax liability (</a:t>
            </a:r>
            <a:r>
              <a:rPr lang="en-US" b="1" dirty="0"/>
              <a:t>not</a:t>
            </a:r>
            <a:r>
              <a:rPr lang="en-US" dirty="0"/>
              <a:t> taxable income)  </a:t>
            </a:r>
          </a:p>
          <a:p>
            <a:pPr marL="952500" lvl="1" indent="-608013" eaLnBrk="1" hangingPunct="1"/>
            <a:r>
              <a:rPr lang="en-US" sz="2300" dirty="0"/>
              <a:t>A $1 </a:t>
            </a:r>
            <a:r>
              <a:rPr lang="en-US" sz="2300" b="1" dirty="0"/>
              <a:t>deduction</a:t>
            </a:r>
            <a:r>
              <a:rPr lang="en-US" sz="2300" dirty="0"/>
              <a:t> for investor in a 30% tax bracket saves $0.30 in taxes</a:t>
            </a:r>
          </a:p>
          <a:p>
            <a:pPr marL="952500" lvl="1" indent="-608013" eaLnBrk="1" hangingPunct="1"/>
            <a:r>
              <a:rPr lang="en-US" sz="2300" dirty="0"/>
              <a:t>A $1 </a:t>
            </a:r>
            <a:r>
              <a:rPr lang="en-US" sz="2300" b="1" dirty="0"/>
              <a:t>credit</a:t>
            </a:r>
            <a:r>
              <a:rPr lang="en-US" sz="2300" dirty="0"/>
              <a:t> save $1.0 in taxes</a:t>
            </a:r>
            <a:r>
              <a:rPr lang="en-US" sz="2300" dirty="0">
                <a:solidFill>
                  <a:srgbClr val="731324"/>
                </a:solidFill>
              </a:rPr>
              <a:t>  </a:t>
            </a:r>
          </a:p>
        </p:txBody>
      </p:sp>
      <p:sp>
        <p:nvSpPr>
          <p:cNvPr id="4" name="Slide Number Placeholder 5"/>
          <p:cNvSpPr>
            <a:spLocks noGrp="1"/>
          </p:cNvSpPr>
          <p:nvPr>
            <p:ph type="sldNum" sz="quarter" idx="12"/>
          </p:nvPr>
        </p:nvSpPr>
        <p:spPr/>
        <p:txBody>
          <a:bodyPr/>
          <a:lstStyle/>
          <a:p>
            <a:pPr>
              <a:defRPr/>
            </a:pPr>
            <a:fld id="{B688FBD5-E136-461F-8661-07012A31649A}" type="slidenum">
              <a:rPr lang="en-US" altLang="en-US"/>
              <a:pPr>
                <a:defRPr/>
              </a:pPr>
              <a:t>35</a:t>
            </a:fld>
            <a:endParaRPr lang="en-US" altLang="en-US"/>
          </a:p>
        </p:txBody>
      </p:sp>
      <p:sp>
        <p:nvSpPr>
          <p:cNvPr id="2" name="Footer Placeholder 1">
            <a:extLst>
              <a:ext uri="{FF2B5EF4-FFF2-40B4-BE49-F238E27FC236}">
                <a16:creationId xmlns:a16="http://schemas.microsoft.com/office/drawing/2014/main" id="{B33D1A8A-7135-F4B9-2C92-DBC370B47AA2}"/>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00831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152400"/>
            <a:ext cx="8458200" cy="1143000"/>
          </a:xfrm>
        </p:spPr>
        <p:txBody>
          <a:bodyPr>
            <a:normAutofit/>
          </a:bodyPr>
          <a:lstStyle/>
          <a:p>
            <a:pPr eaLnBrk="1" hangingPunct="1"/>
            <a:r>
              <a:rPr lang="en-US" sz="3600" dirty="0"/>
              <a:t>Rehabilitation Tax Credits</a:t>
            </a:r>
          </a:p>
        </p:txBody>
      </p:sp>
      <p:sp>
        <p:nvSpPr>
          <p:cNvPr id="67587" name="Rectangle 3"/>
          <p:cNvSpPr>
            <a:spLocks noGrp="1" noChangeArrowheads="1"/>
          </p:cNvSpPr>
          <p:nvPr>
            <p:ph idx="1"/>
          </p:nvPr>
        </p:nvSpPr>
        <p:spPr>
          <a:xfrm>
            <a:off x="457200" y="1524000"/>
            <a:ext cx="8382000" cy="4953000"/>
          </a:xfrm>
        </p:spPr>
        <p:txBody>
          <a:bodyPr/>
          <a:lstStyle/>
          <a:p>
            <a:pPr marL="533400" indent="-533400" eaLnBrk="1" hangingPunct="1">
              <a:spcBef>
                <a:spcPts val="600"/>
              </a:spcBef>
            </a:pPr>
            <a:r>
              <a:rPr lang="en-US" dirty="0"/>
              <a:t>A 20% one-time credit may be taken for rehab expenditures on residential </a:t>
            </a:r>
            <a:r>
              <a:rPr lang="en-US" b="1" dirty="0"/>
              <a:t>or</a:t>
            </a:r>
            <a:r>
              <a:rPr lang="en-US" dirty="0"/>
              <a:t> nonresidential structures so long as</a:t>
            </a:r>
          </a:p>
          <a:p>
            <a:pPr marL="952500" lvl="1" indent="-608013" eaLnBrk="1" hangingPunct="1">
              <a:spcBef>
                <a:spcPts val="600"/>
              </a:spcBef>
            </a:pPr>
            <a:r>
              <a:rPr lang="en-US" dirty="0"/>
              <a:t>they are at least 50 years old, and </a:t>
            </a:r>
          </a:p>
          <a:p>
            <a:pPr marL="952500" lvl="1" indent="-608013" eaLnBrk="1" hangingPunct="1">
              <a:spcBef>
                <a:spcPts val="600"/>
              </a:spcBef>
            </a:pPr>
            <a:r>
              <a:rPr lang="en-US" dirty="0"/>
              <a:t>listed on National Register of Historic Places or located in a registered historic district</a:t>
            </a:r>
          </a:p>
          <a:p>
            <a:pPr marL="533400" indent="-533400" eaLnBrk="1" hangingPunct="1">
              <a:spcBef>
                <a:spcPts val="600"/>
              </a:spcBef>
            </a:pPr>
            <a:endParaRPr lang="en-US" dirty="0"/>
          </a:p>
          <a:p>
            <a:pPr marL="533400" indent="-533400" eaLnBrk="1" hangingPunct="1">
              <a:spcBef>
                <a:spcPts val="600"/>
              </a:spcBef>
            </a:pPr>
            <a:r>
              <a:rPr lang="en-US" dirty="0"/>
              <a:t>Credit reduces depreciable basis $ for $</a:t>
            </a:r>
          </a:p>
        </p:txBody>
      </p:sp>
      <p:sp>
        <p:nvSpPr>
          <p:cNvPr id="2" name="Footer Placeholder 1">
            <a:extLst>
              <a:ext uri="{FF2B5EF4-FFF2-40B4-BE49-F238E27FC236}">
                <a16:creationId xmlns:a16="http://schemas.microsoft.com/office/drawing/2014/main" id="{1C84F84A-6483-83AF-5718-73474683CFF8}"/>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3" name="Slide Number Placeholder 2">
            <a:extLst>
              <a:ext uri="{FF2B5EF4-FFF2-40B4-BE49-F238E27FC236}">
                <a16:creationId xmlns:a16="http://schemas.microsoft.com/office/drawing/2014/main" id="{EED53CCF-67DF-C906-1FD4-13F387CDAFC9}"/>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36</a:t>
            </a:fld>
            <a:endParaRPr lang="en-US" altLang="en-US">
              <a:solidFill>
                <a:prstClr val="black">
                  <a:tint val="95000"/>
                </a:prstClr>
              </a:solidFill>
            </a:endParaRPr>
          </a:p>
        </p:txBody>
      </p:sp>
    </p:spTree>
    <p:extLst>
      <p:ext uri="{BB962C8B-B14F-4D97-AF65-F5344CB8AC3E}">
        <p14:creationId xmlns:p14="http://schemas.microsoft.com/office/powerpoint/2010/main" val="1001407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152400"/>
            <a:ext cx="8229600" cy="1143000"/>
          </a:xfrm>
        </p:spPr>
        <p:txBody>
          <a:bodyPr>
            <a:normAutofit/>
          </a:bodyPr>
          <a:lstStyle/>
          <a:p>
            <a:pPr eaLnBrk="1" hangingPunct="1"/>
            <a:r>
              <a:rPr lang="en-US" sz="3600" dirty="0"/>
              <a:t>Low Income Housing Tax Credits</a:t>
            </a:r>
          </a:p>
        </p:txBody>
      </p:sp>
      <p:sp>
        <p:nvSpPr>
          <p:cNvPr id="239619" name="Rectangle 3"/>
          <p:cNvSpPr>
            <a:spLocks noGrp="1" noChangeArrowheads="1"/>
          </p:cNvSpPr>
          <p:nvPr>
            <p:ph idx="1"/>
          </p:nvPr>
        </p:nvSpPr>
        <p:spPr>
          <a:xfrm>
            <a:off x="378576" y="1524000"/>
            <a:ext cx="8613023" cy="5029200"/>
          </a:xfrm>
        </p:spPr>
        <p:txBody>
          <a:bodyPr/>
          <a:lstStyle/>
          <a:p>
            <a:pPr eaLnBrk="1" hangingPunct="1"/>
            <a:r>
              <a:rPr lang="en-US" dirty="0"/>
              <a:t>LIHTC is a </a:t>
            </a:r>
            <a:r>
              <a:rPr lang="en-US" b="1" dirty="0"/>
              <a:t>federal tax credit</a:t>
            </a:r>
            <a:r>
              <a:rPr lang="en-US" dirty="0"/>
              <a:t> for development or acquisition of “affordable” rental housing</a:t>
            </a:r>
          </a:p>
          <a:p>
            <a:pPr eaLnBrk="1" hangingPunct="1"/>
            <a:r>
              <a:rPr lang="en-US" dirty="0"/>
              <a:t>Credits are:</a:t>
            </a:r>
          </a:p>
          <a:p>
            <a:pPr lvl="1"/>
            <a:r>
              <a:rPr lang="en-US" dirty="0"/>
              <a:t>allowed </a:t>
            </a:r>
            <a:r>
              <a:rPr lang="en-US" b="1" dirty="0"/>
              <a:t>each</a:t>
            </a:r>
            <a:r>
              <a:rPr lang="en-US" dirty="0"/>
              <a:t> year for 10 years </a:t>
            </a:r>
            <a:r>
              <a:rPr lang="en-US" i="1" dirty="0"/>
              <a:t>and</a:t>
            </a:r>
            <a:r>
              <a:rPr lang="en-US" dirty="0"/>
              <a:t> </a:t>
            </a:r>
          </a:p>
          <a:p>
            <a:pPr lvl="1"/>
            <a:r>
              <a:rPr lang="en-US" dirty="0"/>
              <a:t>in </a:t>
            </a:r>
            <a:r>
              <a:rPr lang="en-US" b="1" dirty="0"/>
              <a:t>addition</a:t>
            </a:r>
            <a:r>
              <a:rPr lang="en-US" i="1" dirty="0"/>
              <a:t> </a:t>
            </a:r>
            <a:r>
              <a:rPr lang="en-US" b="1" dirty="0"/>
              <a:t>to</a:t>
            </a:r>
            <a:r>
              <a:rPr lang="en-US" dirty="0"/>
              <a:t> regular depreciation deductions</a:t>
            </a:r>
          </a:p>
          <a:p>
            <a:pPr eaLnBrk="1" hangingPunct="1">
              <a:spcBef>
                <a:spcPts val="600"/>
              </a:spcBef>
            </a:pPr>
            <a:r>
              <a:rPr lang="en-US" dirty="0"/>
              <a:t>Created by Congress in 1986</a:t>
            </a:r>
          </a:p>
          <a:p>
            <a:pPr>
              <a:spcBef>
                <a:spcPts val="600"/>
              </a:spcBef>
            </a:pPr>
            <a:r>
              <a:rPr lang="en-US" dirty="0"/>
              <a:t>Designed to provide incentives for </a:t>
            </a:r>
            <a:r>
              <a:rPr lang="en-US" b="1" dirty="0"/>
              <a:t>private</a:t>
            </a:r>
            <a:r>
              <a:rPr lang="en-US" dirty="0"/>
              <a:t> equity investment in low-income housing</a:t>
            </a:r>
          </a:p>
          <a:p>
            <a:pPr lvl="1">
              <a:spcBef>
                <a:spcPts val="600"/>
              </a:spcBef>
            </a:pPr>
            <a:r>
              <a:rPr lang="en-US" sz="1800" dirty="0"/>
              <a:t>Accounts for ≈ 7% of all new apartment construction since 1986</a:t>
            </a:r>
          </a:p>
        </p:txBody>
      </p:sp>
      <p:sp>
        <p:nvSpPr>
          <p:cNvPr id="4" name="Slide Number Placeholder 5"/>
          <p:cNvSpPr>
            <a:spLocks noGrp="1"/>
          </p:cNvSpPr>
          <p:nvPr>
            <p:ph type="sldNum" sz="quarter" idx="12"/>
          </p:nvPr>
        </p:nvSpPr>
        <p:spPr/>
        <p:txBody>
          <a:bodyPr/>
          <a:lstStyle/>
          <a:p>
            <a:pPr>
              <a:defRPr/>
            </a:pPr>
            <a:fld id="{CD0C3EE0-0D97-4462-839D-6BEAA251A815}" type="slidenum">
              <a:rPr lang="en-US" altLang="en-US"/>
              <a:pPr>
                <a:defRPr/>
              </a:pPr>
              <a:t>37</a:t>
            </a:fld>
            <a:endParaRPr lang="en-US" altLang="en-US"/>
          </a:p>
        </p:txBody>
      </p:sp>
      <p:sp>
        <p:nvSpPr>
          <p:cNvPr id="67588" name="Rectangle 4"/>
          <p:cNvSpPr>
            <a:spLocks noChangeArrowheads="1"/>
          </p:cNvSpPr>
          <p:nvPr/>
        </p:nvSpPr>
        <p:spPr bwMode="auto">
          <a:xfrm>
            <a:off x="255273" y="5943600"/>
            <a:ext cx="8510150" cy="584775"/>
          </a:xfrm>
          <a:prstGeom prst="rect">
            <a:avLst/>
          </a:prstGeom>
          <a:noFill/>
          <a:ln w="19050" algn="ctr">
            <a:solidFill>
              <a:srgbClr val="731324"/>
            </a:solidFill>
            <a:miter lim="800000"/>
            <a:headEnd/>
            <a:tailEnd/>
          </a:ln>
        </p:spPr>
        <p:txBody>
          <a:bodyPr wrap="none">
            <a:spAutoFit/>
          </a:bodyPr>
          <a:lstStyle/>
          <a:p>
            <a:pPr algn="ctr"/>
            <a:r>
              <a:rPr lang="en-US" sz="1600" dirty="0">
                <a:solidFill>
                  <a:srgbClr val="39639D"/>
                </a:solidFill>
                <a:hlinkClick r:id="rId2">
                  <a:extLst>
                    <a:ext uri="{A12FA001-AC4F-418D-AE19-62706E023703}">
                      <ahyp:hlinkClr xmlns:ahyp="http://schemas.microsoft.com/office/drawing/2018/hyperlinkcolor" val="tx"/>
                    </a:ext>
                  </a:extLst>
                </a:hlinkClick>
              </a:rPr>
              <a:t>http://portal.hud.gov/hudportal/HUD?src=/program_offices/fair_housing_equal_opp/lihtcmou</a:t>
            </a:r>
            <a:endParaRPr lang="en-US" sz="1600" dirty="0">
              <a:solidFill>
                <a:srgbClr val="39639D"/>
              </a:solidFill>
            </a:endParaRPr>
          </a:p>
          <a:p>
            <a:pPr algn="ctr"/>
            <a:r>
              <a:rPr lang="en-US" sz="1600" dirty="0"/>
              <a:t>HUD website on LIHTC</a:t>
            </a:r>
          </a:p>
        </p:txBody>
      </p:sp>
      <p:sp>
        <p:nvSpPr>
          <p:cNvPr id="2" name="Footer Placeholder 1">
            <a:extLst>
              <a:ext uri="{FF2B5EF4-FFF2-40B4-BE49-F238E27FC236}">
                <a16:creationId xmlns:a16="http://schemas.microsoft.com/office/drawing/2014/main" id="{9FF2672B-8612-CDE3-C3B9-D3D149767A84}"/>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160475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152400"/>
            <a:ext cx="8915400" cy="1143000"/>
          </a:xfrm>
        </p:spPr>
        <p:txBody>
          <a:bodyPr>
            <a:noAutofit/>
          </a:bodyPr>
          <a:lstStyle/>
          <a:p>
            <a:pPr eaLnBrk="1" hangingPunct="1"/>
            <a:r>
              <a:rPr lang="en-US" sz="3600" dirty="0"/>
              <a:t>LIHTCs: How Are They Administered?</a:t>
            </a:r>
            <a:r>
              <a:rPr lang="en-US" sz="3600" b="1" dirty="0"/>
              <a:t> </a:t>
            </a:r>
          </a:p>
        </p:txBody>
      </p:sp>
      <p:sp>
        <p:nvSpPr>
          <p:cNvPr id="240643" name="Rectangle 3"/>
          <p:cNvSpPr>
            <a:spLocks noGrp="1" noChangeArrowheads="1"/>
          </p:cNvSpPr>
          <p:nvPr>
            <p:ph type="body" idx="1"/>
          </p:nvPr>
        </p:nvSpPr>
        <p:spPr>
          <a:xfrm>
            <a:off x="152400" y="1524000"/>
            <a:ext cx="8991600" cy="5105400"/>
          </a:xfrm>
        </p:spPr>
        <p:txBody>
          <a:bodyPr>
            <a:normAutofit/>
          </a:bodyPr>
          <a:lstStyle/>
          <a:p>
            <a:pPr eaLnBrk="1" hangingPunct="1"/>
            <a:r>
              <a:rPr lang="en-US" dirty="0"/>
              <a:t>LIHTC governed by federal tax code but administered by each state’s Housing Finance Agency (HFA) </a:t>
            </a:r>
          </a:p>
          <a:p>
            <a:pPr lvl="1" eaLnBrk="1" hangingPunct="1"/>
            <a:r>
              <a:rPr lang="en-US" dirty="0"/>
              <a:t>States have wide discretion </a:t>
            </a:r>
          </a:p>
          <a:p>
            <a:pPr lvl="1" eaLnBrk="1" hangingPunct="1"/>
            <a:r>
              <a:rPr lang="en-US" dirty="0"/>
              <a:t>Qualified Allocation Plans (QAPs)</a:t>
            </a:r>
          </a:p>
          <a:p>
            <a:pPr lvl="3"/>
            <a:r>
              <a:rPr lang="en-US" sz="1600" dirty="0"/>
              <a:t>details state’s selection criteria </a:t>
            </a:r>
            <a:r>
              <a:rPr lang="en-US" sz="1400" dirty="0"/>
              <a:t>&amp;</a:t>
            </a:r>
            <a:r>
              <a:rPr lang="en-US" sz="1600" dirty="0"/>
              <a:t> application requirements</a:t>
            </a:r>
          </a:p>
          <a:p>
            <a:pPr lvl="1" eaLnBrk="1" hangingPunct="1">
              <a:spcBef>
                <a:spcPts val="600"/>
              </a:spcBef>
            </a:pPr>
            <a:r>
              <a:rPr lang="en-US" dirty="0"/>
              <a:t>About 1/5 to ½ of projects that apply receive credits from state</a:t>
            </a:r>
          </a:p>
          <a:p>
            <a:pPr>
              <a:spcBef>
                <a:spcPts val="600"/>
              </a:spcBef>
            </a:pPr>
            <a:r>
              <a:rPr lang="en-US" dirty="0"/>
              <a:t>Maximum amount of credits each state can approve in 2020 = </a:t>
            </a:r>
            <a:r>
              <a:rPr lang="en-US" sz="2400" dirty="0"/>
              <a:t>Max ($2.8125 × state population, $3,217,500)</a:t>
            </a:r>
          </a:p>
          <a:p>
            <a:pPr marL="118872" indent="0">
              <a:spcBef>
                <a:spcPts val="600"/>
              </a:spcBef>
              <a:buNone/>
            </a:pPr>
            <a:endParaRPr lang="en-US" sz="2400" dirty="0"/>
          </a:p>
          <a:p>
            <a:pPr eaLnBrk="1" hangingPunct="1">
              <a:buFont typeface="Wingdings" pitchFamily="2" charset="2"/>
              <a:buNone/>
            </a:pPr>
            <a:endParaRPr lang="en-US" dirty="0"/>
          </a:p>
          <a:p>
            <a:pPr eaLnBrk="1" hangingPunct="1">
              <a:buFont typeface="Wingdings" pitchFamily="2" charset="2"/>
              <a:buNone/>
            </a:pPr>
            <a:endParaRPr lang="en-US" dirty="0"/>
          </a:p>
        </p:txBody>
      </p:sp>
      <p:sp>
        <p:nvSpPr>
          <p:cNvPr id="2" name="Footer Placeholder 1">
            <a:extLst>
              <a:ext uri="{FF2B5EF4-FFF2-40B4-BE49-F238E27FC236}">
                <a16:creationId xmlns:a16="http://schemas.microsoft.com/office/drawing/2014/main" id="{F3320F12-72F2-E97F-CB54-BB68277B3A96}"/>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116382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304800"/>
            <a:ext cx="8686800" cy="914400"/>
          </a:xfrm>
        </p:spPr>
        <p:txBody>
          <a:bodyPr>
            <a:normAutofit/>
          </a:bodyPr>
          <a:lstStyle/>
          <a:p>
            <a:pPr eaLnBrk="1" hangingPunct="1"/>
            <a:r>
              <a:rPr lang="en-US" sz="3600" dirty="0"/>
              <a:t>LIHTC: How is it Calculated?</a:t>
            </a:r>
          </a:p>
        </p:txBody>
      </p:sp>
      <p:sp>
        <p:nvSpPr>
          <p:cNvPr id="241667" name="Rectangle 3"/>
          <p:cNvSpPr>
            <a:spLocks noGrp="1" noChangeArrowheads="1"/>
          </p:cNvSpPr>
          <p:nvPr>
            <p:ph type="body" idx="1"/>
          </p:nvPr>
        </p:nvSpPr>
        <p:spPr>
          <a:xfrm>
            <a:off x="152400" y="1524000"/>
            <a:ext cx="8763000" cy="5029200"/>
          </a:xfrm>
        </p:spPr>
        <p:txBody>
          <a:bodyPr>
            <a:normAutofit/>
          </a:bodyPr>
          <a:lstStyle/>
          <a:p>
            <a:pPr eaLnBrk="1" hangingPunct="1">
              <a:spcBef>
                <a:spcPts val="600"/>
              </a:spcBef>
            </a:pPr>
            <a:r>
              <a:rPr lang="en-US" dirty="0"/>
              <a:t>For </a:t>
            </a:r>
            <a:r>
              <a:rPr lang="en-US" b="1" dirty="0"/>
              <a:t>new construction</a:t>
            </a:r>
            <a:r>
              <a:rPr lang="en-US" dirty="0"/>
              <a:t> not receiving other federal subsidies…</a:t>
            </a:r>
          </a:p>
          <a:p>
            <a:pPr lvl="1" eaLnBrk="1" hangingPunct="1">
              <a:spcBef>
                <a:spcPts val="600"/>
              </a:spcBef>
            </a:pPr>
            <a:r>
              <a:rPr lang="en-US" dirty="0"/>
              <a:t>Fixed credit is approximately 9% of “qualified” basis</a:t>
            </a:r>
          </a:p>
          <a:p>
            <a:pPr lvl="2">
              <a:spcBef>
                <a:spcPts val="600"/>
              </a:spcBef>
            </a:pPr>
            <a:r>
              <a:rPr lang="en-US" sz="2400" dirty="0"/>
              <a:t>% is published monthly by IRS</a:t>
            </a:r>
          </a:p>
          <a:p>
            <a:pPr lvl="2">
              <a:spcBef>
                <a:spcPts val="600"/>
              </a:spcBef>
            </a:pPr>
            <a:r>
              <a:rPr lang="en-US" sz="2400" dirty="0"/>
              <a:t>set such that PV of credits = 70% of </a:t>
            </a:r>
            <a:r>
              <a:rPr lang="en-US" sz="2400" b="1" dirty="0"/>
              <a:t>qualified basis</a:t>
            </a:r>
          </a:p>
          <a:p>
            <a:pPr eaLnBrk="1" hangingPunct="1">
              <a:spcBef>
                <a:spcPts val="600"/>
              </a:spcBef>
            </a:pPr>
            <a:endParaRPr lang="en-US" dirty="0"/>
          </a:p>
          <a:p>
            <a:pPr eaLnBrk="1" hangingPunct="1">
              <a:spcBef>
                <a:spcPts val="600"/>
              </a:spcBef>
            </a:pPr>
            <a:r>
              <a:rPr lang="en-US" dirty="0"/>
              <a:t>For acquisition of </a:t>
            </a:r>
            <a:r>
              <a:rPr lang="en-US" b="1" dirty="0"/>
              <a:t>existing buildings</a:t>
            </a:r>
            <a:r>
              <a:rPr lang="en-US" dirty="0"/>
              <a:t> or new construction receiving other federal subsidies</a:t>
            </a:r>
          </a:p>
          <a:p>
            <a:pPr lvl="1" eaLnBrk="1" hangingPunct="1">
              <a:spcBef>
                <a:spcPts val="600"/>
              </a:spcBef>
            </a:pPr>
            <a:r>
              <a:rPr lang="en-US" dirty="0"/>
              <a:t>Fixed credit is approximately 4% of qualified basis</a:t>
            </a:r>
          </a:p>
        </p:txBody>
      </p:sp>
      <p:sp>
        <p:nvSpPr>
          <p:cNvPr id="2" name="Footer Placeholder 1">
            <a:extLst>
              <a:ext uri="{FF2B5EF4-FFF2-40B4-BE49-F238E27FC236}">
                <a16:creationId xmlns:a16="http://schemas.microsoft.com/office/drawing/2014/main" id="{B9CDFF8F-7B28-B9D0-6755-8586B34DC45A}"/>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94556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6050" y="152400"/>
            <a:ext cx="8921750" cy="1143000"/>
          </a:xfrm>
        </p:spPr>
        <p:txBody>
          <a:bodyPr>
            <a:noAutofit/>
          </a:bodyPr>
          <a:lstStyle/>
          <a:p>
            <a:pPr eaLnBrk="1" hangingPunct="1"/>
            <a:r>
              <a:rPr lang="en-US" sz="3600" dirty="0"/>
              <a:t>IRS Tax Classifications for Real Estate</a:t>
            </a:r>
            <a:endParaRPr lang="en-US" sz="3600" dirty="0">
              <a:solidFill>
                <a:schemeClr val="tx1"/>
              </a:solidFill>
            </a:endParaRPr>
          </a:p>
        </p:txBody>
      </p:sp>
      <p:sp>
        <p:nvSpPr>
          <p:cNvPr id="190467" name="Rectangle 3"/>
          <p:cNvSpPr>
            <a:spLocks noGrp="1" noChangeArrowheads="1"/>
          </p:cNvSpPr>
          <p:nvPr>
            <p:ph idx="1"/>
          </p:nvPr>
        </p:nvSpPr>
        <p:spPr>
          <a:xfrm>
            <a:off x="457200" y="1600200"/>
            <a:ext cx="8229600" cy="4800600"/>
          </a:xfrm>
        </p:spPr>
        <p:txBody>
          <a:bodyPr/>
          <a:lstStyle/>
          <a:p>
            <a:pPr eaLnBrk="1" hangingPunct="1"/>
            <a:r>
              <a:rPr lang="en-US" dirty="0"/>
              <a:t>RE held </a:t>
            </a:r>
          </a:p>
          <a:p>
            <a:pPr marL="925830" lvl="1" indent="-514350">
              <a:buFont typeface="+mj-lt"/>
              <a:buAutoNum type="arabicPeriod"/>
            </a:pPr>
            <a:r>
              <a:rPr lang="en-US" dirty="0"/>
              <a:t>as a personal residence</a:t>
            </a:r>
          </a:p>
          <a:p>
            <a:pPr marL="925830" lvl="1" indent="-514350">
              <a:buFont typeface="+mj-lt"/>
              <a:buAutoNum type="arabicPeriod"/>
            </a:pPr>
            <a:r>
              <a:rPr lang="en-US" dirty="0"/>
              <a:t>for sale to others (dealer property)</a:t>
            </a:r>
          </a:p>
          <a:p>
            <a:pPr marL="925830" lvl="1" indent="-514350">
              <a:buFont typeface="+mj-lt"/>
              <a:buAutoNum type="arabicPeriod"/>
            </a:pPr>
            <a:r>
              <a:rPr lang="en-US" dirty="0"/>
              <a:t>for use in trade or business (section 1231 assets)</a:t>
            </a:r>
          </a:p>
          <a:p>
            <a:pPr marL="925830" lvl="1" indent="-514350">
              <a:buFont typeface="+mj-lt"/>
              <a:buAutoNum type="arabicPeriod"/>
            </a:pPr>
            <a:r>
              <a:rPr lang="en-US" dirty="0"/>
              <a:t>for investment (capital assets)</a:t>
            </a:r>
          </a:p>
        </p:txBody>
      </p:sp>
      <p:sp>
        <p:nvSpPr>
          <p:cNvPr id="4" name="Slide Number Placeholder 5"/>
          <p:cNvSpPr>
            <a:spLocks noGrp="1"/>
          </p:cNvSpPr>
          <p:nvPr>
            <p:ph type="sldNum" sz="quarter" idx="12"/>
          </p:nvPr>
        </p:nvSpPr>
        <p:spPr/>
        <p:txBody>
          <a:bodyPr/>
          <a:lstStyle/>
          <a:p>
            <a:pPr>
              <a:defRPr/>
            </a:pPr>
            <a:fld id="{117ACD8C-265A-4C6B-A87D-51AB9153322E}" type="slidenum">
              <a:rPr lang="en-US" altLang="en-US"/>
              <a:pPr>
                <a:defRPr/>
              </a:pPr>
              <a:t>4</a:t>
            </a:fld>
            <a:endParaRPr lang="en-US" altLang="en-US"/>
          </a:p>
        </p:txBody>
      </p:sp>
      <p:sp>
        <p:nvSpPr>
          <p:cNvPr id="2" name="Footer Placeholder 1">
            <a:extLst>
              <a:ext uri="{FF2B5EF4-FFF2-40B4-BE49-F238E27FC236}">
                <a16:creationId xmlns:a16="http://schemas.microsoft.com/office/drawing/2014/main" id="{A1C3FD7F-F5AF-76EE-9C50-3B26E8EAF269}"/>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228600"/>
            <a:ext cx="8458200" cy="1123950"/>
          </a:xfrm>
        </p:spPr>
        <p:txBody>
          <a:bodyPr>
            <a:noAutofit/>
          </a:bodyPr>
          <a:lstStyle/>
          <a:p>
            <a:r>
              <a:rPr lang="en-US" sz="3600" dirty="0"/>
              <a:t>So…How Big are the Credits? Example</a:t>
            </a:r>
          </a:p>
        </p:txBody>
      </p:sp>
      <p:sp>
        <p:nvSpPr>
          <p:cNvPr id="72707" name="Rectangle 3"/>
          <p:cNvSpPr>
            <a:spLocks noGrp="1" noChangeArrowheads="1"/>
          </p:cNvSpPr>
          <p:nvPr>
            <p:ph type="body" idx="1"/>
          </p:nvPr>
        </p:nvSpPr>
        <p:spPr>
          <a:xfrm>
            <a:off x="381000" y="3082290"/>
            <a:ext cx="4724400" cy="1870710"/>
          </a:xfrm>
        </p:spPr>
        <p:txBody>
          <a:bodyPr>
            <a:normAutofit fontScale="77500" lnSpcReduction="20000"/>
          </a:bodyPr>
          <a:lstStyle/>
          <a:p>
            <a:pPr>
              <a:lnSpc>
                <a:spcPct val="90000"/>
              </a:lnSpc>
              <a:spcBef>
                <a:spcPts val="300"/>
              </a:spcBef>
              <a:buFont typeface="Wingdings" pitchFamily="2" charset="2"/>
              <a:buNone/>
            </a:pPr>
            <a:r>
              <a:rPr lang="en-US" sz="1700" dirty="0"/>
              <a:t>	</a:t>
            </a:r>
            <a:r>
              <a:rPr lang="en-US" sz="2000" dirty="0"/>
              <a:t>Land acquisition                        $1,000,000</a:t>
            </a:r>
          </a:p>
          <a:p>
            <a:pPr>
              <a:lnSpc>
                <a:spcPts val="1800"/>
              </a:lnSpc>
              <a:spcBef>
                <a:spcPts val="300"/>
              </a:spcBef>
              <a:buFont typeface="Wingdings" pitchFamily="2" charset="2"/>
              <a:buNone/>
            </a:pPr>
            <a:r>
              <a:rPr lang="en-US" sz="2000" dirty="0"/>
              <a:t>	Dwelling construction                3,400,000              Site improvements	             535,000</a:t>
            </a:r>
          </a:p>
          <a:p>
            <a:pPr>
              <a:lnSpc>
                <a:spcPct val="90000"/>
              </a:lnSpc>
              <a:spcBef>
                <a:spcPts val="300"/>
              </a:spcBef>
              <a:buFont typeface="Wingdings" pitchFamily="2" charset="2"/>
              <a:buNone/>
            </a:pPr>
            <a:r>
              <a:rPr lang="en-US" sz="2000" dirty="0"/>
              <a:t>	Architectural/engineering              40,000</a:t>
            </a:r>
          </a:p>
          <a:p>
            <a:pPr>
              <a:lnSpc>
                <a:spcPct val="90000"/>
              </a:lnSpc>
              <a:spcBef>
                <a:spcPts val="300"/>
              </a:spcBef>
              <a:buFont typeface="Wingdings" pitchFamily="2" charset="2"/>
              <a:buNone/>
            </a:pPr>
            <a:r>
              <a:rPr lang="en-US" sz="2000" dirty="0"/>
              <a:t>         Other eligible soft costs          </a:t>
            </a:r>
            <a:r>
              <a:rPr lang="en-US" sz="2000" u="sng" dirty="0"/>
              <a:t>       25,000</a:t>
            </a:r>
          </a:p>
          <a:p>
            <a:pPr>
              <a:lnSpc>
                <a:spcPct val="90000"/>
              </a:lnSpc>
              <a:spcBef>
                <a:spcPts val="300"/>
              </a:spcBef>
              <a:buFont typeface="Wingdings" pitchFamily="2" charset="2"/>
              <a:buNone/>
            </a:pPr>
            <a:r>
              <a:rPr lang="en-US" sz="2000" dirty="0"/>
              <a:t>	Total development costs           $5,000,000</a:t>
            </a:r>
          </a:p>
          <a:p>
            <a:pPr>
              <a:lnSpc>
                <a:spcPct val="90000"/>
              </a:lnSpc>
              <a:buFont typeface="Wingdings" pitchFamily="2" charset="2"/>
              <a:buNone/>
            </a:pPr>
            <a:endParaRPr lang="en-US" sz="2600" dirty="0">
              <a:solidFill>
                <a:srgbClr val="731324"/>
              </a:solidFill>
            </a:endParaRPr>
          </a:p>
          <a:p>
            <a:pPr>
              <a:lnSpc>
                <a:spcPct val="90000"/>
              </a:lnSpc>
              <a:buFont typeface="Wingdings" pitchFamily="2" charset="2"/>
              <a:buNone/>
            </a:pPr>
            <a:r>
              <a:rPr lang="en-US" sz="2100" dirty="0"/>
              <a:t>	</a:t>
            </a:r>
          </a:p>
          <a:p>
            <a:pPr>
              <a:lnSpc>
                <a:spcPct val="60000"/>
              </a:lnSpc>
              <a:buFont typeface="Wingdings" pitchFamily="2" charset="2"/>
              <a:buNone/>
            </a:pPr>
            <a:endParaRPr lang="en-US" sz="2100" dirty="0"/>
          </a:p>
          <a:p>
            <a:pPr>
              <a:lnSpc>
                <a:spcPct val="90000"/>
              </a:lnSpc>
            </a:pPr>
            <a:endParaRPr lang="en-US" sz="2100" dirty="0"/>
          </a:p>
        </p:txBody>
      </p:sp>
      <p:sp>
        <p:nvSpPr>
          <p:cNvPr id="67588" name="Text Box 4"/>
          <p:cNvSpPr txBox="1">
            <a:spLocks noChangeArrowheads="1"/>
          </p:cNvSpPr>
          <p:nvPr/>
        </p:nvSpPr>
        <p:spPr bwMode="auto">
          <a:xfrm>
            <a:off x="457200" y="470535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Eligible basis = $4,000,000 </a:t>
            </a:r>
            <a:r>
              <a:rPr lang="en-US" dirty="0">
                <a:latin typeface="+mn-lt"/>
              </a:rPr>
              <a:t>(total dev. cost – land cost)</a:t>
            </a:r>
          </a:p>
        </p:txBody>
      </p:sp>
      <p:sp>
        <p:nvSpPr>
          <p:cNvPr id="67589" name="Text Box 4"/>
          <p:cNvSpPr txBox="1">
            <a:spLocks noChangeArrowheads="1"/>
          </p:cNvSpPr>
          <p:nvPr/>
        </p:nvSpPr>
        <p:spPr bwMode="auto">
          <a:xfrm>
            <a:off x="457200" y="5029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Qualified basis = $4,000,000 </a:t>
            </a:r>
            <a:r>
              <a:rPr lang="en-US" dirty="0">
                <a:latin typeface="+mn-lt"/>
              </a:rPr>
              <a:t>(eligible basis × 100%)</a:t>
            </a:r>
          </a:p>
        </p:txBody>
      </p:sp>
      <p:sp>
        <p:nvSpPr>
          <p:cNvPr id="72710" name="Text Box 4"/>
          <p:cNvSpPr txBox="1">
            <a:spLocks noChangeArrowheads="1"/>
          </p:cNvSpPr>
          <p:nvPr/>
        </p:nvSpPr>
        <p:spPr bwMode="auto">
          <a:xfrm>
            <a:off x="304800" y="1571625"/>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Local developer has applied for tax credits to build 70 units of low-income rental housing. No federal funds will be used. Project will not be located in a “QCT” or “DDA.” 100% of the units will be set aside for low </a:t>
            </a:r>
            <a:r>
              <a:rPr lang="en-US" sz="1600" dirty="0">
                <a:latin typeface="+mn-lt"/>
              </a:rPr>
              <a:t>&amp;</a:t>
            </a:r>
            <a:r>
              <a:rPr lang="en-US" sz="2000" dirty="0">
                <a:latin typeface="+mn-lt"/>
              </a:rPr>
              <a:t> rent restricted HHs. </a:t>
            </a:r>
          </a:p>
        </p:txBody>
      </p:sp>
      <p:sp>
        <p:nvSpPr>
          <p:cNvPr id="67591" name="Text Box 4"/>
          <p:cNvSpPr txBox="1">
            <a:spLocks noChangeArrowheads="1"/>
          </p:cNvSpPr>
          <p:nvPr/>
        </p:nvSpPr>
        <p:spPr bwMode="auto">
          <a:xfrm>
            <a:off x="457200" y="539115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Annual credit = $360,000 </a:t>
            </a:r>
            <a:r>
              <a:rPr lang="en-US" dirty="0">
                <a:latin typeface="+mn-lt"/>
              </a:rPr>
              <a:t>($4,000,000 × 9% credit)</a:t>
            </a:r>
          </a:p>
        </p:txBody>
      </p:sp>
      <p:sp>
        <p:nvSpPr>
          <p:cNvPr id="67592" name="Text Box 4"/>
          <p:cNvSpPr txBox="1">
            <a:spLocks noChangeArrowheads="1"/>
          </p:cNvSpPr>
          <p:nvPr/>
        </p:nvSpPr>
        <p:spPr bwMode="auto">
          <a:xfrm>
            <a:off x="457200" y="57150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Total credits = $3,600,000 </a:t>
            </a:r>
            <a:r>
              <a:rPr lang="en-US" dirty="0">
                <a:latin typeface="+mn-lt"/>
              </a:rPr>
              <a:t>($360,000 × 10)</a:t>
            </a:r>
          </a:p>
        </p:txBody>
      </p:sp>
      <p:sp>
        <p:nvSpPr>
          <p:cNvPr id="2" name="Footer Placeholder 1">
            <a:extLst>
              <a:ext uri="{FF2B5EF4-FFF2-40B4-BE49-F238E27FC236}">
                <a16:creationId xmlns:a16="http://schemas.microsoft.com/office/drawing/2014/main" id="{0839EBF5-8A62-10BF-23C3-6D205FD855B2}"/>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786173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228600"/>
            <a:ext cx="8458200" cy="1123950"/>
          </a:xfrm>
        </p:spPr>
        <p:txBody>
          <a:bodyPr>
            <a:noAutofit/>
          </a:bodyPr>
          <a:lstStyle/>
          <a:p>
            <a:r>
              <a:rPr lang="en-US" sz="3600" dirty="0"/>
              <a:t>So…How Big are the Credits? Example</a:t>
            </a:r>
          </a:p>
        </p:txBody>
      </p:sp>
      <p:sp>
        <p:nvSpPr>
          <p:cNvPr id="73731" name="Rectangle 3"/>
          <p:cNvSpPr>
            <a:spLocks noGrp="1" noChangeArrowheads="1"/>
          </p:cNvSpPr>
          <p:nvPr>
            <p:ph type="body" idx="1"/>
          </p:nvPr>
        </p:nvSpPr>
        <p:spPr>
          <a:xfrm>
            <a:off x="381000" y="1676400"/>
            <a:ext cx="5029200" cy="2057400"/>
          </a:xfrm>
        </p:spPr>
        <p:txBody>
          <a:bodyPr>
            <a:normAutofit fontScale="92500" lnSpcReduction="10000"/>
          </a:bodyPr>
          <a:lstStyle/>
          <a:p>
            <a:pPr>
              <a:lnSpc>
                <a:spcPct val="90000"/>
              </a:lnSpc>
              <a:buFont typeface="Wingdings" pitchFamily="2" charset="2"/>
              <a:buNone/>
            </a:pPr>
            <a:r>
              <a:rPr lang="en-US" sz="1700" dirty="0"/>
              <a:t>	</a:t>
            </a:r>
            <a:r>
              <a:rPr lang="en-US" sz="2000" dirty="0"/>
              <a:t>Land acquisition                   $1,000,000</a:t>
            </a:r>
          </a:p>
          <a:p>
            <a:pPr>
              <a:lnSpc>
                <a:spcPct val="90000"/>
              </a:lnSpc>
              <a:buFont typeface="Wingdings" pitchFamily="2" charset="2"/>
              <a:buNone/>
            </a:pPr>
            <a:r>
              <a:rPr lang="en-US" sz="2000" dirty="0"/>
              <a:t>	Dwelling construction            3,400,000 Site improvements	                535,000</a:t>
            </a:r>
          </a:p>
          <a:p>
            <a:pPr>
              <a:lnSpc>
                <a:spcPct val="90000"/>
              </a:lnSpc>
              <a:buFont typeface="Wingdings" pitchFamily="2" charset="2"/>
              <a:buNone/>
            </a:pPr>
            <a:r>
              <a:rPr lang="en-US" sz="2000" dirty="0"/>
              <a:t>	Architectural/engineering         40,000</a:t>
            </a:r>
          </a:p>
          <a:p>
            <a:pPr>
              <a:lnSpc>
                <a:spcPct val="90000"/>
              </a:lnSpc>
              <a:buFont typeface="Wingdings" pitchFamily="2" charset="2"/>
              <a:buNone/>
            </a:pPr>
            <a:r>
              <a:rPr lang="en-US" sz="2000" dirty="0"/>
              <a:t>        Other eligible soft costs        </a:t>
            </a:r>
            <a:r>
              <a:rPr lang="en-US" sz="2000" u="sng" dirty="0"/>
              <a:t>    25,000</a:t>
            </a:r>
          </a:p>
          <a:p>
            <a:pPr>
              <a:lnSpc>
                <a:spcPct val="90000"/>
              </a:lnSpc>
              <a:buFont typeface="Wingdings" pitchFamily="2" charset="2"/>
              <a:buNone/>
            </a:pPr>
            <a:r>
              <a:rPr lang="en-US" sz="2000" dirty="0"/>
              <a:t>	Total development costs      $5,000,000</a:t>
            </a:r>
          </a:p>
          <a:p>
            <a:pPr>
              <a:lnSpc>
                <a:spcPct val="90000"/>
              </a:lnSpc>
              <a:buFont typeface="Wingdings" pitchFamily="2" charset="2"/>
              <a:buNone/>
            </a:pPr>
            <a:endParaRPr lang="en-US" sz="2600" dirty="0">
              <a:solidFill>
                <a:srgbClr val="731324"/>
              </a:solidFill>
            </a:endParaRPr>
          </a:p>
          <a:p>
            <a:pPr>
              <a:lnSpc>
                <a:spcPct val="90000"/>
              </a:lnSpc>
              <a:buFont typeface="Wingdings" pitchFamily="2" charset="2"/>
              <a:buNone/>
            </a:pPr>
            <a:r>
              <a:rPr lang="en-US" sz="2100" dirty="0"/>
              <a:t>	</a:t>
            </a:r>
          </a:p>
          <a:p>
            <a:pPr>
              <a:lnSpc>
                <a:spcPct val="60000"/>
              </a:lnSpc>
              <a:buFont typeface="Wingdings" pitchFamily="2" charset="2"/>
              <a:buNone/>
            </a:pPr>
            <a:endParaRPr lang="en-US" sz="2100" dirty="0"/>
          </a:p>
          <a:p>
            <a:pPr>
              <a:lnSpc>
                <a:spcPct val="90000"/>
              </a:lnSpc>
            </a:pPr>
            <a:endParaRPr lang="en-US" sz="2100" dirty="0"/>
          </a:p>
        </p:txBody>
      </p:sp>
      <p:sp>
        <p:nvSpPr>
          <p:cNvPr id="73732" name="Text Box 4"/>
          <p:cNvSpPr txBox="1">
            <a:spLocks noChangeArrowheads="1"/>
          </p:cNvSpPr>
          <p:nvPr/>
        </p:nvSpPr>
        <p:spPr bwMode="auto">
          <a:xfrm>
            <a:off x="457200" y="3276600"/>
            <a:ext cx="8153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Assume investors/limited partners agree to purchase credits from developer for 75 cents on the dollar for a total of $2,700,000 </a:t>
            </a:r>
            <a:r>
              <a:rPr lang="en-US" dirty="0">
                <a:latin typeface="+mn-lt"/>
              </a:rPr>
              <a:t>($3,600,000 × 0.75)</a:t>
            </a:r>
          </a:p>
        </p:txBody>
      </p:sp>
      <p:sp>
        <p:nvSpPr>
          <p:cNvPr id="73733" name="Text Box 4"/>
          <p:cNvSpPr txBox="1">
            <a:spLocks noChangeArrowheads="1"/>
          </p:cNvSpPr>
          <p:nvPr/>
        </p:nvSpPr>
        <p:spPr bwMode="auto">
          <a:xfrm>
            <a:off x="457200" y="4267200"/>
            <a:ext cx="8153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 of total development costs covered by selling credits = 54% </a:t>
            </a:r>
            <a:r>
              <a:rPr lang="en-US" dirty="0">
                <a:latin typeface="+mn-lt"/>
              </a:rPr>
              <a:t>($2,700,000 / $5,000,000) </a:t>
            </a:r>
          </a:p>
        </p:txBody>
      </p:sp>
      <p:sp>
        <p:nvSpPr>
          <p:cNvPr id="73734" name="Text Box 4"/>
          <p:cNvSpPr txBox="1">
            <a:spLocks noChangeArrowheads="1"/>
          </p:cNvSpPr>
          <p:nvPr/>
        </p:nvSpPr>
        <p:spPr bwMode="auto">
          <a:xfrm>
            <a:off x="457200" y="50101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Credit purchaser must be part of the ownership entity</a:t>
            </a:r>
          </a:p>
        </p:txBody>
      </p:sp>
      <p:sp>
        <p:nvSpPr>
          <p:cNvPr id="73735" name="Text Box 4"/>
          <p:cNvSpPr txBox="1">
            <a:spLocks noChangeArrowheads="1"/>
          </p:cNvSpPr>
          <p:nvPr/>
        </p:nvSpPr>
        <p:spPr bwMode="auto">
          <a:xfrm>
            <a:off x="4572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latin typeface="+mn-lt"/>
              </a:rPr>
              <a:t>In QCTs or DDAs, credit is based on </a:t>
            </a:r>
            <a:r>
              <a:rPr lang="en-US" sz="2000" b="1" dirty="0">
                <a:latin typeface="+mn-lt"/>
              </a:rPr>
              <a:t>130%</a:t>
            </a:r>
            <a:r>
              <a:rPr lang="en-US" sz="2000" dirty="0">
                <a:latin typeface="+mn-lt"/>
              </a:rPr>
              <a:t> of the qualified basis</a:t>
            </a:r>
          </a:p>
        </p:txBody>
      </p:sp>
      <p:sp>
        <p:nvSpPr>
          <p:cNvPr id="2" name="Footer Placeholder 1">
            <a:extLst>
              <a:ext uri="{FF2B5EF4-FFF2-40B4-BE49-F238E27FC236}">
                <a16:creationId xmlns:a16="http://schemas.microsoft.com/office/drawing/2014/main" id="{1BCEA5E6-D1CF-4FE9-9987-D1B07BD71A86}"/>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40615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152400"/>
            <a:ext cx="8458200" cy="1143000"/>
          </a:xfrm>
        </p:spPr>
        <p:txBody>
          <a:bodyPr>
            <a:normAutofit fontScale="90000"/>
          </a:bodyPr>
          <a:lstStyle/>
          <a:p>
            <a:r>
              <a:rPr lang="en-US" sz="3600" dirty="0"/>
              <a:t>LIHTCs: Maximum HH Incomes </a:t>
            </a:r>
            <a:r>
              <a:rPr lang="en-US" sz="3100" dirty="0"/>
              <a:t>&amp;</a:t>
            </a:r>
            <a:r>
              <a:rPr lang="en-US" sz="3600" dirty="0"/>
              <a:t> Rents </a:t>
            </a:r>
          </a:p>
        </p:txBody>
      </p:sp>
      <p:sp>
        <p:nvSpPr>
          <p:cNvPr id="78851" name="Rectangle 3"/>
          <p:cNvSpPr>
            <a:spLocks noGrp="1" noChangeArrowheads="1"/>
          </p:cNvSpPr>
          <p:nvPr>
            <p:ph type="body" idx="1"/>
          </p:nvPr>
        </p:nvSpPr>
        <p:spPr>
          <a:xfrm>
            <a:off x="152400" y="1524000"/>
            <a:ext cx="8839200" cy="5181600"/>
          </a:xfrm>
        </p:spPr>
        <p:txBody>
          <a:bodyPr>
            <a:normAutofit/>
          </a:bodyPr>
          <a:lstStyle/>
          <a:p>
            <a:r>
              <a:rPr lang="en-US" dirty="0"/>
              <a:t>Properties are required to meet certain tests that restrict the </a:t>
            </a:r>
          </a:p>
          <a:p>
            <a:pPr lvl="1"/>
            <a:r>
              <a:rPr lang="en-US" b="1" dirty="0"/>
              <a:t>income</a:t>
            </a:r>
            <a:r>
              <a:rPr lang="en-US" dirty="0"/>
              <a:t> of eligible HHs, and the</a:t>
            </a:r>
          </a:p>
          <a:p>
            <a:pPr lvl="1"/>
            <a:r>
              <a:rPr lang="en-US" b="1" dirty="0"/>
              <a:t>amount of rent</a:t>
            </a:r>
            <a:r>
              <a:rPr lang="en-US" dirty="0"/>
              <a:t> that is paid by tenant </a:t>
            </a:r>
          </a:p>
        </p:txBody>
      </p:sp>
      <p:sp>
        <p:nvSpPr>
          <p:cNvPr id="2" name="Footer Placeholder 1">
            <a:extLst>
              <a:ext uri="{FF2B5EF4-FFF2-40B4-BE49-F238E27FC236}">
                <a16:creationId xmlns:a16="http://schemas.microsoft.com/office/drawing/2014/main" id="{357A109C-4460-822C-9368-01E91684364E}"/>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673774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152400"/>
            <a:ext cx="8458200" cy="1143000"/>
          </a:xfrm>
        </p:spPr>
        <p:txBody>
          <a:bodyPr>
            <a:normAutofit/>
          </a:bodyPr>
          <a:lstStyle/>
          <a:p>
            <a:r>
              <a:rPr lang="en-US" sz="3600" dirty="0"/>
              <a:t>LIHTCs: What are the Economics?</a:t>
            </a:r>
          </a:p>
        </p:txBody>
      </p:sp>
      <p:sp>
        <p:nvSpPr>
          <p:cNvPr id="78851" name="Rectangle 3"/>
          <p:cNvSpPr>
            <a:spLocks noGrp="1" noChangeArrowheads="1"/>
          </p:cNvSpPr>
          <p:nvPr>
            <p:ph type="body" idx="1"/>
          </p:nvPr>
        </p:nvSpPr>
        <p:spPr>
          <a:xfrm>
            <a:off x="152400" y="1524000"/>
            <a:ext cx="8839200" cy="4876800"/>
          </a:xfrm>
        </p:spPr>
        <p:txBody>
          <a:bodyPr>
            <a:normAutofit/>
          </a:bodyPr>
          <a:lstStyle/>
          <a:p>
            <a:r>
              <a:rPr lang="en-US" dirty="0"/>
              <a:t>Developers/syndicators sell the tax credits by creating a LP or LLC</a:t>
            </a:r>
          </a:p>
          <a:p>
            <a:r>
              <a:rPr lang="en-US" dirty="0"/>
              <a:t>Why does it work?</a:t>
            </a:r>
          </a:p>
          <a:p>
            <a:pPr lvl="1"/>
            <a:r>
              <a:rPr lang="en-US" dirty="0"/>
              <a:t>Without credits, rents would need to be MUCH higher to induce private investment</a:t>
            </a:r>
          </a:p>
          <a:p>
            <a:pPr lvl="2"/>
            <a:r>
              <a:rPr lang="en-US" dirty="0"/>
              <a:t>Result? No new construction</a:t>
            </a:r>
          </a:p>
          <a:p>
            <a:pPr lvl="1"/>
            <a:r>
              <a:rPr lang="en-US" dirty="0"/>
              <a:t>With credits, adequate returns can be earned even with rent restrictions  </a:t>
            </a:r>
          </a:p>
          <a:p>
            <a:r>
              <a:rPr lang="en-US" dirty="0"/>
              <a:t>Majority of LIHTC projects receive other subsidies from local and/or state governments</a:t>
            </a:r>
          </a:p>
          <a:p>
            <a:pPr lvl="1"/>
            <a:r>
              <a:rPr lang="en-US" dirty="0"/>
              <a:t>Below-market mortgage rates</a:t>
            </a:r>
          </a:p>
        </p:txBody>
      </p:sp>
      <p:sp>
        <p:nvSpPr>
          <p:cNvPr id="2" name="Footer Placeholder 1">
            <a:extLst>
              <a:ext uri="{FF2B5EF4-FFF2-40B4-BE49-F238E27FC236}">
                <a16:creationId xmlns:a16="http://schemas.microsoft.com/office/drawing/2014/main" id="{86290BF7-BB82-4312-A5C1-1A6D9407CCC0}"/>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733281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152400"/>
            <a:ext cx="8610600" cy="1143000"/>
          </a:xfrm>
        </p:spPr>
        <p:txBody>
          <a:bodyPr>
            <a:normAutofit/>
          </a:bodyPr>
          <a:lstStyle/>
          <a:p>
            <a:r>
              <a:rPr lang="en-US" sz="3600" dirty="0"/>
              <a:t>LIHTC: Main Drawbacks</a:t>
            </a:r>
          </a:p>
        </p:txBody>
      </p:sp>
      <p:sp>
        <p:nvSpPr>
          <p:cNvPr id="77827" name="Rectangle 3"/>
          <p:cNvSpPr>
            <a:spLocks noGrp="1" noChangeArrowheads="1"/>
          </p:cNvSpPr>
          <p:nvPr>
            <p:ph idx="1"/>
          </p:nvPr>
        </p:nvSpPr>
        <p:spPr>
          <a:xfrm>
            <a:off x="152400" y="1524000"/>
            <a:ext cx="8763000" cy="5105400"/>
          </a:xfrm>
        </p:spPr>
        <p:txBody>
          <a:bodyPr>
            <a:normAutofit/>
          </a:bodyPr>
          <a:lstStyle/>
          <a:p>
            <a:pPr>
              <a:spcBef>
                <a:spcPts val="600"/>
              </a:spcBef>
            </a:pPr>
            <a:r>
              <a:rPr lang="en-US" dirty="0"/>
              <a:t>Required to meet 30-yr compliance period</a:t>
            </a:r>
          </a:p>
          <a:p>
            <a:pPr lvl="1">
              <a:spcBef>
                <a:spcPts val="600"/>
              </a:spcBef>
            </a:pPr>
            <a:r>
              <a:rPr lang="en-US" dirty="0"/>
              <a:t>Although some states encourage developers to pledge longer periods of rent restrictions</a:t>
            </a:r>
          </a:p>
          <a:p>
            <a:pPr>
              <a:spcBef>
                <a:spcPts val="600"/>
              </a:spcBef>
            </a:pPr>
            <a:r>
              <a:rPr lang="en-US" dirty="0"/>
              <a:t>Credits subject to “recapture” with interest if </a:t>
            </a:r>
          </a:p>
          <a:p>
            <a:pPr lvl="1">
              <a:spcBef>
                <a:spcPts val="600"/>
              </a:spcBef>
            </a:pPr>
            <a:r>
              <a:rPr lang="en-US" dirty="0"/>
              <a:t>criteria are not continuously satisfied for 30 years or if </a:t>
            </a:r>
          </a:p>
          <a:p>
            <a:pPr lvl="1">
              <a:spcBef>
                <a:spcPts val="600"/>
              </a:spcBef>
            </a:pPr>
            <a:r>
              <a:rPr lang="en-US" dirty="0"/>
              <a:t>project is sold before end of 30-year compliance period</a:t>
            </a:r>
          </a:p>
          <a:p>
            <a:pPr>
              <a:spcBef>
                <a:spcPts val="600"/>
              </a:spcBef>
            </a:pPr>
            <a:r>
              <a:rPr lang="en-US" dirty="0"/>
              <a:t>Passive activity loss rules limit ability of individual investors to use credits</a:t>
            </a:r>
          </a:p>
          <a:p>
            <a:pPr lvl="1">
              <a:spcBef>
                <a:spcPts val="600"/>
              </a:spcBef>
            </a:pPr>
            <a:r>
              <a:rPr lang="en-US" dirty="0"/>
              <a:t>Credits purchased by c-corporations</a:t>
            </a:r>
          </a:p>
          <a:p>
            <a:pPr lvl="2">
              <a:spcBef>
                <a:spcPts val="600"/>
              </a:spcBef>
            </a:pPr>
            <a:r>
              <a:rPr lang="en-US" dirty="0"/>
              <a:t>Who are not subject to PAL restrictions</a:t>
            </a:r>
          </a:p>
          <a:p>
            <a:pPr lvl="1"/>
            <a:endParaRPr lang="en-US" dirty="0"/>
          </a:p>
          <a:p>
            <a:pPr>
              <a:buFont typeface="Wingdings" pitchFamily="2" charset="2"/>
              <a:buNone/>
            </a:pPr>
            <a:endParaRPr lang="en-US" dirty="0"/>
          </a:p>
        </p:txBody>
      </p:sp>
      <p:sp>
        <p:nvSpPr>
          <p:cNvPr id="2" name="Footer Placeholder 1">
            <a:extLst>
              <a:ext uri="{FF2B5EF4-FFF2-40B4-BE49-F238E27FC236}">
                <a16:creationId xmlns:a16="http://schemas.microsoft.com/office/drawing/2014/main" id="{64D54690-79A9-7C15-933B-D778F9C960C8}"/>
              </a:ext>
            </a:extLst>
          </p:cNvPr>
          <p:cNvSpPr>
            <a:spLocks noGrp="1"/>
          </p:cNvSpPr>
          <p:nvPr>
            <p:ph type="ftr" sz="quarter" idx="11"/>
          </p:nvPr>
        </p:nvSpPr>
        <p:spPr>
          <a:xfrm>
            <a:off x="457200" y="6476999"/>
            <a:ext cx="76911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770850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0201E-CFFE-B044-8D12-891B4C58AF5B}"/>
              </a:ext>
            </a:extLst>
          </p:cNvPr>
          <p:cNvSpPr>
            <a:spLocks noGrp="1"/>
          </p:cNvSpPr>
          <p:nvPr>
            <p:ph type="subTitle" idx="1"/>
          </p:nvPr>
        </p:nvSpPr>
        <p:spPr>
          <a:xfrm>
            <a:off x="650019" y="5114543"/>
            <a:ext cx="8077200" cy="1499616"/>
          </a:xfrm>
        </p:spPr>
        <p:txBody>
          <a:bodyPr anchor="ctr">
            <a:normAutofit/>
          </a:bodyPr>
          <a:lstStyle/>
          <a:p>
            <a:r>
              <a:rPr lang="en-US" sz="3600" dirty="0">
                <a:solidFill>
                  <a:srgbClr val="39639D"/>
                </a:solidFill>
              </a:rPr>
              <a:t>Centre Point Example</a:t>
            </a:r>
          </a:p>
        </p:txBody>
      </p:sp>
      <p:sp>
        <p:nvSpPr>
          <p:cNvPr id="4" name="Slide Number Placeholder 3">
            <a:extLst>
              <a:ext uri="{FF2B5EF4-FFF2-40B4-BE49-F238E27FC236}">
                <a16:creationId xmlns:a16="http://schemas.microsoft.com/office/drawing/2014/main" id="{96C84CAE-AE16-A1DA-16F1-AFB4EEBD30F3}"/>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45</a:t>
            </a:fld>
            <a:endParaRPr lang="en-US" altLang="en-US" dirty="0">
              <a:solidFill>
                <a:prstClr val="white">
                  <a:tint val="95000"/>
                </a:prstClr>
              </a:solidFill>
            </a:endParaRPr>
          </a:p>
        </p:txBody>
      </p:sp>
      <p:sp>
        <p:nvSpPr>
          <p:cNvPr id="6" name="Slide Number Placeholder 2">
            <a:extLst>
              <a:ext uri="{FF2B5EF4-FFF2-40B4-BE49-F238E27FC236}">
                <a16:creationId xmlns:a16="http://schemas.microsoft.com/office/drawing/2014/main" id="{71B3AF8D-8C28-8D8E-AB38-B3D4763C5392}"/>
              </a:ext>
            </a:extLst>
          </p:cNvPr>
          <p:cNvSpPr txBox="1">
            <a:spLocks/>
          </p:cNvSpPr>
          <p:nvPr/>
        </p:nvSpPr>
        <p:spPr>
          <a:xfrm>
            <a:off x="8333936" y="6476999"/>
            <a:ext cx="733864" cy="274320"/>
          </a:xfrm>
          <a:prstGeom prst="rect">
            <a:avLst/>
          </a:prstGeom>
        </p:spPr>
        <p:txBody>
          <a:bodyPr vert="horz" bIns="0" rtlCol="0" anchor="b"/>
          <a:lstStyle>
            <a:defPPr>
              <a:defRPr lang="en-US"/>
            </a:defPPr>
            <a:lvl1pPr algn="r" rtl="0" eaLnBrk="1" fontAlgn="base" latinLnBrk="0" hangingPunct="1">
              <a:spcBef>
                <a:spcPct val="0"/>
              </a:spcBef>
              <a:spcAft>
                <a:spcPct val="0"/>
              </a:spcAft>
              <a:defRPr kumimoji="0" sz="1200" kern="1200">
                <a:solidFill>
                  <a:schemeClr val="tx1">
                    <a:tint val="9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E8188CF-90C3-40D8-BEE3-CE1B8A8C4273}" type="slidenum">
              <a:rPr lang="en-US" altLang="en-US" smtClean="0">
                <a:solidFill>
                  <a:prstClr val="black">
                    <a:tint val="95000"/>
                  </a:prstClr>
                </a:solidFill>
              </a:rPr>
              <a:pPr/>
              <a:t>45</a:t>
            </a:fld>
            <a:endParaRPr lang="en-US" altLang="en-US">
              <a:solidFill>
                <a:prstClr val="black">
                  <a:tint val="95000"/>
                </a:prstClr>
              </a:solidFill>
            </a:endParaRPr>
          </a:p>
        </p:txBody>
      </p:sp>
      <p:sp>
        <p:nvSpPr>
          <p:cNvPr id="7" name="Footer Placeholder 1">
            <a:extLst>
              <a:ext uri="{FF2B5EF4-FFF2-40B4-BE49-F238E27FC236}">
                <a16:creationId xmlns:a16="http://schemas.microsoft.com/office/drawing/2014/main" id="{77DAD29E-EF02-6331-2180-036BFF463407}"/>
              </a:ext>
            </a:extLst>
          </p:cNvPr>
          <p:cNvSpPr txBox="1">
            <a:spLocks/>
          </p:cNvSpPr>
          <p:nvPr/>
        </p:nvSpPr>
        <p:spPr>
          <a:xfrm>
            <a:off x="843061" y="6515098"/>
            <a:ext cx="7691115" cy="274320"/>
          </a:xfrm>
          <a:prstGeom prst="rect">
            <a:avLst/>
          </a:prstGeom>
        </p:spPr>
        <p:txBody>
          <a:bodyPr vert="horz" lIns="45720" rIns="45720" bIns="0" rtlCol="0" anchor="b"/>
          <a:lstStyle>
            <a:defPPr>
              <a:defRPr lang="en-US"/>
            </a:defPPr>
            <a:lvl1pPr algn="ctr" rtl="0" eaLnBrk="1" fontAlgn="base" latinLnBrk="0" hangingPunct="1">
              <a:spcBef>
                <a:spcPct val="0"/>
              </a:spcBef>
              <a:spcAft>
                <a:spcPct val="0"/>
              </a:spcAft>
              <a:defRPr kumimoji="0"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solidFill>
                  <a:prstClr val="black">
                    <a:tint val="95000"/>
                  </a:prstClr>
                </a:solidFill>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036294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152400"/>
            <a:ext cx="8610600" cy="1143000"/>
          </a:xfrm>
        </p:spPr>
        <p:txBody>
          <a:bodyPr>
            <a:normAutofit/>
          </a:bodyPr>
          <a:lstStyle/>
          <a:p>
            <a:pPr eaLnBrk="1" hangingPunct="1"/>
            <a:r>
              <a:rPr lang="en-US" sz="3600" dirty="0"/>
              <a:t>Centre Point Office Building</a:t>
            </a:r>
            <a:endParaRPr lang="en-US" sz="3600" dirty="0">
              <a:solidFill>
                <a:schemeClr val="tx1"/>
              </a:solidFill>
            </a:endParaRPr>
          </a:p>
        </p:txBody>
      </p:sp>
      <p:sp>
        <p:nvSpPr>
          <p:cNvPr id="216067" name="Rectangle 3"/>
          <p:cNvSpPr>
            <a:spLocks noGrp="1" noChangeArrowheads="1"/>
          </p:cNvSpPr>
          <p:nvPr>
            <p:ph idx="1"/>
          </p:nvPr>
        </p:nvSpPr>
        <p:spPr>
          <a:xfrm>
            <a:off x="457200" y="1524000"/>
            <a:ext cx="8001000" cy="4724400"/>
          </a:xfrm>
        </p:spPr>
        <p:txBody>
          <a:bodyPr>
            <a:normAutofit/>
          </a:bodyPr>
          <a:lstStyle/>
          <a:p>
            <a:pPr eaLnBrk="1" hangingPunct="1"/>
            <a:r>
              <a:rPr lang="en-US" dirty="0"/>
              <a:t>Tax assumptions contained in Exhibit 20-5</a:t>
            </a:r>
          </a:p>
          <a:p>
            <a:pPr lvl="1" eaLnBrk="1" hangingPunct="1"/>
            <a:r>
              <a:rPr lang="en-US" dirty="0"/>
              <a:t>80% of $1,056,000 price (original cost basis), or $844,800, is allocated to depreciable real property</a:t>
            </a:r>
          </a:p>
          <a:p>
            <a:pPr lvl="1" eaLnBrk="1" hangingPunct="1"/>
            <a:r>
              <a:rPr lang="en-US" dirty="0"/>
              <a:t>20% allocated to land (i.e., no personal property)</a:t>
            </a:r>
          </a:p>
          <a:p>
            <a:pPr lvl="1" eaLnBrk="1" hangingPunct="1"/>
            <a:r>
              <a:rPr lang="en-US" dirty="0"/>
              <a:t>Investor in 30% tax bracket on ordinary income</a:t>
            </a:r>
          </a:p>
          <a:p>
            <a:pPr eaLnBrk="1" hangingPunct="1"/>
            <a:endParaRPr lang="en-US" dirty="0"/>
          </a:p>
          <a:p>
            <a:pPr eaLnBrk="1" hangingPunct="1"/>
            <a:r>
              <a:rPr lang="en-US" dirty="0"/>
              <a:t>Total up-front financing cost of $23,769 ($792,000 × 0.03) are amortized over loan term (30 years) </a:t>
            </a:r>
          </a:p>
        </p:txBody>
      </p:sp>
      <p:sp>
        <p:nvSpPr>
          <p:cNvPr id="4" name="Slide Number Placeholder 5"/>
          <p:cNvSpPr>
            <a:spLocks noGrp="1"/>
          </p:cNvSpPr>
          <p:nvPr>
            <p:ph type="sldNum" sz="quarter" idx="12"/>
          </p:nvPr>
        </p:nvSpPr>
        <p:spPr/>
        <p:txBody>
          <a:bodyPr/>
          <a:lstStyle/>
          <a:p>
            <a:pPr>
              <a:defRPr/>
            </a:pPr>
            <a:fld id="{CE70E9D7-7AB1-40AF-A84B-80C8E258F2C3}" type="slidenum">
              <a:rPr lang="en-US" altLang="en-US"/>
              <a:pPr>
                <a:defRPr/>
              </a:pPr>
              <a:t>46</a:t>
            </a:fld>
            <a:endParaRPr lang="en-US" altLang="en-US"/>
          </a:p>
        </p:txBody>
      </p:sp>
      <p:sp>
        <p:nvSpPr>
          <p:cNvPr id="2" name="Footer Placeholder 1">
            <a:extLst>
              <a:ext uri="{FF2B5EF4-FFF2-40B4-BE49-F238E27FC236}">
                <a16:creationId xmlns:a16="http://schemas.microsoft.com/office/drawing/2014/main" id="{29CC3374-EEBA-A812-7B44-3970B85529C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BCD97-7ACE-1904-3E7C-5460C85CE428}"/>
              </a:ext>
            </a:extLst>
          </p:cNvPr>
          <p:cNvPicPr>
            <a:picLocks noChangeAspect="1"/>
          </p:cNvPicPr>
          <p:nvPr/>
        </p:nvPicPr>
        <p:blipFill>
          <a:blip r:embed="rId2"/>
          <a:stretch>
            <a:fillRect/>
          </a:stretch>
        </p:blipFill>
        <p:spPr>
          <a:xfrm>
            <a:off x="97155" y="2112656"/>
            <a:ext cx="8938260" cy="2818163"/>
          </a:xfrm>
          <a:prstGeom prst="rect">
            <a:avLst/>
          </a:prstGeom>
        </p:spPr>
      </p:pic>
      <p:sp>
        <p:nvSpPr>
          <p:cNvPr id="4100" name="Rectangle 2"/>
          <p:cNvSpPr>
            <a:spLocks noGrp="1" noChangeArrowheads="1"/>
          </p:cNvSpPr>
          <p:nvPr>
            <p:ph type="title"/>
          </p:nvPr>
        </p:nvSpPr>
        <p:spPr>
          <a:xfrm>
            <a:off x="152399" y="152400"/>
            <a:ext cx="8810625" cy="1241425"/>
          </a:xfrm>
        </p:spPr>
        <p:txBody>
          <a:bodyPr>
            <a:noAutofit/>
          </a:bodyPr>
          <a:lstStyle/>
          <a:p>
            <a:pPr eaLnBrk="1" hangingPunct="1"/>
            <a:r>
              <a:rPr lang="en-US" sz="3600" dirty="0"/>
              <a:t>Centre Point Office Building:  Estimated Taxes From Operations</a:t>
            </a:r>
          </a:p>
        </p:txBody>
      </p:sp>
      <p:sp>
        <p:nvSpPr>
          <p:cNvPr id="6" name="Slide Number Placeholder 5"/>
          <p:cNvSpPr>
            <a:spLocks noGrp="1"/>
          </p:cNvSpPr>
          <p:nvPr>
            <p:ph type="sldNum" sz="quarter" idx="12"/>
          </p:nvPr>
        </p:nvSpPr>
        <p:spPr/>
        <p:txBody>
          <a:bodyPr/>
          <a:lstStyle/>
          <a:p>
            <a:pPr>
              <a:defRPr/>
            </a:pPr>
            <a:fld id="{F9A7CFCC-9A31-4202-84F3-06DA064A8CFD}" type="slidenum">
              <a:rPr lang="en-US" altLang="en-US"/>
              <a:pPr>
                <a:defRPr/>
              </a:pPr>
              <a:t>47</a:t>
            </a:fld>
            <a:endParaRPr lang="en-US" altLang="en-US"/>
          </a:p>
        </p:txBody>
      </p:sp>
      <p:sp>
        <p:nvSpPr>
          <p:cNvPr id="4102" name="Text Box 5"/>
          <p:cNvSpPr txBox="1">
            <a:spLocks noChangeArrowheads="1"/>
          </p:cNvSpPr>
          <p:nvPr/>
        </p:nvSpPr>
        <p:spPr bwMode="auto">
          <a:xfrm>
            <a:off x="457200" y="5791200"/>
            <a:ext cx="8305800" cy="707886"/>
          </a:xfrm>
          <a:prstGeom prst="rect">
            <a:avLst/>
          </a:prstGeom>
          <a:noFill/>
          <a:ln w="9525" algn="ctr">
            <a:noFill/>
            <a:miter lim="800000"/>
            <a:headEnd/>
            <a:tailEnd/>
          </a:ln>
        </p:spPr>
        <p:txBody>
          <a:bodyPr wrap="square">
            <a:spAutoFit/>
          </a:bodyPr>
          <a:lstStyle/>
          <a:p>
            <a:pPr>
              <a:spcBef>
                <a:spcPct val="50000"/>
              </a:spcBef>
              <a:buClr>
                <a:srgbClr val="73132E"/>
              </a:buClr>
              <a:buFont typeface="Wingdings" pitchFamily="2" charset="2"/>
              <a:buNone/>
            </a:pPr>
            <a:r>
              <a:rPr lang="en-US" sz="1600" dirty="0">
                <a:latin typeface="+mn-lt"/>
              </a:rPr>
              <a:t>CFs over the next 12 months—not next calendar year</a:t>
            </a:r>
          </a:p>
          <a:p>
            <a:pPr>
              <a:spcBef>
                <a:spcPct val="50000"/>
              </a:spcBef>
              <a:buClr>
                <a:srgbClr val="73132E"/>
              </a:buClr>
              <a:buFont typeface="Wingdings" pitchFamily="2" charset="2"/>
              <a:buNone/>
            </a:pPr>
            <a:r>
              <a:rPr lang="en-US" sz="1600" dirty="0">
                <a:latin typeface="+mn-lt"/>
              </a:rPr>
              <a:t>Why ANNUAL CFs?</a:t>
            </a:r>
          </a:p>
        </p:txBody>
      </p:sp>
      <p:sp>
        <p:nvSpPr>
          <p:cNvPr id="7" name="Text Box 4"/>
          <p:cNvSpPr txBox="1">
            <a:spLocks noChangeArrowheads="1"/>
          </p:cNvSpPr>
          <p:nvPr/>
        </p:nvSpPr>
        <p:spPr bwMode="auto">
          <a:xfrm>
            <a:off x="3352800" y="1671638"/>
            <a:ext cx="2514600" cy="461962"/>
          </a:xfrm>
          <a:prstGeom prst="rect">
            <a:avLst/>
          </a:prstGeom>
          <a:noFill/>
          <a:ln w="9525">
            <a:noFill/>
            <a:miter lim="800000"/>
            <a:headEnd/>
            <a:tailEnd/>
          </a:ln>
        </p:spPr>
        <p:txBody>
          <a:bodyPr>
            <a:spAutoFit/>
          </a:bodyPr>
          <a:lstStyle/>
          <a:p>
            <a:pPr>
              <a:defRPr/>
            </a:pPr>
            <a:r>
              <a:rPr lang="en-US" sz="2400" dirty="0">
                <a:latin typeface="+mn-lt"/>
              </a:rPr>
              <a:t>Exhibit 20-6</a:t>
            </a:r>
          </a:p>
        </p:txBody>
      </p:sp>
      <p:sp>
        <p:nvSpPr>
          <p:cNvPr id="8" name="Line 6"/>
          <p:cNvSpPr>
            <a:spLocks noChangeShapeType="1"/>
          </p:cNvSpPr>
          <p:nvPr/>
        </p:nvSpPr>
        <p:spPr bwMode="auto">
          <a:xfrm flipV="1">
            <a:off x="1371600" y="2649537"/>
            <a:ext cx="2209800" cy="3217862"/>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Footer Placeholder 1">
            <a:extLst>
              <a:ext uri="{FF2B5EF4-FFF2-40B4-BE49-F238E27FC236}">
                <a16:creationId xmlns:a16="http://schemas.microsoft.com/office/drawing/2014/main" id="{A7010DFF-E9DE-FA43-FC7A-E809641E592A}"/>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57947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ECBE8-FCC1-63BA-3FFE-EBD7D5BE7699}"/>
              </a:ext>
            </a:extLst>
          </p:cNvPr>
          <p:cNvPicPr>
            <a:picLocks noChangeAspect="1"/>
          </p:cNvPicPr>
          <p:nvPr/>
        </p:nvPicPr>
        <p:blipFill>
          <a:blip r:embed="rId2"/>
          <a:stretch>
            <a:fillRect/>
          </a:stretch>
        </p:blipFill>
        <p:spPr>
          <a:xfrm>
            <a:off x="97155" y="2112656"/>
            <a:ext cx="8938260" cy="2818163"/>
          </a:xfrm>
          <a:prstGeom prst="rect">
            <a:avLst/>
          </a:prstGeom>
        </p:spPr>
      </p:pic>
      <p:sp>
        <p:nvSpPr>
          <p:cNvPr id="4100" name="Rectangle 2"/>
          <p:cNvSpPr>
            <a:spLocks noGrp="1" noChangeArrowheads="1"/>
          </p:cNvSpPr>
          <p:nvPr>
            <p:ph type="title"/>
          </p:nvPr>
        </p:nvSpPr>
        <p:spPr>
          <a:xfrm>
            <a:off x="152399" y="152400"/>
            <a:ext cx="8810625" cy="1241425"/>
          </a:xfrm>
        </p:spPr>
        <p:txBody>
          <a:bodyPr>
            <a:noAutofit/>
          </a:bodyPr>
          <a:lstStyle/>
          <a:p>
            <a:pPr eaLnBrk="1" hangingPunct="1"/>
            <a:r>
              <a:rPr lang="en-US" sz="3600" dirty="0"/>
              <a:t>Centre Point Office Building:  Estimated Taxes From Operations</a:t>
            </a:r>
          </a:p>
        </p:txBody>
      </p:sp>
      <p:sp>
        <p:nvSpPr>
          <p:cNvPr id="6" name="Slide Number Placeholder 5"/>
          <p:cNvSpPr>
            <a:spLocks noGrp="1"/>
          </p:cNvSpPr>
          <p:nvPr>
            <p:ph type="sldNum" sz="quarter" idx="12"/>
          </p:nvPr>
        </p:nvSpPr>
        <p:spPr/>
        <p:txBody>
          <a:bodyPr/>
          <a:lstStyle/>
          <a:p>
            <a:pPr>
              <a:defRPr/>
            </a:pPr>
            <a:fld id="{F9A7CFCC-9A31-4202-84F3-06DA064A8CFD}" type="slidenum">
              <a:rPr lang="en-US" altLang="en-US"/>
              <a:pPr>
                <a:defRPr/>
              </a:pPr>
              <a:t>48</a:t>
            </a:fld>
            <a:endParaRPr lang="en-US" altLang="en-US"/>
          </a:p>
        </p:txBody>
      </p:sp>
      <p:sp>
        <p:nvSpPr>
          <p:cNvPr id="4102" name="Text Box 5"/>
          <p:cNvSpPr txBox="1">
            <a:spLocks noChangeArrowheads="1"/>
          </p:cNvSpPr>
          <p:nvPr/>
        </p:nvSpPr>
        <p:spPr bwMode="auto">
          <a:xfrm>
            <a:off x="457200" y="5791200"/>
            <a:ext cx="8305800" cy="830997"/>
          </a:xfrm>
          <a:prstGeom prst="rect">
            <a:avLst/>
          </a:prstGeom>
          <a:noFill/>
          <a:ln w="9525" algn="ctr">
            <a:noFill/>
            <a:miter lim="800000"/>
            <a:headEnd/>
            <a:tailEnd/>
          </a:ln>
        </p:spPr>
        <p:txBody>
          <a:bodyPr wrap="square">
            <a:spAutoFit/>
          </a:bodyPr>
          <a:lstStyle/>
          <a:p>
            <a:pPr>
              <a:spcBef>
                <a:spcPct val="50000"/>
              </a:spcBef>
              <a:buClr>
                <a:srgbClr val="73132E"/>
              </a:buClr>
              <a:buFont typeface="Wingdings" pitchFamily="2" charset="2"/>
              <a:buNone/>
            </a:pPr>
            <a:r>
              <a:rPr lang="en-US" sz="1600" dirty="0">
                <a:latin typeface="+mn-lt"/>
              </a:rPr>
              <a:t>Assuming, for simplicity, that CAPX are added to tax basis but not depreciated; thus, the constant $21,662 depreciation deduction is based on the original depreciable basis of $844,800 ($844,800/39 = $21,662). Calculation ignores mid-month convention.</a:t>
            </a:r>
          </a:p>
        </p:txBody>
      </p:sp>
      <p:sp>
        <p:nvSpPr>
          <p:cNvPr id="7" name="Text Box 4"/>
          <p:cNvSpPr txBox="1">
            <a:spLocks noChangeArrowheads="1"/>
          </p:cNvSpPr>
          <p:nvPr/>
        </p:nvSpPr>
        <p:spPr bwMode="auto">
          <a:xfrm>
            <a:off x="3276600" y="1600200"/>
            <a:ext cx="2514600" cy="461962"/>
          </a:xfrm>
          <a:prstGeom prst="rect">
            <a:avLst/>
          </a:prstGeom>
          <a:noFill/>
          <a:ln w="9525">
            <a:noFill/>
            <a:miter lim="800000"/>
            <a:headEnd/>
            <a:tailEnd/>
          </a:ln>
        </p:spPr>
        <p:txBody>
          <a:bodyPr>
            <a:spAutoFit/>
          </a:bodyPr>
          <a:lstStyle/>
          <a:p>
            <a:pPr>
              <a:defRPr/>
            </a:pPr>
            <a:r>
              <a:rPr lang="en-US" sz="2400" dirty="0">
                <a:latin typeface="+mn-lt"/>
              </a:rPr>
              <a:t>Exhibit 20-6</a:t>
            </a:r>
          </a:p>
        </p:txBody>
      </p:sp>
      <p:sp>
        <p:nvSpPr>
          <p:cNvPr id="8" name="Line 6"/>
          <p:cNvSpPr>
            <a:spLocks noChangeShapeType="1"/>
          </p:cNvSpPr>
          <p:nvPr/>
        </p:nvSpPr>
        <p:spPr bwMode="auto">
          <a:xfrm flipV="1">
            <a:off x="1371600" y="3581398"/>
            <a:ext cx="2133600" cy="2286001"/>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9" name="Text Box 10"/>
          <p:cNvSpPr txBox="1">
            <a:spLocks noChangeArrowheads="1"/>
          </p:cNvSpPr>
          <p:nvPr/>
        </p:nvSpPr>
        <p:spPr bwMode="auto">
          <a:xfrm>
            <a:off x="4495800" y="5105400"/>
            <a:ext cx="1524000" cy="307777"/>
          </a:xfrm>
          <a:prstGeom prst="rect">
            <a:avLst/>
          </a:prstGeom>
          <a:noFill/>
          <a:ln w="9525">
            <a:noFill/>
            <a:miter lim="800000"/>
            <a:headEnd/>
            <a:tailEnd/>
          </a:ln>
        </p:spPr>
        <p:txBody>
          <a:bodyPr wrap="square">
            <a:spAutoFit/>
          </a:bodyPr>
          <a:lstStyle/>
          <a:p>
            <a:pPr>
              <a:defRPr/>
            </a:pPr>
            <a:r>
              <a:rPr lang="en-US" sz="1400" dirty="0">
                <a:latin typeface="+mn-lt"/>
              </a:rPr>
              <a:t>792 = $23,769/30</a:t>
            </a:r>
          </a:p>
        </p:txBody>
      </p:sp>
      <p:sp>
        <p:nvSpPr>
          <p:cNvPr id="10" name="Line 6"/>
          <p:cNvSpPr>
            <a:spLocks noChangeShapeType="1"/>
          </p:cNvSpPr>
          <p:nvPr/>
        </p:nvSpPr>
        <p:spPr bwMode="auto">
          <a:xfrm flipH="1" flipV="1">
            <a:off x="4038600" y="3787874"/>
            <a:ext cx="571500" cy="1393725"/>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Footer Placeholder 1">
            <a:extLst>
              <a:ext uri="{FF2B5EF4-FFF2-40B4-BE49-F238E27FC236}">
                <a16:creationId xmlns:a16="http://schemas.microsoft.com/office/drawing/2014/main" id="{AA1A7591-7F15-475A-9212-B946284157D7}"/>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704543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468D26-9F34-2B46-BC78-8E2079216385}"/>
              </a:ext>
            </a:extLst>
          </p:cNvPr>
          <p:cNvPicPr>
            <a:picLocks noChangeAspect="1"/>
          </p:cNvPicPr>
          <p:nvPr/>
        </p:nvPicPr>
        <p:blipFill>
          <a:blip r:embed="rId2"/>
          <a:stretch>
            <a:fillRect/>
          </a:stretch>
        </p:blipFill>
        <p:spPr>
          <a:xfrm>
            <a:off x="-14289" y="2021452"/>
            <a:ext cx="9144000" cy="3729494"/>
          </a:xfrm>
          <a:prstGeom prst="rect">
            <a:avLst/>
          </a:prstGeom>
        </p:spPr>
      </p:pic>
      <p:sp>
        <p:nvSpPr>
          <p:cNvPr id="4100" name="Rectangle 2"/>
          <p:cNvSpPr>
            <a:spLocks noGrp="1" noChangeArrowheads="1"/>
          </p:cNvSpPr>
          <p:nvPr>
            <p:ph type="title"/>
          </p:nvPr>
        </p:nvSpPr>
        <p:spPr>
          <a:xfrm>
            <a:off x="152399" y="152400"/>
            <a:ext cx="8810625" cy="1241425"/>
          </a:xfrm>
        </p:spPr>
        <p:txBody>
          <a:bodyPr>
            <a:noAutofit/>
          </a:bodyPr>
          <a:lstStyle/>
          <a:p>
            <a:pPr eaLnBrk="1" hangingPunct="1"/>
            <a:r>
              <a:rPr lang="en-US" sz="3600" dirty="0"/>
              <a:t>Centre Point Office Building:  Estimated Taxes From Operations</a:t>
            </a:r>
          </a:p>
        </p:txBody>
      </p:sp>
      <p:sp>
        <p:nvSpPr>
          <p:cNvPr id="6" name="Slide Number Placeholder 5"/>
          <p:cNvSpPr>
            <a:spLocks noGrp="1"/>
          </p:cNvSpPr>
          <p:nvPr>
            <p:ph type="sldNum" sz="quarter" idx="12"/>
          </p:nvPr>
        </p:nvSpPr>
        <p:spPr/>
        <p:txBody>
          <a:bodyPr/>
          <a:lstStyle/>
          <a:p>
            <a:pPr>
              <a:defRPr/>
            </a:pPr>
            <a:fld id="{F9A7CFCC-9A31-4202-84F3-06DA064A8CFD}" type="slidenum">
              <a:rPr lang="en-US" altLang="en-US"/>
              <a:pPr>
                <a:defRPr/>
              </a:pPr>
              <a:t>49</a:t>
            </a:fld>
            <a:endParaRPr lang="en-US" altLang="en-US"/>
          </a:p>
        </p:txBody>
      </p:sp>
      <p:sp>
        <p:nvSpPr>
          <p:cNvPr id="7" name="Text Box 4"/>
          <p:cNvSpPr txBox="1">
            <a:spLocks noChangeArrowheads="1"/>
          </p:cNvSpPr>
          <p:nvPr/>
        </p:nvSpPr>
        <p:spPr bwMode="auto">
          <a:xfrm>
            <a:off x="3352800" y="1671638"/>
            <a:ext cx="2514600" cy="461962"/>
          </a:xfrm>
          <a:prstGeom prst="rect">
            <a:avLst/>
          </a:prstGeom>
          <a:noFill/>
          <a:ln w="9525">
            <a:noFill/>
            <a:miter lim="800000"/>
            <a:headEnd/>
            <a:tailEnd/>
          </a:ln>
        </p:spPr>
        <p:txBody>
          <a:bodyPr>
            <a:spAutoFit/>
          </a:bodyPr>
          <a:lstStyle/>
          <a:p>
            <a:pPr>
              <a:defRPr/>
            </a:pPr>
            <a:r>
              <a:rPr lang="en-US" sz="2400" dirty="0">
                <a:latin typeface="+mn-lt"/>
              </a:rPr>
              <a:t>Exhibit 20-6</a:t>
            </a:r>
          </a:p>
        </p:txBody>
      </p:sp>
      <p:sp>
        <p:nvSpPr>
          <p:cNvPr id="11" name="Text Box 10"/>
          <p:cNvSpPr txBox="1">
            <a:spLocks noChangeArrowheads="1"/>
          </p:cNvSpPr>
          <p:nvPr/>
        </p:nvSpPr>
        <p:spPr bwMode="auto">
          <a:xfrm>
            <a:off x="6248400" y="5039380"/>
            <a:ext cx="2895600" cy="523220"/>
          </a:xfrm>
          <a:prstGeom prst="rect">
            <a:avLst/>
          </a:prstGeom>
          <a:noFill/>
          <a:ln w="9525">
            <a:noFill/>
            <a:miter lim="800000"/>
            <a:headEnd/>
            <a:tailEnd/>
          </a:ln>
        </p:spPr>
        <p:txBody>
          <a:bodyPr wrap="square">
            <a:spAutoFit/>
          </a:bodyPr>
          <a:lstStyle/>
          <a:p>
            <a:pPr>
              <a:defRPr/>
            </a:pPr>
            <a:r>
              <a:rPr lang="en-US" sz="1400" dirty="0">
                <a:latin typeface="+mn-lt"/>
              </a:rPr>
              <a:t>Includes unamortized up-front financing costs</a:t>
            </a:r>
          </a:p>
        </p:txBody>
      </p:sp>
      <p:sp>
        <p:nvSpPr>
          <p:cNvPr id="12" name="Line 6"/>
          <p:cNvSpPr>
            <a:spLocks noChangeShapeType="1"/>
          </p:cNvSpPr>
          <p:nvPr/>
        </p:nvSpPr>
        <p:spPr bwMode="auto">
          <a:xfrm flipV="1">
            <a:off x="7658100" y="3810000"/>
            <a:ext cx="419100" cy="1241323"/>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8" name="Text Box 8"/>
          <p:cNvSpPr txBox="1">
            <a:spLocks noChangeArrowheads="1"/>
          </p:cNvSpPr>
          <p:nvPr/>
        </p:nvSpPr>
        <p:spPr bwMode="auto">
          <a:xfrm>
            <a:off x="381000" y="4495800"/>
            <a:ext cx="8412480" cy="274320"/>
          </a:xfrm>
          <a:prstGeom prst="rect">
            <a:avLst/>
          </a:prstGeom>
          <a:noFill/>
          <a:ln w="19050" algn="ctr">
            <a:solidFill>
              <a:srgbClr val="303F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rgbClr val="73132E"/>
              </a:buClr>
              <a:buFont typeface="Wingdings" pitchFamily="2" charset="2"/>
              <a:buNone/>
            </a:pPr>
            <a:endParaRPr lang="en-US" sz="2000" dirty="0">
              <a:solidFill>
                <a:srgbClr val="303F70"/>
              </a:solidFill>
            </a:endParaRPr>
          </a:p>
        </p:txBody>
      </p:sp>
      <p:sp>
        <p:nvSpPr>
          <p:cNvPr id="2" name="Footer Placeholder 1">
            <a:extLst>
              <a:ext uri="{FF2B5EF4-FFF2-40B4-BE49-F238E27FC236}">
                <a16:creationId xmlns:a16="http://schemas.microsoft.com/office/drawing/2014/main" id="{22A22893-B0EA-E603-0EDE-15E50270D94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351971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152400"/>
            <a:ext cx="8610600" cy="1219200"/>
          </a:xfrm>
        </p:spPr>
        <p:txBody>
          <a:bodyPr>
            <a:normAutofit/>
          </a:bodyPr>
          <a:lstStyle/>
          <a:p>
            <a:pPr eaLnBrk="1" hangingPunct="1"/>
            <a:r>
              <a:rPr lang="en-US" sz="3600" dirty="0"/>
              <a:t>IRS Tax Classifications</a:t>
            </a:r>
          </a:p>
        </p:txBody>
      </p:sp>
      <p:sp>
        <p:nvSpPr>
          <p:cNvPr id="191491" name="Rectangle 3"/>
          <p:cNvSpPr>
            <a:spLocks noGrp="1" noChangeArrowheads="1"/>
          </p:cNvSpPr>
          <p:nvPr>
            <p:ph idx="1"/>
          </p:nvPr>
        </p:nvSpPr>
        <p:spPr>
          <a:xfrm>
            <a:off x="457200" y="1524000"/>
            <a:ext cx="8229600" cy="4724400"/>
          </a:xfrm>
        </p:spPr>
        <p:txBody>
          <a:bodyPr/>
          <a:lstStyle/>
          <a:p>
            <a:pPr eaLnBrk="1" hangingPunct="1">
              <a:lnSpc>
                <a:spcPct val="90000"/>
              </a:lnSpc>
            </a:pPr>
            <a:r>
              <a:rPr lang="en-US" dirty="0"/>
              <a:t>Important because they:  </a:t>
            </a:r>
          </a:p>
          <a:p>
            <a:pPr lvl="1" eaLnBrk="1" hangingPunct="1">
              <a:lnSpc>
                <a:spcPct val="90000"/>
              </a:lnSpc>
            </a:pPr>
            <a:r>
              <a:rPr lang="en-US" dirty="0"/>
              <a:t>determine if depreciation is allowed</a:t>
            </a:r>
          </a:p>
          <a:p>
            <a:pPr lvl="2" eaLnBrk="1" hangingPunct="1">
              <a:lnSpc>
                <a:spcPct val="90000"/>
              </a:lnSpc>
            </a:pPr>
            <a:r>
              <a:rPr lang="en-US" dirty="0"/>
              <a:t>personal residences </a:t>
            </a:r>
            <a:r>
              <a:rPr lang="en-US" sz="2000" dirty="0"/>
              <a:t>&amp;</a:t>
            </a:r>
            <a:r>
              <a:rPr lang="en-US" dirty="0"/>
              <a:t> “dealer” property can’t be depreciated</a:t>
            </a:r>
          </a:p>
          <a:p>
            <a:pPr lvl="1" eaLnBrk="1" hangingPunct="1">
              <a:lnSpc>
                <a:spcPct val="90000"/>
              </a:lnSpc>
            </a:pPr>
            <a:r>
              <a:rPr lang="en-US" dirty="0"/>
              <a:t>may affect taxes due on sale </a:t>
            </a:r>
          </a:p>
          <a:p>
            <a:pPr lvl="2" eaLnBrk="1" hangingPunct="1">
              <a:lnSpc>
                <a:spcPct val="90000"/>
              </a:lnSpc>
            </a:pPr>
            <a:r>
              <a:rPr lang="en-US" dirty="0"/>
              <a:t>Net gains from sale of trade or business property (held for a year) are taxed at capital gain tax rates*</a:t>
            </a:r>
          </a:p>
          <a:p>
            <a:pPr lvl="2" eaLnBrk="1" hangingPunct="1">
              <a:lnSpc>
                <a:spcPct val="90000"/>
              </a:lnSpc>
            </a:pPr>
            <a:r>
              <a:rPr lang="en-US" dirty="0"/>
              <a:t>Net losses on “trade or business” property are deductible </a:t>
            </a:r>
            <a:r>
              <a:rPr lang="en-US" b="1" dirty="0"/>
              <a:t>w/o limit</a:t>
            </a:r>
            <a:r>
              <a:rPr lang="en-US" dirty="0"/>
              <a:t> against ordinary income</a:t>
            </a:r>
          </a:p>
          <a:p>
            <a:pPr lvl="2">
              <a:lnSpc>
                <a:spcPct val="90000"/>
              </a:lnSpc>
            </a:pPr>
            <a:endParaRPr lang="en-US" dirty="0"/>
          </a:p>
          <a:p>
            <a:pPr marL="768096" lvl="2" indent="0">
              <a:lnSpc>
                <a:spcPct val="90000"/>
              </a:lnSpc>
              <a:buNone/>
            </a:pPr>
            <a:endParaRPr lang="en-US" dirty="0"/>
          </a:p>
          <a:p>
            <a:pPr marL="768096" lvl="2" indent="0">
              <a:lnSpc>
                <a:spcPct val="90000"/>
              </a:lnSpc>
              <a:buNone/>
            </a:pPr>
            <a:r>
              <a:rPr lang="en-US" sz="1800" dirty="0"/>
              <a:t>*However, the net gain on 1231 assets is treated as ordinary income to the extent of the taxpayer’s net 1231 losses clamed during the most recent 5 years </a:t>
            </a:r>
          </a:p>
          <a:p>
            <a:pPr lvl="2" eaLnBrk="1" hangingPunct="1">
              <a:lnSpc>
                <a:spcPct val="90000"/>
              </a:lnSpc>
            </a:pPr>
            <a:endParaRPr lang="en-US" dirty="0"/>
          </a:p>
        </p:txBody>
      </p:sp>
      <p:sp>
        <p:nvSpPr>
          <p:cNvPr id="2" name="Footer Placeholder 1">
            <a:extLst>
              <a:ext uri="{FF2B5EF4-FFF2-40B4-BE49-F238E27FC236}">
                <a16:creationId xmlns:a16="http://schemas.microsoft.com/office/drawing/2014/main" id="{9C701498-1EFC-01E5-5F57-64BDBF3C1AB8}"/>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6298303D-F2BF-3726-EA94-AE2695BA6A6D}"/>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5</a:t>
            </a:fld>
            <a:endParaRPr lang="en-US" altLang="en-US">
              <a:solidFill>
                <a:prstClr val="black">
                  <a:tint val="95000"/>
                </a:prst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B3D09-8F9D-9EDB-4A7C-4A9D5D4FEF5E}"/>
              </a:ext>
            </a:extLst>
          </p:cNvPr>
          <p:cNvPicPr>
            <a:picLocks noChangeAspect="1"/>
          </p:cNvPicPr>
          <p:nvPr/>
        </p:nvPicPr>
        <p:blipFill>
          <a:blip r:embed="rId2"/>
          <a:stretch>
            <a:fillRect/>
          </a:stretch>
        </p:blipFill>
        <p:spPr>
          <a:xfrm>
            <a:off x="-15240" y="2119252"/>
            <a:ext cx="8915433" cy="2733677"/>
          </a:xfrm>
          <a:prstGeom prst="rect">
            <a:avLst/>
          </a:prstGeom>
        </p:spPr>
      </p:pic>
      <p:sp>
        <p:nvSpPr>
          <p:cNvPr id="5124" name="Rectangle 2"/>
          <p:cNvSpPr>
            <a:spLocks noGrp="1" noChangeArrowheads="1"/>
          </p:cNvSpPr>
          <p:nvPr>
            <p:ph type="title"/>
          </p:nvPr>
        </p:nvSpPr>
        <p:spPr>
          <a:xfrm>
            <a:off x="381000" y="152400"/>
            <a:ext cx="8610600" cy="1143000"/>
          </a:xfrm>
        </p:spPr>
        <p:txBody>
          <a:bodyPr>
            <a:normAutofit fontScale="90000"/>
          </a:bodyPr>
          <a:lstStyle/>
          <a:p>
            <a:pPr eaLnBrk="1" hangingPunct="1"/>
            <a:r>
              <a:rPr lang="en-US" sz="4000" dirty="0"/>
              <a:t>Centre Point: Estimated After-Tax Cash Flows From Operations</a:t>
            </a:r>
          </a:p>
        </p:txBody>
      </p:sp>
      <p:sp>
        <p:nvSpPr>
          <p:cNvPr id="5" name="Slide Number Placeholder 5"/>
          <p:cNvSpPr>
            <a:spLocks noGrp="1"/>
          </p:cNvSpPr>
          <p:nvPr>
            <p:ph type="sldNum" sz="quarter" idx="12"/>
          </p:nvPr>
        </p:nvSpPr>
        <p:spPr/>
        <p:txBody>
          <a:bodyPr/>
          <a:lstStyle/>
          <a:p>
            <a:pPr>
              <a:defRPr/>
            </a:pPr>
            <a:fld id="{CBAB49C9-3CE1-4D84-B06A-A71605EBCE9A}" type="slidenum">
              <a:rPr lang="en-US" altLang="en-US"/>
              <a:pPr>
                <a:defRPr/>
              </a:pPr>
              <a:t>50</a:t>
            </a:fld>
            <a:endParaRPr lang="en-US" altLang="en-US"/>
          </a:p>
        </p:txBody>
      </p:sp>
      <p:sp>
        <p:nvSpPr>
          <p:cNvPr id="6" name="Text Box 4"/>
          <p:cNvSpPr txBox="1">
            <a:spLocks noChangeArrowheads="1"/>
          </p:cNvSpPr>
          <p:nvPr/>
        </p:nvSpPr>
        <p:spPr bwMode="auto">
          <a:xfrm>
            <a:off x="3352800" y="1600200"/>
            <a:ext cx="2514600" cy="461962"/>
          </a:xfrm>
          <a:prstGeom prst="rect">
            <a:avLst/>
          </a:prstGeom>
          <a:noFill/>
          <a:ln w="9525">
            <a:noFill/>
            <a:miter lim="800000"/>
            <a:headEnd/>
            <a:tailEnd/>
          </a:ln>
        </p:spPr>
        <p:txBody>
          <a:bodyPr>
            <a:spAutoFit/>
          </a:bodyPr>
          <a:lstStyle/>
          <a:p>
            <a:pPr>
              <a:defRPr/>
            </a:pPr>
            <a:r>
              <a:rPr lang="en-US" sz="2400" dirty="0">
                <a:latin typeface="+mn-lt"/>
              </a:rPr>
              <a:t>Exhibit 20-7</a:t>
            </a:r>
          </a:p>
        </p:txBody>
      </p:sp>
      <p:sp>
        <p:nvSpPr>
          <p:cNvPr id="7" name="Line 6"/>
          <p:cNvSpPr>
            <a:spLocks noChangeShapeType="1"/>
          </p:cNvSpPr>
          <p:nvPr/>
        </p:nvSpPr>
        <p:spPr bwMode="auto">
          <a:xfrm flipV="1">
            <a:off x="2438400" y="3864076"/>
            <a:ext cx="342900" cy="1165124"/>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8" name="Text Box 8"/>
          <p:cNvSpPr txBox="1">
            <a:spLocks noChangeArrowheads="1"/>
          </p:cNvSpPr>
          <p:nvPr/>
        </p:nvSpPr>
        <p:spPr bwMode="auto">
          <a:xfrm>
            <a:off x="381000" y="3622675"/>
            <a:ext cx="8412480" cy="274320"/>
          </a:xfrm>
          <a:prstGeom prst="rect">
            <a:avLst/>
          </a:prstGeom>
          <a:noFill/>
          <a:ln w="19050" algn="ctr">
            <a:solidFill>
              <a:srgbClr val="303F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rgbClr val="73132E"/>
              </a:buClr>
              <a:buFont typeface="Wingdings" pitchFamily="2" charset="2"/>
              <a:buNone/>
            </a:pPr>
            <a:endParaRPr lang="en-US" sz="2000" dirty="0">
              <a:solidFill>
                <a:srgbClr val="303F70"/>
              </a:solidFill>
            </a:endParaRPr>
          </a:p>
        </p:txBody>
      </p:sp>
      <p:sp>
        <p:nvSpPr>
          <p:cNvPr id="9" name="Text Box 8"/>
          <p:cNvSpPr txBox="1">
            <a:spLocks noChangeArrowheads="1"/>
          </p:cNvSpPr>
          <p:nvPr/>
        </p:nvSpPr>
        <p:spPr bwMode="auto">
          <a:xfrm>
            <a:off x="1524000" y="5086290"/>
            <a:ext cx="2438400" cy="400110"/>
          </a:xfrm>
          <a:prstGeom prst="rect">
            <a:avLst/>
          </a:prstGeom>
          <a:noFill/>
          <a:ln w="19050" algn="ctr">
            <a:solidFill>
              <a:srgbClr val="303F7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rgbClr val="73132E"/>
              </a:buClr>
              <a:buFont typeface="Wingdings" pitchFamily="2" charset="2"/>
              <a:buNone/>
            </a:pPr>
            <a:r>
              <a:rPr lang="en-US" sz="2000" dirty="0">
                <a:solidFill>
                  <a:srgbClr val="303F70"/>
                </a:solidFill>
              </a:rPr>
              <a:t>From Exhibit 20-6</a:t>
            </a:r>
          </a:p>
        </p:txBody>
      </p:sp>
      <p:sp>
        <p:nvSpPr>
          <p:cNvPr id="2" name="Footer Placeholder 1">
            <a:extLst>
              <a:ext uri="{FF2B5EF4-FFF2-40B4-BE49-F238E27FC236}">
                <a16:creationId xmlns:a16="http://schemas.microsoft.com/office/drawing/2014/main" id="{2831E768-E4A3-A47E-DD4C-AAD31107463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76304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0201E-CFFE-B044-8D12-891B4C58AF5B}"/>
              </a:ext>
            </a:extLst>
          </p:cNvPr>
          <p:cNvSpPr>
            <a:spLocks noGrp="1"/>
          </p:cNvSpPr>
          <p:nvPr>
            <p:ph type="subTitle" idx="1"/>
          </p:nvPr>
        </p:nvSpPr>
        <p:spPr>
          <a:xfrm>
            <a:off x="650019" y="5114543"/>
            <a:ext cx="8077200" cy="1499616"/>
          </a:xfrm>
        </p:spPr>
        <p:txBody>
          <a:bodyPr>
            <a:normAutofit/>
          </a:bodyPr>
          <a:lstStyle/>
          <a:p>
            <a:r>
              <a:rPr lang="en-US" sz="3600" dirty="0">
                <a:solidFill>
                  <a:srgbClr val="39639D"/>
                </a:solidFill>
              </a:rPr>
              <a:t>Estimating Tax Liabilities from Property Sales</a:t>
            </a:r>
          </a:p>
        </p:txBody>
      </p:sp>
      <p:sp>
        <p:nvSpPr>
          <p:cNvPr id="4" name="Slide Number Placeholder 3">
            <a:extLst>
              <a:ext uri="{FF2B5EF4-FFF2-40B4-BE49-F238E27FC236}">
                <a16:creationId xmlns:a16="http://schemas.microsoft.com/office/drawing/2014/main" id="{96C84CAE-AE16-A1DA-16F1-AFB4EEBD30F3}"/>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51</a:t>
            </a:fld>
            <a:endParaRPr lang="en-US" altLang="en-US" dirty="0">
              <a:solidFill>
                <a:prstClr val="white">
                  <a:tint val="95000"/>
                </a:prstClr>
              </a:solidFill>
            </a:endParaRPr>
          </a:p>
        </p:txBody>
      </p:sp>
      <p:sp>
        <p:nvSpPr>
          <p:cNvPr id="6" name="Slide Number Placeholder 2">
            <a:extLst>
              <a:ext uri="{FF2B5EF4-FFF2-40B4-BE49-F238E27FC236}">
                <a16:creationId xmlns:a16="http://schemas.microsoft.com/office/drawing/2014/main" id="{71B3AF8D-8C28-8D8E-AB38-B3D4763C5392}"/>
              </a:ext>
            </a:extLst>
          </p:cNvPr>
          <p:cNvSpPr txBox="1">
            <a:spLocks/>
          </p:cNvSpPr>
          <p:nvPr/>
        </p:nvSpPr>
        <p:spPr>
          <a:xfrm>
            <a:off x="8333936" y="6476999"/>
            <a:ext cx="733864" cy="274320"/>
          </a:xfrm>
          <a:prstGeom prst="rect">
            <a:avLst/>
          </a:prstGeom>
        </p:spPr>
        <p:txBody>
          <a:bodyPr vert="horz" bIns="0" rtlCol="0" anchor="b"/>
          <a:lstStyle>
            <a:defPPr>
              <a:defRPr lang="en-US"/>
            </a:defPPr>
            <a:lvl1pPr algn="r" rtl="0" eaLnBrk="1" fontAlgn="base" latinLnBrk="0" hangingPunct="1">
              <a:spcBef>
                <a:spcPct val="0"/>
              </a:spcBef>
              <a:spcAft>
                <a:spcPct val="0"/>
              </a:spcAft>
              <a:defRPr kumimoji="0" sz="1200" kern="1200">
                <a:solidFill>
                  <a:schemeClr val="tx1">
                    <a:tint val="9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E8188CF-90C3-40D8-BEE3-CE1B8A8C4273}" type="slidenum">
              <a:rPr lang="en-US" altLang="en-US" smtClean="0">
                <a:solidFill>
                  <a:prstClr val="black">
                    <a:tint val="95000"/>
                  </a:prstClr>
                </a:solidFill>
              </a:rPr>
              <a:pPr/>
              <a:t>51</a:t>
            </a:fld>
            <a:endParaRPr lang="en-US" altLang="en-US">
              <a:solidFill>
                <a:prstClr val="black">
                  <a:tint val="95000"/>
                </a:prstClr>
              </a:solidFill>
            </a:endParaRPr>
          </a:p>
        </p:txBody>
      </p:sp>
      <p:sp>
        <p:nvSpPr>
          <p:cNvPr id="7" name="Footer Placeholder 1">
            <a:extLst>
              <a:ext uri="{FF2B5EF4-FFF2-40B4-BE49-F238E27FC236}">
                <a16:creationId xmlns:a16="http://schemas.microsoft.com/office/drawing/2014/main" id="{77DAD29E-EF02-6331-2180-036BFF463407}"/>
              </a:ext>
            </a:extLst>
          </p:cNvPr>
          <p:cNvSpPr txBox="1">
            <a:spLocks/>
          </p:cNvSpPr>
          <p:nvPr/>
        </p:nvSpPr>
        <p:spPr>
          <a:xfrm>
            <a:off x="584090" y="6526362"/>
            <a:ext cx="7691115" cy="274320"/>
          </a:xfrm>
          <a:prstGeom prst="rect">
            <a:avLst/>
          </a:prstGeom>
        </p:spPr>
        <p:txBody>
          <a:bodyPr vert="horz" lIns="45720" rIns="45720" bIns="0" rtlCol="0" anchor="b"/>
          <a:lstStyle>
            <a:defPPr>
              <a:defRPr lang="en-US"/>
            </a:defPPr>
            <a:lvl1pPr algn="ctr" rtl="0" eaLnBrk="1" fontAlgn="base" latinLnBrk="0" hangingPunct="1">
              <a:spcBef>
                <a:spcPct val="0"/>
              </a:spcBef>
              <a:spcAft>
                <a:spcPct val="0"/>
              </a:spcAft>
              <a:defRPr kumimoji="0"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solidFill>
                  <a:prstClr val="black">
                    <a:tint val="95000"/>
                  </a:prstClr>
                </a:solidFill>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503715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152400"/>
            <a:ext cx="8610600" cy="1143000"/>
          </a:xfrm>
        </p:spPr>
        <p:txBody>
          <a:bodyPr>
            <a:normAutofit/>
          </a:bodyPr>
          <a:lstStyle/>
          <a:p>
            <a:pPr eaLnBrk="1" hangingPunct="1"/>
            <a:r>
              <a:rPr lang="en-US" sz="3600" dirty="0"/>
              <a:t>Estimating Tax Liabilities from Sale</a:t>
            </a:r>
            <a:r>
              <a:rPr lang="en-US" sz="3600" b="1" dirty="0"/>
              <a:t> </a:t>
            </a:r>
            <a:endParaRPr lang="en-US" sz="3600" dirty="0">
              <a:solidFill>
                <a:schemeClr val="tx1"/>
              </a:solidFill>
            </a:endParaRPr>
          </a:p>
        </p:txBody>
      </p:sp>
      <p:sp>
        <p:nvSpPr>
          <p:cNvPr id="219139" name="Rectangle 3"/>
          <p:cNvSpPr>
            <a:spLocks noGrp="1" noChangeArrowheads="1"/>
          </p:cNvSpPr>
          <p:nvPr>
            <p:ph idx="1"/>
          </p:nvPr>
        </p:nvSpPr>
        <p:spPr>
          <a:xfrm>
            <a:off x="457200" y="1676400"/>
            <a:ext cx="8229600" cy="4648200"/>
          </a:xfrm>
        </p:spPr>
        <p:txBody>
          <a:bodyPr/>
          <a:lstStyle/>
          <a:p>
            <a:pPr eaLnBrk="1" hangingPunct="1"/>
            <a:r>
              <a:rPr lang="en-US" dirty="0"/>
              <a:t>Fully taxable transactions</a:t>
            </a:r>
          </a:p>
          <a:p>
            <a:pPr lvl="1" eaLnBrk="1" hangingPunct="1">
              <a:spcBef>
                <a:spcPts val="600"/>
              </a:spcBef>
            </a:pPr>
            <a:r>
              <a:rPr lang="en-US" dirty="0"/>
              <a:t>When seller receives full payment from buyer in sale year</a:t>
            </a:r>
          </a:p>
          <a:p>
            <a:pPr eaLnBrk="1" hangingPunct="1">
              <a:spcBef>
                <a:spcPts val="600"/>
              </a:spcBef>
            </a:pPr>
            <a:r>
              <a:rPr lang="en-US" dirty="0"/>
              <a:t>Tax-deferred transactions</a:t>
            </a:r>
          </a:p>
          <a:p>
            <a:pPr lvl="1" eaLnBrk="1" hangingPunct="1"/>
            <a:r>
              <a:rPr lang="en-US" dirty="0"/>
              <a:t>Section 1031 “like-kind “exchanges</a:t>
            </a:r>
          </a:p>
          <a:p>
            <a:pPr lvl="1" eaLnBrk="1" hangingPunct="1"/>
            <a:r>
              <a:rPr lang="en-US" dirty="0"/>
              <a:t>“Opportunity Zone” investments (TCJA)</a:t>
            </a:r>
          </a:p>
        </p:txBody>
      </p:sp>
      <p:sp>
        <p:nvSpPr>
          <p:cNvPr id="4" name="Slide Number Placeholder 5"/>
          <p:cNvSpPr>
            <a:spLocks noGrp="1"/>
          </p:cNvSpPr>
          <p:nvPr>
            <p:ph type="sldNum" sz="quarter" idx="12"/>
          </p:nvPr>
        </p:nvSpPr>
        <p:spPr/>
        <p:txBody>
          <a:bodyPr/>
          <a:lstStyle/>
          <a:p>
            <a:pPr>
              <a:defRPr/>
            </a:pPr>
            <a:fld id="{97907931-2B8D-414B-9022-EA2F272886C4}" type="slidenum">
              <a:rPr lang="en-US" altLang="en-US"/>
              <a:pPr>
                <a:defRPr/>
              </a:pPr>
              <a:t>52</a:t>
            </a:fld>
            <a:endParaRPr lang="en-US" altLang="en-US"/>
          </a:p>
        </p:txBody>
      </p:sp>
      <p:sp>
        <p:nvSpPr>
          <p:cNvPr id="2" name="Footer Placeholder 1">
            <a:extLst>
              <a:ext uri="{FF2B5EF4-FFF2-40B4-BE49-F238E27FC236}">
                <a16:creationId xmlns:a16="http://schemas.microsoft.com/office/drawing/2014/main" id="{89591964-B7B0-6302-6092-42E9275742F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1200351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F44234-862D-5646-B294-95031DD242D1}"/>
              </a:ext>
            </a:extLst>
          </p:cNvPr>
          <p:cNvPicPr>
            <a:picLocks noChangeAspect="1"/>
          </p:cNvPicPr>
          <p:nvPr/>
        </p:nvPicPr>
        <p:blipFill>
          <a:blip r:embed="rId2"/>
          <a:stretch>
            <a:fillRect/>
          </a:stretch>
        </p:blipFill>
        <p:spPr>
          <a:xfrm>
            <a:off x="5019675" y="3000673"/>
            <a:ext cx="3362325" cy="1400175"/>
          </a:xfrm>
          <a:prstGeom prst="rect">
            <a:avLst/>
          </a:prstGeom>
        </p:spPr>
      </p:pic>
      <p:sp>
        <p:nvSpPr>
          <p:cNvPr id="6149" name="Rectangle 2"/>
          <p:cNvSpPr>
            <a:spLocks noGrp="1" noChangeArrowheads="1"/>
          </p:cNvSpPr>
          <p:nvPr>
            <p:ph type="title"/>
          </p:nvPr>
        </p:nvSpPr>
        <p:spPr>
          <a:xfrm>
            <a:off x="152400" y="228600"/>
            <a:ext cx="8229600" cy="941388"/>
          </a:xfrm>
        </p:spPr>
        <p:txBody>
          <a:bodyPr/>
          <a:lstStyle/>
          <a:p>
            <a:pPr eaLnBrk="1" hangingPunct="1"/>
            <a:r>
              <a:rPr lang="en-US" sz="3600" dirty="0"/>
              <a:t>Fully Taxable Sale</a:t>
            </a:r>
          </a:p>
        </p:txBody>
      </p:sp>
      <p:sp>
        <p:nvSpPr>
          <p:cNvPr id="10" name="Slide Number Placeholder 6"/>
          <p:cNvSpPr>
            <a:spLocks noGrp="1"/>
          </p:cNvSpPr>
          <p:nvPr>
            <p:ph type="sldNum" sz="quarter" idx="12"/>
          </p:nvPr>
        </p:nvSpPr>
        <p:spPr/>
        <p:txBody>
          <a:bodyPr/>
          <a:lstStyle/>
          <a:p>
            <a:pPr>
              <a:defRPr/>
            </a:pPr>
            <a:fld id="{DE6E8E77-186F-4732-B8BE-54D88E8951B0}" type="slidenum">
              <a:rPr lang="en-US" altLang="en-US"/>
              <a:pPr>
                <a:defRPr/>
              </a:pPr>
              <a:t>53</a:t>
            </a:fld>
            <a:endParaRPr lang="en-US" altLang="en-US"/>
          </a:p>
        </p:txBody>
      </p:sp>
      <p:sp>
        <p:nvSpPr>
          <p:cNvPr id="6150" name="Text Box 5"/>
          <p:cNvSpPr txBox="1">
            <a:spLocks noChangeArrowheads="1"/>
          </p:cNvSpPr>
          <p:nvPr/>
        </p:nvSpPr>
        <p:spPr bwMode="auto">
          <a:xfrm>
            <a:off x="609600" y="5405735"/>
            <a:ext cx="8001000" cy="461665"/>
          </a:xfrm>
          <a:prstGeom prst="rect">
            <a:avLst/>
          </a:prstGeom>
          <a:noFill/>
          <a:ln w="9525" algn="ctr">
            <a:noFill/>
            <a:miter lim="800000"/>
            <a:headEnd/>
            <a:tailEnd/>
          </a:ln>
        </p:spPr>
        <p:txBody>
          <a:bodyPr wrap="square">
            <a:spAutoFit/>
          </a:bodyPr>
          <a:lstStyle/>
          <a:p>
            <a:pPr>
              <a:spcBef>
                <a:spcPct val="50000"/>
              </a:spcBef>
              <a:buClr>
                <a:srgbClr val="73132E"/>
              </a:buClr>
              <a:buFont typeface="Wingdings" pitchFamily="2" charset="2"/>
              <a:buNone/>
            </a:pPr>
            <a:r>
              <a:rPr lang="en-US" sz="2400" dirty="0">
                <a:latin typeface="+mn-lt"/>
              </a:rPr>
              <a:t>Important!!  Total gain/loss (TG) is </a:t>
            </a:r>
            <a:r>
              <a:rPr lang="en-US" sz="2400" b="1" dirty="0">
                <a:latin typeface="+mn-lt"/>
              </a:rPr>
              <a:t>NOT</a:t>
            </a:r>
            <a:r>
              <a:rPr lang="en-US" sz="2400" dirty="0">
                <a:latin typeface="+mn-lt"/>
              </a:rPr>
              <a:t> equal to BTER!!!</a:t>
            </a:r>
          </a:p>
        </p:txBody>
      </p:sp>
      <p:sp>
        <p:nvSpPr>
          <p:cNvPr id="7" name="Text Box 4"/>
          <p:cNvSpPr txBox="1">
            <a:spLocks noChangeArrowheads="1"/>
          </p:cNvSpPr>
          <p:nvPr/>
        </p:nvSpPr>
        <p:spPr bwMode="auto">
          <a:xfrm>
            <a:off x="1295400" y="16716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20-9</a:t>
            </a:r>
          </a:p>
        </p:txBody>
      </p:sp>
      <p:sp>
        <p:nvSpPr>
          <p:cNvPr id="8" name="Text Box 4"/>
          <p:cNvSpPr txBox="1">
            <a:spLocks noChangeArrowheads="1"/>
          </p:cNvSpPr>
          <p:nvPr/>
        </p:nvSpPr>
        <p:spPr bwMode="auto">
          <a:xfrm>
            <a:off x="5334000" y="23574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20-11</a:t>
            </a:r>
          </a:p>
        </p:txBody>
      </p:sp>
      <p:sp>
        <p:nvSpPr>
          <p:cNvPr id="9" name="Text Box 8"/>
          <p:cNvSpPr txBox="1">
            <a:spLocks noChangeArrowheads="1"/>
          </p:cNvSpPr>
          <p:nvPr/>
        </p:nvSpPr>
        <p:spPr bwMode="auto">
          <a:xfrm>
            <a:off x="6858000" y="4495800"/>
            <a:ext cx="1752600" cy="415925"/>
          </a:xfrm>
          <a:prstGeom prst="rect">
            <a:avLst/>
          </a:prstGeom>
          <a:noFill/>
          <a:ln w="19050" algn="ctr">
            <a:solidFill>
              <a:srgbClr val="303F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rgbClr val="73132E"/>
              </a:buClr>
              <a:buFont typeface="Wingdings" pitchFamily="2" charset="2"/>
              <a:buNone/>
            </a:pPr>
            <a:r>
              <a:rPr lang="en-US" sz="2000" dirty="0">
                <a:solidFill>
                  <a:srgbClr val="303F70"/>
                </a:solidFill>
              </a:rPr>
              <a:t>Includes land</a:t>
            </a:r>
          </a:p>
        </p:txBody>
      </p:sp>
      <p:sp>
        <p:nvSpPr>
          <p:cNvPr id="11" name="Line 9"/>
          <p:cNvSpPr>
            <a:spLocks noChangeShapeType="1"/>
          </p:cNvSpPr>
          <p:nvPr/>
        </p:nvSpPr>
        <p:spPr bwMode="auto">
          <a:xfrm flipH="1" flipV="1">
            <a:off x="7086600" y="3669144"/>
            <a:ext cx="1143000" cy="826655"/>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2" name="Text Box 10"/>
          <p:cNvSpPr txBox="1">
            <a:spLocks noChangeArrowheads="1"/>
          </p:cNvSpPr>
          <p:nvPr/>
        </p:nvSpPr>
        <p:spPr bwMode="auto">
          <a:xfrm>
            <a:off x="1752600" y="1447800"/>
            <a:ext cx="1676400" cy="307777"/>
          </a:xfrm>
          <a:prstGeom prst="rect">
            <a:avLst/>
          </a:prstGeom>
          <a:noFill/>
          <a:ln w="9525">
            <a:noFill/>
            <a:miter lim="800000"/>
            <a:headEnd/>
            <a:tailEnd/>
          </a:ln>
        </p:spPr>
        <p:txBody>
          <a:bodyPr wrap="square">
            <a:spAutoFit/>
          </a:bodyPr>
          <a:lstStyle/>
          <a:p>
            <a:pPr algn="ctr">
              <a:defRPr/>
            </a:pPr>
            <a:r>
              <a:rPr lang="en-US" sz="1400" dirty="0">
                <a:latin typeface="+mn-lt"/>
              </a:rPr>
              <a:t>Cash Calculations</a:t>
            </a:r>
          </a:p>
        </p:txBody>
      </p:sp>
      <p:sp>
        <p:nvSpPr>
          <p:cNvPr id="13" name="Text Box 10"/>
          <p:cNvSpPr txBox="1">
            <a:spLocks noChangeArrowheads="1"/>
          </p:cNvSpPr>
          <p:nvPr/>
        </p:nvSpPr>
        <p:spPr bwMode="auto">
          <a:xfrm>
            <a:off x="5715000" y="2130623"/>
            <a:ext cx="1676400" cy="307777"/>
          </a:xfrm>
          <a:prstGeom prst="rect">
            <a:avLst/>
          </a:prstGeom>
          <a:noFill/>
          <a:ln w="9525">
            <a:noFill/>
            <a:miter lim="800000"/>
            <a:headEnd/>
            <a:tailEnd/>
          </a:ln>
        </p:spPr>
        <p:txBody>
          <a:bodyPr wrap="square">
            <a:spAutoFit/>
          </a:bodyPr>
          <a:lstStyle/>
          <a:p>
            <a:pPr algn="ctr">
              <a:defRPr/>
            </a:pPr>
            <a:r>
              <a:rPr lang="en-US" sz="1400" dirty="0">
                <a:latin typeface="+mn-lt"/>
              </a:rPr>
              <a:t>Tax Calculations</a:t>
            </a:r>
          </a:p>
        </p:txBody>
      </p:sp>
      <p:sp>
        <p:nvSpPr>
          <p:cNvPr id="2" name="Footer Placeholder 1">
            <a:extLst>
              <a:ext uri="{FF2B5EF4-FFF2-40B4-BE49-F238E27FC236}">
                <a16:creationId xmlns:a16="http://schemas.microsoft.com/office/drawing/2014/main" id="{ADD753C8-8695-C1A1-0849-B1BDC2135D81}"/>
              </a:ext>
            </a:extLst>
          </p:cNvPr>
          <p:cNvSpPr>
            <a:spLocks noGrp="1"/>
          </p:cNvSpPr>
          <p:nvPr>
            <p:ph type="ftr" sz="quarter" idx="11"/>
          </p:nvPr>
        </p:nvSpPr>
        <p:spPr>
          <a:xfrm>
            <a:off x="304800" y="6476999"/>
            <a:ext cx="78435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pic>
        <p:nvPicPr>
          <p:cNvPr id="4" name="Picture 3">
            <a:extLst>
              <a:ext uri="{FF2B5EF4-FFF2-40B4-BE49-F238E27FC236}">
                <a16:creationId xmlns:a16="http://schemas.microsoft.com/office/drawing/2014/main" id="{3083AB67-9BD1-0EBB-D8BD-EF7F682E65C7}"/>
              </a:ext>
            </a:extLst>
          </p:cNvPr>
          <p:cNvPicPr>
            <a:picLocks noChangeAspect="1"/>
          </p:cNvPicPr>
          <p:nvPr/>
        </p:nvPicPr>
        <p:blipFill>
          <a:blip r:embed="rId3"/>
          <a:stretch>
            <a:fillRect/>
          </a:stretch>
        </p:blipFill>
        <p:spPr>
          <a:xfrm>
            <a:off x="446056" y="2101850"/>
            <a:ext cx="4076700" cy="2809875"/>
          </a:xfrm>
          <a:prstGeom prst="rect">
            <a:avLst/>
          </a:prstGeom>
        </p:spPr>
      </p:pic>
    </p:spTree>
    <p:extLst>
      <p:ext uri="{BB962C8B-B14F-4D97-AF65-F5344CB8AC3E}">
        <p14:creationId xmlns:p14="http://schemas.microsoft.com/office/powerpoint/2010/main" val="1567246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52400" y="228600"/>
            <a:ext cx="8229600" cy="941388"/>
          </a:xfrm>
        </p:spPr>
        <p:txBody>
          <a:bodyPr>
            <a:normAutofit fontScale="90000"/>
          </a:bodyPr>
          <a:lstStyle/>
          <a:p>
            <a:pPr eaLnBrk="1" hangingPunct="1"/>
            <a:r>
              <a:rPr lang="en-US" sz="3600" dirty="0"/>
              <a:t>Calculating the Adjusted Tax Basis</a:t>
            </a:r>
          </a:p>
        </p:txBody>
      </p:sp>
      <p:sp>
        <p:nvSpPr>
          <p:cNvPr id="10" name="Slide Number Placeholder 6"/>
          <p:cNvSpPr>
            <a:spLocks noGrp="1"/>
          </p:cNvSpPr>
          <p:nvPr>
            <p:ph type="sldNum" sz="quarter" idx="12"/>
          </p:nvPr>
        </p:nvSpPr>
        <p:spPr/>
        <p:txBody>
          <a:bodyPr/>
          <a:lstStyle/>
          <a:p>
            <a:pPr>
              <a:defRPr/>
            </a:pPr>
            <a:fld id="{DE6E8E77-186F-4732-B8BE-54D88E8951B0}" type="slidenum">
              <a:rPr lang="en-US" altLang="en-US"/>
              <a:pPr>
                <a:defRPr/>
              </a:pPr>
              <a:t>54</a:t>
            </a:fld>
            <a:endParaRPr lang="en-US" altLang="en-US"/>
          </a:p>
        </p:txBody>
      </p:sp>
      <p:sp>
        <p:nvSpPr>
          <p:cNvPr id="7" name="Text Box 4"/>
          <p:cNvSpPr txBox="1">
            <a:spLocks noChangeArrowheads="1"/>
          </p:cNvSpPr>
          <p:nvPr/>
        </p:nvSpPr>
        <p:spPr bwMode="auto">
          <a:xfrm>
            <a:off x="3276600" y="16716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20-10</a:t>
            </a:r>
          </a:p>
        </p:txBody>
      </p:sp>
      <p:sp>
        <p:nvSpPr>
          <p:cNvPr id="2" name="Footer Placeholder 1">
            <a:extLst>
              <a:ext uri="{FF2B5EF4-FFF2-40B4-BE49-F238E27FC236}">
                <a16:creationId xmlns:a16="http://schemas.microsoft.com/office/drawing/2014/main" id="{ADD753C8-8695-C1A1-0849-B1BDC2135D81}"/>
              </a:ext>
            </a:extLst>
          </p:cNvPr>
          <p:cNvSpPr>
            <a:spLocks noGrp="1"/>
          </p:cNvSpPr>
          <p:nvPr>
            <p:ph type="ftr" sz="quarter" idx="11"/>
          </p:nvPr>
        </p:nvSpPr>
        <p:spPr>
          <a:xfrm>
            <a:off x="594360" y="6476999"/>
            <a:ext cx="7594796"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pic>
        <p:nvPicPr>
          <p:cNvPr id="4" name="Picture 3">
            <a:extLst>
              <a:ext uri="{FF2B5EF4-FFF2-40B4-BE49-F238E27FC236}">
                <a16:creationId xmlns:a16="http://schemas.microsoft.com/office/drawing/2014/main" id="{90D8B2DF-9265-AF41-3EB7-C29FDBC162B1}"/>
              </a:ext>
            </a:extLst>
          </p:cNvPr>
          <p:cNvPicPr>
            <a:picLocks noChangeAspect="1"/>
          </p:cNvPicPr>
          <p:nvPr/>
        </p:nvPicPr>
        <p:blipFill>
          <a:blip r:embed="rId2"/>
          <a:stretch>
            <a:fillRect/>
          </a:stretch>
        </p:blipFill>
        <p:spPr>
          <a:xfrm>
            <a:off x="1776412" y="2286000"/>
            <a:ext cx="5514975" cy="2628900"/>
          </a:xfrm>
          <a:prstGeom prst="rect">
            <a:avLst/>
          </a:prstGeom>
        </p:spPr>
      </p:pic>
    </p:spTree>
    <p:extLst>
      <p:ext uri="{BB962C8B-B14F-4D97-AF65-F5344CB8AC3E}">
        <p14:creationId xmlns:p14="http://schemas.microsoft.com/office/powerpoint/2010/main" val="3576040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152400"/>
            <a:ext cx="8610600" cy="1143000"/>
          </a:xfrm>
        </p:spPr>
        <p:txBody>
          <a:bodyPr>
            <a:noAutofit/>
          </a:bodyPr>
          <a:lstStyle/>
          <a:p>
            <a:pPr eaLnBrk="1" hangingPunct="1"/>
            <a:r>
              <a:rPr lang="en-US" sz="3600" dirty="0"/>
              <a:t>Types of Income Generated by Sale of Property</a:t>
            </a:r>
            <a:endParaRPr lang="en-US" sz="3600" dirty="0">
              <a:solidFill>
                <a:schemeClr val="tx1"/>
              </a:solidFill>
            </a:endParaRPr>
          </a:p>
        </p:txBody>
      </p:sp>
      <p:sp>
        <p:nvSpPr>
          <p:cNvPr id="221187" name="Rectangle 3"/>
          <p:cNvSpPr>
            <a:spLocks noGrp="1" noChangeArrowheads="1"/>
          </p:cNvSpPr>
          <p:nvPr>
            <p:ph idx="1"/>
          </p:nvPr>
        </p:nvSpPr>
        <p:spPr>
          <a:xfrm>
            <a:off x="152400" y="1523999"/>
            <a:ext cx="8839200" cy="5197971"/>
          </a:xfrm>
        </p:spPr>
        <p:txBody>
          <a:bodyPr>
            <a:normAutofit/>
          </a:bodyPr>
          <a:lstStyle/>
          <a:p>
            <a:pPr eaLnBrk="1" hangingPunct="1"/>
            <a:r>
              <a:rPr lang="en-US" sz="2400" dirty="0"/>
              <a:t>Total gain/loss from sale of real property (TG) must be allocated to the following categories: </a:t>
            </a:r>
          </a:p>
          <a:p>
            <a:pPr lvl="1" eaLnBrk="1" hangingPunct="1"/>
            <a:r>
              <a:rPr lang="en-US" sz="2000" dirty="0"/>
              <a:t>Ordinary income</a:t>
            </a:r>
          </a:p>
          <a:p>
            <a:pPr lvl="2" eaLnBrk="1" hangingPunct="1"/>
            <a:r>
              <a:rPr lang="en-US" sz="1800" dirty="0"/>
              <a:t>Pre-TCJA: 39.6% max. federal rate</a:t>
            </a:r>
          </a:p>
          <a:p>
            <a:pPr lvl="2" eaLnBrk="1" hangingPunct="1"/>
            <a:r>
              <a:rPr lang="en-US" sz="1800" dirty="0"/>
              <a:t>Post-TCJA: 37% </a:t>
            </a:r>
            <a:r>
              <a:rPr lang="en-US" sz="1600" dirty="0"/>
              <a:t>(ignoring QBI exclusion)</a:t>
            </a:r>
          </a:p>
          <a:p>
            <a:pPr lvl="1" eaLnBrk="1" hangingPunct="1"/>
            <a:r>
              <a:rPr lang="en-US" sz="2000" dirty="0"/>
              <a:t>Capital gain income</a:t>
            </a:r>
          </a:p>
          <a:p>
            <a:pPr lvl="2" eaLnBrk="1" hangingPunct="1"/>
            <a:r>
              <a:rPr lang="en-US" sz="1800" dirty="0"/>
              <a:t>20% max. </a:t>
            </a:r>
            <a:r>
              <a:rPr lang="en-US" sz="1800" i="1" dirty="0"/>
              <a:t>statutory</a:t>
            </a:r>
            <a:r>
              <a:rPr lang="en-US" sz="1800" dirty="0"/>
              <a:t> federal rate</a:t>
            </a:r>
          </a:p>
          <a:p>
            <a:pPr lvl="1" eaLnBrk="1" hangingPunct="1"/>
            <a:r>
              <a:rPr lang="en-US" sz="2000" dirty="0"/>
              <a:t>Depreciation recapture inc. income</a:t>
            </a:r>
          </a:p>
          <a:p>
            <a:pPr lvl="2"/>
            <a:r>
              <a:rPr lang="en-US" sz="1800" dirty="0"/>
              <a:t>25% max. </a:t>
            </a:r>
            <a:r>
              <a:rPr lang="en-US" sz="1800" i="1" dirty="0"/>
              <a:t>statutory</a:t>
            </a:r>
            <a:r>
              <a:rPr lang="en-US" sz="1800" dirty="0"/>
              <a:t> federal rate</a:t>
            </a:r>
          </a:p>
        </p:txBody>
      </p:sp>
      <p:sp>
        <p:nvSpPr>
          <p:cNvPr id="4" name="Slide Number Placeholder 5"/>
          <p:cNvSpPr>
            <a:spLocks noGrp="1"/>
          </p:cNvSpPr>
          <p:nvPr>
            <p:ph type="sldNum" sz="quarter" idx="12"/>
          </p:nvPr>
        </p:nvSpPr>
        <p:spPr/>
        <p:txBody>
          <a:bodyPr/>
          <a:lstStyle/>
          <a:p>
            <a:pPr>
              <a:defRPr/>
            </a:pPr>
            <a:fld id="{A7A7CBB6-CE19-4D3A-B28B-D5FDE1D879DC}" type="slidenum">
              <a:rPr lang="en-US" altLang="en-US"/>
              <a:pPr>
                <a:defRPr/>
              </a:pPr>
              <a:t>55</a:t>
            </a:fld>
            <a:endParaRPr lang="en-US" altLang="en-US"/>
          </a:p>
        </p:txBody>
      </p:sp>
      <p:sp>
        <p:nvSpPr>
          <p:cNvPr id="6" name="Text Box 4"/>
          <p:cNvSpPr txBox="1">
            <a:spLocks noChangeArrowheads="1"/>
          </p:cNvSpPr>
          <p:nvPr/>
        </p:nvSpPr>
        <p:spPr bwMode="auto">
          <a:xfrm>
            <a:off x="5715000" y="26622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20-11</a:t>
            </a:r>
          </a:p>
        </p:txBody>
      </p:sp>
      <p:sp>
        <p:nvSpPr>
          <p:cNvPr id="2" name="Footer Placeholder 1">
            <a:extLst>
              <a:ext uri="{FF2B5EF4-FFF2-40B4-BE49-F238E27FC236}">
                <a16:creationId xmlns:a16="http://schemas.microsoft.com/office/drawing/2014/main" id="{048FC017-A383-0435-9405-3EA2FE5EA06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pic>
        <p:nvPicPr>
          <p:cNvPr id="8" name="Picture 7">
            <a:extLst>
              <a:ext uri="{FF2B5EF4-FFF2-40B4-BE49-F238E27FC236}">
                <a16:creationId xmlns:a16="http://schemas.microsoft.com/office/drawing/2014/main" id="{6E647C07-D937-5972-D6FD-BD1D4E90EF0F}"/>
              </a:ext>
            </a:extLst>
          </p:cNvPr>
          <p:cNvPicPr>
            <a:picLocks noChangeAspect="1"/>
          </p:cNvPicPr>
          <p:nvPr/>
        </p:nvPicPr>
        <p:blipFill>
          <a:blip r:embed="rId2"/>
          <a:stretch>
            <a:fillRect/>
          </a:stretch>
        </p:blipFill>
        <p:spPr>
          <a:xfrm>
            <a:off x="5423535" y="3209924"/>
            <a:ext cx="3362325" cy="1400175"/>
          </a:xfrm>
          <a:prstGeom prst="rect">
            <a:avLst/>
          </a:prstGeom>
        </p:spPr>
      </p:pic>
    </p:spTree>
    <p:extLst>
      <p:ext uri="{BB962C8B-B14F-4D97-AF65-F5344CB8AC3E}">
        <p14:creationId xmlns:p14="http://schemas.microsoft.com/office/powerpoint/2010/main" val="1402028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152400"/>
            <a:ext cx="8610600" cy="1143000"/>
          </a:xfrm>
        </p:spPr>
        <p:txBody>
          <a:bodyPr>
            <a:noAutofit/>
          </a:bodyPr>
          <a:lstStyle/>
          <a:p>
            <a:pPr eaLnBrk="1" hangingPunct="1"/>
            <a:r>
              <a:rPr lang="en-US" sz="3600" dirty="0"/>
              <a:t>Types of Income Generated by Sale of Property</a:t>
            </a:r>
            <a:endParaRPr lang="en-US" sz="3600" dirty="0">
              <a:solidFill>
                <a:schemeClr val="tx1"/>
              </a:solidFill>
            </a:endParaRPr>
          </a:p>
        </p:txBody>
      </p:sp>
      <p:sp>
        <p:nvSpPr>
          <p:cNvPr id="221187" name="Rectangle 3"/>
          <p:cNvSpPr>
            <a:spLocks noGrp="1" noChangeArrowheads="1"/>
          </p:cNvSpPr>
          <p:nvPr>
            <p:ph idx="1"/>
          </p:nvPr>
        </p:nvSpPr>
        <p:spPr>
          <a:xfrm>
            <a:off x="152400" y="1523999"/>
            <a:ext cx="8839200" cy="5197971"/>
          </a:xfrm>
        </p:spPr>
        <p:txBody>
          <a:bodyPr>
            <a:normAutofit/>
          </a:bodyPr>
          <a:lstStyle/>
          <a:p>
            <a:pPr eaLnBrk="1" hangingPunct="1"/>
            <a:r>
              <a:rPr lang="en-US" sz="2400" dirty="0"/>
              <a:t>Total gain/loss from sale of property (TG) must be allocated to the following categories: </a:t>
            </a:r>
          </a:p>
          <a:p>
            <a:pPr lvl="1" eaLnBrk="1" hangingPunct="1"/>
            <a:r>
              <a:rPr lang="en-US" sz="2000" dirty="0"/>
              <a:t>Ordinary income</a:t>
            </a:r>
          </a:p>
          <a:p>
            <a:pPr lvl="2" eaLnBrk="1" hangingPunct="1"/>
            <a:r>
              <a:rPr lang="en-US" sz="1800" dirty="0"/>
              <a:t>Pre-TCJA: 39.6% max. federal rate</a:t>
            </a:r>
          </a:p>
          <a:p>
            <a:pPr lvl="2" eaLnBrk="1" hangingPunct="1"/>
            <a:r>
              <a:rPr lang="en-US" sz="1800" dirty="0"/>
              <a:t>Post-TCJA: 37%</a:t>
            </a:r>
          </a:p>
          <a:p>
            <a:pPr lvl="1" eaLnBrk="1" hangingPunct="1"/>
            <a:r>
              <a:rPr lang="en-US" sz="2000" dirty="0"/>
              <a:t>Capital gain income</a:t>
            </a:r>
          </a:p>
          <a:p>
            <a:pPr lvl="2" eaLnBrk="1" hangingPunct="1"/>
            <a:r>
              <a:rPr lang="en-US" sz="1800" dirty="0"/>
              <a:t>20% max. statutory federal rate</a:t>
            </a:r>
          </a:p>
          <a:p>
            <a:pPr lvl="1" eaLnBrk="1" hangingPunct="1"/>
            <a:r>
              <a:rPr lang="en-US" sz="2000" dirty="0"/>
              <a:t>Depreciation recapture inc. income</a:t>
            </a:r>
          </a:p>
          <a:p>
            <a:pPr lvl="2" eaLnBrk="1" hangingPunct="1"/>
            <a:r>
              <a:rPr lang="en-US" sz="1800" dirty="0"/>
              <a:t>25% max. statutory federal rate</a:t>
            </a:r>
          </a:p>
        </p:txBody>
      </p:sp>
      <p:sp>
        <p:nvSpPr>
          <p:cNvPr id="4" name="Slide Number Placeholder 5"/>
          <p:cNvSpPr>
            <a:spLocks noGrp="1"/>
          </p:cNvSpPr>
          <p:nvPr>
            <p:ph type="sldNum" sz="quarter" idx="12"/>
          </p:nvPr>
        </p:nvSpPr>
        <p:spPr/>
        <p:txBody>
          <a:bodyPr/>
          <a:lstStyle/>
          <a:p>
            <a:pPr>
              <a:defRPr/>
            </a:pPr>
            <a:fld id="{A7A7CBB6-CE19-4D3A-B28B-D5FDE1D879DC}" type="slidenum">
              <a:rPr lang="en-US" altLang="en-US"/>
              <a:pPr>
                <a:defRPr/>
              </a:pPr>
              <a:t>56</a:t>
            </a:fld>
            <a:endParaRPr lang="en-US" altLang="en-US"/>
          </a:p>
        </p:txBody>
      </p:sp>
      <p:sp>
        <p:nvSpPr>
          <p:cNvPr id="6" name="Text Box 4"/>
          <p:cNvSpPr txBox="1">
            <a:spLocks noChangeArrowheads="1"/>
          </p:cNvSpPr>
          <p:nvPr/>
        </p:nvSpPr>
        <p:spPr bwMode="auto">
          <a:xfrm>
            <a:off x="5715000" y="26622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20-11</a:t>
            </a:r>
          </a:p>
        </p:txBody>
      </p:sp>
      <p:sp>
        <p:nvSpPr>
          <p:cNvPr id="7" name="Text Box 5"/>
          <p:cNvSpPr txBox="1">
            <a:spLocks noChangeArrowheads="1"/>
          </p:cNvSpPr>
          <p:nvPr/>
        </p:nvSpPr>
        <p:spPr bwMode="auto">
          <a:xfrm>
            <a:off x="152400" y="4800600"/>
            <a:ext cx="8839200" cy="1877437"/>
          </a:xfrm>
          <a:prstGeom prst="rect">
            <a:avLst/>
          </a:prstGeom>
          <a:noFill/>
          <a:ln w="9525" algn="ctr">
            <a:noFill/>
            <a:miter lim="800000"/>
            <a:headEnd/>
            <a:tailEnd/>
          </a:ln>
        </p:spPr>
        <p:txBody>
          <a:bodyPr wrap="square">
            <a:spAutoFit/>
          </a:bodyPr>
          <a:lstStyle/>
          <a:p>
            <a:pPr>
              <a:spcBef>
                <a:spcPts val="0"/>
              </a:spcBef>
              <a:buClr>
                <a:srgbClr val="73132E"/>
              </a:buClr>
            </a:pPr>
            <a:r>
              <a:rPr lang="en-US" sz="2400" dirty="0">
                <a:latin typeface="+mn-lt"/>
              </a:rPr>
              <a:t>As a result of legislation passed year-end of 2012: </a:t>
            </a:r>
          </a:p>
          <a:p>
            <a:pPr marL="342900" indent="-342900">
              <a:spcBef>
                <a:spcPts val="0"/>
              </a:spcBef>
              <a:buClr>
                <a:srgbClr val="73132E"/>
              </a:buClr>
              <a:buFont typeface="Arial" pitchFamily="34" charset="0"/>
              <a:buChar char="•"/>
            </a:pPr>
            <a:r>
              <a:rPr lang="en-US" dirty="0">
                <a:latin typeface="+mn-lt"/>
              </a:rPr>
              <a:t>In addition, married HHs with AGI &gt; $250,000 owe an “Obama Care” </a:t>
            </a:r>
            <a:r>
              <a:rPr lang="en-US" dirty="0"/>
              <a:t>(NIIT)</a:t>
            </a:r>
            <a:r>
              <a:rPr lang="en-US" i="1" dirty="0"/>
              <a:t> </a:t>
            </a:r>
            <a:r>
              <a:rPr lang="en-US" dirty="0">
                <a:latin typeface="+mn-lt"/>
              </a:rPr>
              <a:t>surcharge of 3.8% on investment income, </a:t>
            </a:r>
            <a:r>
              <a:rPr lang="en-US" i="1" dirty="0">
                <a:latin typeface="+mn-lt"/>
              </a:rPr>
              <a:t>including rental income, dep. recapture income &amp; </a:t>
            </a:r>
            <a:r>
              <a:rPr lang="en-US" i="1" dirty="0">
                <a:solidFill>
                  <a:srgbClr val="303F70"/>
                </a:solidFill>
                <a:latin typeface="+mn-lt"/>
              </a:rPr>
              <a:t>capital gain </a:t>
            </a:r>
            <a:r>
              <a:rPr lang="en-US" i="1" dirty="0">
                <a:latin typeface="+mn-lt"/>
              </a:rPr>
              <a:t>income</a:t>
            </a:r>
          </a:p>
          <a:p>
            <a:pPr marL="342900" indent="-342900">
              <a:spcBef>
                <a:spcPts val="0"/>
              </a:spcBef>
              <a:buClr>
                <a:srgbClr val="73132E"/>
              </a:buClr>
              <a:buFont typeface="Arial" pitchFamily="34" charset="0"/>
              <a:buChar char="•"/>
            </a:pPr>
            <a:r>
              <a:rPr lang="en-US" dirty="0">
                <a:latin typeface="+mn-lt"/>
              </a:rPr>
              <a:t>Results: max rate on CG income, 23.8% (20%+3.8%); on rental income, 40.8% (37.0% + 3.8%); on depreciation recapture income, 28.8% (25% + 3.8%</a:t>
            </a:r>
            <a:r>
              <a:rPr lang="en-US" sz="2000" dirty="0">
                <a:latin typeface="+mn-lt"/>
              </a:rPr>
              <a:t>)  </a:t>
            </a:r>
          </a:p>
        </p:txBody>
      </p:sp>
      <p:sp>
        <p:nvSpPr>
          <p:cNvPr id="2" name="Footer Placeholder 1">
            <a:extLst>
              <a:ext uri="{FF2B5EF4-FFF2-40B4-BE49-F238E27FC236}">
                <a16:creationId xmlns:a16="http://schemas.microsoft.com/office/drawing/2014/main" id="{8FE7B651-F6A1-E4B2-63A9-1A72CEBA6CCF}"/>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pic>
        <p:nvPicPr>
          <p:cNvPr id="3" name="Picture 2">
            <a:extLst>
              <a:ext uri="{FF2B5EF4-FFF2-40B4-BE49-F238E27FC236}">
                <a16:creationId xmlns:a16="http://schemas.microsoft.com/office/drawing/2014/main" id="{76DD1501-7E6D-0892-2C32-BFD587BADFFA}"/>
              </a:ext>
            </a:extLst>
          </p:cNvPr>
          <p:cNvPicPr>
            <a:picLocks noChangeAspect="1"/>
          </p:cNvPicPr>
          <p:nvPr/>
        </p:nvPicPr>
        <p:blipFill>
          <a:blip r:embed="rId2"/>
          <a:stretch>
            <a:fillRect/>
          </a:stretch>
        </p:blipFill>
        <p:spPr>
          <a:xfrm>
            <a:off x="5423535" y="3209924"/>
            <a:ext cx="3362325" cy="1400175"/>
          </a:xfrm>
          <a:prstGeom prst="rect">
            <a:avLst/>
          </a:prstGeom>
        </p:spPr>
      </p:pic>
    </p:spTree>
    <p:extLst>
      <p:ext uri="{BB962C8B-B14F-4D97-AF65-F5344CB8AC3E}">
        <p14:creationId xmlns:p14="http://schemas.microsoft.com/office/powerpoint/2010/main" val="3631701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152400"/>
            <a:ext cx="8077200" cy="1241425"/>
          </a:xfrm>
        </p:spPr>
        <p:txBody>
          <a:bodyPr/>
          <a:lstStyle/>
          <a:p>
            <a:pPr eaLnBrk="1" hangingPunct="1"/>
            <a:r>
              <a:rPr lang="en-US" sz="3600" dirty="0"/>
              <a:t>Good News and Bad News at Sale of Investment Real Estate</a:t>
            </a:r>
          </a:p>
        </p:txBody>
      </p:sp>
      <p:sp>
        <p:nvSpPr>
          <p:cNvPr id="44" name="Slide Number Placeholder 4"/>
          <p:cNvSpPr>
            <a:spLocks noGrp="1"/>
          </p:cNvSpPr>
          <p:nvPr>
            <p:ph type="sldNum" sz="quarter" idx="12"/>
          </p:nvPr>
        </p:nvSpPr>
        <p:spPr/>
        <p:txBody>
          <a:bodyPr/>
          <a:lstStyle/>
          <a:p>
            <a:pPr>
              <a:defRPr/>
            </a:pPr>
            <a:fld id="{B02713F1-C015-4013-A816-C63B43DF3A0D}" type="slidenum">
              <a:rPr lang="en-US" altLang="en-US"/>
              <a:pPr>
                <a:defRPr/>
              </a:pPr>
              <a:t>57</a:t>
            </a:fld>
            <a:endParaRPr lang="en-US" altLang="en-US"/>
          </a:p>
        </p:txBody>
      </p:sp>
      <p:sp>
        <p:nvSpPr>
          <p:cNvPr id="53251" name="Line 3"/>
          <p:cNvSpPr>
            <a:spLocks noChangeShapeType="1"/>
          </p:cNvSpPr>
          <p:nvPr/>
        </p:nvSpPr>
        <p:spPr bwMode="auto">
          <a:xfrm>
            <a:off x="457200" y="5638800"/>
            <a:ext cx="8077200" cy="0"/>
          </a:xfrm>
          <a:prstGeom prst="line">
            <a:avLst/>
          </a:prstGeom>
          <a:noFill/>
          <a:ln w="57150">
            <a:solidFill>
              <a:srgbClr val="333399"/>
            </a:solidFill>
            <a:round/>
            <a:headEnd/>
            <a:tailEnd/>
          </a:ln>
        </p:spPr>
        <p:txBody>
          <a:bodyPr/>
          <a:lstStyle/>
          <a:p>
            <a:endParaRPr lang="en-US"/>
          </a:p>
        </p:txBody>
      </p:sp>
      <p:sp>
        <p:nvSpPr>
          <p:cNvPr id="53252" name="Text Box 4"/>
          <p:cNvSpPr txBox="1">
            <a:spLocks noChangeArrowheads="1"/>
          </p:cNvSpPr>
          <p:nvPr/>
        </p:nvSpPr>
        <p:spPr bwMode="auto">
          <a:xfrm>
            <a:off x="228600" y="5791200"/>
            <a:ext cx="8870950" cy="366713"/>
          </a:xfrm>
          <a:prstGeom prst="rect">
            <a:avLst/>
          </a:prstGeom>
          <a:noFill/>
          <a:ln w="28575">
            <a:noFill/>
            <a:miter lim="800000"/>
            <a:headEnd/>
            <a:tailEnd/>
          </a:ln>
        </p:spPr>
        <p:txBody>
          <a:bodyPr wrap="none">
            <a:spAutoFit/>
          </a:bodyPr>
          <a:lstStyle/>
          <a:p>
            <a:r>
              <a:rPr lang="en-US">
                <a:solidFill>
                  <a:srgbClr val="333399"/>
                </a:solidFill>
              </a:rPr>
              <a:t>   </a:t>
            </a:r>
            <a:r>
              <a:rPr lang="en-US" b="1">
                <a:solidFill>
                  <a:srgbClr val="333399"/>
                </a:solidFill>
              </a:rPr>
              <a:t>0          1          2          3          4          5          6          7          8          9          10  Year</a:t>
            </a:r>
          </a:p>
        </p:txBody>
      </p:sp>
      <p:sp>
        <p:nvSpPr>
          <p:cNvPr id="53253" name="Rectangle 5"/>
          <p:cNvSpPr>
            <a:spLocks noChangeArrowheads="1"/>
          </p:cNvSpPr>
          <p:nvPr/>
        </p:nvSpPr>
        <p:spPr bwMode="auto">
          <a:xfrm>
            <a:off x="381000" y="3487738"/>
            <a:ext cx="381000" cy="2133600"/>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53254" name="Text Box 6"/>
          <p:cNvSpPr txBox="1">
            <a:spLocks noChangeArrowheads="1"/>
          </p:cNvSpPr>
          <p:nvPr/>
        </p:nvSpPr>
        <p:spPr bwMode="auto">
          <a:xfrm>
            <a:off x="473075" y="2590800"/>
            <a:ext cx="1660525" cy="822325"/>
          </a:xfrm>
          <a:prstGeom prst="rect">
            <a:avLst/>
          </a:prstGeom>
          <a:noFill/>
          <a:ln w="9525">
            <a:noFill/>
            <a:miter lim="800000"/>
            <a:headEnd/>
            <a:tailEnd/>
          </a:ln>
        </p:spPr>
        <p:txBody>
          <a:bodyPr wrap="none">
            <a:spAutoFit/>
          </a:bodyPr>
          <a:lstStyle/>
          <a:p>
            <a:r>
              <a:rPr lang="en-US" sz="2400">
                <a:solidFill>
                  <a:srgbClr val="333399"/>
                </a:solidFill>
              </a:rPr>
              <a:t>Acquisition</a:t>
            </a:r>
          </a:p>
          <a:p>
            <a:r>
              <a:rPr lang="en-US" sz="2400">
                <a:solidFill>
                  <a:srgbClr val="333399"/>
                </a:solidFill>
              </a:rPr>
              <a:t>Cost</a:t>
            </a:r>
          </a:p>
        </p:txBody>
      </p:sp>
      <p:grpSp>
        <p:nvGrpSpPr>
          <p:cNvPr id="2" name="Group 7"/>
          <p:cNvGrpSpPr>
            <a:grpSpLocks/>
          </p:cNvGrpSpPr>
          <p:nvPr/>
        </p:nvGrpSpPr>
        <p:grpSpPr bwMode="auto">
          <a:xfrm>
            <a:off x="4044950" y="1414463"/>
            <a:ext cx="1354138" cy="4191000"/>
            <a:chOff x="2548" y="891"/>
            <a:chExt cx="853" cy="2640"/>
          </a:xfrm>
        </p:grpSpPr>
        <p:sp>
          <p:nvSpPr>
            <p:cNvPr id="53290" name="Rectangle 8"/>
            <p:cNvSpPr>
              <a:spLocks noChangeArrowheads="1"/>
            </p:cNvSpPr>
            <p:nvPr/>
          </p:nvSpPr>
          <p:spPr bwMode="auto">
            <a:xfrm>
              <a:off x="2639" y="1419"/>
              <a:ext cx="229" cy="2112"/>
            </a:xfrm>
            <a:prstGeom prst="rect">
              <a:avLst/>
            </a:prstGeom>
            <a:solidFill>
              <a:schemeClr val="accent1"/>
            </a:solidFill>
            <a:ln w="9525">
              <a:solidFill>
                <a:srgbClr val="333399"/>
              </a:solidFill>
              <a:miter lim="800000"/>
              <a:headEnd/>
              <a:tailEnd/>
            </a:ln>
          </p:spPr>
          <p:txBody>
            <a:bodyPr wrap="none" anchor="ctr"/>
            <a:lstStyle/>
            <a:p>
              <a:endParaRPr lang="en-US"/>
            </a:p>
          </p:txBody>
        </p:sp>
        <p:sp>
          <p:nvSpPr>
            <p:cNvPr id="53291" name="Text Box 9"/>
            <p:cNvSpPr txBox="1">
              <a:spLocks noChangeArrowheads="1"/>
            </p:cNvSpPr>
            <p:nvPr/>
          </p:nvSpPr>
          <p:spPr bwMode="auto">
            <a:xfrm>
              <a:off x="2548" y="891"/>
              <a:ext cx="853" cy="518"/>
            </a:xfrm>
            <a:prstGeom prst="rect">
              <a:avLst/>
            </a:prstGeom>
            <a:noFill/>
            <a:ln w="9525">
              <a:noFill/>
              <a:miter lim="800000"/>
              <a:headEnd/>
              <a:tailEnd/>
            </a:ln>
          </p:spPr>
          <p:txBody>
            <a:bodyPr wrap="none">
              <a:spAutoFit/>
            </a:bodyPr>
            <a:lstStyle/>
            <a:p>
              <a:r>
                <a:rPr lang="en-US" sz="2400">
                  <a:solidFill>
                    <a:srgbClr val="333399"/>
                  </a:solidFill>
                </a:rPr>
                <a:t>Net Sale</a:t>
              </a:r>
            </a:p>
            <a:p>
              <a:r>
                <a:rPr lang="en-US" sz="2400">
                  <a:solidFill>
                    <a:srgbClr val="333399"/>
                  </a:solidFill>
                </a:rPr>
                <a:t>Price</a:t>
              </a:r>
            </a:p>
          </p:txBody>
        </p:sp>
      </p:grpSp>
      <p:grpSp>
        <p:nvGrpSpPr>
          <p:cNvPr id="3" name="Group 10"/>
          <p:cNvGrpSpPr>
            <a:grpSpLocks/>
          </p:cNvGrpSpPr>
          <p:nvPr/>
        </p:nvGrpSpPr>
        <p:grpSpPr bwMode="auto">
          <a:xfrm>
            <a:off x="776288" y="3471863"/>
            <a:ext cx="6567487" cy="2133600"/>
            <a:chOff x="489" y="2187"/>
            <a:chExt cx="4137" cy="1344"/>
          </a:xfrm>
        </p:grpSpPr>
        <p:sp>
          <p:nvSpPr>
            <p:cNvPr id="53287" name="Rectangle 11"/>
            <p:cNvSpPr>
              <a:spLocks noChangeArrowheads="1"/>
            </p:cNvSpPr>
            <p:nvPr/>
          </p:nvSpPr>
          <p:spPr bwMode="auto">
            <a:xfrm>
              <a:off x="2639" y="2619"/>
              <a:ext cx="229" cy="912"/>
            </a:xfrm>
            <a:prstGeom prst="rect">
              <a:avLst/>
            </a:prstGeom>
            <a:solidFill>
              <a:srgbClr val="0000FF"/>
            </a:solidFill>
            <a:ln w="9525">
              <a:solidFill>
                <a:srgbClr val="333399"/>
              </a:solidFill>
              <a:miter lim="800000"/>
              <a:headEnd/>
              <a:tailEnd/>
            </a:ln>
          </p:spPr>
          <p:txBody>
            <a:bodyPr wrap="none" anchor="ctr"/>
            <a:lstStyle/>
            <a:p>
              <a:endParaRPr lang="en-US"/>
            </a:p>
          </p:txBody>
        </p:sp>
        <p:sp>
          <p:nvSpPr>
            <p:cNvPr id="53288" name="Text Box 12"/>
            <p:cNvSpPr txBox="1">
              <a:spLocks noChangeArrowheads="1"/>
            </p:cNvSpPr>
            <p:nvPr/>
          </p:nvSpPr>
          <p:spPr bwMode="auto">
            <a:xfrm>
              <a:off x="2928" y="2784"/>
              <a:ext cx="1698" cy="288"/>
            </a:xfrm>
            <a:prstGeom prst="rect">
              <a:avLst/>
            </a:prstGeom>
            <a:noFill/>
            <a:ln w="9525">
              <a:noFill/>
              <a:miter lim="800000"/>
              <a:headEnd/>
              <a:tailEnd/>
            </a:ln>
          </p:spPr>
          <p:txBody>
            <a:bodyPr wrap="none">
              <a:spAutoFit/>
            </a:bodyPr>
            <a:lstStyle/>
            <a:p>
              <a:r>
                <a:rPr lang="en-US" sz="2400">
                  <a:solidFill>
                    <a:srgbClr val="333399"/>
                  </a:solidFill>
                </a:rPr>
                <a:t>Depreciated Value</a:t>
              </a:r>
            </a:p>
          </p:txBody>
        </p:sp>
        <p:sp>
          <p:nvSpPr>
            <p:cNvPr id="53289" name="Line 13"/>
            <p:cNvSpPr>
              <a:spLocks noChangeShapeType="1"/>
            </p:cNvSpPr>
            <p:nvPr/>
          </p:nvSpPr>
          <p:spPr bwMode="auto">
            <a:xfrm>
              <a:off x="489" y="2187"/>
              <a:ext cx="2104" cy="432"/>
            </a:xfrm>
            <a:prstGeom prst="line">
              <a:avLst/>
            </a:prstGeom>
            <a:noFill/>
            <a:ln w="9525">
              <a:solidFill>
                <a:srgbClr val="333399"/>
              </a:solidFill>
              <a:round/>
              <a:headEnd/>
              <a:tailEnd type="triangle" w="med" len="med"/>
            </a:ln>
          </p:spPr>
          <p:txBody>
            <a:bodyPr/>
            <a:lstStyle/>
            <a:p>
              <a:endParaRPr lang="en-US"/>
            </a:p>
          </p:txBody>
        </p:sp>
      </p:grpSp>
      <p:sp>
        <p:nvSpPr>
          <p:cNvPr id="243726" name="Text Box 14"/>
          <p:cNvSpPr txBox="1">
            <a:spLocks noChangeArrowheads="1"/>
          </p:cNvSpPr>
          <p:nvPr/>
        </p:nvSpPr>
        <p:spPr bwMode="auto">
          <a:xfrm>
            <a:off x="914400" y="4114800"/>
            <a:ext cx="3017838" cy="1187450"/>
          </a:xfrm>
          <a:prstGeom prst="rect">
            <a:avLst/>
          </a:prstGeom>
          <a:noFill/>
          <a:ln w="9525">
            <a:noFill/>
            <a:miter lim="800000"/>
            <a:headEnd/>
            <a:tailEnd/>
          </a:ln>
        </p:spPr>
        <p:txBody>
          <a:bodyPr wrap="none">
            <a:spAutoFit/>
          </a:bodyPr>
          <a:lstStyle/>
          <a:p>
            <a:r>
              <a:rPr lang="en-US" sz="2400" b="1">
                <a:solidFill>
                  <a:srgbClr val="333399"/>
                </a:solidFill>
              </a:rPr>
              <a:t>Acquisition Cost</a:t>
            </a:r>
            <a:r>
              <a:rPr lang="en-US" sz="2400">
                <a:solidFill>
                  <a:srgbClr val="333399"/>
                </a:solidFill>
              </a:rPr>
              <a:t>:</a:t>
            </a:r>
          </a:p>
          <a:p>
            <a:r>
              <a:rPr lang="en-US" sz="2400">
                <a:solidFill>
                  <a:srgbClr val="333399"/>
                </a:solidFill>
              </a:rPr>
              <a:t>Price plus other </a:t>
            </a:r>
          </a:p>
          <a:p>
            <a:r>
              <a:rPr lang="en-US" sz="2400">
                <a:solidFill>
                  <a:srgbClr val="333399"/>
                </a:solidFill>
              </a:rPr>
              <a:t>acquisition expenses</a:t>
            </a:r>
          </a:p>
        </p:txBody>
      </p:sp>
      <p:sp>
        <p:nvSpPr>
          <p:cNvPr id="243727" name="Text Box 15"/>
          <p:cNvSpPr txBox="1">
            <a:spLocks noChangeArrowheads="1"/>
          </p:cNvSpPr>
          <p:nvPr/>
        </p:nvSpPr>
        <p:spPr bwMode="auto">
          <a:xfrm>
            <a:off x="5562600" y="1600200"/>
            <a:ext cx="3292475" cy="822325"/>
          </a:xfrm>
          <a:prstGeom prst="rect">
            <a:avLst/>
          </a:prstGeom>
          <a:noFill/>
          <a:ln w="9525">
            <a:noFill/>
            <a:miter lim="800000"/>
            <a:headEnd/>
            <a:tailEnd/>
          </a:ln>
        </p:spPr>
        <p:txBody>
          <a:bodyPr>
            <a:spAutoFit/>
          </a:bodyPr>
          <a:lstStyle/>
          <a:p>
            <a:r>
              <a:rPr lang="en-US" sz="2400" b="1">
                <a:solidFill>
                  <a:srgbClr val="333399"/>
                </a:solidFill>
              </a:rPr>
              <a:t>Net Sale Price</a:t>
            </a:r>
            <a:r>
              <a:rPr lang="en-US" sz="2400">
                <a:solidFill>
                  <a:srgbClr val="333399"/>
                </a:solidFill>
              </a:rPr>
              <a:t>:  Price </a:t>
            </a:r>
          </a:p>
          <a:p>
            <a:r>
              <a:rPr lang="en-US" sz="2400">
                <a:solidFill>
                  <a:srgbClr val="333399"/>
                </a:solidFill>
              </a:rPr>
              <a:t>less expenses of sale</a:t>
            </a:r>
          </a:p>
        </p:txBody>
      </p:sp>
      <p:grpSp>
        <p:nvGrpSpPr>
          <p:cNvPr id="4" name="Group 16"/>
          <p:cNvGrpSpPr>
            <a:grpSpLocks/>
          </p:cNvGrpSpPr>
          <p:nvPr/>
        </p:nvGrpSpPr>
        <p:grpSpPr bwMode="auto">
          <a:xfrm>
            <a:off x="776288" y="2252663"/>
            <a:ext cx="3340100" cy="1219200"/>
            <a:chOff x="489" y="1419"/>
            <a:chExt cx="2104" cy="768"/>
          </a:xfrm>
        </p:grpSpPr>
        <p:sp>
          <p:nvSpPr>
            <p:cNvPr id="53285" name="Line 17"/>
            <p:cNvSpPr>
              <a:spLocks noChangeShapeType="1"/>
            </p:cNvSpPr>
            <p:nvPr/>
          </p:nvSpPr>
          <p:spPr bwMode="auto">
            <a:xfrm flipV="1">
              <a:off x="489" y="1419"/>
              <a:ext cx="2104" cy="768"/>
            </a:xfrm>
            <a:prstGeom prst="line">
              <a:avLst/>
            </a:prstGeom>
            <a:noFill/>
            <a:ln w="9525">
              <a:solidFill>
                <a:srgbClr val="333399"/>
              </a:solidFill>
              <a:round/>
              <a:headEnd/>
              <a:tailEnd type="triangle" w="med" len="med"/>
            </a:ln>
          </p:spPr>
          <p:txBody>
            <a:bodyPr/>
            <a:lstStyle/>
            <a:p>
              <a:endParaRPr lang="en-US"/>
            </a:p>
          </p:txBody>
        </p:sp>
        <p:sp>
          <p:nvSpPr>
            <p:cNvPr id="53286" name="Line 18"/>
            <p:cNvSpPr>
              <a:spLocks noChangeShapeType="1"/>
            </p:cNvSpPr>
            <p:nvPr/>
          </p:nvSpPr>
          <p:spPr bwMode="auto">
            <a:xfrm>
              <a:off x="489" y="2187"/>
              <a:ext cx="2104" cy="0"/>
            </a:xfrm>
            <a:prstGeom prst="line">
              <a:avLst/>
            </a:prstGeom>
            <a:noFill/>
            <a:ln w="9525">
              <a:solidFill>
                <a:srgbClr val="333399"/>
              </a:solidFill>
              <a:round/>
              <a:headEnd/>
              <a:tailEnd type="triangle" w="med" len="med"/>
            </a:ln>
          </p:spPr>
          <p:txBody>
            <a:bodyPr/>
            <a:lstStyle/>
            <a:p>
              <a:endParaRPr lang="en-US"/>
            </a:p>
          </p:txBody>
        </p:sp>
      </p:grpSp>
      <p:sp>
        <p:nvSpPr>
          <p:cNvPr id="243731" name="Text Box 19"/>
          <p:cNvSpPr txBox="1">
            <a:spLocks noChangeArrowheads="1"/>
          </p:cNvSpPr>
          <p:nvPr/>
        </p:nvSpPr>
        <p:spPr bwMode="auto">
          <a:xfrm>
            <a:off x="2386013" y="2743200"/>
            <a:ext cx="1881187" cy="457200"/>
          </a:xfrm>
          <a:prstGeom prst="rect">
            <a:avLst/>
          </a:prstGeom>
          <a:noFill/>
          <a:ln w="9525">
            <a:noFill/>
            <a:miter lim="800000"/>
            <a:headEnd/>
            <a:tailEnd/>
          </a:ln>
        </p:spPr>
        <p:txBody>
          <a:bodyPr wrap="none">
            <a:spAutoFit/>
          </a:bodyPr>
          <a:lstStyle/>
          <a:p>
            <a:r>
              <a:rPr lang="en-US" sz="2400">
                <a:solidFill>
                  <a:srgbClr val="333399"/>
                </a:solidFill>
              </a:rPr>
              <a:t>Appreciation</a:t>
            </a:r>
          </a:p>
        </p:txBody>
      </p:sp>
      <p:sp>
        <p:nvSpPr>
          <p:cNvPr id="53279" name="Text Box 21"/>
          <p:cNvSpPr txBox="1">
            <a:spLocks noChangeArrowheads="1"/>
          </p:cNvSpPr>
          <p:nvPr/>
        </p:nvSpPr>
        <p:spPr bwMode="auto">
          <a:xfrm>
            <a:off x="5334001" y="3962400"/>
            <a:ext cx="2693988" cy="457200"/>
          </a:xfrm>
          <a:prstGeom prst="rect">
            <a:avLst/>
          </a:prstGeom>
          <a:noFill/>
          <a:ln w="9525">
            <a:noFill/>
            <a:miter lim="800000"/>
            <a:headEnd/>
            <a:tailEnd/>
          </a:ln>
        </p:spPr>
        <p:txBody>
          <a:bodyPr wrap="none">
            <a:spAutoFit/>
          </a:bodyPr>
          <a:lstStyle/>
          <a:p>
            <a:r>
              <a:rPr lang="en-US" sz="2400">
                <a:solidFill>
                  <a:srgbClr val="303F70"/>
                </a:solidFill>
              </a:rPr>
              <a:t>Taxed unfavorably</a:t>
            </a:r>
          </a:p>
        </p:txBody>
      </p:sp>
      <p:sp>
        <p:nvSpPr>
          <p:cNvPr id="53273" name="Text Box 28"/>
          <p:cNvSpPr txBox="1">
            <a:spLocks noChangeArrowheads="1"/>
          </p:cNvSpPr>
          <p:nvPr/>
        </p:nvSpPr>
        <p:spPr bwMode="auto">
          <a:xfrm>
            <a:off x="5334001" y="2971800"/>
            <a:ext cx="2354263" cy="457200"/>
          </a:xfrm>
          <a:prstGeom prst="rect">
            <a:avLst/>
          </a:prstGeom>
          <a:noFill/>
          <a:ln w="9525">
            <a:noFill/>
            <a:miter lim="800000"/>
            <a:headEnd/>
            <a:tailEnd/>
          </a:ln>
        </p:spPr>
        <p:txBody>
          <a:bodyPr wrap="none">
            <a:spAutoFit/>
          </a:bodyPr>
          <a:lstStyle/>
          <a:p>
            <a:r>
              <a:rPr lang="en-US" sz="2400">
                <a:solidFill>
                  <a:srgbClr val="303F70"/>
                </a:solidFill>
              </a:rPr>
              <a:t>Taxed favorably</a:t>
            </a:r>
          </a:p>
        </p:txBody>
      </p:sp>
      <p:grpSp>
        <p:nvGrpSpPr>
          <p:cNvPr id="9" name="Group 34"/>
          <p:cNvGrpSpPr>
            <a:grpSpLocks/>
          </p:cNvGrpSpPr>
          <p:nvPr/>
        </p:nvGrpSpPr>
        <p:grpSpPr bwMode="auto">
          <a:xfrm>
            <a:off x="4191000" y="3457575"/>
            <a:ext cx="4953000" cy="750888"/>
            <a:chOff x="2640" y="2178"/>
            <a:chExt cx="3120" cy="473"/>
          </a:xfrm>
        </p:grpSpPr>
        <p:grpSp>
          <p:nvGrpSpPr>
            <p:cNvPr id="53269" name="Group 35"/>
            <p:cNvGrpSpPr>
              <a:grpSpLocks/>
            </p:cNvGrpSpPr>
            <p:nvPr/>
          </p:nvGrpSpPr>
          <p:grpSpPr bwMode="auto">
            <a:xfrm>
              <a:off x="2914" y="2187"/>
              <a:ext cx="2846" cy="432"/>
              <a:chOff x="2914" y="2187"/>
              <a:chExt cx="2846" cy="432"/>
            </a:xfrm>
          </p:grpSpPr>
          <p:sp>
            <p:nvSpPr>
              <p:cNvPr id="53271" name="AutoShape 36"/>
              <p:cNvSpPr>
                <a:spLocks/>
              </p:cNvSpPr>
              <p:nvPr/>
            </p:nvSpPr>
            <p:spPr bwMode="auto">
              <a:xfrm>
                <a:off x="2914" y="2187"/>
                <a:ext cx="320" cy="432"/>
              </a:xfrm>
              <a:prstGeom prst="rightBrace">
                <a:avLst>
                  <a:gd name="adj1" fmla="val 11250"/>
                  <a:gd name="adj2" fmla="val 50000"/>
                </a:avLst>
              </a:prstGeom>
              <a:noFill/>
              <a:ln w="9525">
                <a:solidFill>
                  <a:srgbClr val="333399"/>
                </a:solidFill>
                <a:round/>
                <a:headEnd/>
                <a:tailEnd/>
              </a:ln>
            </p:spPr>
            <p:txBody>
              <a:bodyPr wrap="none" anchor="ctr"/>
              <a:lstStyle/>
              <a:p>
                <a:pPr algn="ctr"/>
                <a:endParaRPr lang="en-US" sz="2400"/>
              </a:p>
            </p:txBody>
          </p:sp>
          <p:sp>
            <p:nvSpPr>
              <p:cNvPr id="53272" name="Text Box 37"/>
              <p:cNvSpPr txBox="1">
                <a:spLocks noChangeArrowheads="1"/>
              </p:cNvSpPr>
              <p:nvPr/>
            </p:nvSpPr>
            <p:spPr bwMode="auto">
              <a:xfrm>
                <a:off x="3201" y="2283"/>
                <a:ext cx="2559" cy="288"/>
              </a:xfrm>
              <a:prstGeom prst="rect">
                <a:avLst/>
              </a:prstGeom>
              <a:noFill/>
              <a:ln w="9525">
                <a:noFill/>
                <a:miter lim="800000"/>
                <a:headEnd/>
                <a:tailEnd/>
              </a:ln>
            </p:spPr>
            <p:txBody>
              <a:bodyPr>
                <a:spAutoFit/>
              </a:bodyPr>
              <a:lstStyle/>
              <a:p>
                <a:r>
                  <a:rPr lang="en-US" sz="2400">
                    <a:solidFill>
                      <a:srgbClr val="333399"/>
                    </a:solidFill>
                  </a:rPr>
                  <a:t>Total Depreciation Claimed</a:t>
                </a:r>
              </a:p>
            </p:txBody>
          </p:sp>
        </p:grpSp>
        <p:sp>
          <p:nvSpPr>
            <p:cNvPr id="53270" name="Rectangle 38"/>
            <p:cNvSpPr>
              <a:spLocks noChangeArrowheads="1"/>
            </p:cNvSpPr>
            <p:nvPr/>
          </p:nvSpPr>
          <p:spPr bwMode="auto">
            <a:xfrm>
              <a:off x="2640" y="2178"/>
              <a:ext cx="222" cy="473"/>
            </a:xfrm>
            <a:prstGeom prst="rect">
              <a:avLst/>
            </a:prstGeom>
            <a:solidFill>
              <a:srgbClr val="FF3300"/>
            </a:solidFill>
            <a:ln w="9525">
              <a:solidFill>
                <a:schemeClr val="tx1"/>
              </a:solidFill>
              <a:miter lim="800000"/>
              <a:headEnd/>
              <a:tailEnd/>
            </a:ln>
          </p:spPr>
          <p:txBody>
            <a:bodyPr wrap="none" anchor="ctr"/>
            <a:lstStyle/>
            <a:p>
              <a:endParaRPr lang="en-US"/>
            </a:p>
          </p:txBody>
        </p:sp>
      </p:grpSp>
      <p:grpSp>
        <p:nvGrpSpPr>
          <p:cNvPr id="11" name="Group 39"/>
          <p:cNvGrpSpPr>
            <a:grpSpLocks/>
          </p:cNvGrpSpPr>
          <p:nvPr/>
        </p:nvGrpSpPr>
        <p:grpSpPr bwMode="auto">
          <a:xfrm>
            <a:off x="4192588" y="2239963"/>
            <a:ext cx="4206875" cy="1231900"/>
            <a:chOff x="2641" y="1411"/>
            <a:chExt cx="2650" cy="776"/>
          </a:xfrm>
        </p:grpSpPr>
        <p:grpSp>
          <p:nvGrpSpPr>
            <p:cNvPr id="53265" name="Group 40"/>
            <p:cNvGrpSpPr>
              <a:grpSpLocks/>
            </p:cNvGrpSpPr>
            <p:nvPr/>
          </p:nvGrpSpPr>
          <p:grpSpPr bwMode="auto">
            <a:xfrm>
              <a:off x="2914" y="1419"/>
              <a:ext cx="2377" cy="768"/>
              <a:chOff x="2914" y="1419"/>
              <a:chExt cx="2377" cy="768"/>
            </a:xfrm>
          </p:grpSpPr>
          <p:sp>
            <p:nvSpPr>
              <p:cNvPr id="53267" name="AutoShape 41"/>
              <p:cNvSpPr>
                <a:spLocks/>
              </p:cNvSpPr>
              <p:nvPr/>
            </p:nvSpPr>
            <p:spPr bwMode="auto">
              <a:xfrm>
                <a:off x="2914" y="1419"/>
                <a:ext cx="320" cy="768"/>
              </a:xfrm>
              <a:prstGeom prst="rightBrace">
                <a:avLst>
                  <a:gd name="adj1" fmla="val 20000"/>
                  <a:gd name="adj2" fmla="val 50000"/>
                </a:avLst>
              </a:prstGeom>
              <a:noFill/>
              <a:ln w="9525">
                <a:solidFill>
                  <a:srgbClr val="333399"/>
                </a:solidFill>
                <a:round/>
                <a:headEnd/>
                <a:tailEnd/>
              </a:ln>
            </p:spPr>
            <p:txBody>
              <a:bodyPr wrap="none" anchor="ctr"/>
              <a:lstStyle/>
              <a:p>
                <a:pPr algn="ctr"/>
                <a:endParaRPr lang="en-US" sz="2400"/>
              </a:p>
            </p:txBody>
          </p:sp>
          <p:sp>
            <p:nvSpPr>
              <p:cNvPr id="53268" name="Text Box 42"/>
              <p:cNvSpPr txBox="1">
                <a:spLocks noChangeArrowheads="1"/>
              </p:cNvSpPr>
              <p:nvPr/>
            </p:nvSpPr>
            <p:spPr bwMode="auto">
              <a:xfrm>
                <a:off x="3188" y="1659"/>
                <a:ext cx="2103" cy="288"/>
              </a:xfrm>
              <a:prstGeom prst="rect">
                <a:avLst/>
              </a:prstGeom>
              <a:noFill/>
              <a:ln w="9525">
                <a:noFill/>
                <a:miter lim="800000"/>
                <a:headEnd/>
                <a:tailEnd/>
              </a:ln>
            </p:spPr>
            <p:txBody>
              <a:bodyPr wrap="none">
                <a:spAutoFit/>
              </a:bodyPr>
              <a:lstStyle/>
              <a:p>
                <a:r>
                  <a:rPr lang="en-US" sz="2400">
                    <a:solidFill>
                      <a:srgbClr val="333399"/>
                    </a:solidFill>
                  </a:rPr>
                  <a:t>Long-term Capital Gain</a:t>
                </a:r>
              </a:p>
            </p:txBody>
          </p:sp>
        </p:grpSp>
        <p:sp>
          <p:nvSpPr>
            <p:cNvPr id="53266" name="Rectangle 43"/>
            <p:cNvSpPr>
              <a:spLocks noChangeArrowheads="1"/>
            </p:cNvSpPr>
            <p:nvPr/>
          </p:nvSpPr>
          <p:spPr bwMode="auto">
            <a:xfrm>
              <a:off x="2641" y="1411"/>
              <a:ext cx="222" cy="772"/>
            </a:xfrm>
            <a:prstGeom prst="rect">
              <a:avLst/>
            </a:prstGeom>
            <a:solidFill>
              <a:srgbClr val="FFFF66">
                <a:alpha val="72156"/>
              </a:srgbClr>
            </a:solidFill>
            <a:ln w="9525">
              <a:solidFill>
                <a:schemeClr val="tx1"/>
              </a:solidFill>
              <a:miter lim="800000"/>
              <a:headEnd/>
              <a:tailEnd/>
            </a:ln>
          </p:spPr>
          <p:txBody>
            <a:bodyPr wrap="none" anchor="ctr"/>
            <a:lstStyle/>
            <a:p>
              <a:endParaRPr lang="en-US"/>
            </a:p>
          </p:txBody>
        </p:sp>
      </p:grpSp>
      <p:sp>
        <p:nvSpPr>
          <p:cNvPr id="6" name="Footer Placeholder 5">
            <a:extLst>
              <a:ext uri="{FF2B5EF4-FFF2-40B4-BE49-F238E27FC236}">
                <a16:creationId xmlns:a16="http://schemas.microsoft.com/office/drawing/2014/main" id="{52F07C4A-9A5A-3C15-CF59-F819804DB788}"/>
              </a:ext>
            </a:extLst>
          </p:cNvPr>
          <p:cNvSpPr>
            <a:spLocks noGrp="1"/>
          </p:cNvSpPr>
          <p:nvPr>
            <p:ph type="ftr" sz="quarter" idx="11"/>
          </p:nvPr>
        </p:nvSpPr>
        <p:spPr>
          <a:xfrm>
            <a:off x="473076" y="6476999"/>
            <a:ext cx="7675240"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D20B8-B7E3-34F6-FEA4-5EAA6EF087CA}"/>
              </a:ext>
            </a:extLst>
          </p:cNvPr>
          <p:cNvPicPr>
            <a:picLocks noChangeAspect="1"/>
          </p:cNvPicPr>
          <p:nvPr/>
        </p:nvPicPr>
        <p:blipFill>
          <a:blip r:embed="rId2"/>
          <a:stretch>
            <a:fillRect/>
          </a:stretch>
        </p:blipFill>
        <p:spPr>
          <a:xfrm>
            <a:off x="228600" y="2127748"/>
            <a:ext cx="7362280" cy="3169412"/>
          </a:xfrm>
          <a:prstGeom prst="rect">
            <a:avLst/>
          </a:prstGeom>
        </p:spPr>
      </p:pic>
      <p:sp>
        <p:nvSpPr>
          <p:cNvPr id="7172" name="Rectangle 2"/>
          <p:cNvSpPr>
            <a:spLocks noGrp="1" noChangeArrowheads="1"/>
          </p:cNvSpPr>
          <p:nvPr>
            <p:ph type="title"/>
          </p:nvPr>
        </p:nvSpPr>
        <p:spPr>
          <a:xfrm>
            <a:off x="152400" y="152400"/>
            <a:ext cx="8610600" cy="1182423"/>
          </a:xfrm>
        </p:spPr>
        <p:txBody>
          <a:bodyPr>
            <a:normAutofit/>
          </a:bodyPr>
          <a:lstStyle/>
          <a:p>
            <a:pPr eaLnBrk="1" hangingPunct="1"/>
            <a:r>
              <a:rPr lang="en-US" sz="3600" dirty="0"/>
              <a:t>Adjusted Tax Basis: Centre Point</a:t>
            </a:r>
          </a:p>
        </p:txBody>
      </p:sp>
      <p:sp>
        <p:nvSpPr>
          <p:cNvPr id="5" name="Slide Number Placeholder 5"/>
          <p:cNvSpPr>
            <a:spLocks noGrp="1"/>
          </p:cNvSpPr>
          <p:nvPr>
            <p:ph type="sldNum" sz="quarter" idx="12"/>
          </p:nvPr>
        </p:nvSpPr>
        <p:spPr/>
        <p:txBody>
          <a:bodyPr/>
          <a:lstStyle/>
          <a:p>
            <a:pPr>
              <a:defRPr/>
            </a:pPr>
            <a:fld id="{2BBF741E-0EBB-4447-9216-BF75E8662E4F}" type="slidenum">
              <a:rPr lang="en-US" altLang="en-US"/>
              <a:pPr>
                <a:defRPr/>
              </a:pPr>
              <a:t>58</a:t>
            </a:fld>
            <a:endParaRPr lang="en-US" altLang="en-US"/>
          </a:p>
        </p:txBody>
      </p:sp>
      <p:sp>
        <p:nvSpPr>
          <p:cNvPr id="6" name="Text Box 5"/>
          <p:cNvSpPr txBox="1">
            <a:spLocks noChangeArrowheads="1"/>
          </p:cNvSpPr>
          <p:nvPr/>
        </p:nvSpPr>
        <p:spPr bwMode="auto">
          <a:xfrm>
            <a:off x="298540" y="5466437"/>
            <a:ext cx="8077200" cy="1015663"/>
          </a:xfrm>
          <a:prstGeom prst="rect">
            <a:avLst/>
          </a:prstGeom>
          <a:noFill/>
          <a:ln w="9525" algn="ctr">
            <a:noFill/>
            <a:miter lim="800000"/>
            <a:headEnd/>
            <a:tailEnd/>
          </a:ln>
        </p:spPr>
        <p:txBody>
          <a:bodyPr wrap="square">
            <a:spAutoFit/>
          </a:bodyPr>
          <a:lstStyle/>
          <a:p>
            <a:pPr>
              <a:spcBef>
                <a:spcPct val="50000"/>
              </a:spcBef>
              <a:buClr>
                <a:srgbClr val="73132E"/>
              </a:buClr>
              <a:buFont typeface="Wingdings" pitchFamily="2" charset="2"/>
              <a:buNone/>
            </a:pPr>
            <a:r>
              <a:rPr lang="en-US" sz="2000" dirty="0">
                <a:latin typeface="+mn-lt"/>
              </a:rPr>
              <a:t>Note: $43,004 is total amount of CAPX over 5-year holding period; it is assumed for simplicity that CAPXs were added to the tax basis each year but NOT separately depreciated</a:t>
            </a:r>
          </a:p>
        </p:txBody>
      </p:sp>
      <p:sp>
        <p:nvSpPr>
          <p:cNvPr id="7" name="Text Box 4"/>
          <p:cNvSpPr txBox="1">
            <a:spLocks noChangeArrowheads="1"/>
          </p:cNvSpPr>
          <p:nvPr/>
        </p:nvSpPr>
        <p:spPr bwMode="auto">
          <a:xfrm>
            <a:off x="3352800" y="16716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20-14</a:t>
            </a:r>
          </a:p>
        </p:txBody>
      </p:sp>
      <p:sp>
        <p:nvSpPr>
          <p:cNvPr id="8" name="Line 9"/>
          <p:cNvSpPr>
            <a:spLocks noChangeShapeType="1"/>
          </p:cNvSpPr>
          <p:nvPr/>
        </p:nvSpPr>
        <p:spPr bwMode="auto">
          <a:xfrm flipV="1">
            <a:off x="304800" y="4051425"/>
            <a:ext cx="609600" cy="1404024"/>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9" name="Text Box 8"/>
          <p:cNvSpPr txBox="1">
            <a:spLocks noChangeArrowheads="1"/>
          </p:cNvSpPr>
          <p:nvPr/>
        </p:nvSpPr>
        <p:spPr bwMode="auto">
          <a:xfrm>
            <a:off x="7777298" y="4166504"/>
            <a:ext cx="1359081" cy="338554"/>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48640" eaLnBrk="1" hangingPunct="1">
              <a:spcBef>
                <a:spcPts val="0"/>
              </a:spcBef>
              <a:buClr>
                <a:srgbClr val="73132E"/>
              </a:buClr>
              <a:buFont typeface="Wingdings" pitchFamily="2" charset="2"/>
              <a:buNone/>
            </a:pPr>
            <a:r>
              <a:rPr lang="en-US" sz="1600" dirty="0">
                <a:latin typeface="+mn-lt"/>
              </a:rPr>
              <a:t>5 × $21,661.5 </a:t>
            </a:r>
          </a:p>
        </p:txBody>
      </p:sp>
      <p:sp>
        <p:nvSpPr>
          <p:cNvPr id="10" name="Line 9"/>
          <p:cNvSpPr>
            <a:spLocks noChangeShapeType="1"/>
          </p:cNvSpPr>
          <p:nvPr/>
        </p:nvSpPr>
        <p:spPr bwMode="auto">
          <a:xfrm flipH="1" flipV="1">
            <a:off x="7239000" y="4335781"/>
            <a:ext cx="538298" cy="0"/>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11" name="Text Box 8"/>
          <p:cNvSpPr txBox="1">
            <a:spLocks noChangeArrowheads="1"/>
          </p:cNvSpPr>
          <p:nvPr/>
        </p:nvSpPr>
        <p:spPr bwMode="auto">
          <a:xfrm>
            <a:off x="7696200" y="2514600"/>
            <a:ext cx="1359081" cy="52322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48640" eaLnBrk="1" hangingPunct="1">
              <a:spcBef>
                <a:spcPts val="0"/>
              </a:spcBef>
              <a:buClr>
                <a:srgbClr val="73132E"/>
              </a:buClr>
              <a:buFont typeface="Wingdings" pitchFamily="2" charset="2"/>
              <a:buNone/>
            </a:pPr>
            <a:r>
              <a:rPr lang="en-US" sz="1400" dirty="0">
                <a:latin typeface="+mn-lt"/>
              </a:rPr>
              <a:t>Don’t forget to include land</a:t>
            </a:r>
          </a:p>
        </p:txBody>
      </p:sp>
      <p:sp>
        <p:nvSpPr>
          <p:cNvPr id="12" name="Line 9"/>
          <p:cNvSpPr>
            <a:spLocks noChangeShapeType="1"/>
          </p:cNvSpPr>
          <p:nvPr/>
        </p:nvSpPr>
        <p:spPr bwMode="auto">
          <a:xfrm flipH="1" flipV="1">
            <a:off x="7239000" y="2667000"/>
            <a:ext cx="457200" cy="0"/>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Footer Placeholder 1">
            <a:extLst>
              <a:ext uri="{FF2B5EF4-FFF2-40B4-BE49-F238E27FC236}">
                <a16:creationId xmlns:a16="http://schemas.microsoft.com/office/drawing/2014/main" id="{121F3D97-6821-08B0-B3F8-BD414C90071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1911743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3A3680-2378-90FC-75E5-9918AF7A75FE}"/>
              </a:ext>
            </a:extLst>
          </p:cNvPr>
          <p:cNvPicPr>
            <a:picLocks noChangeAspect="1"/>
          </p:cNvPicPr>
          <p:nvPr/>
        </p:nvPicPr>
        <p:blipFill>
          <a:blip r:embed="rId2"/>
          <a:stretch>
            <a:fillRect/>
          </a:stretch>
        </p:blipFill>
        <p:spPr>
          <a:xfrm>
            <a:off x="221855" y="2217420"/>
            <a:ext cx="7474345" cy="3842610"/>
          </a:xfrm>
          <a:prstGeom prst="rect">
            <a:avLst/>
          </a:prstGeom>
        </p:spPr>
      </p:pic>
      <p:sp>
        <p:nvSpPr>
          <p:cNvPr id="58370" name="Rectangle 2"/>
          <p:cNvSpPr>
            <a:spLocks noGrp="1" noChangeArrowheads="1"/>
          </p:cNvSpPr>
          <p:nvPr>
            <p:ph type="title"/>
          </p:nvPr>
        </p:nvSpPr>
        <p:spPr>
          <a:xfrm>
            <a:off x="152400" y="152400"/>
            <a:ext cx="8610600" cy="1143000"/>
          </a:xfrm>
        </p:spPr>
        <p:txBody>
          <a:bodyPr>
            <a:normAutofit/>
          </a:bodyPr>
          <a:lstStyle/>
          <a:p>
            <a:pPr eaLnBrk="1" hangingPunct="1"/>
            <a:r>
              <a:rPr lang="en-US" sz="3600" dirty="0"/>
              <a:t>Taxes Due on Sale: Centre Point</a:t>
            </a:r>
          </a:p>
        </p:txBody>
      </p:sp>
      <p:sp>
        <p:nvSpPr>
          <p:cNvPr id="5" name="Slide Number Placeholder 5"/>
          <p:cNvSpPr>
            <a:spLocks noGrp="1"/>
          </p:cNvSpPr>
          <p:nvPr>
            <p:ph type="sldNum" sz="quarter" idx="12"/>
          </p:nvPr>
        </p:nvSpPr>
        <p:spPr/>
        <p:txBody>
          <a:bodyPr/>
          <a:lstStyle/>
          <a:p>
            <a:pPr>
              <a:defRPr/>
            </a:pPr>
            <a:fld id="{12A1D73A-0918-4A09-B324-82B81FB09724}" type="slidenum">
              <a:rPr lang="en-US" altLang="en-US"/>
              <a:pPr>
                <a:defRPr/>
              </a:pPr>
              <a:t>59</a:t>
            </a:fld>
            <a:endParaRPr lang="en-US" altLang="en-US"/>
          </a:p>
        </p:txBody>
      </p:sp>
      <p:sp>
        <p:nvSpPr>
          <p:cNvPr id="6" name="Text Box 4"/>
          <p:cNvSpPr txBox="1">
            <a:spLocks noChangeArrowheads="1"/>
          </p:cNvSpPr>
          <p:nvPr/>
        </p:nvSpPr>
        <p:spPr bwMode="auto">
          <a:xfrm>
            <a:off x="2971800" y="17478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20-15</a:t>
            </a:r>
          </a:p>
        </p:txBody>
      </p:sp>
      <p:sp>
        <p:nvSpPr>
          <p:cNvPr id="7" name="Text Box 8"/>
          <p:cNvSpPr txBox="1">
            <a:spLocks noChangeArrowheads="1"/>
          </p:cNvSpPr>
          <p:nvPr/>
        </p:nvSpPr>
        <p:spPr bwMode="auto">
          <a:xfrm>
            <a:off x="7711440" y="4873526"/>
            <a:ext cx="1447800" cy="338554"/>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48640" eaLnBrk="1" hangingPunct="1">
              <a:spcBef>
                <a:spcPts val="0"/>
              </a:spcBef>
              <a:buClr>
                <a:srgbClr val="73132E"/>
              </a:buClr>
              <a:buFont typeface="Wingdings" pitchFamily="2" charset="2"/>
              <a:buNone/>
            </a:pPr>
            <a:r>
              <a:rPr lang="en-US" sz="1600" dirty="0">
                <a:latin typeface="+mn-lt"/>
              </a:rPr>
              <a:t>0.25 × 108,308</a:t>
            </a:r>
          </a:p>
        </p:txBody>
      </p:sp>
      <p:sp>
        <p:nvSpPr>
          <p:cNvPr id="8" name="Line 9"/>
          <p:cNvSpPr>
            <a:spLocks noChangeShapeType="1"/>
          </p:cNvSpPr>
          <p:nvPr/>
        </p:nvSpPr>
        <p:spPr bwMode="auto">
          <a:xfrm flipH="1" flipV="1">
            <a:off x="7315200" y="5058043"/>
            <a:ext cx="396240" cy="0"/>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9" name="Text Box 8"/>
          <p:cNvSpPr txBox="1">
            <a:spLocks noChangeArrowheads="1"/>
          </p:cNvSpPr>
          <p:nvPr/>
        </p:nvSpPr>
        <p:spPr bwMode="auto">
          <a:xfrm>
            <a:off x="7696200" y="2938046"/>
            <a:ext cx="1447800" cy="58477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48640" eaLnBrk="1" hangingPunct="1">
              <a:spcBef>
                <a:spcPts val="0"/>
              </a:spcBef>
              <a:buClr>
                <a:srgbClr val="73132E"/>
              </a:buClr>
              <a:buFont typeface="Wingdings" pitchFamily="2" charset="2"/>
              <a:buNone/>
            </a:pPr>
            <a:r>
              <a:rPr lang="en-US" sz="1600" dirty="0">
                <a:latin typeface="+mn-lt"/>
              </a:rPr>
              <a:t>From Exhibit 20-15</a:t>
            </a:r>
          </a:p>
        </p:txBody>
      </p:sp>
      <p:sp>
        <p:nvSpPr>
          <p:cNvPr id="10" name="Line 9"/>
          <p:cNvSpPr>
            <a:spLocks noChangeShapeType="1"/>
          </p:cNvSpPr>
          <p:nvPr/>
        </p:nvSpPr>
        <p:spPr bwMode="auto">
          <a:xfrm flipH="1" flipV="1">
            <a:off x="7315200" y="3048000"/>
            <a:ext cx="381000" cy="0"/>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Footer Placeholder 1">
            <a:extLst>
              <a:ext uri="{FF2B5EF4-FFF2-40B4-BE49-F238E27FC236}">
                <a16:creationId xmlns:a16="http://schemas.microsoft.com/office/drawing/2014/main" id="{AEE12CDB-9743-FBAE-31D4-39D91B1F338A}"/>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07182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152400"/>
            <a:ext cx="8229600" cy="1219200"/>
          </a:xfrm>
        </p:spPr>
        <p:txBody>
          <a:bodyPr>
            <a:normAutofit/>
          </a:bodyPr>
          <a:lstStyle/>
          <a:p>
            <a:pPr eaLnBrk="1" hangingPunct="1"/>
            <a:r>
              <a:rPr lang="en-US" sz="3600" dirty="0"/>
              <a:t>IRS Tax Classifications</a:t>
            </a:r>
          </a:p>
        </p:txBody>
      </p:sp>
      <p:sp>
        <p:nvSpPr>
          <p:cNvPr id="192515" name="Rectangle 3"/>
          <p:cNvSpPr>
            <a:spLocks noGrp="1" noChangeArrowheads="1"/>
          </p:cNvSpPr>
          <p:nvPr>
            <p:ph idx="1"/>
          </p:nvPr>
        </p:nvSpPr>
        <p:spPr>
          <a:xfrm>
            <a:off x="152400" y="1524000"/>
            <a:ext cx="8382000" cy="4038600"/>
          </a:xfrm>
        </p:spPr>
        <p:txBody>
          <a:bodyPr/>
          <a:lstStyle/>
          <a:p>
            <a:pPr eaLnBrk="1" hangingPunct="1">
              <a:lnSpc>
                <a:spcPct val="90000"/>
              </a:lnSpc>
            </a:pPr>
            <a:r>
              <a:rPr lang="en-US" dirty="0"/>
              <a:t>Investment property</a:t>
            </a:r>
          </a:p>
          <a:p>
            <a:pPr lvl="1" eaLnBrk="1" hangingPunct="1">
              <a:lnSpc>
                <a:spcPct val="90000"/>
              </a:lnSpc>
            </a:pPr>
            <a:r>
              <a:rPr lang="en-US" dirty="0"/>
              <a:t>Losses on sales of investment assets are generally limited</a:t>
            </a:r>
          </a:p>
          <a:p>
            <a:pPr lvl="1" eaLnBrk="1" hangingPunct="1">
              <a:lnSpc>
                <a:spcPct val="90000"/>
              </a:lnSpc>
              <a:spcBef>
                <a:spcPts val="600"/>
              </a:spcBef>
            </a:pPr>
            <a:r>
              <a:rPr lang="en-US" dirty="0"/>
              <a:t>Generally can’t be depreciated</a:t>
            </a:r>
          </a:p>
          <a:p>
            <a:pPr eaLnBrk="1" hangingPunct="1">
              <a:lnSpc>
                <a:spcPct val="90000"/>
              </a:lnSpc>
              <a:spcBef>
                <a:spcPts val="600"/>
              </a:spcBef>
            </a:pPr>
            <a:r>
              <a:rPr lang="en-US" dirty="0"/>
              <a:t>Is rental RE “investment property” or “trade or business” (Section 1231) property?</a:t>
            </a:r>
          </a:p>
        </p:txBody>
      </p:sp>
      <p:sp>
        <p:nvSpPr>
          <p:cNvPr id="4" name="Slide Number Placeholder 5"/>
          <p:cNvSpPr>
            <a:spLocks noGrp="1"/>
          </p:cNvSpPr>
          <p:nvPr>
            <p:ph type="sldNum" sz="quarter" idx="12"/>
          </p:nvPr>
        </p:nvSpPr>
        <p:spPr/>
        <p:txBody>
          <a:bodyPr/>
          <a:lstStyle/>
          <a:p>
            <a:pPr>
              <a:defRPr/>
            </a:pPr>
            <a:fld id="{7AC61D5E-AB3B-4FAC-84E0-60A566186CDE}" type="slidenum">
              <a:rPr lang="en-US" altLang="en-US"/>
              <a:pPr>
                <a:defRPr/>
              </a:pPr>
              <a:t>6</a:t>
            </a:fld>
            <a:endParaRPr lang="en-US" altLang="en-US"/>
          </a:p>
        </p:txBody>
      </p:sp>
      <p:sp>
        <p:nvSpPr>
          <p:cNvPr id="22532" name="Rectangle 4"/>
          <p:cNvSpPr>
            <a:spLocks noChangeArrowheads="1"/>
          </p:cNvSpPr>
          <p:nvPr/>
        </p:nvSpPr>
        <p:spPr bwMode="auto">
          <a:xfrm>
            <a:off x="341728" y="4687888"/>
            <a:ext cx="8229600" cy="646112"/>
          </a:xfrm>
          <a:prstGeom prst="rect">
            <a:avLst/>
          </a:prstGeom>
          <a:noFill/>
          <a:ln w="19050" algn="ctr">
            <a:solidFill>
              <a:srgbClr val="303F70"/>
            </a:solidFill>
            <a:miter lim="800000"/>
            <a:headEnd/>
            <a:tailEnd/>
          </a:ln>
        </p:spPr>
        <p:txBody>
          <a:bodyPr>
            <a:spAutoFit/>
          </a:bodyPr>
          <a:lstStyle/>
          <a:p>
            <a:pPr algn="ctr"/>
            <a:r>
              <a:rPr lang="en-US" b="1" dirty="0">
                <a:solidFill>
                  <a:srgbClr val="39639D"/>
                </a:solidFill>
                <a:hlinkClick r:id="rId2">
                  <a:extLst>
                    <a:ext uri="{A12FA001-AC4F-418D-AE19-62706E023703}">
                      <ahyp:hlinkClr xmlns:ahyp="http://schemas.microsoft.com/office/drawing/2018/hyperlinkcolor" val="tx"/>
                    </a:ext>
                  </a:extLst>
                </a:hlinkClick>
              </a:rPr>
              <a:t>www.irs.gov/index.html</a:t>
            </a:r>
            <a:endParaRPr lang="en-US" b="1" dirty="0">
              <a:solidFill>
                <a:srgbClr val="39639D"/>
              </a:solidFill>
            </a:endParaRPr>
          </a:p>
          <a:p>
            <a:pPr algn="ctr"/>
            <a:r>
              <a:rPr lang="en-US" dirty="0"/>
              <a:t>IRS website</a:t>
            </a:r>
          </a:p>
        </p:txBody>
      </p:sp>
      <p:sp>
        <p:nvSpPr>
          <p:cNvPr id="2" name="Footer Placeholder 1">
            <a:extLst>
              <a:ext uri="{FF2B5EF4-FFF2-40B4-BE49-F238E27FC236}">
                <a16:creationId xmlns:a16="http://schemas.microsoft.com/office/drawing/2014/main" id="{CAC17DDA-FF5B-6C8B-5ED3-F33FDAFF6BA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E80427-8D89-8801-89FE-255403BE3EB1}"/>
              </a:ext>
            </a:extLst>
          </p:cNvPr>
          <p:cNvPicPr>
            <a:picLocks noChangeAspect="1"/>
          </p:cNvPicPr>
          <p:nvPr/>
        </p:nvPicPr>
        <p:blipFill>
          <a:blip r:embed="rId2"/>
          <a:stretch>
            <a:fillRect/>
          </a:stretch>
        </p:blipFill>
        <p:spPr>
          <a:xfrm>
            <a:off x="685800" y="2226790"/>
            <a:ext cx="7741818" cy="2802410"/>
          </a:xfrm>
          <a:prstGeom prst="rect">
            <a:avLst/>
          </a:prstGeom>
        </p:spPr>
      </p:pic>
      <p:sp>
        <p:nvSpPr>
          <p:cNvPr id="9220" name="Rectangle 2"/>
          <p:cNvSpPr>
            <a:spLocks noGrp="1" noChangeArrowheads="1"/>
          </p:cNvSpPr>
          <p:nvPr>
            <p:ph type="title"/>
          </p:nvPr>
        </p:nvSpPr>
        <p:spPr>
          <a:xfrm>
            <a:off x="152400" y="152400"/>
            <a:ext cx="8610600" cy="1143000"/>
          </a:xfrm>
        </p:spPr>
        <p:txBody>
          <a:bodyPr>
            <a:noAutofit/>
          </a:bodyPr>
          <a:lstStyle/>
          <a:p>
            <a:pPr eaLnBrk="1" hangingPunct="1"/>
            <a:r>
              <a:rPr lang="en-US" sz="3600" dirty="0"/>
              <a:t>After-Tax Equity Reversion:           Centre Point</a:t>
            </a:r>
          </a:p>
        </p:txBody>
      </p:sp>
      <p:sp>
        <p:nvSpPr>
          <p:cNvPr id="7" name="Slide Number Placeholder 5"/>
          <p:cNvSpPr>
            <a:spLocks noGrp="1"/>
          </p:cNvSpPr>
          <p:nvPr>
            <p:ph type="sldNum" sz="quarter" idx="12"/>
          </p:nvPr>
        </p:nvSpPr>
        <p:spPr/>
        <p:txBody>
          <a:bodyPr/>
          <a:lstStyle/>
          <a:p>
            <a:pPr>
              <a:defRPr/>
            </a:pPr>
            <a:fld id="{DB667D6D-9C15-4B3E-A727-9A5809F9E4DE}" type="slidenum">
              <a:rPr lang="en-US" altLang="en-US"/>
              <a:pPr>
                <a:defRPr/>
              </a:pPr>
              <a:t>60</a:t>
            </a:fld>
            <a:endParaRPr lang="en-US" altLang="en-US"/>
          </a:p>
        </p:txBody>
      </p:sp>
      <p:sp>
        <p:nvSpPr>
          <p:cNvPr id="8" name="Text Box 5"/>
          <p:cNvSpPr txBox="1">
            <a:spLocks noChangeArrowheads="1"/>
          </p:cNvSpPr>
          <p:nvPr/>
        </p:nvSpPr>
        <p:spPr bwMode="auto">
          <a:xfrm>
            <a:off x="533400" y="5334000"/>
            <a:ext cx="8077200" cy="707886"/>
          </a:xfrm>
          <a:prstGeom prst="rect">
            <a:avLst/>
          </a:prstGeom>
          <a:noFill/>
          <a:ln w="9525" algn="ctr">
            <a:noFill/>
            <a:miter lim="800000"/>
            <a:headEnd/>
            <a:tailEnd/>
          </a:ln>
        </p:spPr>
        <p:txBody>
          <a:bodyPr wrap="square">
            <a:spAutoFit/>
          </a:bodyPr>
          <a:lstStyle/>
          <a:p>
            <a:pPr>
              <a:spcBef>
                <a:spcPct val="50000"/>
              </a:spcBef>
              <a:buClr>
                <a:srgbClr val="73132E"/>
              </a:buClr>
              <a:buFont typeface="Wingdings" pitchFamily="2" charset="2"/>
              <a:buNone/>
            </a:pPr>
            <a:r>
              <a:rPr lang="en-US" sz="2000" dirty="0">
                <a:latin typeface="+mn-lt"/>
              </a:rPr>
              <a:t>Note: Total Taxable Gain is $142,554 (Exhibit 20-16), which is $249,297 less than the estimated $391,851 BTER!</a:t>
            </a:r>
          </a:p>
        </p:txBody>
      </p:sp>
      <p:sp>
        <p:nvSpPr>
          <p:cNvPr id="6" name="Text Box 4"/>
          <p:cNvSpPr txBox="1">
            <a:spLocks noChangeArrowheads="1"/>
          </p:cNvSpPr>
          <p:nvPr/>
        </p:nvSpPr>
        <p:spPr bwMode="auto">
          <a:xfrm>
            <a:off x="3352800" y="17478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20-16</a:t>
            </a:r>
          </a:p>
        </p:txBody>
      </p:sp>
      <p:sp>
        <p:nvSpPr>
          <p:cNvPr id="9" name="Line 6"/>
          <p:cNvSpPr>
            <a:spLocks noChangeShapeType="1"/>
          </p:cNvSpPr>
          <p:nvPr/>
        </p:nvSpPr>
        <p:spPr bwMode="auto">
          <a:xfrm flipV="1">
            <a:off x="5029200" y="3657599"/>
            <a:ext cx="2209800" cy="1704974"/>
          </a:xfrm>
          <a:prstGeom prst="line">
            <a:avLst/>
          </a:prstGeom>
          <a:noFill/>
          <a:ln w="19050">
            <a:solidFill>
              <a:srgbClr val="303F7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Footer Placeholder 1">
            <a:extLst>
              <a:ext uri="{FF2B5EF4-FFF2-40B4-BE49-F238E27FC236}">
                <a16:creationId xmlns:a16="http://schemas.microsoft.com/office/drawing/2014/main" id="{C82B4DEA-AC3E-13EB-BFC6-F2939F9FF3E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3470646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76200"/>
            <a:ext cx="8991600" cy="1252728"/>
          </a:xfrm>
        </p:spPr>
        <p:txBody>
          <a:bodyPr>
            <a:normAutofit/>
          </a:bodyPr>
          <a:lstStyle/>
          <a:p>
            <a:pPr eaLnBrk="1" hangingPunct="1"/>
            <a:r>
              <a:rPr lang="en-US" sz="3600" dirty="0"/>
              <a:t>Components of Taxable Gain on Sale: Centre Point</a:t>
            </a:r>
          </a:p>
        </p:txBody>
      </p:sp>
      <p:sp>
        <p:nvSpPr>
          <p:cNvPr id="8" name="Slide Number Placeholder 5"/>
          <p:cNvSpPr>
            <a:spLocks noGrp="1"/>
          </p:cNvSpPr>
          <p:nvPr>
            <p:ph type="sldNum" sz="quarter" idx="12"/>
          </p:nvPr>
        </p:nvSpPr>
        <p:spPr/>
        <p:txBody>
          <a:bodyPr/>
          <a:lstStyle/>
          <a:p>
            <a:pPr>
              <a:defRPr/>
            </a:pPr>
            <a:fld id="{68A6A471-1437-411A-9CDD-63E77874407C}" type="slidenum">
              <a:rPr lang="en-US" altLang="en-US"/>
              <a:pPr>
                <a:defRPr/>
              </a:pPr>
              <a:t>61</a:t>
            </a:fld>
            <a:endParaRPr lang="en-US" altLang="en-US"/>
          </a:p>
        </p:txBody>
      </p:sp>
      <p:sp>
        <p:nvSpPr>
          <p:cNvPr id="61443" name="AutoShape 3" descr="slide0001_image002"/>
          <p:cNvSpPr>
            <a:spLocks noChangeAspect="1" noChangeArrowheads="1"/>
          </p:cNvSpPr>
          <p:nvPr/>
        </p:nvSpPr>
        <p:spPr bwMode="auto">
          <a:xfrm>
            <a:off x="1406525" y="1057275"/>
            <a:ext cx="6332538" cy="4743450"/>
          </a:xfrm>
          <a:prstGeom prst="rect">
            <a:avLst/>
          </a:prstGeom>
          <a:noFill/>
          <a:ln w="9525">
            <a:noFill/>
            <a:miter lim="800000"/>
            <a:headEnd/>
            <a:tailEnd/>
          </a:ln>
        </p:spPr>
        <p:txBody>
          <a:bodyPr/>
          <a:lstStyle/>
          <a:p>
            <a:endParaRPr lang="en-US"/>
          </a:p>
        </p:txBody>
      </p:sp>
      <p:sp>
        <p:nvSpPr>
          <p:cNvPr id="61444" name="AutoShape 4" descr="slide0001_image002"/>
          <p:cNvSpPr>
            <a:spLocks noChangeAspect="1" noChangeArrowheads="1"/>
          </p:cNvSpPr>
          <p:nvPr/>
        </p:nvSpPr>
        <p:spPr bwMode="auto">
          <a:xfrm>
            <a:off x="1406525" y="1057275"/>
            <a:ext cx="6332538" cy="4743450"/>
          </a:xfrm>
          <a:prstGeom prst="rect">
            <a:avLst/>
          </a:prstGeom>
          <a:noFill/>
          <a:ln w="9525">
            <a:noFill/>
            <a:miter lim="800000"/>
            <a:headEnd/>
            <a:tailEnd/>
          </a:ln>
        </p:spPr>
        <p:txBody>
          <a:bodyPr/>
          <a:lstStyle/>
          <a:p>
            <a:endParaRPr lang="en-US"/>
          </a:p>
        </p:txBody>
      </p:sp>
      <p:sp>
        <p:nvSpPr>
          <p:cNvPr id="61445" name="AutoShape 5" descr="slide0001_image002"/>
          <p:cNvSpPr>
            <a:spLocks noChangeAspect="1" noChangeArrowheads="1"/>
          </p:cNvSpPr>
          <p:nvPr/>
        </p:nvSpPr>
        <p:spPr bwMode="auto">
          <a:xfrm>
            <a:off x="1406525" y="1057275"/>
            <a:ext cx="6332538" cy="4743450"/>
          </a:xfrm>
          <a:prstGeom prst="rect">
            <a:avLst/>
          </a:prstGeom>
          <a:noFill/>
          <a:ln w="9525">
            <a:noFill/>
            <a:miter lim="800000"/>
            <a:headEnd/>
            <a:tailEnd/>
          </a:ln>
        </p:spPr>
        <p:txBody>
          <a:bodyPr/>
          <a:lstStyle/>
          <a:p>
            <a:endParaRPr lang="en-US"/>
          </a:p>
        </p:txBody>
      </p:sp>
      <p:sp>
        <p:nvSpPr>
          <p:cNvPr id="9" name="Text Box 4"/>
          <p:cNvSpPr txBox="1">
            <a:spLocks noChangeArrowheads="1"/>
          </p:cNvSpPr>
          <p:nvPr/>
        </p:nvSpPr>
        <p:spPr bwMode="auto">
          <a:xfrm>
            <a:off x="3352800" y="1600200"/>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20-17</a:t>
            </a:r>
          </a:p>
        </p:txBody>
      </p:sp>
      <p:sp>
        <p:nvSpPr>
          <p:cNvPr id="2" name="Footer Placeholder 1">
            <a:extLst>
              <a:ext uri="{FF2B5EF4-FFF2-40B4-BE49-F238E27FC236}">
                <a16:creationId xmlns:a16="http://schemas.microsoft.com/office/drawing/2014/main" id="{11DEAA38-F6FA-E786-96CE-0C18BEE19FA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pic>
        <p:nvPicPr>
          <p:cNvPr id="4" name="Picture 3">
            <a:extLst>
              <a:ext uri="{FF2B5EF4-FFF2-40B4-BE49-F238E27FC236}">
                <a16:creationId xmlns:a16="http://schemas.microsoft.com/office/drawing/2014/main" id="{BA976587-9F5C-A253-BB78-4FEB19536C8E}"/>
              </a:ext>
            </a:extLst>
          </p:cNvPr>
          <p:cNvPicPr>
            <a:picLocks noChangeAspect="1"/>
          </p:cNvPicPr>
          <p:nvPr/>
        </p:nvPicPr>
        <p:blipFill>
          <a:blip r:embed="rId2"/>
          <a:stretch>
            <a:fillRect/>
          </a:stretch>
        </p:blipFill>
        <p:spPr>
          <a:xfrm>
            <a:off x="419100" y="2076449"/>
            <a:ext cx="8305800" cy="4400550"/>
          </a:xfrm>
          <a:prstGeom prst="rect">
            <a:avLst/>
          </a:prstGeom>
        </p:spPr>
      </p:pic>
    </p:spTree>
    <p:extLst>
      <p:ext uri="{BB962C8B-B14F-4D97-AF65-F5344CB8AC3E}">
        <p14:creationId xmlns:p14="http://schemas.microsoft.com/office/powerpoint/2010/main" val="2740695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152400"/>
            <a:ext cx="8458200" cy="1143000"/>
          </a:xfrm>
        </p:spPr>
        <p:txBody>
          <a:bodyPr>
            <a:normAutofit/>
          </a:bodyPr>
          <a:lstStyle/>
          <a:p>
            <a:pPr eaLnBrk="1" hangingPunct="1"/>
            <a:r>
              <a:rPr lang="en-US" sz="3600" dirty="0"/>
              <a:t>Practice Problem</a:t>
            </a:r>
          </a:p>
        </p:txBody>
      </p:sp>
      <p:sp>
        <p:nvSpPr>
          <p:cNvPr id="61443" name="Rectangle 3"/>
          <p:cNvSpPr>
            <a:spLocks noGrp="1" noChangeArrowheads="1"/>
          </p:cNvSpPr>
          <p:nvPr>
            <p:ph idx="1"/>
          </p:nvPr>
        </p:nvSpPr>
        <p:spPr>
          <a:xfrm>
            <a:off x="152400" y="1524000"/>
            <a:ext cx="8686800" cy="4800600"/>
          </a:xfrm>
        </p:spPr>
        <p:txBody>
          <a:bodyPr/>
          <a:lstStyle/>
          <a:p>
            <a:pPr marL="533400" indent="-533400" eaLnBrk="1" hangingPunct="1">
              <a:spcBef>
                <a:spcPts val="600"/>
              </a:spcBef>
            </a:pPr>
            <a:r>
              <a:rPr lang="en-US" sz="2400" dirty="0"/>
              <a:t>5 years ago you purchased a small apartment complex for $1 million (original </a:t>
            </a:r>
            <a:r>
              <a:rPr lang="en-US" sz="2400" b="1" dirty="0"/>
              <a:t>cost</a:t>
            </a:r>
            <a:r>
              <a:rPr lang="en-US" sz="2400" dirty="0"/>
              <a:t> basis). </a:t>
            </a:r>
          </a:p>
          <a:p>
            <a:pPr marL="533400" indent="-533400" eaLnBrk="1" hangingPunct="1">
              <a:spcBef>
                <a:spcPts val="600"/>
              </a:spcBef>
            </a:pPr>
            <a:r>
              <a:rPr lang="en-US" sz="2400" dirty="0"/>
              <a:t>The original </a:t>
            </a:r>
            <a:r>
              <a:rPr lang="en-US" sz="2400" b="1" dirty="0"/>
              <a:t>depreciable</a:t>
            </a:r>
            <a:r>
              <a:rPr lang="en-US" sz="2400" dirty="0"/>
              <a:t> basis was $750,000</a:t>
            </a:r>
          </a:p>
          <a:p>
            <a:pPr marL="533400" indent="-533400" eaLnBrk="1" hangingPunct="1">
              <a:spcBef>
                <a:spcPts val="600"/>
              </a:spcBef>
            </a:pPr>
            <a:r>
              <a:rPr lang="en-US" sz="2400" dirty="0"/>
              <a:t>Annual depreciation deduction = $27,272.73</a:t>
            </a:r>
          </a:p>
          <a:p>
            <a:pPr marL="533400" indent="-533400" eaLnBrk="1" hangingPunct="1">
              <a:spcBef>
                <a:spcPts val="600"/>
              </a:spcBef>
            </a:pPr>
            <a:r>
              <a:rPr lang="en-US" sz="2400" dirty="0"/>
              <a:t>Total depreciation-5 </a:t>
            </a:r>
            <a:r>
              <a:rPr lang="en-US" sz="2400" dirty="0" err="1"/>
              <a:t>yrs</a:t>
            </a:r>
            <a:r>
              <a:rPr lang="en-US" sz="2400" dirty="0"/>
              <a:t> = 5 × $27,272.73 = $136,364</a:t>
            </a:r>
          </a:p>
          <a:p>
            <a:pPr marL="533400" indent="-533400" eaLnBrk="1" hangingPunct="1">
              <a:spcBef>
                <a:spcPts val="600"/>
              </a:spcBef>
            </a:pPr>
            <a:r>
              <a:rPr lang="en-US" sz="2400" dirty="0"/>
              <a:t>No capital expenditures have been made since acquisition. </a:t>
            </a:r>
          </a:p>
          <a:p>
            <a:pPr marL="533400" indent="-533400" eaLnBrk="1" hangingPunct="1">
              <a:spcBef>
                <a:spcPts val="600"/>
              </a:spcBef>
            </a:pPr>
            <a:r>
              <a:rPr lang="en-US" sz="2400" dirty="0"/>
              <a:t>If you sell the property today for $1,270,000, </a:t>
            </a:r>
            <a:r>
              <a:rPr lang="en-US" sz="2400" b="1" dirty="0"/>
              <a:t>what will be the taxes due on sale</a:t>
            </a:r>
            <a:r>
              <a:rPr lang="en-US" sz="2400" dirty="0"/>
              <a:t>? </a:t>
            </a:r>
          </a:p>
          <a:p>
            <a:pPr marL="860425" lvl="1" indent="-533400" eaLnBrk="1" hangingPunct="1">
              <a:spcBef>
                <a:spcPts val="600"/>
              </a:spcBef>
            </a:pPr>
            <a:r>
              <a:rPr lang="en-US" sz="2000" dirty="0"/>
              <a:t>Assume 6% selling costs, 33% ordinary income tax rate, a 15% capital gains tax rate, and a 25% recapture rate. </a:t>
            </a:r>
          </a:p>
        </p:txBody>
      </p:sp>
      <p:sp>
        <p:nvSpPr>
          <p:cNvPr id="2" name="Footer Placeholder 1">
            <a:extLst>
              <a:ext uri="{FF2B5EF4-FFF2-40B4-BE49-F238E27FC236}">
                <a16:creationId xmlns:a16="http://schemas.microsoft.com/office/drawing/2014/main" id="{040C5B6F-1ED0-C559-9E12-76C3663146FB}"/>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80A44303-0764-449B-0F71-DFDEC3088D36}"/>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62</a:t>
            </a:fld>
            <a:endParaRPr lang="en-US" altLang="en-US">
              <a:solidFill>
                <a:prstClr val="black">
                  <a:tint val="95000"/>
                </a:prstClr>
              </a:solidFill>
            </a:endParaRPr>
          </a:p>
        </p:txBody>
      </p:sp>
    </p:spTree>
    <p:extLst>
      <p:ext uri="{BB962C8B-B14F-4D97-AF65-F5344CB8AC3E}">
        <p14:creationId xmlns:p14="http://schemas.microsoft.com/office/powerpoint/2010/main" val="2992151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152400"/>
            <a:ext cx="8458200" cy="1143000"/>
          </a:xfrm>
        </p:spPr>
        <p:txBody>
          <a:bodyPr>
            <a:normAutofit/>
          </a:bodyPr>
          <a:lstStyle/>
          <a:p>
            <a:pPr eaLnBrk="1" hangingPunct="1"/>
            <a:r>
              <a:rPr lang="en-US" sz="3600" dirty="0"/>
              <a:t>Practice Problem: Solution</a:t>
            </a:r>
          </a:p>
        </p:txBody>
      </p:sp>
      <p:pic>
        <p:nvPicPr>
          <p:cNvPr id="624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214" r="9637"/>
          <a:stretch>
            <a:fillRect/>
          </a:stretch>
        </p:blipFill>
        <p:spPr bwMode="auto">
          <a:xfrm>
            <a:off x="781050" y="1600200"/>
            <a:ext cx="747871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EA1C6A7D-93CD-1660-16DF-B5CDF2A5503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3A4FC02C-54B8-0AF2-E381-C817BA8D6793}"/>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63</a:t>
            </a:fld>
            <a:endParaRPr lang="en-US" altLang="en-US">
              <a:solidFill>
                <a:prstClr val="black">
                  <a:tint val="95000"/>
                </a:prstClr>
              </a:solidFill>
            </a:endParaRPr>
          </a:p>
        </p:txBody>
      </p:sp>
    </p:spTree>
    <p:extLst>
      <p:ext uri="{BB962C8B-B14F-4D97-AF65-F5344CB8AC3E}">
        <p14:creationId xmlns:p14="http://schemas.microsoft.com/office/powerpoint/2010/main" val="1127569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52400" y="228600"/>
            <a:ext cx="8610600" cy="1066800"/>
          </a:xfrm>
        </p:spPr>
        <p:txBody>
          <a:bodyPr>
            <a:noAutofit/>
          </a:bodyPr>
          <a:lstStyle/>
          <a:p>
            <a:pPr eaLnBrk="1" hangingPunct="1"/>
            <a:r>
              <a:rPr lang="en-US" sz="3600" dirty="0"/>
              <a:t>Effects of Debt </a:t>
            </a:r>
            <a:r>
              <a:rPr lang="en-US" sz="3200" dirty="0"/>
              <a:t>&amp;</a:t>
            </a:r>
            <a:r>
              <a:rPr lang="en-US" sz="3600" dirty="0"/>
              <a:t> Taxes on Centre Point IRR </a:t>
            </a:r>
            <a:r>
              <a:rPr lang="en-US" sz="3200" dirty="0"/>
              <a:t>&amp;</a:t>
            </a:r>
            <a:r>
              <a:rPr lang="en-US" sz="3600" dirty="0"/>
              <a:t> NPV</a:t>
            </a:r>
          </a:p>
        </p:txBody>
      </p:sp>
      <p:sp>
        <p:nvSpPr>
          <p:cNvPr id="8" name="Slide Number Placeholder 5"/>
          <p:cNvSpPr>
            <a:spLocks noGrp="1"/>
          </p:cNvSpPr>
          <p:nvPr>
            <p:ph type="sldNum" sz="quarter" idx="12"/>
          </p:nvPr>
        </p:nvSpPr>
        <p:spPr/>
        <p:txBody>
          <a:bodyPr/>
          <a:lstStyle/>
          <a:p>
            <a:pPr>
              <a:defRPr/>
            </a:pPr>
            <a:fld id="{93A7BB50-AAA3-421B-9017-B605E5505E46}" type="slidenum">
              <a:rPr lang="en-US" altLang="en-US"/>
              <a:pPr>
                <a:defRPr/>
              </a:pPr>
              <a:t>64</a:t>
            </a:fld>
            <a:endParaRPr lang="en-US" altLang="en-US"/>
          </a:p>
        </p:txBody>
      </p:sp>
      <p:sp>
        <p:nvSpPr>
          <p:cNvPr id="227333" name="Text Box 5"/>
          <p:cNvSpPr txBox="1">
            <a:spLocks noChangeArrowheads="1"/>
          </p:cNvSpPr>
          <p:nvPr/>
        </p:nvSpPr>
        <p:spPr bwMode="auto">
          <a:xfrm>
            <a:off x="838200" y="4114800"/>
            <a:ext cx="7467600" cy="461963"/>
          </a:xfrm>
          <a:prstGeom prst="rect">
            <a:avLst/>
          </a:prstGeom>
          <a:noFill/>
          <a:ln w="9525" algn="ctr">
            <a:noFill/>
            <a:miter lim="800000"/>
            <a:headEnd/>
            <a:tailEnd/>
          </a:ln>
        </p:spPr>
        <p:txBody>
          <a:bodyPr>
            <a:spAutoFit/>
          </a:bodyPr>
          <a:lstStyle/>
          <a:p>
            <a:pPr algn="ctr">
              <a:spcBef>
                <a:spcPct val="50000"/>
              </a:spcBef>
              <a:buClr>
                <a:srgbClr val="73132E"/>
              </a:buClr>
              <a:buFont typeface="Wingdings" pitchFamily="2" charset="2"/>
              <a:buNone/>
            </a:pPr>
            <a:r>
              <a:rPr lang="en-US" sz="2400" dirty="0">
                <a:latin typeface="+mn-lt"/>
              </a:rPr>
              <a:t>Why 10.6% after-tax discount rate?</a:t>
            </a:r>
          </a:p>
        </p:txBody>
      </p:sp>
      <p:sp>
        <p:nvSpPr>
          <p:cNvPr id="227334" name="Text Box 6"/>
          <p:cNvSpPr txBox="1">
            <a:spLocks noChangeArrowheads="1"/>
          </p:cNvSpPr>
          <p:nvPr/>
        </p:nvSpPr>
        <p:spPr bwMode="auto">
          <a:xfrm>
            <a:off x="914400" y="4648200"/>
            <a:ext cx="7467600" cy="461963"/>
          </a:xfrm>
          <a:prstGeom prst="rect">
            <a:avLst/>
          </a:prstGeom>
          <a:noFill/>
          <a:ln w="9525" algn="ctr">
            <a:noFill/>
            <a:miter lim="800000"/>
            <a:headEnd/>
            <a:tailEnd/>
          </a:ln>
        </p:spPr>
        <p:txBody>
          <a:bodyPr>
            <a:spAutoFit/>
          </a:bodyPr>
          <a:lstStyle/>
          <a:p>
            <a:pPr algn="ctr">
              <a:spcBef>
                <a:spcPct val="50000"/>
              </a:spcBef>
              <a:buClr>
                <a:srgbClr val="73132E"/>
              </a:buClr>
              <a:buFont typeface="Wingdings" pitchFamily="2" charset="2"/>
              <a:buNone/>
            </a:pPr>
            <a:r>
              <a:rPr lang="en-US" sz="2400" dirty="0">
                <a:latin typeface="+mn-lt"/>
              </a:rPr>
              <a:t>10.6% = 14.0% (1 – 0.24)</a:t>
            </a:r>
          </a:p>
        </p:txBody>
      </p:sp>
      <p:sp>
        <p:nvSpPr>
          <p:cNvPr id="227335" name="Text Box 7"/>
          <p:cNvSpPr txBox="1">
            <a:spLocks noChangeArrowheads="1"/>
          </p:cNvSpPr>
          <p:nvPr/>
        </p:nvSpPr>
        <p:spPr bwMode="auto">
          <a:xfrm>
            <a:off x="685800" y="5181600"/>
            <a:ext cx="8077200" cy="461665"/>
          </a:xfrm>
          <a:prstGeom prst="rect">
            <a:avLst/>
          </a:prstGeom>
          <a:noFill/>
          <a:ln w="9525" algn="ctr">
            <a:noFill/>
            <a:miter lim="800000"/>
            <a:headEnd/>
            <a:tailEnd/>
          </a:ln>
        </p:spPr>
        <p:txBody>
          <a:bodyPr wrap="square">
            <a:spAutoFit/>
          </a:bodyPr>
          <a:lstStyle/>
          <a:p>
            <a:pPr algn="ctr">
              <a:spcBef>
                <a:spcPct val="50000"/>
              </a:spcBef>
              <a:buClr>
                <a:srgbClr val="73132E"/>
              </a:buClr>
              <a:buFont typeface="Wingdings" pitchFamily="2" charset="2"/>
              <a:buNone/>
            </a:pPr>
            <a:r>
              <a:rPr lang="en-US" sz="2400" dirty="0">
                <a:latin typeface="+mn-lt"/>
              </a:rPr>
              <a:t>After-tax opportunity cost of equity always &lt; before-tax</a:t>
            </a:r>
          </a:p>
        </p:txBody>
      </p:sp>
      <p:sp>
        <p:nvSpPr>
          <p:cNvPr id="9" name="Text Box 4"/>
          <p:cNvSpPr txBox="1">
            <a:spLocks noChangeArrowheads="1"/>
          </p:cNvSpPr>
          <p:nvPr/>
        </p:nvSpPr>
        <p:spPr bwMode="auto">
          <a:xfrm>
            <a:off x="3276600" y="1671638"/>
            <a:ext cx="2514600" cy="461962"/>
          </a:xfrm>
          <a:prstGeom prst="rect">
            <a:avLst/>
          </a:prstGeom>
          <a:noFill/>
          <a:ln w="9525">
            <a:noFill/>
            <a:miter lim="800000"/>
            <a:headEnd/>
            <a:tailEnd/>
          </a:ln>
        </p:spPr>
        <p:txBody>
          <a:bodyPr>
            <a:spAutoFit/>
          </a:bodyPr>
          <a:lstStyle/>
          <a:p>
            <a:pPr algn="ctr">
              <a:defRPr/>
            </a:pPr>
            <a:r>
              <a:rPr lang="en-US" sz="2400" dirty="0">
                <a:latin typeface="+mn-lt"/>
              </a:rPr>
              <a:t>Exhibit 20-19</a:t>
            </a:r>
          </a:p>
        </p:txBody>
      </p:sp>
      <p:sp>
        <p:nvSpPr>
          <p:cNvPr id="10" name="Text Box 7"/>
          <p:cNvSpPr txBox="1">
            <a:spLocks noChangeArrowheads="1"/>
          </p:cNvSpPr>
          <p:nvPr/>
        </p:nvSpPr>
        <p:spPr bwMode="auto">
          <a:xfrm>
            <a:off x="609600" y="5710535"/>
            <a:ext cx="8077200" cy="907941"/>
          </a:xfrm>
          <a:prstGeom prst="rect">
            <a:avLst/>
          </a:prstGeom>
          <a:noFill/>
          <a:ln w="9525" algn="ctr">
            <a:noFill/>
            <a:miter lim="800000"/>
            <a:headEnd/>
            <a:tailEnd/>
          </a:ln>
        </p:spPr>
        <p:txBody>
          <a:bodyPr wrap="square">
            <a:spAutoFit/>
          </a:bodyPr>
          <a:lstStyle/>
          <a:p>
            <a:pPr>
              <a:spcBef>
                <a:spcPts val="600"/>
              </a:spcBef>
              <a:buClr>
                <a:srgbClr val="73132E"/>
              </a:buClr>
              <a:buFont typeface="Wingdings" pitchFamily="2" charset="2"/>
              <a:buNone/>
            </a:pPr>
            <a:r>
              <a:rPr lang="en-US" sz="2400" dirty="0">
                <a:latin typeface="+mn-lt"/>
              </a:rPr>
              <a:t>            Overall effective tax rate = 24 percent</a:t>
            </a:r>
          </a:p>
          <a:p>
            <a:pPr algn="ctr">
              <a:spcBef>
                <a:spcPts val="600"/>
              </a:spcBef>
              <a:buClr>
                <a:srgbClr val="73132E"/>
              </a:buClr>
              <a:buFont typeface="Wingdings" pitchFamily="2" charset="2"/>
              <a:buNone/>
            </a:pPr>
            <a:r>
              <a:rPr lang="en-US" sz="2400" dirty="0">
                <a:latin typeface="+mn-lt"/>
              </a:rPr>
              <a:t>                                                     = [(16.9%</a:t>
            </a:r>
            <a:r>
              <a:rPr lang="en-US" sz="2400" dirty="0"/>
              <a:t> – </a:t>
            </a:r>
            <a:r>
              <a:rPr lang="en-US" sz="2400" dirty="0">
                <a:latin typeface="+mn-lt"/>
              </a:rPr>
              <a:t>12.8%) ÷ 16.9%)]</a:t>
            </a:r>
          </a:p>
        </p:txBody>
      </p:sp>
      <p:sp>
        <p:nvSpPr>
          <p:cNvPr id="2" name="Footer Placeholder 1">
            <a:extLst>
              <a:ext uri="{FF2B5EF4-FFF2-40B4-BE49-F238E27FC236}">
                <a16:creationId xmlns:a16="http://schemas.microsoft.com/office/drawing/2014/main" id="{FDF6B34C-124F-8D2F-D94E-4399431EE48A}"/>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pic>
        <p:nvPicPr>
          <p:cNvPr id="4" name="Picture 3">
            <a:extLst>
              <a:ext uri="{FF2B5EF4-FFF2-40B4-BE49-F238E27FC236}">
                <a16:creationId xmlns:a16="http://schemas.microsoft.com/office/drawing/2014/main" id="{321A633D-EE51-D1A1-D04B-2DD63F4C9CDE}"/>
              </a:ext>
            </a:extLst>
          </p:cNvPr>
          <p:cNvPicPr>
            <a:picLocks noChangeAspect="1"/>
          </p:cNvPicPr>
          <p:nvPr/>
        </p:nvPicPr>
        <p:blipFill>
          <a:blip r:embed="rId2"/>
          <a:stretch>
            <a:fillRect/>
          </a:stretch>
        </p:blipFill>
        <p:spPr>
          <a:xfrm>
            <a:off x="167640" y="2200870"/>
            <a:ext cx="8822430" cy="1654852"/>
          </a:xfrm>
          <a:prstGeom prst="rect">
            <a:avLst/>
          </a:prstGeom>
        </p:spPr>
      </p:pic>
    </p:spTree>
    <p:extLst>
      <p:ext uri="{BB962C8B-B14F-4D97-AF65-F5344CB8AC3E}">
        <p14:creationId xmlns:p14="http://schemas.microsoft.com/office/powerpoint/2010/main" val="65689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0201E-CFFE-B044-8D12-891B4C58AF5B}"/>
              </a:ext>
            </a:extLst>
          </p:cNvPr>
          <p:cNvSpPr>
            <a:spLocks noGrp="1"/>
          </p:cNvSpPr>
          <p:nvPr>
            <p:ph type="subTitle" idx="1"/>
          </p:nvPr>
        </p:nvSpPr>
        <p:spPr>
          <a:xfrm>
            <a:off x="650019" y="5114543"/>
            <a:ext cx="8077200" cy="1499616"/>
          </a:xfrm>
        </p:spPr>
        <p:txBody>
          <a:bodyPr anchor="ctr">
            <a:normAutofit/>
          </a:bodyPr>
          <a:lstStyle/>
          <a:p>
            <a:r>
              <a:rPr lang="en-US" sz="3600" dirty="0">
                <a:solidFill>
                  <a:srgbClr val="39639D"/>
                </a:solidFill>
              </a:rPr>
              <a:t>Deferring Taxes on Property Sales</a:t>
            </a:r>
          </a:p>
        </p:txBody>
      </p:sp>
      <p:sp>
        <p:nvSpPr>
          <p:cNvPr id="4" name="Slide Number Placeholder 3">
            <a:extLst>
              <a:ext uri="{FF2B5EF4-FFF2-40B4-BE49-F238E27FC236}">
                <a16:creationId xmlns:a16="http://schemas.microsoft.com/office/drawing/2014/main" id="{96C84CAE-AE16-A1DA-16F1-AFB4EEBD30F3}"/>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65</a:t>
            </a:fld>
            <a:endParaRPr lang="en-US" altLang="en-US" dirty="0">
              <a:solidFill>
                <a:prstClr val="white">
                  <a:tint val="95000"/>
                </a:prstClr>
              </a:solidFill>
            </a:endParaRPr>
          </a:p>
        </p:txBody>
      </p:sp>
      <p:sp>
        <p:nvSpPr>
          <p:cNvPr id="6" name="Slide Number Placeholder 2">
            <a:extLst>
              <a:ext uri="{FF2B5EF4-FFF2-40B4-BE49-F238E27FC236}">
                <a16:creationId xmlns:a16="http://schemas.microsoft.com/office/drawing/2014/main" id="{71B3AF8D-8C28-8D8E-AB38-B3D4763C5392}"/>
              </a:ext>
            </a:extLst>
          </p:cNvPr>
          <p:cNvSpPr txBox="1">
            <a:spLocks/>
          </p:cNvSpPr>
          <p:nvPr/>
        </p:nvSpPr>
        <p:spPr>
          <a:xfrm>
            <a:off x="8333936" y="6476999"/>
            <a:ext cx="733864" cy="274320"/>
          </a:xfrm>
          <a:prstGeom prst="rect">
            <a:avLst/>
          </a:prstGeom>
        </p:spPr>
        <p:txBody>
          <a:bodyPr vert="horz" bIns="0" rtlCol="0" anchor="b"/>
          <a:lstStyle>
            <a:defPPr>
              <a:defRPr lang="en-US"/>
            </a:defPPr>
            <a:lvl1pPr algn="r" rtl="0" eaLnBrk="1" fontAlgn="base" latinLnBrk="0" hangingPunct="1">
              <a:spcBef>
                <a:spcPct val="0"/>
              </a:spcBef>
              <a:spcAft>
                <a:spcPct val="0"/>
              </a:spcAft>
              <a:defRPr kumimoji="0" sz="1200" kern="1200">
                <a:solidFill>
                  <a:schemeClr val="tx1">
                    <a:tint val="9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E8188CF-90C3-40D8-BEE3-CE1B8A8C4273}" type="slidenum">
              <a:rPr lang="en-US" altLang="en-US" smtClean="0">
                <a:solidFill>
                  <a:prstClr val="black">
                    <a:tint val="95000"/>
                  </a:prstClr>
                </a:solidFill>
              </a:rPr>
              <a:pPr/>
              <a:t>65</a:t>
            </a:fld>
            <a:endParaRPr lang="en-US" altLang="en-US">
              <a:solidFill>
                <a:prstClr val="black">
                  <a:tint val="95000"/>
                </a:prstClr>
              </a:solidFill>
            </a:endParaRPr>
          </a:p>
        </p:txBody>
      </p:sp>
      <p:sp>
        <p:nvSpPr>
          <p:cNvPr id="7" name="Footer Placeholder 1">
            <a:extLst>
              <a:ext uri="{FF2B5EF4-FFF2-40B4-BE49-F238E27FC236}">
                <a16:creationId xmlns:a16="http://schemas.microsoft.com/office/drawing/2014/main" id="{77DAD29E-EF02-6331-2180-036BFF463407}"/>
              </a:ext>
            </a:extLst>
          </p:cNvPr>
          <p:cNvSpPr txBox="1">
            <a:spLocks/>
          </p:cNvSpPr>
          <p:nvPr/>
        </p:nvSpPr>
        <p:spPr>
          <a:xfrm>
            <a:off x="584090" y="6526362"/>
            <a:ext cx="7691115" cy="274320"/>
          </a:xfrm>
          <a:prstGeom prst="rect">
            <a:avLst/>
          </a:prstGeom>
        </p:spPr>
        <p:txBody>
          <a:bodyPr vert="horz" lIns="45720" rIns="45720" bIns="0" rtlCol="0" anchor="b"/>
          <a:lstStyle>
            <a:defPPr>
              <a:defRPr lang="en-US"/>
            </a:defPPr>
            <a:lvl1pPr algn="ctr" rtl="0" eaLnBrk="1" fontAlgn="base" latinLnBrk="0" hangingPunct="1">
              <a:spcBef>
                <a:spcPct val="0"/>
              </a:spcBef>
              <a:spcAft>
                <a:spcPct val="0"/>
              </a:spcAft>
              <a:defRPr kumimoji="0"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solidFill>
                  <a:prstClr val="black">
                    <a:tint val="95000"/>
                  </a:prstClr>
                </a:solidFill>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867155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152400"/>
            <a:ext cx="8610600" cy="1143000"/>
          </a:xfrm>
        </p:spPr>
        <p:txBody>
          <a:bodyPr>
            <a:normAutofit/>
          </a:bodyPr>
          <a:lstStyle/>
          <a:p>
            <a:pPr eaLnBrk="1" hangingPunct="1"/>
            <a:r>
              <a:rPr lang="en-US" sz="3600" dirty="0"/>
              <a:t>Do </a:t>
            </a:r>
            <a:r>
              <a:rPr lang="en-US" dirty="0"/>
              <a:t>You Remember This Slide?</a:t>
            </a:r>
            <a:endParaRPr lang="en-US" sz="3600" dirty="0">
              <a:solidFill>
                <a:schemeClr val="tx1"/>
              </a:solidFill>
            </a:endParaRPr>
          </a:p>
        </p:txBody>
      </p:sp>
      <p:sp>
        <p:nvSpPr>
          <p:cNvPr id="219139" name="Rectangle 3"/>
          <p:cNvSpPr>
            <a:spLocks noGrp="1" noChangeArrowheads="1"/>
          </p:cNvSpPr>
          <p:nvPr>
            <p:ph idx="1"/>
          </p:nvPr>
        </p:nvSpPr>
        <p:spPr>
          <a:xfrm>
            <a:off x="152400" y="1524000"/>
            <a:ext cx="8686800" cy="4800600"/>
          </a:xfrm>
        </p:spPr>
        <p:txBody>
          <a:bodyPr/>
          <a:lstStyle/>
          <a:p>
            <a:pPr eaLnBrk="1" hangingPunct="1">
              <a:spcBef>
                <a:spcPts val="600"/>
              </a:spcBef>
            </a:pPr>
            <a:r>
              <a:rPr lang="en-US" dirty="0"/>
              <a:t>Types of dispositions…….</a:t>
            </a:r>
          </a:p>
          <a:p>
            <a:pPr eaLnBrk="1" hangingPunct="1">
              <a:spcBef>
                <a:spcPts val="600"/>
              </a:spcBef>
            </a:pPr>
            <a:r>
              <a:rPr lang="en-US" dirty="0"/>
              <a:t>Fully taxable transactions</a:t>
            </a:r>
          </a:p>
          <a:p>
            <a:pPr lvl="1" eaLnBrk="1" hangingPunct="1">
              <a:spcBef>
                <a:spcPts val="600"/>
              </a:spcBef>
            </a:pPr>
            <a:r>
              <a:rPr lang="en-US" dirty="0"/>
              <a:t>When seller receives full payment from buyer in sale year</a:t>
            </a:r>
          </a:p>
          <a:p>
            <a:pPr eaLnBrk="1" hangingPunct="1">
              <a:spcBef>
                <a:spcPts val="600"/>
              </a:spcBef>
            </a:pPr>
            <a:r>
              <a:rPr lang="en-US" dirty="0"/>
              <a:t>Tax-deferred transactions</a:t>
            </a:r>
          </a:p>
          <a:p>
            <a:pPr lvl="1" eaLnBrk="1" hangingPunct="1">
              <a:spcBef>
                <a:spcPts val="600"/>
              </a:spcBef>
            </a:pPr>
            <a:r>
              <a:rPr lang="en-US" dirty="0"/>
              <a:t>Section 1031 “like-kind “exchanges</a:t>
            </a:r>
          </a:p>
          <a:p>
            <a:pPr lvl="1" eaLnBrk="1" hangingPunct="1">
              <a:spcBef>
                <a:spcPts val="600"/>
              </a:spcBef>
            </a:pPr>
            <a:r>
              <a:rPr lang="en-US" dirty="0"/>
              <a:t>“Opportunity Zone” investments (TCJA)</a:t>
            </a:r>
          </a:p>
        </p:txBody>
      </p:sp>
      <p:sp>
        <p:nvSpPr>
          <p:cNvPr id="4" name="Slide Number Placeholder 5"/>
          <p:cNvSpPr>
            <a:spLocks noGrp="1"/>
          </p:cNvSpPr>
          <p:nvPr>
            <p:ph type="sldNum" sz="quarter" idx="12"/>
          </p:nvPr>
        </p:nvSpPr>
        <p:spPr/>
        <p:txBody>
          <a:bodyPr/>
          <a:lstStyle/>
          <a:p>
            <a:pPr>
              <a:defRPr/>
            </a:pPr>
            <a:fld id="{97907931-2B8D-414B-9022-EA2F272886C4}" type="slidenum">
              <a:rPr lang="en-US" altLang="en-US"/>
              <a:pPr>
                <a:defRPr/>
              </a:pPr>
              <a:t>66</a:t>
            </a:fld>
            <a:endParaRPr lang="en-US" altLang="en-US"/>
          </a:p>
        </p:txBody>
      </p:sp>
      <p:sp>
        <p:nvSpPr>
          <p:cNvPr id="2" name="Footer Placeholder 1">
            <a:extLst>
              <a:ext uri="{FF2B5EF4-FFF2-40B4-BE49-F238E27FC236}">
                <a16:creationId xmlns:a16="http://schemas.microsoft.com/office/drawing/2014/main" id="{C6540B01-BC59-D4C7-CA84-3360646AC20E}"/>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1804656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1925" y="152400"/>
            <a:ext cx="8448675" cy="1143000"/>
          </a:xfrm>
        </p:spPr>
        <p:txBody>
          <a:bodyPr>
            <a:noAutofit/>
          </a:bodyPr>
          <a:lstStyle/>
          <a:p>
            <a:pPr eaLnBrk="1" fontAlgn="auto" hangingPunct="1">
              <a:spcAft>
                <a:spcPts val="0"/>
              </a:spcAft>
              <a:defRPr/>
            </a:pPr>
            <a:r>
              <a:rPr lang="en-US" altLang="en-US" sz="3600" dirty="0"/>
              <a:t>Section 1031 Exchanges</a:t>
            </a:r>
          </a:p>
        </p:txBody>
      </p:sp>
      <p:sp>
        <p:nvSpPr>
          <p:cNvPr id="7171" name="Rectangle 3"/>
          <p:cNvSpPr>
            <a:spLocks noGrp="1" noChangeArrowheads="1"/>
          </p:cNvSpPr>
          <p:nvPr>
            <p:ph idx="1"/>
          </p:nvPr>
        </p:nvSpPr>
        <p:spPr>
          <a:xfrm>
            <a:off x="152400" y="1524000"/>
            <a:ext cx="8763000" cy="990600"/>
          </a:xfrm>
        </p:spPr>
        <p:txBody>
          <a:bodyPr/>
          <a:lstStyle/>
          <a:p>
            <a:pPr eaLnBrk="1" hangingPunct="1"/>
            <a:r>
              <a:rPr lang="en-US" altLang="en-US" dirty="0"/>
              <a:t>Exchanges are performed under Section 1031 of Internal Revenue Code, which states that:</a:t>
            </a:r>
          </a:p>
        </p:txBody>
      </p:sp>
      <p:sp>
        <p:nvSpPr>
          <p:cNvPr id="7172" name="Text Box 4"/>
          <p:cNvSpPr txBox="1">
            <a:spLocks noChangeArrowheads="1"/>
          </p:cNvSpPr>
          <p:nvPr/>
        </p:nvSpPr>
        <p:spPr bwMode="auto">
          <a:xfrm>
            <a:off x="914400" y="2635250"/>
            <a:ext cx="63246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a:r>
              <a:rPr lang="en-US" altLang="en-US" sz="2400" dirty="0"/>
              <a:t>"no gain or loss shall be </a:t>
            </a:r>
            <a:r>
              <a:rPr lang="en-US" altLang="en-US" sz="2400" i="1" dirty="0"/>
              <a:t>recognized</a:t>
            </a:r>
            <a:r>
              <a:rPr lang="en-US" altLang="en-US" sz="2400" dirty="0"/>
              <a:t> if property held for productive use in trade or business or for investment is exchanged solely for property of a </a:t>
            </a:r>
            <a:r>
              <a:rPr lang="en-US" altLang="en-US" sz="2400" i="1" dirty="0"/>
              <a:t>like kind</a:t>
            </a:r>
            <a:r>
              <a:rPr lang="en-US" altLang="en-US" sz="2400" dirty="0"/>
              <a:t> to be held either for productive use in trade or business or for investment"</a:t>
            </a:r>
            <a:endParaRPr lang="en-US" altLang="en-US" sz="2400" dirty="0">
              <a:latin typeface="Times New Roman" pitchFamily="18" charset="0"/>
            </a:endParaRPr>
          </a:p>
          <a:p>
            <a:pPr>
              <a:spcBef>
                <a:spcPct val="50000"/>
              </a:spcBef>
            </a:pPr>
            <a:endParaRPr lang="en-US" altLang="en-US" sz="2400" dirty="0"/>
          </a:p>
        </p:txBody>
      </p:sp>
      <p:sp>
        <p:nvSpPr>
          <p:cNvPr id="2" name="Footer Placeholder 1">
            <a:extLst>
              <a:ext uri="{FF2B5EF4-FFF2-40B4-BE49-F238E27FC236}">
                <a16:creationId xmlns:a16="http://schemas.microsoft.com/office/drawing/2014/main" id="{FB817868-79A6-6300-7B7C-188D3F46F0EF}"/>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3" name="Slide Number Placeholder 2">
            <a:extLst>
              <a:ext uri="{FF2B5EF4-FFF2-40B4-BE49-F238E27FC236}">
                <a16:creationId xmlns:a16="http://schemas.microsoft.com/office/drawing/2014/main" id="{3C60686F-021F-1EC9-E00B-651A946C48EF}"/>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67</a:t>
            </a:fld>
            <a:endParaRPr lang="en-US" altLang="en-US">
              <a:solidFill>
                <a:prstClr val="black">
                  <a:tint val="95000"/>
                </a:prstClr>
              </a:solidFill>
            </a:endParaRPr>
          </a:p>
        </p:txBody>
      </p:sp>
    </p:spTree>
    <p:extLst>
      <p:ext uri="{BB962C8B-B14F-4D97-AF65-F5344CB8AC3E}">
        <p14:creationId xmlns:p14="http://schemas.microsoft.com/office/powerpoint/2010/main" val="263038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1925" y="152400"/>
            <a:ext cx="8524875" cy="1143000"/>
          </a:xfrm>
        </p:spPr>
        <p:txBody>
          <a:bodyPr>
            <a:noAutofit/>
          </a:bodyPr>
          <a:lstStyle/>
          <a:p>
            <a:pPr eaLnBrk="1" fontAlgn="auto" hangingPunct="1">
              <a:spcAft>
                <a:spcPts val="0"/>
              </a:spcAft>
              <a:defRPr/>
            </a:pPr>
            <a:r>
              <a:rPr lang="en-US" altLang="en-US" sz="3600" dirty="0"/>
              <a:t>Section 1031 Exchanges</a:t>
            </a:r>
          </a:p>
        </p:txBody>
      </p:sp>
      <p:sp>
        <p:nvSpPr>
          <p:cNvPr id="8195" name="Rectangle 3"/>
          <p:cNvSpPr txBox="1">
            <a:spLocks noChangeArrowheads="1"/>
          </p:cNvSpPr>
          <p:nvPr/>
        </p:nvSpPr>
        <p:spPr bwMode="auto">
          <a:xfrm>
            <a:off x="152400" y="15240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spcBef>
                <a:spcPct val="20000"/>
              </a:spcBef>
              <a:buClr>
                <a:srgbClr val="303F70"/>
              </a:buClr>
              <a:buFont typeface="Arial" panose="020B0604020202020204" pitchFamily="34" charset="0"/>
              <a:buChar char="•"/>
            </a:pPr>
            <a:r>
              <a:rPr lang="en-US" altLang="en-US" sz="2800" dirty="0">
                <a:latin typeface="Book Antiqua" pitchFamily="18" charset="0"/>
              </a:rPr>
              <a:t>Involved 50% or more of all transactions in some markets (prior to market downturn, 2008-2012)</a:t>
            </a:r>
          </a:p>
          <a:p>
            <a:pPr marL="457200" indent="-457200">
              <a:spcBef>
                <a:spcPct val="20000"/>
              </a:spcBef>
              <a:buClr>
                <a:srgbClr val="303F70"/>
              </a:buClr>
              <a:buFont typeface="Arial" panose="020B0604020202020204" pitchFamily="34" charset="0"/>
              <a:buChar char="•"/>
            </a:pPr>
            <a:r>
              <a:rPr lang="en-US" altLang="en-US" sz="2800" dirty="0">
                <a:latin typeface="Book Antiqua" pitchFamily="18" charset="0"/>
              </a:rPr>
              <a:t>Note: Creates tax deferral, NOT tax exclusion!</a:t>
            </a:r>
          </a:p>
          <a:p>
            <a:pPr lvl="1">
              <a:spcBef>
                <a:spcPct val="20000"/>
              </a:spcBef>
              <a:buClr>
                <a:srgbClr val="303F70"/>
              </a:buClr>
              <a:buFont typeface="Arial" panose="020B0604020202020204" pitchFamily="34" charset="0"/>
              <a:buChar char="•"/>
            </a:pPr>
            <a:r>
              <a:rPr lang="en-US" altLang="en-US" sz="2400" dirty="0">
                <a:latin typeface="Book Antiqua" pitchFamily="18" charset="0"/>
              </a:rPr>
              <a:t>How different from owner-occupied housing?</a:t>
            </a:r>
          </a:p>
          <a:p>
            <a:pPr>
              <a:spcBef>
                <a:spcPct val="20000"/>
              </a:spcBef>
              <a:buClr>
                <a:srgbClr val="303F70"/>
              </a:buClr>
            </a:pPr>
            <a:endParaRPr lang="en-US" altLang="en-US" sz="2800" dirty="0">
              <a:solidFill>
                <a:srgbClr val="303F70"/>
              </a:solidFill>
            </a:endParaRPr>
          </a:p>
          <a:p>
            <a:pPr>
              <a:spcBef>
                <a:spcPct val="20000"/>
              </a:spcBef>
              <a:buClr>
                <a:srgbClr val="303F70"/>
              </a:buClr>
              <a:buFont typeface="Wingdings" pitchFamily="2" charset="2"/>
              <a:buChar char="n"/>
            </a:pPr>
            <a:endParaRPr lang="en-US" altLang="en-US" sz="2800" dirty="0">
              <a:solidFill>
                <a:srgbClr val="303F70"/>
              </a:solidFill>
            </a:endParaRPr>
          </a:p>
          <a:p>
            <a:pPr>
              <a:spcBef>
                <a:spcPct val="20000"/>
              </a:spcBef>
              <a:buClr>
                <a:srgbClr val="303F70"/>
              </a:buClr>
              <a:buFont typeface="Wingdings" pitchFamily="2" charset="2"/>
              <a:buChar char="n"/>
            </a:pPr>
            <a:endParaRPr lang="en-US" altLang="en-US" sz="2800" dirty="0">
              <a:solidFill>
                <a:srgbClr val="303F70"/>
              </a:solidFill>
            </a:endParaRPr>
          </a:p>
        </p:txBody>
      </p:sp>
      <p:sp>
        <p:nvSpPr>
          <p:cNvPr id="2" name="Footer Placeholder 1">
            <a:extLst>
              <a:ext uri="{FF2B5EF4-FFF2-40B4-BE49-F238E27FC236}">
                <a16:creationId xmlns:a16="http://schemas.microsoft.com/office/drawing/2014/main" id="{0D7F3BAF-61CA-1373-01BA-8731B7508A0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FCC89531-F0DA-7D8A-A40C-388030961A2A}"/>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68</a:t>
            </a:fld>
            <a:endParaRPr lang="en-US" altLang="en-US">
              <a:solidFill>
                <a:prstClr val="black">
                  <a:tint val="95000"/>
                </a:prstClr>
              </a:solidFill>
            </a:endParaRPr>
          </a:p>
        </p:txBody>
      </p:sp>
    </p:spTree>
    <p:extLst>
      <p:ext uri="{BB962C8B-B14F-4D97-AF65-F5344CB8AC3E}">
        <p14:creationId xmlns:p14="http://schemas.microsoft.com/office/powerpoint/2010/main" val="1561688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52400"/>
            <a:ext cx="8534400" cy="1143000"/>
          </a:xfrm>
        </p:spPr>
        <p:txBody>
          <a:bodyPr>
            <a:noAutofit/>
          </a:bodyPr>
          <a:lstStyle/>
          <a:p>
            <a:pPr eaLnBrk="1" fontAlgn="auto" hangingPunct="1">
              <a:spcAft>
                <a:spcPts val="0"/>
              </a:spcAft>
              <a:defRPr/>
            </a:pPr>
            <a:r>
              <a:rPr lang="en-US" altLang="en-US" sz="3600" dirty="0"/>
              <a:t>Why Exchange?</a:t>
            </a:r>
          </a:p>
        </p:txBody>
      </p:sp>
      <p:sp>
        <p:nvSpPr>
          <p:cNvPr id="21507" name="Rectangle 3"/>
          <p:cNvSpPr>
            <a:spLocks noGrp="1" noChangeArrowheads="1"/>
          </p:cNvSpPr>
          <p:nvPr>
            <p:ph idx="1"/>
          </p:nvPr>
        </p:nvSpPr>
        <p:spPr>
          <a:xfrm>
            <a:off x="152400" y="1524000"/>
            <a:ext cx="8915400" cy="1524000"/>
          </a:xfrm>
        </p:spPr>
        <p:txBody>
          <a:bodyPr/>
          <a:lstStyle/>
          <a:p>
            <a:pPr eaLnBrk="1" hangingPunct="1"/>
            <a:r>
              <a:rPr lang="en-US" altLang="en-US" dirty="0"/>
              <a:t>Conserve cash by deferring </a:t>
            </a:r>
            <a:r>
              <a:rPr lang="en-US" altLang="en-US" i="1" dirty="0"/>
              <a:t>recognition</a:t>
            </a:r>
            <a:r>
              <a:rPr lang="en-US" altLang="en-US" dirty="0"/>
              <a:t> of part or all of </a:t>
            </a:r>
            <a:r>
              <a:rPr lang="en-US" altLang="en-US" i="1" dirty="0"/>
              <a:t>realized</a:t>
            </a:r>
            <a:r>
              <a:rPr lang="en-US" altLang="en-US" dirty="0"/>
              <a:t> gain</a:t>
            </a:r>
          </a:p>
          <a:p>
            <a:pPr lvl="1" eaLnBrk="1" hangingPunct="1"/>
            <a:r>
              <a:rPr lang="en-US" altLang="en-US" dirty="0"/>
              <a:t>Deferred taxes are akin to interest free loan from Treasury</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marL="119062" indent="0" eaLnBrk="1" hangingPunct="1">
              <a:buNone/>
            </a:pPr>
            <a:endParaRPr lang="en-US" altLang="en-US" dirty="0"/>
          </a:p>
        </p:txBody>
      </p:sp>
      <p:pic>
        <p:nvPicPr>
          <p:cNvPr id="4" name="Picture 2" descr="P:\ree6395\spring14\Class Notes\Webinar - Intro 1-8-14 - w-copyright_Page_10.jpg"/>
          <p:cNvPicPr>
            <a:picLocks noChangeAspect="1" noChangeArrowheads="1"/>
          </p:cNvPicPr>
          <p:nvPr/>
        </p:nvPicPr>
        <p:blipFill rotWithShape="1">
          <a:blip r:embed="rId2">
            <a:extLst>
              <a:ext uri="{28A0092B-C50C-407E-A947-70E740481C1C}">
                <a14:useLocalDpi xmlns:a14="http://schemas.microsoft.com/office/drawing/2010/main" val="0"/>
              </a:ext>
            </a:extLst>
          </a:blip>
          <a:srcRect t="23600" b="13000"/>
          <a:stretch/>
        </p:blipFill>
        <p:spPr bwMode="auto">
          <a:xfrm>
            <a:off x="1219200" y="3151070"/>
            <a:ext cx="6521981" cy="3097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3581400" y="6260068"/>
            <a:ext cx="1600200" cy="369332"/>
          </a:xfrm>
          <a:prstGeom prst="rect">
            <a:avLst/>
          </a:prstGeom>
          <a:solidFill>
            <a:srgbClr val="303F70"/>
          </a:solidFill>
          <a:ln w="15875">
            <a:solidFill>
              <a:srgbClr val="E7AC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a:solidFill>
                  <a:schemeClr val="bg1"/>
                </a:solidFill>
              </a:rPr>
              <a:t>w/o exchange</a:t>
            </a:r>
          </a:p>
        </p:txBody>
      </p:sp>
      <p:sp>
        <p:nvSpPr>
          <p:cNvPr id="6" name="Text Box 11"/>
          <p:cNvSpPr txBox="1">
            <a:spLocks noChangeArrowheads="1"/>
          </p:cNvSpPr>
          <p:nvPr/>
        </p:nvSpPr>
        <p:spPr bwMode="auto">
          <a:xfrm>
            <a:off x="5562600" y="6260068"/>
            <a:ext cx="1752600" cy="369332"/>
          </a:xfrm>
          <a:prstGeom prst="rect">
            <a:avLst/>
          </a:prstGeom>
          <a:solidFill>
            <a:srgbClr val="303F70"/>
          </a:solidFill>
          <a:ln w="15875">
            <a:solidFill>
              <a:srgbClr val="E7AC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a:solidFill>
                  <a:schemeClr val="bg1"/>
                </a:solidFill>
              </a:rPr>
              <a:t>with exchange</a:t>
            </a:r>
          </a:p>
        </p:txBody>
      </p:sp>
      <p:sp>
        <p:nvSpPr>
          <p:cNvPr id="7" name="Text Box 11"/>
          <p:cNvSpPr txBox="1">
            <a:spLocks noChangeArrowheads="1"/>
          </p:cNvSpPr>
          <p:nvPr/>
        </p:nvSpPr>
        <p:spPr bwMode="auto">
          <a:xfrm>
            <a:off x="1600200" y="6248400"/>
            <a:ext cx="1447800" cy="523220"/>
          </a:xfrm>
          <a:prstGeom prst="rect">
            <a:avLst/>
          </a:prstGeom>
          <a:solidFill>
            <a:srgbClr val="303F70"/>
          </a:solidFill>
          <a:ln w="15875">
            <a:solidFill>
              <a:srgbClr val="E7AC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400" dirty="0">
                <a:solidFill>
                  <a:schemeClr val="bg1"/>
                </a:solidFill>
              </a:rPr>
              <a:t>MV – mortgage amount</a:t>
            </a:r>
          </a:p>
        </p:txBody>
      </p:sp>
      <p:sp>
        <p:nvSpPr>
          <p:cNvPr id="2" name="Footer Placeholder 1">
            <a:extLst>
              <a:ext uri="{FF2B5EF4-FFF2-40B4-BE49-F238E27FC236}">
                <a16:creationId xmlns:a16="http://schemas.microsoft.com/office/drawing/2014/main" id="{693058CC-8A07-32F6-0B55-7F8AC8C1E209}"/>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AD4B50AA-0AE1-E636-09CE-98B1F82FAF54}"/>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69</a:t>
            </a:fld>
            <a:endParaRPr lang="en-US" altLang="en-US">
              <a:solidFill>
                <a:prstClr val="black">
                  <a:tint val="95000"/>
                </a:prstClr>
              </a:solidFill>
            </a:endParaRPr>
          </a:p>
        </p:txBody>
      </p:sp>
    </p:spTree>
    <p:extLst>
      <p:ext uri="{BB962C8B-B14F-4D97-AF65-F5344CB8AC3E}">
        <p14:creationId xmlns:p14="http://schemas.microsoft.com/office/powerpoint/2010/main" val="383658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8534400" cy="1219200"/>
          </a:xfrm>
        </p:spPr>
        <p:txBody>
          <a:bodyPr/>
          <a:lstStyle/>
          <a:p>
            <a:pPr eaLnBrk="1" hangingPunct="1"/>
            <a:r>
              <a:rPr lang="en-US" sz="3600" dirty="0"/>
              <a:t>Income Subject to Taxation</a:t>
            </a:r>
            <a:endParaRPr lang="en-US" sz="3600" dirty="0">
              <a:solidFill>
                <a:schemeClr val="tx1"/>
              </a:solidFill>
            </a:endParaRPr>
          </a:p>
        </p:txBody>
      </p:sp>
      <p:sp>
        <p:nvSpPr>
          <p:cNvPr id="13" name="Slide Number Placeholder 4"/>
          <p:cNvSpPr>
            <a:spLocks noGrp="1"/>
          </p:cNvSpPr>
          <p:nvPr>
            <p:ph type="sldNum" sz="quarter" idx="12"/>
          </p:nvPr>
        </p:nvSpPr>
        <p:spPr/>
        <p:txBody>
          <a:bodyPr/>
          <a:lstStyle/>
          <a:p>
            <a:pPr>
              <a:defRPr/>
            </a:pPr>
            <a:fld id="{1F5F7BEE-BEF8-4AC0-9ECB-A6BB3E72EE01}" type="slidenum">
              <a:rPr lang="en-US" altLang="en-US"/>
              <a:pPr>
                <a:defRPr/>
              </a:pPr>
              <a:t>7</a:t>
            </a:fld>
            <a:endParaRPr lang="en-US" altLang="en-US"/>
          </a:p>
        </p:txBody>
      </p:sp>
      <p:sp>
        <p:nvSpPr>
          <p:cNvPr id="23555" name="Text Box 3"/>
          <p:cNvSpPr txBox="1">
            <a:spLocks noChangeArrowheads="1"/>
          </p:cNvSpPr>
          <p:nvPr/>
        </p:nvSpPr>
        <p:spPr bwMode="auto">
          <a:xfrm>
            <a:off x="914400" y="2209800"/>
            <a:ext cx="2057400" cy="2794000"/>
          </a:xfrm>
          <a:prstGeom prst="rect">
            <a:avLst/>
          </a:prstGeom>
          <a:solidFill>
            <a:schemeClr val="accent2">
              <a:lumMod val="40000"/>
              <a:lumOff val="60000"/>
            </a:schemeClr>
          </a:solidFill>
          <a:ln w="9525">
            <a:noFill/>
            <a:miter lim="800000"/>
            <a:headEnd/>
            <a:tailEnd/>
          </a:ln>
        </p:spPr>
        <p:txBody>
          <a:bodyPr>
            <a:spAutoFit/>
          </a:bodyPr>
          <a:lstStyle/>
          <a:p>
            <a:pPr eaLnBrk="0" hangingPunct="0">
              <a:spcBef>
                <a:spcPct val="50000"/>
              </a:spcBef>
            </a:pPr>
            <a:r>
              <a:rPr lang="en-US" sz="1600" dirty="0"/>
              <a:t>+</a:t>
            </a:r>
            <a:r>
              <a:rPr lang="en-US" sz="2800" dirty="0"/>
              <a:t> </a:t>
            </a:r>
            <a:r>
              <a:rPr lang="en-US" sz="1600" dirty="0"/>
              <a:t>Salary Income</a:t>
            </a:r>
          </a:p>
          <a:p>
            <a:pPr eaLnBrk="0" hangingPunct="0">
              <a:spcBef>
                <a:spcPct val="50000"/>
              </a:spcBef>
            </a:pPr>
            <a:r>
              <a:rPr lang="en-US" sz="1600" dirty="0"/>
              <a:t>+ Consulting Income</a:t>
            </a:r>
          </a:p>
          <a:p>
            <a:pPr eaLnBrk="0" hangingPunct="0">
              <a:lnSpc>
                <a:spcPct val="75000"/>
              </a:lnSpc>
              <a:spcBef>
                <a:spcPct val="50000"/>
              </a:spcBef>
            </a:pPr>
            <a:r>
              <a:rPr lang="en-US" sz="1600" dirty="0"/>
              <a:t>+ Sales </a:t>
            </a:r>
          </a:p>
          <a:p>
            <a:pPr eaLnBrk="0" hangingPunct="0">
              <a:lnSpc>
                <a:spcPct val="75000"/>
              </a:lnSpc>
              <a:spcBef>
                <a:spcPct val="50000"/>
              </a:spcBef>
            </a:pPr>
            <a:r>
              <a:rPr lang="en-US" sz="1600" dirty="0"/>
              <a:t>   Commissions</a:t>
            </a:r>
          </a:p>
          <a:p>
            <a:pPr eaLnBrk="0" hangingPunct="0">
              <a:lnSpc>
                <a:spcPct val="65000"/>
              </a:lnSpc>
              <a:spcBef>
                <a:spcPct val="50000"/>
              </a:spcBef>
            </a:pPr>
            <a:r>
              <a:rPr lang="en-US" sz="1600" b="1" dirty="0"/>
              <a:t>=</a:t>
            </a:r>
            <a:r>
              <a:rPr lang="en-US" sz="1600" dirty="0"/>
              <a:t> </a:t>
            </a:r>
            <a:r>
              <a:rPr lang="en-US" sz="1600" b="1" dirty="0"/>
              <a:t>Net Active</a:t>
            </a:r>
          </a:p>
          <a:p>
            <a:pPr eaLnBrk="0" hangingPunct="0">
              <a:lnSpc>
                <a:spcPct val="65000"/>
              </a:lnSpc>
              <a:spcBef>
                <a:spcPct val="50000"/>
              </a:spcBef>
            </a:pPr>
            <a:r>
              <a:rPr lang="en-US" sz="1600" b="1" dirty="0"/>
              <a:t>   Income</a:t>
            </a:r>
          </a:p>
          <a:p>
            <a:pPr eaLnBrk="0" hangingPunct="0">
              <a:spcBef>
                <a:spcPct val="50000"/>
              </a:spcBef>
            </a:pPr>
            <a:endParaRPr lang="en-US" sz="1600" dirty="0"/>
          </a:p>
          <a:p>
            <a:pPr eaLnBrk="0" hangingPunct="0">
              <a:spcBef>
                <a:spcPct val="50000"/>
              </a:spcBef>
            </a:pPr>
            <a:endParaRPr lang="en-US" sz="1600" dirty="0"/>
          </a:p>
        </p:txBody>
      </p:sp>
      <p:sp>
        <p:nvSpPr>
          <p:cNvPr id="23556" name="Text Box 4"/>
          <p:cNvSpPr txBox="1">
            <a:spLocks noChangeArrowheads="1"/>
          </p:cNvSpPr>
          <p:nvPr/>
        </p:nvSpPr>
        <p:spPr bwMode="auto">
          <a:xfrm>
            <a:off x="2994025" y="2963863"/>
            <a:ext cx="2339975"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3557" name="Text Box 5"/>
          <p:cNvSpPr txBox="1">
            <a:spLocks noChangeArrowheads="1"/>
          </p:cNvSpPr>
          <p:nvPr/>
        </p:nvSpPr>
        <p:spPr bwMode="auto">
          <a:xfrm>
            <a:off x="3429000" y="2197100"/>
            <a:ext cx="2209800" cy="2832100"/>
          </a:xfrm>
          <a:prstGeom prst="rect">
            <a:avLst/>
          </a:prstGeom>
          <a:solidFill>
            <a:schemeClr val="accent3">
              <a:lumMod val="20000"/>
              <a:lumOff val="80000"/>
            </a:schemeClr>
          </a:solidFill>
          <a:ln w="9525">
            <a:noFill/>
            <a:miter lim="800000"/>
            <a:headEnd/>
            <a:tailEnd/>
          </a:ln>
        </p:spPr>
        <p:txBody>
          <a:bodyPr>
            <a:spAutoFit/>
          </a:bodyPr>
          <a:lstStyle/>
          <a:p>
            <a:pPr eaLnBrk="0" hangingPunct="0">
              <a:spcBef>
                <a:spcPct val="50000"/>
              </a:spcBef>
            </a:pPr>
            <a:r>
              <a:rPr lang="en-US" sz="1600" dirty="0"/>
              <a:t>+ Interest</a:t>
            </a:r>
          </a:p>
          <a:p>
            <a:pPr eaLnBrk="0" hangingPunct="0">
              <a:spcBef>
                <a:spcPct val="50000"/>
              </a:spcBef>
            </a:pPr>
            <a:r>
              <a:rPr lang="en-US" sz="1600" dirty="0"/>
              <a:t>+ Dividends</a:t>
            </a:r>
          </a:p>
          <a:p>
            <a:pPr eaLnBrk="0" hangingPunct="0">
              <a:spcBef>
                <a:spcPct val="50000"/>
              </a:spcBef>
            </a:pPr>
            <a:r>
              <a:rPr lang="en-US" sz="1600" dirty="0"/>
              <a:t>+ Annuities</a:t>
            </a:r>
          </a:p>
          <a:p>
            <a:pPr eaLnBrk="0" hangingPunct="0">
              <a:lnSpc>
                <a:spcPct val="70000"/>
              </a:lnSpc>
              <a:spcBef>
                <a:spcPct val="50000"/>
              </a:spcBef>
            </a:pPr>
            <a:r>
              <a:rPr lang="en-US" sz="1600" dirty="0"/>
              <a:t>+ Cap Gains on  </a:t>
            </a:r>
          </a:p>
          <a:p>
            <a:pPr eaLnBrk="0" hangingPunct="0">
              <a:lnSpc>
                <a:spcPct val="70000"/>
              </a:lnSpc>
              <a:spcBef>
                <a:spcPct val="50000"/>
              </a:spcBef>
            </a:pPr>
            <a:r>
              <a:rPr lang="en-US" sz="1600" dirty="0"/>
              <a:t>   Stocks</a:t>
            </a:r>
          </a:p>
          <a:p>
            <a:pPr eaLnBrk="0" hangingPunct="0">
              <a:lnSpc>
                <a:spcPct val="70000"/>
              </a:lnSpc>
              <a:spcBef>
                <a:spcPct val="50000"/>
              </a:spcBef>
            </a:pPr>
            <a:r>
              <a:rPr lang="en-US" sz="1600" dirty="0"/>
              <a:t> - Interest incurred in  </a:t>
            </a:r>
          </a:p>
          <a:p>
            <a:pPr eaLnBrk="0" hangingPunct="0">
              <a:lnSpc>
                <a:spcPct val="70000"/>
              </a:lnSpc>
              <a:spcBef>
                <a:spcPct val="50000"/>
              </a:spcBef>
            </a:pPr>
            <a:r>
              <a:rPr lang="en-US" sz="1600" dirty="0"/>
              <a:t>   Producing Income</a:t>
            </a:r>
          </a:p>
          <a:p>
            <a:pPr eaLnBrk="0" hangingPunct="0">
              <a:lnSpc>
                <a:spcPct val="70000"/>
              </a:lnSpc>
              <a:spcBef>
                <a:spcPct val="50000"/>
              </a:spcBef>
            </a:pPr>
            <a:r>
              <a:rPr lang="en-US" sz="1600" dirty="0"/>
              <a:t>= </a:t>
            </a:r>
            <a:r>
              <a:rPr lang="en-US" sz="1600" b="1" dirty="0"/>
              <a:t>Net Portfolio</a:t>
            </a:r>
          </a:p>
          <a:p>
            <a:pPr eaLnBrk="0" hangingPunct="0">
              <a:lnSpc>
                <a:spcPct val="70000"/>
              </a:lnSpc>
              <a:spcBef>
                <a:spcPct val="50000"/>
              </a:spcBef>
            </a:pPr>
            <a:r>
              <a:rPr lang="en-US" sz="1600" b="1" dirty="0"/>
              <a:t>   Income</a:t>
            </a:r>
            <a:endParaRPr lang="en-US" sz="1600" dirty="0"/>
          </a:p>
        </p:txBody>
      </p:sp>
      <p:sp>
        <p:nvSpPr>
          <p:cNvPr id="23558" name="Text Box 6"/>
          <p:cNvSpPr txBox="1">
            <a:spLocks noChangeArrowheads="1"/>
          </p:cNvSpPr>
          <p:nvPr/>
        </p:nvSpPr>
        <p:spPr bwMode="auto">
          <a:xfrm>
            <a:off x="6019800" y="2174875"/>
            <a:ext cx="2438400" cy="2854325"/>
          </a:xfrm>
          <a:prstGeom prst="rect">
            <a:avLst/>
          </a:prstGeom>
          <a:solidFill>
            <a:schemeClr val="accent4">
              <a:lumMod val="60000"/>
              <a:lumOff val="40000"/>
            </a:schemeClr>
          </a:solidFill>
          <a:ln w="9525">
            <a:noFill/>
            <a:miter lim="800000"/>
            <a:headEnd/>
            <a:tailEnd/>
          </a:ln>
        </p:spPr>
        <p:txBody>
          <a:bodyPr>
            <a:spAutoFit/>
          </a:bodyPr>
          <a:lstStyle/>
          <a:p>
            <a:pPr eaLnBrk="0" hangingPunct="0">
              <a:lnSpc>
                <a:spcPct val="70000"/>
              </a:lnSpc>
              <a:spcBef>
                <a:spcPct val="50000"/>
              </a:spcBef>
            </a:pPr>
            <a:r>
              <a:rPr lang="en-US" sz="1600" dirty="0"/>
              <a:t>+ Taxable Income from</a:t>
            </a:r>
          </a:p>
          <a:p>
            <a:pPr eaLnBrk="0" hangingPunct="0">
              <a:lnSpc>
                <a:spcPct val="70000"/>
              </a:lnSpc>
              <a:spcBef>
                <a:spcPct val="50000"/>
              </a:spcBef>
            </a:pPr>
            <a:r>
              <a:rPr lang="en-US" sz="1600" dirty="0"/>
              <a:t>    Business in which no</a:t>
            </a:r>
          </a:p>
          <a:p>
            <a:pPr eaLnBrk="0" hangingPunct="0">
              <a:lnSpc>
                <a:spcPct val="70000"/>
              </a:lnSpc>
              <a:spcBef>
                <a:spcPct val="50000"/>
              </a:spcBef>
            </a:pPr>
            <a:r>
              <a:rPr lang="en-US" sz="1600" dirty="0"/>
              <a:t>   “Material Participation”</a:t>
            </a:r>
          </a:p>
          <a:p>
            <a:pPr eaLnBrk="0" hangingPunct="0">
              <a:spcBef>
                <a:spcPct val="50000"/>
              </a:spcBef>
            </a:pPr>
            <a:r>
              <a:rPr lang="en-US" sz="1600" dirty="0"/>
              <a:t>+ Any Rental Income</a:t>
            </a:r>
          </a:p>
          <a:p>
            <a:pPr eaLnBrk="0" hangingPunct="0">
              <a:lnSpc>
                <a:spcPct val="60000"/>
              </a:lnSpc>
              <a:spcBef>
                <a:spcPct val="50000"/>
              </a:spcBef>
              <a:buFontTx/>
              <a:buChar char="-"/>
            </a:pPr>
            <a:r>
              <a:rPr lang="en-US" sz="1600" dirty="0"/>
              <a:t>  Any Expenses from </a:t>
            </a:r>
          </a:p>
          <a:p>
            <a:pPr eaLnBrk="0" hangingPunct="0">
              <a:lnSpc>
                <a:spcPct val="60000"/>
              </a:lnSpc>
              <a:spcBef>
                <a:spcPct val="50000"/>
              </a:spcBef>
            </a:pPr>
            <a:r>
              <a:rPr lang="en-US" sz="1600" dirty="0"/>
              <a:t>   Producing Rental</a:t>
            </a:r>
          </a:p>
          <a:p>
            <a:pPr eaLnBrk="0" hangingPunct="0">
              <a:lnSpc>
                <a:spcPct val="60000"/>
              </a:lnSpc>
              <a:spcBef>
                <a:spcPct val="50000"/>
              </a:spcBef>
            </a:pPr>
            <a:r>
              <a:rPr lang="en-US" sz="1600" dirty="0"/>
              <a:t>   Income</a:t>
            </a:r>
          </a:p>
          <a:p>
            <a:pPr eaLnBrk="0" hangingPunct="0">
              <a:lnSpc>
                <a:spcPct val="120000"/>
              </a:lnSpc>
              <a:spcBef>
                <a:spcPct val="50000"/>
              </a:spcBef>
            </a:pPr>
            <a:r>
              <a:rPr lang="en-US" sz="1600" b="1" dirty="0"/>
              <a:t>= Net Passive Income</a:t>
            </a:r>
          </a:p>
          <a:p>
            <a:pPr eaLnBrk="0" hangingPunct="0">
              <a:lnSpc>
                <a:spcPct val="120000"/>
              </a:lnSpc>
              <a:spcBef>
                <a:spcPct val="50000"/>
              </a:spcBef>
            </a:pPr>
            <a:endParaRPr lang="en-US" sz="1600" dirty="0"/>
          </a:p>
        </p:txBody>
      </p:sp>
      <p:sp>
        <p:nvSpPr>
          <p:cNvPr id="23559" name="Text Box 7"/>
          <p:cNvSpPr txBox="1">
            <a:spLocks noChangeArrowheads="1"/>
          </p:cNvSpPr>
          <p:nvPr/>
        </p:nvSpPr>
        <p:spPr bwMode="auto">
          <a:xfrm>
            <a:off x="914400" y="1600200"/>
            <a:ext cx="2057400" cy="457200"/>
          </a:xfrm>
          <a:prstGeom prst="rect">
            <a:avLst/>
          </a:prstGeom>
          <a:solidFill>
            <a:schemeClr val="accent2">
              <a:lumMod val="40000"/>
              <a:lumOff val="60000"/>
            </a:schemeClr>
          </a:solidFill>
          <a:ln w="9525">
            <a:noFill/>
            <a:miter lim="800000"/>
            <a:headEnd/>
            <a:tailEnd/>
          </a:ln>
        </p:spPr>
        <p:txBody>
          <a:bodyPr>
            <a:spAutoFit/>
          </a:bodyPr>
          <a:lstStyle/>
          <a:p>
            <a:pPr algn="ctr" eaLnBrk="0" hangingPunct="0">
              <a:lnSpc>
                <a:spcPct val="120000"/>
              </a:lnSpc>
              <a:spcBef>
                <a:spcPct val="50000"/>
              </a:spcBef>
            </a:pPr>
            <a:r>
              <a:rPr lang="en-US" sz="2000" dirty="0"/>
              <a:t>Active Basket</a:t>
            </a:r>
            <a:endParaRPr lang="en-US" sz="2800" dirty="0"/>
          </a:p>
        </p:txBody>
      </p:sp>
      <p:sp>
        <p:nvSpPr>
          <p:cNvPr id="23560" name="Text Box 8"/>
          <p:cNvSpPr txBox="1">
            <a:spLocks noChangeArrowheads="1"/>
          </p:cNvSpPr>
          <p:nvPr/>
        </p:nvSpPr>
        <p:spPr bwMode="auto">
          <a:xfrm>
            <a:off x="3352800" y="1600200"/>
            <a:ext cx="2209800" cy="457200"/>
          </a:xfrm>
          <a:prstGeom prst="rect">
            <a:avLst/>
          </a:prstGeom>
          <a:solidFill>
            <a:schemeClr val="accent3">
              <a:lumMod val="20000"/>
              <a:lumOff val="80000"/>
            </a:schemeClr>
          </a:solidFill>
          <a:ln w="9525">
            <a:noFill/>
            <a:miter lim="800000"/>
            <a:headEnd/>
            <a:tailEnd/>
          </a:ln>
        </p:spPr>
        <p:txBody>
          <a:bodyPr>
            <a:spAutoFit/>
          </a:bodyPr>
          <a:lstStyle/>
          <a:p>
            <a:pPr algn="ctr" eaLnBrk="0" hangingPunct="0">
              <a:lnSpc>
                <a:spcPct val="120000"/>
              </a:lnSpc>
              <a:spcBef>
                <a:spcPct val="50000"/>
              </a:spcBef>
            </a:pPr>
            <a:r>
              <a:rPr lang="en-US" sz="2000" dirty="0"/>
              <a:t>Portfolio Basket</a:t>
            </a:r>
            <a:endParaRPr lang="en-US" sz="2800" dirty="0"/>
          </a:p>
        </p:txBody>
      </p:sp>
      <p:sp>
        <p:nvSpPr>
          <p:cNvPr id="23561" name="Text Box 9"/>
          <p:cNvSpPr txBox="1">
            <a:spLocks noChangeArrowheads="1"/>
          </p:cNvSpPr>
          <p:nvPr/>
        </p:nvSpPr>
        <p:spPr bwMode="auto">
          <a:xfrm>
            <a:off x="6019800" y="1600200"/>
            <a:ext cx="2438400" cy="457200"/>
          </a:xfrm>
          <a:prstGeom prst="rect">
            <a:avLst/>
          </a:prstGeom>
          <a:solidFill>
            <a:schemeClr val="accent4">
              <a:lumMod val="60000"/>
              <a:lumOff val="40000"/>
            </a:schemeClr>
          </a:solidFill>
          <a:ln w="9525">
            <a:noFill/>
            <a:miter lim="800000"/>
            <a:headEnd/>
            <a:tailEnd/>
          </a:ln>
        </p:spPr>
        <p:txBody>
          <a:bodyPr>
            <a:spAutoFit/>
          </a:bodyPr>
          <a:lstStyle/>
          <a:p>
            <a:pPr algn="ctr" eaLnBrk="0" hangingPunct="0">
              <a:lnSpc>
                <a:spcPct val="120000"/>
              </a:lnSpc>
              <a:spcBef>
                <a:spcPct val="50000"/>
              </a:spcBef>
            </a:pPr>
            <a:r>
              <a:rPr lang="en-US" sz="2000" dirty="0"/>
              <a:t>Passive Basket</a:t>
            </a:r>
            <a:endParaRPr lang="en-US" sz="2800" dirty="0"/>
          </a:p>
        </p:txBody>
      </p:sp>
      <p:sp>
        <p:nvSpPr>
          <p:cNvPr id="23562" name="Text Box 10"/>
          <p:cNvSpPr txBox="1">
            <a:spLocks noChangeArrowheads="1"/>
          </p:cNvSpPr>
          <p:nvPr/>
        </p:nvSpPr>
        <p:spPr bwMode="auto">
          <a:xfrm>
            <a:off x="914400" y="5181600"/>
            <a:ext cx="2057400" cy="679450"/>
          </a:xfrm>
          <a:prstGeom prst="rect">
            <a:avLst/>
          </a:prstGeom>
          <a:solidFill>
            <a:schemeClr val="accent2">
              <a:lumMod val="40000"/>
              <a:lumOff val="60000"/>
            </a:schemeClr>
          </a:solidFill>
          <a:ln w="9525">
            <a:noFill/>
            <a:miter lim="800000"/>
            <a:headEnd/>
            <a:tailEnd/>
          </a:ln>
        </p:spPr>
        <p:txBody>
          <a:bodyPr>
            <a:spAutoFit/>
          </a:bodyPr>
          <a:lstStyle/>
          <a:p>
            <a:pPr algn="ctr" eaLnBrk="0" hangingPunct="0">
              <a:lnSpc>
                <a:spcPct val="120000"/>
              </a:lnSpc>
              <a:spcBef>
                <a:spcPct val="50000"/>
              </a:spcBef>
            </a:pPr>
            <a:r>
              <a:rPr lang="en-US" sz="1600" dirty="0"/>
              <a:t>Taxed at ordinary rates</a:t>
            </a:r>
          </a:p>
        </p:txBody>
      </p:sp>
      <p:sp>
        <p:nvSpPr>
          <p:cNvPr id="23563" name="Text Box 11"/>
          <p:cNvSpPr txBox="1">
            <a:spLocks noChangeArrowheads="1"/>
          </p:cNvSpPr>
          <p:nvPr/>
        </p:nvSpPr>
        <p:spPr bwMode="auto">
          <a:xfrm>
            <a:off x="3429000" y="5181600"/>
            <a:ext cx="2209800" cy="679450"/>
          </a:xfrm>
          <a:prstGeom prst="rect">
            <a:avLst/>
          </a:prstGeom>
          <a:solidFill>
            <a:schemeClr val="accent3">
              <a:lumMod val="20000"/>
              <a:lumOff val="80000"/>
            </a:schemeClr>
          </a:solidFill>
          <a:ln w="9525">
            <a:noFill/>
            <a:miter lim="800000"/>
            <a:headEnd/>
            <a:tailEnd/>
          </a:ln>
        </p:spPr>
        <p:txBody>
          <a:bodyPr>
            <a:spAutoFit/>
          </a:bodyPr>
          <a:lstStyle/>
          <a:p>
            <a:pPr algn="ctr" eaLnBrk="0" hangingPunct="0">
              <a:lnSpc>
                <a:spcPct val="120000"/>
              </a:lnSpc>
              <a:spcBef>
                <a:spcPct val="50000"/>
              </a:spcBef>
            </a:pPr>
            <a:r>
              <a:rPr lang="en-US" sz="1600" dirty="0"/>
              <a:t>Taxed at ordinary or capital gain rates</a:t>
            </a:r>
          </a:p>
        </p:txBody>
      </p:sp>
      <p:sp>
        <p:nvSpPr>
          <p:cNvPr id="23564" name="Text Box 12"/>
          <p:cNvSpPr txBox="1">
            <a:spLocks noChangeArrowheads="1"/>
          </p:cNvSpPr>
          <p:nvPr/>
        </p:nvSpPr>
        <p:spPr bwMode="auto">
          <a:xfrm>
            <a:off x="6019800" y="5181600"/>
            <a:ext cx="2514600" cy="679450"/>
          </a:xfrm>
          <a:prstGeom prst="rect">
            <a:avLst/>
          </a:prstGeom>
          <a:solidFill>
            <a:schemeClr val="accent4">
              <a:lumMod val="60000"/>
              <a:lumOff val="40000"/>
            </a:schemeClr>
          </a:solidFill>
          <a:ln w="9525">
            <a:noFill/>
            <a:miter lim="800000"/>
            <a:headEnd/>
            <a:tailEnd/>
          </a:ln>
        </p:spPr>
        <p:txBody>
          <a:bodyPr>
            <a:spAutoFit/>
          </a:bodyPr>
          <a:lstStyle/>
          <a:p>
            <a:pPr algn="ctr" eaLnBrk="0" hangingPunct="0">
              <a:lnSpc>
                <a:spcPct val="120000"/>
              </a:lnSpc>
              <a:spcBef>
                <a:spcPct val="50000"/>
              </a:spcBef>
            </a:pPr>
            <a:r>
              <a:rPr lang="en-US" sz="1600" dirty="0"/>
              <a:t>Ordinary, capital gain, and/or recapture rates</a:t>
            </a:r>
          </a:p>
        </p:txBody>
      </p:sp>
      <p:sp>
        <p:nvSpPr>
          <p:cNvPr id="14" name="Rounded Rectangle 13"/>
          <p:cNvSpPr>
            <a:spLocks noChangeArrowheads="1"/>
          </p:cNvSpPr>
          <p:nvPr/>
        </p:nvSpPr>
        <p:spPr bwMode="auto">
          <a:xfrm>
            <a:off x="5715000" y="1524000"/>
            <a:ext cx="152400" cy="4480560"/>
          </a:xfrm>
          <a:prstGeom prst="roundRect">
            <a:avLst>
              <a:gd name="adj" fmla="val 16667"/>
            </a:avLst>
          </a:prstGeom>
          <a:solidFill>
            <a:schemeClr val="tx1"/>
          </a:solidFill>
          <a:ln w="25400" algn="ctr">
            <a:solidFill>
              <a:srgbClr val="E7AC00"/>
            </a:solidFill>
            <a:round/>
            <a:headEnd/>
            <a:tailEnd/>
          </a:ln>
        </p:spPr>
        <p:txBody>
          <a:bodyPr>
            <a:spAutoFit/>
          </a:bodyPr>
          <a:lstStyle/>
          <a:p>
            <a:r>
              <a:rPr lang="en-US" dirty="0" err="1"/>
              <a:t>rrrrrrrrrrrr</a:t>
            </a:r>
            <a:endParaRPr lang="en-US" dirty="0"/>
          </a:p>
        </p:txBody>
      </p:sp>
      <p:sp>
        <p:nvSpPr>
          <p:cNvPr id="2" name="Footer Placeholder 1">
            <a:extLst>
              <a:ext uri="{FF2B5EF4-FFF2-40B4-BE49-F238E27FC236}">
                <a16:creationId xmlns:a16="http://schemas.microsoft.com/office/drawing/2014/main" id="{6D20C90E-04D0-C8C3-DDB1-71C47AA5847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52400"/>
            <a:ext cx="8915400" cy="1143000"/>
          </a:xfrm>
        </p:spPr>
        <p:txBody>
          <a:bodyPr>
            <a:noAutofit/>
          </a:bodyPr>
          <a:lstStyle/>
          <a:p>
            <a:pPr eaLnBrk="1" fontAlgn="auto" hangingPunct="1">
              <a:spcAft>
                <a:spcPts val="0"/>
              </a:spcAft>
              <a:defRPr/>
            </a:pPr>
            <a:r>
              <a:rPr lang="en-US" altLang="en-US" sz="3600" dirty="0"/>
              <a:t>Why Exchange?</a:t>
            </a:r>
          </a:p>
        </p:txBody>
      </p:sp>
      <p:sp>
        <p:nvSpPr>
          <p:cNvPr id="21507" name="Rectangle 3"/>
          <p:cNvSpPr>
            <a:spLocks noGrp="1" noChangeArrowheads="1"/>
          </p:cNvSpPr>
          <p:nvPr>
            <p:ph idx="1"/>
          </p:nvPr>
        </p:nvSpPr>
        <p:spPr>
          <a:xfrm>
            <a:off x="152400" y="1524000"/>
            <a:ext cx="8763000" cy="3124200"/>
          </a:xfrm>
        </p:spPr>
        <p:txBody>
          <a:bodyPr>
            <a:normAutofit/>
          </a:bodyPr>
          <a:lstStyle/>
          <a:p>
            <a:pPr eaLnBrk="1" hangingPunct="1"/>
            <a:r>
              <a:rPr lang="en-US" altLang="en-US" dirty="0"/>
              <a:t>Strategically alter RE holdings w/o incurring taxes</a:t>
            </a:r>
          </a:p>
          <a:p>
            <a:pPr eaLnBrk="1" hangingPunct="1"/>
            <a:r>
              <a:rPr lang="en-US" altLang="en-US" dirty="0"/>
              <a:t>Which allows taxpayer to</a:t>
            </a:r>
          </a:p>
          <a:p>
            <a:pPr lvl="1"/>
            <a:r>
              <a:rPr lang="en-US" altLang="en-US" dirty="0"/>
              <a:t>Alter the location of properties in her portfolio</a:t>
            </a:r>
          </a:p>
          <a:p>
            <a:pPr lvl="1"/>
            <a:r>
              <a:rPr lang="en-US" altLang="en-US" dirty="0"/>
              <a:t>Alter  the types of properties in her portfolio</a:t>
            </a:r>
          </a:p>
        </p:txBody>
      </p:sp>
      <p:sp>
        <p:nvSpPr>
          <p:cNvPr id="2" name="Footer Placeholder 1">
            <a:extLst>
              <a:ext uri="{FF2B5EF4-FFF2-40B4-BE49-F238E27FC236}">
                <a16:creationId xmlns:a16="http://schemas.microsoft.com/office/drawing/2014/main" id="{86B4CB69-4B73-9D37-4A0A-CCEFD622AF9A}"/>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545C7E4A-7E86-4918-754D-07CBD3E7E36D}"/>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70</a:t>
            </a:fld>
            <a:endParaRPr lang="en-US" altLang="en-US">
              <a:solidFill>
                <a:prstClr val="black">
                  <a:tint val="95000"/>
                </a:prstClr>
              </a:solidFill>
            </a:endParaRPr>
          </a:p>
        </p:txBody>
      </p:sp>
    </p:spTree>
    <p:extLst>
      <p:ext uri="{BB962C8B-B14F-4D97-AF65-F5344CB8AC3E}">
        <p14:creationId xmlns:p14="http://schemas.microsoft.com/office/powerpoint/2010/main" val="2478248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152400"/>
            <a:ext cx="8915400" cy="1143000"/>
          </a:xfrm>
        </p:spPr>
        <p:txBody>
          <a:bodyPr>
            <a:noAutofit/>
          </a:bodyPr>
          <a:lstStyle/>
          <a:p>
            <a:pPr eaLnBrk="1" fontAlgn="auto" hangingPunct="1">
              <a:spcAft>
                <a:spcPts val="0"/>
              </a:spcAft>
              <a:defRPr/>
            </a:pPr>
            <a:r>
              <a:rPr lang="en-US" altLang="en-US" sz="3600" dirty="0"/>
              <a:t>Basic Requirements for an Exchange</a:t>
            </a:r>
          </a:p>
        </p:txBody>
      </p:sp>
      <p:sp>
        <p:nvSpPr>
          <p:cNvPr id="22531" name="Rectangle 3"/>
          <p:cNvSpPr>
            <a:spLocks noGrp="1" noChangeArrowheads="1"/>
          </p:cNvSpPr>
          <p:nvPr>
            <p:ph idx="1"/>
          </p:nvPr>
        </p:nvSpPr>
        <p:spPr>
          <a:xfrm>
            <a:off x="152400" y="1524000"/>
            <a:ext cx="8915400" cy="4343400"/>
          </a:xfrm>
        </p:spPr>
        <p:txBody>
          <a:bodyPr/>
          <a:lstStyle/>
          <a:p>
            <a:pPr eaLnBrk="1" hangingPunct="1">
              <a:spcBef>
                <a:spcPts val="600"/>
              </a:spcBef>
            </a:pPr>
            <a:r>
              <a:rPr lang="en-US" altLang="en-US" dirty="0"/>
              <a:t>Must be an </a:t>
            </a:r>
            <a:r>
              <a:rPr lang="en-US" altLang="en-US" i="1" dirty="0"/>
              <a:t>exchange</a:t>
            </a:r>
            <a:r>
              <a:rPr lang="en-US" altLang="en-US" dirty="0"/>
              <a:t> -- i.e., a </a:t>
            </a:r>
            <a:r>
              <a:rPr lang="en-US" altLang="en-US" b="1" dirty="0">
                <a:solidFill>
                  <a:srgbClr val="FF0000"/>
                </a:solidFill>
              </a:rPr>
              <a:t>reciprocal transfer </a:t>
            </a:r>
            <a:r>
              <a:rPr lang="en-US" altLang="en-US" dirty="0"/>
              <a:t>of property</a:t>
            </a:r>
          </a:p>
          <a:p>
            <a:pPr eaLnBrk="1" hangingPunct="1">
              <a:spcBef>
                <a:spcPts val="600"/>
              </a:spcBef>
            </a:pPr>
            <a:r>
              <a:rPr lang="en-US" altLang="en-US" dirty="0"/>
              <a:t>Both assets must be held</a:t>
            </a:r>
          </a:p>
          <a:p>
            <a:pPr lvl="1" eaLnBrk="1" hangingPunct="1"/>
            <a:r>
              <a:rPr lang="en-US" altLang="en-US" dirty="0"/>
              <a:t>for productive use in a </a:t>
            </a:r>
            <a:r>
              <a:rPr lang="en-US" altLang="en-US" i="1" dirty="0"/>
              <a:t>trade or business, or </a:t>
            </a:r>
          </a:p>
          <a:p>
            <a:pPr lvl="1" eaLnBrk="1" hangingPunct="1"/>
            <a:r>
              <a:rPr lang="en-US" altLang="en-US" i="1" dirty="0"/>
              <a:t>as an investment</a:t>
            </a:r>
            <a:endParaRPr lang="en-US" altLang="en-US" dirty="0"/>
          </a:p>
          <a:p>
            <a:r>
              <a:rPr lang="en-US" altLang="en-US" dirty="0"/>
              <a:t>Does not apply to personal residences (Section 1034)</a:t>
            </a:r>
          </a:p>
          <a:p>
            <a:r>
              <a:rPr lang="en-US" altLang="en-US" dirty="0"/>
              <a:t>Must involve "</a:t>
            </a:r>
            <a:r>
              <a:rPr lang="en-US" altLang="en-US" b="1" dirty="0">
                <a:solidFill>
                  <a:srgbClr val="FF0000"/>
                </a:solidFill>
              </a:rPr>
              <a:t>like-kind</a:t>
            </a:r>
            <a:r>
              <a:rPr lang="en-US" altLang="en-US" dirty="0"/>
              <a:t>" property</a:t>
            </a:r>
          </a:p>
          <a:p>
            <a:pPr lvl="1"/>
            <a:r>
              <a:rPr lang="en-US" altLang="en-US" dirty="0"/>
              <a:t>RE for RE meets like-kind requirements, regardless of any improvements/quality </a:t>
            </a:r>
          </a:p>
          <a:p>
            <a:endParaRPr lang="en-US" altLang="en-US" dirty="0"/>
          </a:p>
        </p:txBody>
      </p:sp>
      <p:sp>
        <p:nvSpPr>
          <p:cNvPr id="2" name="Footer Placeholder 1">
            <a:extLst>
              <a:ext uri="{FF2B5EF4-FFF2-40B4-BE49-F238E27FC236}">
                <a16:creationId xmlns:a16="http://schemas.microsoft.com/office/drawing/2014/main" id="{29B4885B-16BD-ED21-AD5E-71F7F2495B27}"/>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1C1EDFE1-F0C2-2E8D-B90D-BD97F9BC4D50}"/>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71</a:t>
            </a:fld>
            <a:endParaRPr lang="en-US" altLang="en-US">
              <a:solidFill>
                <a:prstClr val="black">
                  <a:tint val="95000"/>
                </a:prstClr>
              </a:solidFill>
            </a:endParaRPr>
          </a:p>
        </p:txBody>
      </p:sp>
    </p:spTree>
    <p:extLst>
      <p:ext uri="{BB962C8B-B14F-4D97-AF65-F5344CB8AC3E}">
        <p14:creationId xmlns:p14="http://schemas.microsoft.com/office/powerpoint/2010/main" val="826451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8763000" cy="1143000"/>
          </a:xfrm>
        </p:spPr>
        <p:txBody>
          <a:bodyPr>
            <a:noAutofit/>
          </a:bodyPr>
          <a:lstStyle/>
          <a:p>
            <a:pPr eaLnBrk="1" fontAlgn="auto" hangingPunct="1">
              <a:spcAft>
                <a:spcPts val="0"/>
              </a:spcAft>
              <a:defRPr/>
            </a:pPr>
            <a:r>
              <a:rPr lang="en-US" altLang="en-US" sz="3600" dirty="0"/>
              <a:t>Potential Drawbacks of Exchange?</a:t>
            </a:r>
          </a:p>
        </p:txBody>
      </p:sp>
      <p:sp>
        <p:nvSpPr>
          <p:cNvPr id="25603" name="Rectangle 3"/>
          <p:cNvSpPr>
            <a:spLocks noGrp="1" noChangeArrowheads="1"/>
          </p:cNvSpPr>
          <p:nvPr>
            <p:ph idx="1"/>
          </p:nvPr>
        </p:nvSpPr>
        <p:spPr>
          <a:xfrm>
            <a:off x="152400" y="1524000"/>
            <a:ext cx="8763000" cy="4953000"/>
          </a:xfrm>
        </p:spPr>
        <p:txBody>
          <a:bodyPr/>
          <a:lstStyle/>
          <a:p>
            <a:pPr eaLnBrk="1" hangingPunct="1">
              <a:spcBef>
                <a:spcPts val="600"/>
              </a:spcBef>
            </a:pPr>
            <a:r>
              <a:rPr lang="en-US" altLang="en-US" dirty="0"/>
              <a:t>You take your </a:t>
            </a:r>
            <a:r>
              <a:rPr lang="en-US" altLang="en-US" i="1" dirty="0"/>
              <a:t>old</a:t>
            </a:r>
            <a:r>
              <a:rPr lang="en-US" altLang="en-US" dirty="0"/>
              <a:t> depreciable basis AND depreciation deductions into new property</a:t>
            </a:r>
          </a:p>
          <a:p>
            <a:pPr>
              <a:spcBef>
                <a:spcPts val="600"/>
              </a:spcBef>
            </a:pPr>
            <a:endParaRPr lang="en-US" altLang="en-US" dirty="0"/>
          </a:p>
          <a:p>
            <a:pPr>
              <a:spcBef>
                <a:spcPts val="600"/>
              </a:spcBef>
            </a:pPr>
            <a:r>
              <a:rPr lang="en-US" altLang="en-US" dirty="0"/>
              <a:t>If you sell the replacement property later, your taxable gain will be larger to the extent of the gain you deferred when you did the exchange</a:t>
            </a:r>
            <a:endParaRPr lang="en-US" altLang="en-US" i="1" dirty="0"/>
          </a:p>
        </p:txBody>
      </p:sp>
      <p:sp>
        <p:nvSpPr>
          <p:cNvPr id="2" name="Footer Placeholder 1">
            <a:extLst>
              <a:ext uri="{FF2B5EF4-FFF2-40B4-BE49-F238E27FC236}">
                <a16:creationId xmlns:a16="http://schemas.microsoft.com/office/drawing/2014/main" id="{69446729-3383-132F-A2A1-DB356DF2389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2E2C2581-D9DE-1E27-8EC4-24A7A3BE2394}"/>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72</a:t>
            </a:fld>
            <a:endParaRPr lang="en-US" altLang="en-US">
              <a:solidFill>
                <a:prstClr val="black">
                  <a:tint val="95000"/>
                </a:prstClr>
              </a:solidFill>
            </a:endParaRPr>
          </a:p>
        </p:txBody>
      </p:sp>
    </p:spTree>
    <p:extLst>
      <p:ext uri="{BB962C8B-B14F-4D97-AF65-F5344CB8AC3E}">
        <p14:creationId xmlns:p14="http://schemas.microsoft.com/office/powerpoint/2010/main" val="3360303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normAutofit/>
          </a:bodyPr>
          <a:lstStyle/>
          <a:p>
            <a:pPr algn="ctr"/>
            <a:r>
              <a:rPr lang="en-US" dirty="0"/>
              <a:t>“Opportunity Zones”</a:t>
            </a:r>
          </a:p>
        </p:txBody>
      </p:sp>
      <p:sp>
        <p:nvSpPr>
          <p:cNvPr id="3" name="Content Placeholder 2"/>
          <p:cNvSpPr>
            <a:spLocks noGrp="1"/>
          </p:cNvSpPr>
          <p:nvPr>
            <p:ph idx="1"/>
          </p:nvPr>
        </p:nvSpPr>
        <p:spPr>
          <a:xfrm>
            <a:off x="152400" y="1524000"/>
            <a:ext cx="8839200" cy="5334000"/>
          </a:xfrm>
        </p:spPr>
        <p:txBody>
          <a:bodyPr>
            <a:normAutofit/>
          </a:bodyPr>
          <a:lstStyle/>
          <a:p>
            <a:pPr>
              <a:spcBef>
                <a:spcPts val="600"/>
              </a:spcBef>
            </a:pPr>
            <a:r>
              <a:rPr lang="en-US" dirty="0"/>
              <a:t>Created by TCJA of 2017</a:t>
            </a:r>
          </a:p>
          <a:p>
            <a:pPr>
              <a:spcBef>
                <a:spcPts val="600"/>
              </a:spcBef>
            </a:pPr>
            <a:endParaRPr lang="en-US" dirty="0"/>
          </a:p>
          <a:p>
            <a:pPr>
              <a:spcBef>
                <a:spcPts val="600"/>
              </a:spcBef>
            </a:pPr>
            <a:r>
              <a:rPr lang="en-US" dirty="0"/>
              <a:t>Designed to direct private investment capital to “low-income, high poverty census tracts”</a:t>
            </a:r>
          </a:p>
          <a:p>
            <a:pPr lvl="1">
              <a:spcBef>
                <a:spcPts val="600"/>
              </a:spcBef>
            </a:pPr>
            <a:r>
              <a:rPr lang="en-US" dirty="0"/>
              <a:t>As designated by each state/certified by U.S. Treasury</a:t>
            </a:r>
          </a:p>
          <a:p>
            <a:pPr lvl="1">
              <a:spcBef>
                <a:spcPts val="600"/>
              </a:spcBef>
            </a:pPr>
            <a:r>
              <a:rPr lang="en-US" dirty="0"/>
              <a:t>≈ 12-15% of all U.S. neighborhoods (census tracts)…</a:t>
            </a:r>
          </a:p>
        </p:txBody>
      </p:sp>
      <p:sp>
        <p:nvSpPr>
          <p:cNvPr id="4" name="Footer Placeholder 3">
            <a:extLst>
              <a:ext uri="{FF2B5EF4-FFF2-40B4-BE49-F238E27FC236}">
                <a16:creationId xmlns:a16="http://schemas.microsoft.com/office/drawing/2014/main" id="{3B107747-BCB1-B528-A007-AF388873C68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4CBEDDAB-1E0D-3645-C580-C755AC08F32E}"/>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73</a:t>
            </a:fld>
            <a:endParaRPr lang="en-US" altLang="en-US">
              <a:solidFill>
                <a:prstClr val="black">
                  <a:tint val="95000"/>
                </a:prstClr>
              </a:solidFill>
            </a:endParaRPr>
          </a:p>
        </p:txBody>
      </p:sp>
    </p:spTree>
    <p:extLst>
      <p:ext uri="{BB962C8B-B14F-4D97-AF65-F5344CB8AC3E}">
        <p14:creationId xmlns:p14="http://schemas.microsoft.com/office/powerpoint/2010/main" val="2661320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normAutofit/>
          </a:bodyPr>
          <a:lstStyle/>
          <a:p>
            <a:pPr algn="ctr"/>
            <a:r>
              <a:rPr lang="en-US" dirty="0"/>
              <a:t>“Opportunity Zones”</a:t>
            </a:r>
          </a:p>
        </p:txBody>
      </p:sp>
      <p:sp>
        <p:nvSpPr>
          <p:cNvPr id="3" name="Content Placeholder 2"/>
          <p:cNvSpPr>
            <a:spLocks noGrp="1"/>
          </p:cNvSpPr>
          <p:nvPr>
            <p:ph idx="1"/>
          </p:nvPr>
        </p:nvSpPr>
        <p:spPr>
          <a:xfrm>
            <a:off x="152400" y="1524000"/>
            <a:ext cx="8839200" cy="5334000"/>
          </a:xfrm>
        </p:spPr>
        <p:txBody>
          <a:bodyPr>
            <a:normAutofit/>
          </a:bodyPr>
          <a:lstStyle/>
          <a:p>
            <a:pPr>
              <a:spcBef>
                <a:spcPts val="600"/>
              </a:spcBef>
            </a:pPr>
            <a:r>
              <a:rPr lang="en-US" dirty="0"/>
              <a:t>If proceeds from sale of RE, stocks, securities, etc. are invested in entity (QOF) that is investing in a QOZ:</a:t>
            </a:r>
          </a:p>
          <a:p>
            <a:pPr lvl="1">
              <a:spcBef>
                <a:spcPts val="600"/>
              </a:spcBef>
            </a:pPr>
            <a:r>
              <a:rPr lang="en-US" dirty="0"/>
              <a:t>Capital gain (not depreciation recapture) tax on asset sale is </a:t>
            </a:r>
            <a:r>
              <a:rPr lang="en-US" b="1" dirty="0"/>
              <a:t>deferred</a:t>
            </a:r>
            <a:r>
              <a:rPr lang="en-US" dirty="0"/>
              <a:t> until </a:t>
            </a:r>
          </a:p>
          <a:p>
            <a:pPr lvl="2">
              <a:spcBef>
                <a:spcPts val="600"/>
              </a:spcBef>
            </a:pPr>
            <a:r>
              <a:rPr lang="en-US" dirty="0"/>
              <a:t>the QOZ investment is sold, or</a:t>
            </a:r>
          </a:p>
          <a:p>
            <a:pPr lvl="2">
              <a:spcBef>
                <a:spcPts val="600"/>
              </a:spcBef>
            </a:pPr>
            <a:r>
              <a:rPr lang="en-US" dirty="0"/>
              <a:t>December 31, 2026, whichever comes first</a:t>
            </a:r>
          </a:p>
        </p:txBody>
      </p:sp>
      <p:sp>
        <p:nvSpPr>
          <p:cNvPr id="4" name="Footer Placeholder 3">
            <a:extLst>
              <a:ext uri="{FF2B5EF4-FFF2-40B4-BE49-F238E27FC236}">
                <a16:creationId xmlns:a16="http://schemas.microsoft.com/office/drawing/2014/main" id="{3153B3FB-025C-A3EC-9184-275655698D7B}"/>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B47343E2-753E-25E6-A4CB-0D4933840122}"/>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74</a:t>
            </a:fld>
            <a:endParaRPr lang="en-US" altLang="en-US">
              <a:solidFill>
                <a:prstClr val="black">
                  <a:tint val="95000"/>
                </a:prstClr>
              </a:solidFill>
            </a:endParaRPr>
          </a:p>
        </p:txBody>
      </p:sp>
    </p:spTree>
    <p:extLst>
      <p:ext uri="{BB962C8B-B14F-4D97-AF65-F5344CB8AC3E}">
        <p14:creationId xmlns:p14="http://schemas.microsoft.com/office/powerpoint/2010/main" val="42126351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normAutofit/>
          </a:bodyPr>
          <a:lstStyle/>
          <a:p>
            <a:pPr algn="ctr"/>
            <a:r>
              <a:rPr lang="en-US" dirty="0"/>
              <a:t>“Opportunity Zones””</a:t>
            </a:r>
          </a:p>
        </p:txBody>
      </p:sp>
      <p:sp>
        <p:nvSpPr>
          <p:cNvPr id="3" name="Content Placeholder 2"/>
          <p:cNvSpPr>
            <a:spLocks noGrp="1"/>
          </p:cNvSpPr>
          <p:nvPr>
            <p:ph idx="1"/>
          </p:nvPr>
        </p:nvSpPr>
        <p:spPr>
          <a:xfrm>
            <a:off x="152400" y="1524000"/>
            <a:ext cx="8839200" cy="5334000"/>
          </a:xfrm>
        </p:spPr>
        <p:txBody>
          <a:bodyPr>
            <a:normAutofit/>
          </a:bodyPr>
          <a:lstStyle/>
          <a:p>
            <a:pPr>
              <a:spcBef>
                <a:spcPts val="600"/>
              </a:spcBef>
            </a:pPr>
            <a:r>
              <a:rPr lang="en-US" dirty="0"/>
              <a:t>In addition to tax deferral on old/sold asset, investors can avoid capital gain tax on sale of new property(s)</a:t>
            </a:r>
          </a:p>
          <a:p>
            <a:pPr>
              <a:spcBef>
                <a:spcPts val="600"/>
              </a:spcBef>
            </a:pPr>
            <a:r>
              <a:rPr lang="en-US" dirty="0"/>
              <a:t>How?</a:t>
            </a:r>
          </a:p>
          <a:p>
            <a:pPr lvl="1">
              <a:spcBef>
                <a:spcPts val="600"/>
              </a:spcBef>
            </a:pPr>
            <a:r>
              <a:rPr lang="en-US" dirty="0"/>
              <a:t>If QOZ investment is held for &gt; 10 years, tax basis is increased to fair market value of the new property(s) when sold</a:t>
            </a:r>
          </a:p>
          <a:p>
            <a:pPr lvl="2">
              <a:spcBef>
                <a:spcPts val="600"/>
              </a:spcBef>
            </a:pPr>
            <a:r>
              <a:rPr lang="en-US" dirty="0"/>
              <a:t>which means no capital gain will be recognized</a:t>
            </a:r>
          </a:p>
        </p:txBody>
      </p:sp>
      <p:sp>
        <p:nvSpPr>
          <p:cNvPr id="4" name="Footer Placeholder 3">
            <a:extLst>
              <a:ext uri="{FF2B5EF4-FFF2-40B4-BE49-F238E27FC236}">
                <a16:creationId xmlns:a16="http://schemas.microsoft.com/office/drawing/2014/main" id="{3F178103-106D-8070-F37D-7DDA0A3E7E9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A1B5E0C9-FDF6-D0D8-131E-C5025A9AA7F5}"/>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75</a:t>
            </a:fld>
            <a:endParaRPr lang="en-US" altLang="en-US">
              <a:solidFill>
                <a:prstClr val="black">
                  <a:tint val="95000"/>
                </a:prstClr>
              </a:solidFill>
            </a:endParaRPr>
          </a:p>
        </p:txBody>
      </p:sp>
    </p:spTree>
    <p:extLst>
      <p:ext uri="{BB962C8B-B14F-4D97-AF65-F5344CB8AC3E}">
        <p14:creationId xmlns:p14="http://schemas.microsoft.com/office/powerpoint/2010/main" val="3850212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0201E-CFFE-B044-8D12-891B4C58AF5B}"/>
              </a:ext>
            </a:extLst>
          </p:cNvPr>
          <p:cNvSpPr>
            <a:spLocks noGrp="1"/>
          </p:cNvSpPr>
          <p:nvPr>
            <p:ph type="subTitle" idx="1"/>
          </p:nvPr>
        </p:nvSpPr>
        <p:spPr>
          <a:xfrm>
            <a:off x="650019" y="5114543"/>
            <a:ext cx="8077200" cy="1499616"/>
          </a:xfrm>
        </p:spPr>
        <p:txBody>
          <a:bodyPr anchor="ctr">
            <a:normAutofit/>
          </a:bodyPr>
          <a:lstStyle/>
          <a:p>
            <a:r>
              <a:rPr lang="en-US" sz="3600" dirty="0">
                <a:solidFill>
                  <a:srgbClr val="39639D"/>
                </a:solidFill>
              </a:rPr>
              <a:t>Tax Factors Affecting Homeowners</a:t>
            </a:r>
          </a:p>
        </p:txBody>
      </p:sp>
      <p:sp>
        <p:nvSpPr>
          <p:cNvPr id="4" name="Slide Number Placeholder 3">
            <a:extLst>
              <a:ext uri="{FF2B5EF4-FFF2-40B4-BE49-F238E27FC236}">
                <a16:creationId xmlns:a16="http://schemas.microsoft.com/office/drawing/2014/main" id="{96C84CAE-AE16-A1DA-16F1-AFB4EEBD30F3}"/>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76</a:t>
            </a:fld>
            <a:endParaRPr lang="en-US" altLang="en-US" dirty="0">
              <a:solidFill>
                <a:prstClr val="white">
                  <a:tint val="95000"/>
                </a:prstClr>
              </a:solidFill>
            </a:endParaRPr>
          </a:p>
        </p:txBody>
      </p:sp>
      <p:sp>
        <p:nvSpPr>
          <p:cNvPr id="6" name="Slide Number Placeholder 2">
            <a:extLst>
              <a:ext uri="{FF2B5EF4-FFF2-40B4-BE49-F238E27FC236}">
                <a16:creationId xmlns:a16="http://schemas.microsoft.com/office/drawing/2014/main" id="{71B3AF8D-8C28-8D8E-AB38-B3D4763C5392}"/>
              </a:ext>
            </a:extLst>
          </p:cNvPr>
          <p:cNvSpPr txBox="1">
            <a:spLocks/>
          </p:cNvSpPr>
          <p:nvPr/>
        </p:nvSpPr>
        <p:spPr>
          <a:xfrm>
            <a:off x="8333936" y="6476999"/>
            <a:ext cx="733864" cy="274320"/>
          </a:xfrm>
          <a:prstGeom prst="rect">
            <a:avLst/>
          </a:prstGeom>
        </p:spPr>
        <p:txBody>
          <a:bodyPr vert="horz" bIns="0" rtlCol="0" anchor="b"/>
          <a:lstStyle>
            <a:defPPr>
              <a:defRPr lang="en-US"/>
            </a:defPPr>
            <a:lvl1pPr algn="r" rtl="0" eaLnBrk="1" fontAlgn="base" latinLnBrk="0" hangingPunct="1">
              <a:spcBef>
                <a:spcPct val="0"/>
              </a:spcBef>
              <a:spcAft>
                <a:spcPct val="0"/>
              </a:spcAft>
              <a:defRPr kumimoji="0" sz="1200" kern="1200">
                <a:solidFill>
                  <a:schemeClr val="tx1">
                    <a:tint val="9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E8188CF-90C3-40D8-BEE3-CE1B8A8C4273}" type="slidenum">
              <a:rPr lang="en-US" altLang="en-US" smtClean="0">
                <a:solidFill>
                  <a:prstClr val="black">
                    <a:tint val="95000"/>
                  </a:prstClr>
                </a:solidFill>
              </a:rPr>
              <a:pPr/>
              <a:t>76</a:t>
            </a:fld>
            <a:endParaRPr lang="en-US" altLang="en-US">
              <a:solidFill>
                <a:prstClr val="black">
                  <a:tint val="95000"/>
                </a:prstClr>
              </a:solidFill>
            </a:endParaRPr>
          </a:p>
        </p:txBody>
      </p:sp>
      <p:sp>
        <p:nvSpPr>
          <p:cNvPr id="7" name="Footer Placeholder 1">
            <a:extLst>
              <a:ext uri="{FF2B5EF4-FFF2-40B4-BE49-F238E27FC236}">
                <a16:creationId xmlns:a16="http://schemas.microsoft.com/office/drawing/2014/main" id="{77DAD29E-EF02-6331-2180-036BFF463407}"/>
              </a:ext>
            </a:extLst>
          </p:cNvPr>
          <p:cNvSpPr txBox="1">
            <a:spLocks/>
          </p:cNvSpPr>
          <p:nvPr/>
        </p:nvSpPr>
        <p:spPr>
          <a:xfrm>
            <a:off x="584090" y="6526362"/>
            <a:ext cx="7691115" cy="274320"/>
          </a:xfrm>
          <a:prstGeom prst="rect">
            <a:avLst/>
          </a:prstGeom>
        </p:spPr>
        <p:txBody>
          <a:bodyPr vert="horz" lIns="45720" rIns="45720" bIns="0" rtlCol="0" anchor="b"/>
          <a:lstStyle>
            <a:defPPr>
              <a:defRPr lang="en-US"/>
            </a:defPPr>
            <a:lvl1pPr algn="ctr" rtl="0" eaLnBrk="1" fontAlgn="base" latinLnBrk="0" hangingPunct="1">
              <a:spcBef>
                <a:spcPct val="0"/>
              </a:spcBef>
              <a:spcAft>
                <a:spcPct val="0"/>
              </a:spcAft>
              <a:defRPr kumimoji="0"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solidFill>
                  <a:prstClr val="black">
                    <a:tint val="95000"/>
                  </a:prstClr>
                </a:solidFill>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992407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152400"/>
            <a:ext cx="8534400" cy="1143000"/>
          </a:xfrm>
        </p:spPr>
        <p:txBody>
          <a:bodyPr>
            <a:normAutofit/>
          </a:bodyPr>
          <a:lstStyle/>
          <a:p>
            <a:pPr eaLnBrk="1" hangingPunct="1"/>
            <a:r>
              <a:rPr lang="en-US" sz="3600" dirty="0"/>
              <a:t>Tax Factors Affecting Homeowners</a:t>
            </a:r>
          </a:p>
        </p:txBody>
      </p:sp>
      <p:sp>
        <p:nvSpPr>
          <p:cNvPr id="72707" name="Rectangle 3"/>
          <p:cNvSpPr>
            <a:spLocks noGrp="1" noChangeArrowheads="1"/>
          </p:cNvSpPr>
          <p:nvPr>
            <p:ph idx="1"/>
          </p:nvPr>
        </p:nvSpPr>
        <p:spPr>
          <a:xfrm>
            <a:off x="381000" y="1524000"/>
            <a:ext cx="8229600" cy="2133600"/>
          </a:xfrm>
        </p:spPr>
        <p:txBody>
          <a:bodyPr>
            <a:normAutofit lnSpcReduction="10000"/>
          </a:bodyPr>
          <a:lstStyle/>
          <a:p>
            <a:pPr eaLnBrk="1" hangingPunct="1"/>
            <a:r>
              <a:rPr lang="en-US" i="1" u="sng" dirty="0"/>
              <a:t>Deduction of Mortgage Interest</a:t>
            </a:r>
            <a:r>
              <a:rPr lang="en-US" i="1" dirty="0"/>
              <a:t>:</a:t>
            </a:r>
            <a:endParaRPr lang="en-US" dirty="0"/>
          </a:p>
          <a:p>
            <a:pPr lvl="1" eaLnBrk="1" hangingPunct="1"/>
            <a:r>
              <a:rPr lang="en-US" dirty="0"/>
              <a:t>Benefit is proportional to owner’s marginal tax bracket</a:t>
            </a:r>
          </a:p>
          <a:p>
            <a:pPr lvl="1" eaLnBrk="1" hangingPunct="1">
              <a:buFont typeface="Wingdings" pitchFamily="2" charset="2"/>
              <a:buNone/>
            </a:pPr>
            <a:r>
              <a:rPr lang="en-US" dirty="0"/>
              <a:t>		</a:t>
            </a:r>
            <a:r>
              <a:rPr lang="en-US" sz="2300" dirty="0"/>
              <a:t>After-tax cost of </a:t>
            </a:r>
            <a:r>
              <a:rPr lang="en-US" sz="2300" dirty="0" err="1"/>
              <a:t>pmt</a:t>
            </a:r>
            <a:r>
              <a:rPr lang="en-US" sz="2300" dirty="0"/>
              <a:t> = </a:t>
            </a:r>
            <a:r>
              <a:rPr lang="en-US" sz="2300" dirty="0" err="1"/>
              <a:t>pmt</a:t>
            </a:r>
            <a:r>
              <a:rPr lang="en-US" sz="2300" dirty="0"/>
              <a:t> - tax savings</a:t>
            </a:r>
          </a:p>
          <a:p>
            <a:pPr eaLnBrk="1" hangingPunct="1">
              <a:buFont typeface="Wingdings" pitchFamily="2" charset="2"/>
              <a:buNone/>
            </a:pPr>
            <a:r>
              <a:rPr lang="en-US" dirty="0"/>
              <a:t>				          </a:t>
            </a:r>
            <a:r>
              <a:rPr lang="en-US" sz="2300" dirty="0"/>
              <a:t>= </a:t>
            </a:r>
            <a:r>
              <a:rPr lang="en-US" sz="2300" dirty="0" err="1"/>
              <a:t>pmt</a:t>
            </a:r>
            <a:r>
              <a:rPr lang="en-US" sz="2300" dirty="0"/>
              <a:t> - (interest x tax rate)</a:t>
            </a:r>
          </a:p>
        </p:txBody>
      </p:sp>
      <p:sp>
        <p:nvSpPr>
          <p:cNvPr id="4" name="Slide Number Placeholder 5"/>
          <p:cNvSpPr>
            <a:spLocks noGrp="1"/>
          </p:cNvSpPr>
          <p:nvPr>
            <p:ph type="sldNum" sz="quarter" idx="12"/>
          </p:nvPr>
        </p:nvSpPr>
        <p:spPr/>
        <p:txBody>
          <a:bodyPr/>
          <a:lstStyle/>
          <a:p>
            <a:pPr>
              <a:defRPr/>
            </a:pPr>
            <a:fld id="{54E30BA6-1C57-4AF7-8168-9FD6E77C03EA}" type="slidenum">
              <a:rPr lang="en-US" altLang="en-US"/>
              <a:pPr>
                <a:defRPr/>
              </a:pPr>
              <a:t>77</a:t>
            </a:fld>
            <a:endParaRPr lang="en-US" altLang="en-US"/>
          </a:p>
        </p:txBody>
      </p:sp>
      <p:sp>
        <p:nvSpPr>
          <p:cNvPr id="7" name="Text Box 5"/>
          <p:cNvSpPr txBox="1">
            <a:spLocks noChangeArrowheads="1"/>
          </p:cNvSpPr>
          <p:nvPr/>
        </p:nvSpPr>
        <p:spPr bwMode="auto">
          <a:xfrm>
            <a:off x="843285" y="3784937"/>
            <a:ext cx="7691115" cy="1477328"/>
          </a:xfrm>
          <a:prstGeom prst="rect">
            <a:avLst/>
          </a:prstGeom>
          <a:noFill/>
          <a:ln w="19050" algn="ctr">
            <a:solidFill>
              <a:srgbClr val="303F70"/>
            </a:solidFill>
            <a:miter lim="800000"/>
            <a:headEnd/>
            <a:tailEnd/>
          </a:ln>
        </p:spPr>
        <p:txBody>
          <a:bodyPr wrap="square">
            <a:spAutoFit/>
          </a:bodyPr>
          <a:lstStyle/>
          <a:p>
            <a:pPr>
              <a:spcBef>
                <a:spcPct val="50000"/>
              </a:spcBef>
              <a:buClr>
                <a:srgbClr val="73132E"/>
              </a:buClr>
              <a:buFont typeface="Wingdings" pitchFamily="2" charset="2"/>
              <a:buNone/>
            </a:pPr>
            <a:r>
              <a:rPr lang="en-US" sz="2000" dirty="0">
                <a:solidFill>
                  <a:srgbClr val="303F70"/>
                </a:solidFill>
              </a:rPr>
              <a:t>Pre-TCJA: maximum indebtedness on which interest was deductible = $1M</a:t>
            </a:r>
          </a:p>
          <a:p>
            <a:pPr>
              <a:spcBef>
                <a:spcPct val="50000"/>
              </a:spcBef>
              <a:buClr>
                <a:srgbClr val="73132E"/>
              </a:buClr>
              <a:buFont typeface="Wingdings" pitchFamily="2" charset="2"/>
              <a:buNone/>
            </a:pPr>
            <a:r>
              <a:rPr lang="en-US" sz="2000" dirty="0">
                <a:solidFill>
                  <a:srgbClr val="303F70"/>
                </a:solidFill>
              </a:rPr>
              <a:t>Post-TCJA: maximum indebtedness =  $750,000; interest on home equity lines of credit….? </a:t>
            </a:r>
          </a:p>
        </p:txBody>
      </p:sp>
      <p:sp>
        <p:nvSpPr>
          <p:cNvPr id="2" name="Footer Placeholder 1">
            <a:extLst>
              <a:ext uri="{FF2B5EF4-FFF2-40B4-BE49-F238E27FC236}">
                <a16:creationId xmlns:a16="http://schemas.microsoft.com/office/drawing/2014/main" id="{44AA89FF-C3E2-1E71-F499-1D804DE23667}"/>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845411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title"/>
          </p:nvPr>
        </p:nvSpPr>
        <p:spPr>
          <a:xfrm>
            <a:off x="0" y="152400"/>
            <a:ext cx="8610600" cy="1143000"/>
          </a:xfrm>
        </p:spPr>
        <p:txBody>
          <a:bodyPr>
            <a:normAutofit/>
          </a:bodyPr>
          <a:lstStyle/>
          <a:p>
            <a:pPr eaLnBrk="1" hangingPunct="1"/>
            <a:r>
              <a:rPr lang="en-US" sz="3600" dirty="0"/>
              <a:t>Tax Factors Affecting Homeowners</a:t>
            </a:r>
          </a:p>
        </p:txBody>
      </p:sp>
      <p:sp>
        <p:nvSpPr>
          <p:cNvPr id="75778" name="Rectangle 2"/>
          <p:cNvSpPr>
            <a:spLocks noGrp="1" noChangeArrowheads="1"/>
          </p:cNvSpPr>
          <p:nvPr>
            <p:ph idx="1"/>
          </p:nvPr>
        </p:nvSpPr>
        <p:spPr>
          <a:xfrm>
            <a:off x="381000" y="1600200"/>
            <a:ext cx="8305800" cy="2438400"/>
          </a:xfrm>
        </p:spPr>
        <p:txBody>
          <a:bodyPr/>
          <a:lstStyle/>
          <a:p>
            <a:pPr eaLnBrk="1" hangingPunct="1"/>
            <a:r>
              <a:rPr lang="en-US" i="1" u="sng" dirty="0"/>
              <a:t>Deduction of Property Taxes</a:t>
            </a:r>
            <a:r>
              <a:rPr lang="en-US" dirty="0"/>
              <a:t>:</a:t>
            </a:r>
          </a:p>
          <a:p>
            <a:pPr lvl="1" eaLnBrk="1" hangingPunct="1"/>
            <a:r>
              <a:rPr lang="en-US" dirty="0"/>
              <a:t>Assume: 6,000 in taxes; 28% marginal tax rate</a:t>
            </a:r>
          </a:p>
          <a:p>
            <a:pPr eaLnBrk="1" hangingPunct="1">
              <a:buFont typeface="Wingdings" pitchFamily="2" charset="2"/>
              <a:buNone/>
            </a:pPr>
            <a:r>
              <a:rPr lang="en-US" dirty="0"/>
              <a:t>		</a:t>
            </a:r>
            <a:r>
              <a:rPr lang="en-US" sz="2600" dirty="0"/>
              <a:t>After-tax cost of </a:t>
            </a:r>
            <a:r>
              <a:rPr lang="en-US" sz="2600" dirty="0" err="1"/>
              <a:t>pmt</a:t>
            </a:r>
            <a:r>
              <a:rPr lang="en-US" sz="2600" dirty="0"/>
              <a:t> = </a:t>
            </a:r>
            <a:r>
              <a:rPr lang="en-US" sz="2600" dirty="0" err="1"/>
              <a:t>pmt</a:t>
            </a:r>
            <a:r>
              <a:rPr lang="en-US" sz="2600" dirty="0"/>
              <a:t> - tax savings</a:t>
            </a:r>
          </a:p>
          <a:p>
            <a:pPr eaLnBrk="1" hangingPunct="1">
              <a:buFont typeface="Wingdings" pitchFamily="2" charset="2"/>
              <a:buNone/>
            </a:pPr>
            <a:r>
              <a:rPr lang="en-US" sz="2600" dirty="0"/>
              <a:t>					   = $6,000 - ($6,000 × 0.28)</a:t>
            </a:r>
            <a:endParaRPr lang="en-US" dirty="0"/>
          </a:p>
          <a:p>
            <a:pPr eaLnBrk="1" hangingPunct="1">
              <a:buFont typeface="Wingdings" pitchFamily="2" charset="2"/>
              <a:buNone/>
            </a:pPr>
            <a:r>
              <a:rPr lang="en-US" dirty="0"/>
              <a:t>					   = </a:t>
            </a:r>
            <a:r>
              <a:rPr lang="en-US" sz="2600" dirty="0"/>
              <a:t>$4,320</a:t>
            </a:r>
            <a:endParaRPr lang="en-US" dirty="0"/>
          </a:p>
        </p:txBody>
      </p:sp>
      <p:sp>
        <p:nvSpPr>
          <p:cNvPr id="4" name="Slide Number Placeholder 5"/>
          <p:cNvSpPr>
            <a:spLocks noGrp="1"/>
          </p:cNvSpPr>
          <p:nvPr>
            <p:ph type="sldNum" sz="quarter" idx="12"/>
          </p:nvPr>
        </p:nvSpPr>
        <p:spPr/>
        <p:txBody>
          <a:bodyPr/>
          <a:lstStyle/>
          <a:p>
            <a:pPr>
              <a:defRPr/>
            </a:pPr>
            <a:fld id="{8C1B95D6-CC63-43FE-8DA2-FD6182576FA8}" type="slidenum">
              <a:rPr lang="en-US" altLang="en-US"/>
              <a:pPr>
                <a:defRPr/>
              </a:pPr>
              <a:t>78</a:t>
            </a:fld>
            <a:endParaRPr lang="en-US" altLang="en-US"/>
          </a:p>
        </p:txBody>
      </p:sp>
      <p:sp>
        <p:nvSpPr>
          <p:cNvPr id="5" name="Text Box 5"/>
          <p:cNvSpPr txBox="1">
            <a:spLocks noChangeArrowheads="1"/>
          </p:cNvSpPr>
          <p:nvPr/>
        </p:nvSpPr>
        <p:spPr bwMode="auto">
          <a:xfrm>
            <a:off x="685800" y="4083784"/>
            <a:ext cx="7772400" cy="1477328"/>
          </a:xfrm>
          <a:prstGeom prst="rect">
            <a:avLst/>
          </a:prstGeom>
          <a:noFill/>
          <a:ln w="19050" algn="ctr">
            <a:solidFill>
              <a:srgbClr val="303F70"/>
            </a:solidFill>
            <a:miter lim="800000"/>
            <a:headEnd/>
            <a:tailEnd/>
          </a:ln>
        </p:spPr>
        <p:txBody>
          <a:bodyPr wrap="square">
            <a:spAutoFit/>
          </a:bodyPr>
          <a:lstStyle/>
          <a:p>
            <a:pPr>
              <a:spcBef>
                <a:spcPct val="50000"/>
              </a:spcBef>
              <a:buClr>
                <a:srgbClr val="73132E"/>
              </a:buClr>
              <a:buFont typeface="Wingdings" pitchFamily="2" charset="2"/>
              <a:buNone/>
            </a:pPr>
            <a:r>
              <a:rPr lang="en-US" sz="2000" dirty="0">
                <a:solidFill>
                  <a:srgbClr val="303F70"/>
                </a:solidFill>
              </a:rPr>
              <a:t>Post-TCJA: Deduction for local property taxes + state &amp; local income taxes + state &amp; local sales taxes can’t exceed $10,000</a:t>
            </a:r>
          </a:p>
          <a:p>
            <a:pPr>
              <a:spcBef>
                <a:spcPct val="50000"/>
              </a:spcBef>
              <a:buClr>
                <a:srgbClr val="73132E"/>
              </a:buClr>
              <a:buFont typeface="Wingdings" pitchFamily="2" charset="2"/>
              <a:buNone/>
            </a:pPr>
            <a:r>
              <a:rPr lang="en-US" sz="2000" dirty="0">
                <a:solidFill>
                  <a:srgbClr val="303F70"/>
                </a:solidFill>
              </a:rPr>
              <a:t>Limitation on SALT deductions will/is have big effect in states with high house prices </a:t>
            </a:r>
            <a:r>
              <a:rPr lang="en-US" dirty="0">
                <a:solidFill>
                  <a:srgbClr val="303F70"/>
                </a:solidFill>
              </a:rPr>
              <a:t>&amp;</a:t>
            </a:r>
            <a:r>
              <a:rPr lang="en-US" sz="2000" dirty="0">
                <a:solidFill>
                  <a:srgbClr val="303F70"/>
                </a:solidFill>
              </a:rPr>
              <a:t> property taxes!! </a:t>
            </a:r>
          </a:p>
        </p:txBody>
      </p:sp>
      <p:sp>
        <p:nvSpPr>
          <p:cNvPr id="2" name="Footer Placeholder 1">
            <a:extLst>
              <a:ext uri="{FF2B5EF4-FFF2-40B4-BE49-F238E27FC236}">
                <a16:creationId xmlns:a16="http://schemas.microsoft.com/office/drawing/2014/main" id="{DAE0B962-7C2F-D579-A781-392CF3EBA7F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6472435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152400"/>
            <a:ext cx="8534400" cy="1143000"/>
          </a:xfrm>
        </p:spPr>
        <p:txBody>
          <a:bodyPr>
            <a:normAutofit/>
          </a:bodyPr>
          <a:lstStyle/>
          <a:p>
            <a:pPr eaLnBrk="1" hangingPunct="1"/>
            <a:r>
              <a:rPr lang="en-US" sz="3600" dirty="0"/>
              <a:t>Tax Factors Affecting Homeowners</a:t>
            </a:r>
          </a:p>
        </p:txBody>
      </p:sp>
      <p:sp>
        <p:nvSpPr>
          <p:cNvPr id="232451" name="Rectangle 3"/>
          <p:cNvSpPr>
            <a:spLocks noGrp="1" noChangeArrowheads="1"/>
          </p:cNvSpPr>
          <p:nvPr>
            <p:ph idx="1"/>
          </p:nvPr>
        </p:nvSpPr>
        <p:spPr>
          <a:xfrm>
            <a:off x="152400" y="1524000"/>
            <a:ext cx="8305800" cy="4800600"/>
          </a:xfrm>
        </p:spPr>
        <p:txBody>
          <a:bodyPr/>
          <a:lstStyle/>
          <a:p>
            <a:pPr eaLnBrk="1" hangingPunct="1"/>
            <a:r>
              <a:rPr lang="en-US" i="1" u="sng" dirty="0"/>
              <a:t>Exclusion of Capital Gains Tax for Homeowners</a:t>
            </a:r>
            <a:endParaRPr lang="en-US" dirty="0"/>
          </a:p>
          <a:p>
            <a:pPr lvl="1" eaLnBrk="1" hangingPunct="1"/>
            <a:r>
              <a:rPr lang="en-US" dirty="0"/>
              <a:t>Individuals can exclude $250,000 ($500,000 for married filing jointly) of taxable gain realized on sale of personal residence</a:t>
            </a:r>
          </a:p>
          <a:p>
            <a:pPr lvl="2"/>
            <a:r>
              <a:rPr lang="en-US" dirty="0"/>
              <a:t>Taxable gain = NSP – adjusted basis</a:t>
            </a:r>
          </a:p>
          <a:p>
            <a:pPr lvl="1" eaLnBrk="1" hangingPunct="1"/>
            <a:endParaRPr lang="en-US" dirty="0"/>
          </a:p>
          <a:p>
            <a:pPr lvl="1" eaLnBrk="1" hangingPunct="1"/>
            <a:r>
              <a:rPr lang="en-US" dirty="0"/>
              <a:t>To qualify, taxpayer must have owned </a:t>
            </a:r>
            <a:r>
              <a:rPr lang="en-US" sz="2000" dirty="0"/>
              <a:t>&amp;</a:t>
            </a:r>
            <a:r>
              <a:rPr lang="en-US" dirty="0"/>
              <a:t> used property as his/her/their personal residence for at least two years during prior five years before sale  </a:t>
            </a:r>
          </a:p>
          <a:p>
            <a:pPr eaLnBrk="1" hangingPunct="1">
              <a:buFont typeface="Wingdings" pitchFamily="2" charset="2"/>
              <a:buNone/>
            </a:pPr>
            <a:endParaRPr lang="en-US" dirty="0"/>
          </a:p>
        </p:txBody>
      </p:sp>
      <p:sp>
        <p:nvSpPr>
          <p:cNvPr id="4" name="Slide Number Placeholder 5"/>
          <p:cNvSpPr>
            <a:spLocks noGrp="1"/>
          </p:cNvSpPr>
          <p:nvPr>
            <p:ph type="sldNum" sz="quarter" idx="12"/>
          </p:nvPr>
        </p:nvSpPr>
        <p:spPr/>
        <p:txBody>
          <a:bodyPr/>
          <a:lstStyle/>
          <a:p>
            <a:pPr>
              <a:defRPr/>
            </a:pPr>
            <a:fld id="{B086F884-6785-4D85-8A0C-BD6674AB81CB}" type="slidenum">
              <a:rPr lang="en-US" altLang="en-US"/>
              <a:pPr>
                <a:defRPr/>
              </a:pPr>
              <a:t>79</a:t>
            </a:fld>
            <a:endParaRPr lang="en-US" altLang="en-US"/>
          </a:p>
        </p:txBody>
      </p:sp>
      <p:sp>
        <p:nvSpPr>
          <p:cNvPr id="2" name="Footer Placeholder 1">
            <a:extLst>
              <a:ext uri="{FF2B5EF4-FFF2-40B4-BE49-F238E27FC236}">
                <a16:creationId xmlns:a16="http://schemas.microsoft.com/office/drawing/2014/main" id="{BE35FA74-4A6E-38C2-4C41-57ED0F3E88E5}"/>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425823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52400"/>
            <a:ext cx="8686800" cy="1143000"/>
          </a:xfrm>
        </p:spPr>
        <p:txBody>
          <a:bodyPr>
            <a:noAutofit/>
          </a:bodyPr>
          <a:lstStyle/>
          <a:p>
            <a:pPr eaLnBrk="1" hangingPunct="1"/>
            <a:r>
              <a:rPr lang="en-US" sz="3600" dirty="0"/>
              <a:t>Passive Activity Loss Restrictions: Summary</a:t>
            </a:r>
          </a:p>
        </p:txBody>
      </p:sp>
      <p:sp>
        <p:nvSpPr>
          <p:cNvPr id="24579" name="Rectangle 3"/>
          <p:cNvSpPr>
            <a:spLocks noGrp="1" noChangeArrowheads="1"/>
          </p:cNvSpPr>
          <p:nvPr>
            <p:ph idx="1"/>
          </p:nvPr>
        </p:nvSpPr>
        <p:spPr>
          <a:xfrm>
            <a:off x="457200" y="1676400"/>
            <a:ext cx="8229600" cy="4876800"/>
          </a:xfrm>
        </p:spPr>
        <p:txBody>
          <a:bodyPr>
            <a:normAutofit/>
          </a:bodyPr>
          <a:lstStyle/>
          <a:p>
            <a:pPr eaLnBrk="1" hangingPunct="1">
              <a:spcBef>
                <a:spcPts val="600"/>
              </a:spcBef>
            </a:pPr>
            <a:r>
              <a:rPr lang="en-US" dirty="0"/>
              <a:t>Taxable income </a:t>
            </a:r>
            <a:r>
              <a:rPr lang="en-US" sz="2400" dirty="0"/>
              <a:t>&amp;</a:t>
            </a:r>
            <a:r>
              <a:rPr lang="en-US" dirty="0"/>
              <a:t> losses (</a:t>
            </a:r>
            <a:r>
              <a:rPr lang="en-US" b="1" dirty="0"/>
              <a:t>not</a:t>
            </a:r>
            <a:r>
              <a:rPr lang="en-US" dirty="0"/>
              <a:t> CFs) on all passive activities are first netted</a:t>
            </a:r>
          </a:p>
          <a:p>
            <a:pPr eaLnBrk="1" hangingPunct="1">
              <a:spcBef>
                <a:spcPts val="600"/>
              </a:spcBef>
            </a:pPr>
            <a:endParaRPr lang="en-US" dirty="0"/>
          </a:p>
          <a:p>
            <a:pPr eaLnBrk="1" hangingPunct="1">
              <a:spcBef>
                <a:spcPts val="600"/>
              </a:spcBef>
            </a:pPr>
            <a:r>
              <a:rPr lang="en-US" dirty="0"/>
              <a:t>If </a:t>
            </a:r>
            <a:r>
              <a:rPr lang="en-US" b="1" dirty="0"/>
              <a:t>net</a:t>
            </a:r>
            <a:r>
              <a:rPr lang="en-US" dirty="0"/>
              <a:t> passive income is </a:t>
            </a:r>
            <a:r>
              <a:rPr lang="en-US" i="1" dirty="0"/>
              <a:t>negative</a:t>
            </a:r>
            <a:r>
              <a:rPr lang="en-US" dirty="0"/>
              <a:t>, it </a:t>
            </a:r>
            <a:r>
              <a:rPr lang="en-US" b="1" dirty="0"/>
              <a:t>cannot</a:t>
            </a:r>
            <a:r>
              <a:rPr lang="en-US" dirty="0"/>
              <a:t>              be used to offset active or portfolio income </a:t>
            </a:r>
          </a:p>
        </p:txBody>
      </p:sp>
      <p:sp>
        <p:nvSpPr>
          <p:cNvPr id="4" name="Slide Number Placeholder 5"/>
          <p:cNvSpPr>
            <a:spLocks noGrp="1"/>
          </p:cNvSpPr>
          <p:nvPr>
            <p:ph type="sldNum" sz="quarter" idx="12"/>
          </p:nvPr>
        </p:nvSpPr>
        <p:spPr/>
        <p:txBody>
          <a:bodyPr/>
          <a:lstStyle/>
          <a:p>
            <a:pPr>
              <a:defRPr/>
            </a:pPr>
            <a:fld id="{BCDB0192-DDE0-4EBE-83E2-7A6481365402}" type="slidenum">
              <a:rPr lang="en-US" altLang="en-US"/>
              <a:pPr>
                <a:defRPr/>
              </a:pPr>
              <a:t>8</a:t>
            </a:fld>
            <a:endParaRPr lang="en-US" altLang="en-US"/>
          </a:p>
        </p:txBody>
      </p:sp>
      <p:sp>
        <p:nvSpPr>
          <p:cNvPr id="2" name="Footer Placeholder 1">
            <a:extLst>
              <a:ext uri="{FF2B5EF4-FFF2-40B4-BE49-F238E27FC236}">
                <a16:creationId xmlns:a16="http://schemas.microsoft.com/office/drawing/2014/main" id="{1E974384-29F0-6325-32A6-C91709E5EFD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84804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152400"/>
            <a:ext cx="8458200" cy="1143000"/>
          </a:xfrm>
        </p:spPr>
        <p:txBody>
          <a:bodyPr>
            <a:normAutofit/>
          </a:bodyPr>
          <a:lstStyle/>
          <a:p>
            <a:pPr eaLnBrk="1" hangingPunct="1"/>
            <a:r>
              <a:rPr lang="en-US" sz="3600" dirty="0"/>
              <a:t>Tax Factors Affecting Homeowners</a:t>
            </a:r>
          </a:p>
        </p:txBody>
      </p:sp>
      <p:sp>
        <p:nvSpPr>
          <p:cNvPr id="233475" name="Rectangle 3"/>
          <p:cNvSpPr>
            <a:spLocks noGrp="1" noChangeArrowheads="1"/>
          </p:cNvSpPr>
          <p:nvPr>
            <p:ph idx="1"/>
          </p:nvPr>
        </p:nvSpPr>
        <p:spPr>
          <a:xfrm>
            <a:off x="152400" y="1524000"/>
            <a:ext cx="8991600" cy="4800600"/>
          </a:xfrm>
        </p:spPr>
        <p:txBody>
          <a:bodyPr>
            <a:normAutofit lnSpcReduction="10000"/>
          </a:bodyPr>
          <a:lstStyle/>
          <a:p>
            <a:pPr eaLnBrk="1" hangingPunct="1">
              <a:lnSpc>
                <a:spcPct val="110000"/>
              </a:lnSpc>
            </a:pPr>
            <a:r>
              <a:rPr lang="en-US" i="1" u="sng" dirty="0"/>
              <a:t>Discount Points Paid at </a:t>
            </a:r>
            <a:r>
              <a:rPr lang="en-US" i="1" u="sng" dirty="0">
                <a:solidFill>
                  <a:srgbClr val="303F70"/>
                </a:solidFill>
              </a:rPr>
              <a:t>Loan</a:t>
            </a:r>
            <a:r>
              <a:rPr lang="en-US" i="1" u="sng" dirty="0"/>
              <a:t> Origination</a:t>
            </a:r>
            <a:endParaRPr lang="en-US" dirty="0"/>
          </a:p>
          <a:p>
            <a:pPr lvl="1" eaLnBrk="1" hangingPunct="1">
              <a:lnSpc>
                <a:spcPct val="110000"/>
              </a:lnSpc>
            </a:pPr>
            <a:r>
              <a:rPr lang="en-US" sz="2300" dirty="0"/>
              <a:t>Fully deductible in year paid</a:t>
            </a:r>
          </a:p>
          <a:p>
            <a:pPr eaLnBrk="1" hangingPunct="1">
              <a:lnSpc>
                <a:spcPct val="110000"/>
              </a:lnSpc>
            </a:pPr>
            <a:r>
              <a:rPr lang="en-US" i="1" u="sng" dirty="0"/>
              <a:t>Discount Points Paid on Mortgage Refinancing</a:t>
            </a:r>
            <a:endParaRPr lang="en-US" dirty="0"/>
          </a:p>
          <a:p>
            <a:pPr lvl="1" eaLnBrk="1" hangingPunct="1">
              <a:lnSpc>
                <a:spcPct val="110000"/>
              </a:lnSpc>
            </a:pPr>
            <a:r>
              <a:rPr lang="en-US" sz="2300" dirty="0"/>
              <a:t>Amortized over life of loan</a:t>
            </a:r>
          </a:p>
          <a:p>
            <a:pPr eaLnBrk="1" hangingPunct="1">
              <a:lnSpc>
                <a:spcPct val="110000"/>
              </a:lnSpc>
            </a:pPr>
            <a:r>
              <a:rPr lang="en-US" i="1" u="sng" dirty="0"/>
              <a:t>Other "Closing Costs" Charged by the Lender</a:t>
            </a:r>
            <a:endParaRPr lang="en-US" dirty="0"/>
          </a:p>
          <a:p>
            <a:pPr lvl="1" eaLnBrk="1" hangingPunct="1">
              <a:lnSpc>
                <a:spcPct val="110000"/>
              </a:lnSpc>
            </a:pPr>
            <a:r>
              <a:rPr lang="en-US" sz="2300" dirty="0"/>
              <a:t>Added to tax basis (</a:t>
            </a:r>
            <a:r>
              <a:rPr lang="en-US" sz="2300" dirty="0" err="1"/>
              <a:t>i.e</a:t>
            </a:r>
            <a:r>
              <a:rPr lang="en-US" sz="2300" dirty="0"/>
              <a:t>, </a:t>
            </a:r>
            <a:r>
              <a:rPr lang="en-US" sz="2300" u="sng" dirty="0"/>
              <a:t>not</a:t>
            </a:r>
            <a:r>
              <a:rPr lang="en-US" sz="2300" dirty="0"/>
              <a:t> deductible)</a:t>
            </a:r>
          </a:p>
          <a:p>
            <a:pPr lvl="2" eaLnBrk="1" hangingPunct="1">
              <a:lnSpc>
                <a:spcPct val="110000"/>
              </a:lnSpc>
            </a:pPr>
            <a:r>
              <a:rPr lang="en-US" dirty="0"/>
              <a:t>Examples: Origination fee, credit checks, property appraisal, lender's attorneys fees</a:t>
            </a:r>
          </a:p>
          <a:p>
            <a:pPr eaLnBrk="1" hangingPunct="1">
              <a:lnSpc>
                <a:spcPct val="110000"/>
              </a:lnSpc>
            </a:pPr>
            <a:r>
              <a:rPr lang="en-US" i="1" u="sng" dirty="0"/>
              <a:t>Costs Associated with Acquiring Property (Not the Mortgage)?</a:t>
            </a:r>
          </a:p>
          <a:p>
            <a:pPr marL="772668" lvl="2">
              <a:lnSpc>
                <a:spcPct val="110000"/>
              </a:lnSpc>
              <a:spcBef>
                <a:spcPts val="0"/>
              </a:spcBef>
              <a:buSzPct val="80000"/>
            </a:pPr>
            <a:r>
              <a:rPr lang="en-US" sz="2300" dirty="0"/>
              <a:t>   Added to tax basis (i.e., </a:t>
            </a:r>
            <a:r>
              <a:rPr lang="en-US" sz="2300" u="sng" dirty="0"/>
              <a:t>not</a:t>
            </a:r>
            <a:r>
              <a:rPr lang="en-US" sz="2300" dirty="0"/>
              <a:t> deductible)</a:t>
            </a:r>
          </a:p>
          <a:p>
            <a:pPr eaLnBrk="1" hangingPunct="1">
              <a:lnSpc>
                <a:spcPct val="110000"/>
              </a:lnSpc>
            </a:pPr>
            <a:endParaRPr lang="en-US" i="1" u="sng" dirty="0"/>
          </a:p>
          <a:p>
            <a:pPr eaLnBrk="1" hangingPunct="1">
              <a:lnSpc>
                <a:spcPct val="110000"/>
              </a:lnSpc>
            </a:pPr>
            <a:endParaRPr lang="en-US" dirty="0"/>
          </a:p>
        </p:txBody>
      </p:sp>
      <p:sp>
        <p:nvSpPr>
          <p:cNvPr id="4" name="Slide Number Placeholder 5"/>
          <p:cNvSpPr>
            <a:spLocks noGrp="1"/>
          </p:cNvSpPr>
          <p:nvPr>
            <p:ph type="sldNum" sz="quarter" idx="12"/>
          </p:nvPr>
        </p:nvSpPr>
        <p:spPr/>
        <p:txBody>
          <a:bodyPr/>
          <a:lstStyle/>
          <a:p>
            <a:pPr>
              <a:defRPr/>
            </a:pPr>
            <a:fld id="{0A3D3695-F98B-4BC9-A6A6-AE323FCB46D9}" type="slidenum">
              <a:rPr lang="en-US" altLang="en-US"/>
              <a:pPr>
                <a:defRPr/>
              </a:pPr>
              <a:t>80</a:t>
            </a:fld>
            <a:endParaRPr lang="en-US" altLang="en-US"/>
          </a:p>
        </p:txBody>
      </p:sp>
      <p:sp>
        <p:nvSpPr>
          <p:cNvPr id="2" name="Footer Placeholder 1">
            <a:extLst>
              <a:ext uri="{FF2B5EF4-FFF2-40B4-BE49-F238E27FC236}">
                <a16:creationId xmlns:a16="http://schemas.microsoft.com/office/drawing/2014/main" id="{63F4897F-7423-E678-7C5D-4E2E9CFBD90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6343982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152400" y="152400"/>
            <a:ext cx="8610600" cy="1200150"/>
          </a:xfrm>
        </p:spPr>
        <p:txBody>
          <a:bodyPr>
            <a:noAutofit/>
          </a:bodyPr>
          <a:lstStyle/>
          <a:p>
            <a:r>
              <a:rPr lang="en-US" sz="3600" dirty="0"/>
              <a:t>Deduction of Mtg. Interest is NOT Primary Homeowner Tax Benefit</a:t>
            </a:r>
          </a:p>
        </p:txBody>
      </p:sp>
      <p:sp>
        <p:nvSpPr>
          <p:cNvPr id="325635" name="Rectangle 3"/>
          <p:cNvSpPr>
            <a:spLocks noGrp="1" noChangeArrowheads="1"/>
          </p:cNvSpPr>
          <p:nvPr>
            <p:ph idx="1"/>
          </p:nvPr>
        </p:nvSpPr>
        <p:spPr>
          <a:xfrm>
            <a:off x="152400" y="1524000"/>
            <a:ext cx="8839200" cy="4572000"/>
          </a:xfrm>
        </p:spPr>
        <p:txBody>
          <a:bodyPr/>
          <a:lstStyle/>
          <a:p>
            <a:pPr marL="533400" indent="-533400"/>
            <a:r>
              <a:rPr lang="en-US" sz="2400" dirty="0"/>
              <a:t>Assume household has $400,000 in wealth invested at average rate of 5%, generating $20,000 in investment income</a:t>
            </a:r>
          </a:p>
          <a:p>
            <a:pPr marL="533400" indent="-533400">
              <a:buFontTx/>
              <a:buAutoNum type="arabicPeriod"/>
            </a:pPr>
            <a:r>
              <a:rPr lang="en-US" sz="2400" dirty="0"/>
              <a:t>Household purchases $200,000 home with all cash</a:t>
            </a:r>
          </a:p>
          <a:p>
            <a:pPr marL="952500" lvl="1" indent="-495300"/>
            <a:r>
              <a:rPr lang="en-US" dirty="0"/>
              <a:t>Tax effect? TI reduced by $10,000 </a:t>
            </a:r>
            <a:r>
              <a:rPr lang="en-US" sz="1800" dirty="0"/>
              <a:t>(0.05 × $200,000)</a:t>
            </a:r>
          </a:p>
          <a:p>
            <a:pPr marL="533400" indent="-533400">
              <a:buFont typeface="Wingdings" pitchFamily="2" charset="2"/>
              <a:buNone/>
            </a:pPr>
            <a:r>
              <a:rPr lang="en-US" sz="2400" dirty="0"/>
              <a:t>2.  Household purchases $200,000 home with $40,000 cash </a:t>
            </a:r>
            <a:r>
              <a:rPr lang="en-US" sz="2200" dirty="0"/>
              <a:t>&amp;</a:t>
            </a:r>
            <a:r>
              <a:rPr lang="en-US" sz="2400" dirty="0"/>
              <a:t> $160,000, 5% mortgage</a:t>
            </a:r>
          </a:p>
          <a:p>
            <a:pPr marL="952500" lvl="1" indent="-495300"/>
            <a:r>
              <a:rPr lang="en-US" dirty="0"/>
              <a:t>Tax effect? TI reduced by $10,000 </a:t>
            </a:r>
          </a:p>
          <a:p>
            <a:pPr marL="952500" lvl="1" indent="-495300">
              <a:buFontTx/>
              <a:buNone/>
            </a:pPr>
            <a:r>
              <a:rPr lang="en-US" sz="2000" dirty="0"/>
              <a:t>	$  2,000 = decrease in invest. income (0.05 × $40,000)</a:t>
            </a:r>
          </a:p>
          <a:p>
            <a:pPr marL="952500" lvl="1" indent="-495300">
              <a:buFontTx/>
              <a:buNone/>
            </a:pPr>
            <a:r>
              <a:rPr lang="en-US" sz="2000" u="sng" dirty="0"/>
              <a:t> 	$  8,000</a:t>
            </a:r>
            <a:r>
              <a:rPr lang="en-US" sz="2000" dirty="0"/>
              <a:t> = int. deduction (0.05 × $160,000)</a:t>
            </a:r>
          </a:p>
          <a:p>
            <a:pPr marL="952500" lvl="1" indent="-495300">
              <a:buFontTx/>
              <a:buNone/>
            </a:pPr>
            <a:r>
              <a:rPr lang="en-US" sz="2000" dirty="0"/>
              <a:t>	$10,000 = Total reduction in taxable income</a:t>
            </a:r>
          </a:p>
        </p:txBody>
      </p:sp>
      <p:sp>
        <p:nvSpPr>
          <p:cNvPr id="2" name="Footer Placeholder 1">
            <a:extLst>
              <a:ext uri="{FF2B5EF4-FFF2-40B4-BE49-F238E27FC236}">
                <a16:creationId xmlns:a16="http://schemas.microsoft.com/office/drawing/2014/main" id="{62EB7E80-8F3E-DD74-6ED4-3AD2267104E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BA045287-072E-62FD-6FB5-5BE2334CAA67}"/>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81</a:t>
            </a:fld>
            <a:endParaRPr lang="en-US" altLang="en-US">
              <a:solidFill>
                <a:prstClr val="black">
                  <a:tint val="95000"/>
                </a:prstClr>
              </a:solidFill>
            </a:endParaRPr>
          </a:p>
        </p:txBody>
      </p:sp>
    </p:spTree>
    <p:extLst>
      <p:ext uri="{BB962C8B-B14F-4D97-AF65-F5344CB8AC3E}">
        <p14:creationId xmlns:p14="http://schemas.microsoft.com/office/powerpoint/2010/main" val="23977503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152400" y="152400"/>
            <a:ext cx="8610600" cy="1200150"/>
          </a:xfrm>
        </p:spPr>
        <p:txBody>
          <a:bodyPr>
            <a:noAutofit/>
          </a:bodyPr>
          <a:lstStyle/>
          <a:p>
            <a:r>
              <a:rPr lang="en-US" sz="3600" dirty="0"/>
              <a:t>Deduction of Mtg. Interest is Not Primary Homeowner Tax Benefit</a:t>
            </a:r>
          </a:p>
        </p:txBody>
      </p:sp>
      <p:sp>
        <p:nvSpPr>
          <p:cNvPr id="325635" name="Rectangle 3"/>
          <p:cNvSpPr>
            <a:spLocks noGrp="1" noChangeArrowheads="1"/>
          </p:cNvSpPr>
          <p:nvPr>
            <p:ph idx="1"/>
          </p:nvPr>
        </p:nvSpPr>
        <p:spPr>
          <a:xfrm>
            <a:off x="152400" y="1524000"/>
            <a:ext cx="8686800" cy="4572000"/>
          </a:xfrm>
        </p:spPr>
        <p:txBody>
          <a:bodyPr>
            <a:normAutofit/>
          </a:bodyPr>
          <a:lstStyle/>
          <a:p>
            <a:pPr marL="533400" indent="-533400"/>
            <a:r>
              <a:rPr lang="en-US" dirty="0"/>
              <a:t>So….if cost of mortgage is ≈ borrower's opportunity cost of invested equity (a reasonable assumption), replacing equity financing with more debt financing does </a:t>
            </a:r>
            <a:r>
              <a:rPr lang="en-US" b="1" dirty="0"/>
              <a:t>NOT</a:t>
            </a:r>
            <a:r>
              <a:rPr lang="en-US" dirty="0"/>
              <a:t> reduce tax liability</a:t>
            </a:r>
          </a:p>
          <a:p>
            <a:pPr marL="533400" indent="-533400"/>
            <a:endParaRPr lang="en-US" dirty="0"/>
          </a:p>
          <a:p>
            <a:pPr marL="533400" indent="-533400"/>
            <a:r>
              <a:rPr lang="en-US" dirty="0"/>
              <a:t>Moreover, increase in standard deduction as a result of TCJA will reduce mortgage interest tax savings for many HHs</a:t>
            </a:r>
          </a:p>
          <a:p>
            <a:pPr marL="533400" indent="-533400">
              <a:buFont typeface="Wingdings" pitchFamily="2" charset="2"/>
              <a:buNone/>
            </a:pPr>
            <a:endParaRPr lang="en-US" sz="2000" dirty="0"/>
          </a:p>
        </p:txBody>
      </p:sp>
      <p:sp>
        <p:nvSpPr>
          <p:cNvPr id="2" name="Footer Placeholder 1">
            <a:extLst>
              <a:ext uri="{FF2B5EF4-FFF2-40B4-BE49-F238E27FC236}">
                <a16:creationId xmlns:a16="http://schemas.microsoft.com/office/drawing/2014/main" id="{B54CDE25-1801-F7CD-3266-8D7B8113B2ED}"/>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36E563B9-5C90-9E09-B586-F8D82E3903F8}"/>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82</a:t>
            </a:fld>
            <a:endParaRPr lang="en-US" altLang="en-US">
              <a:solidFill>
                <a:prstClr val="black">
                  <a:tint val="95000"/>
                </a:prstClr>
              </a:solidFill>
            </a:endParaRPr>
          </a:p>
        </p:txBody>
      </p:sp>
    </p:spTree>
    <p:extLst>
      <p:ext uri="{BB962C8B-B14F-4D97-AF65-F5344CB8AC3E}">
        <p14:creationId xmlns:p14="http://schemas.microsoft.com/office/powerpoint/2010/main" val="102150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52400" y="152400"/>
            <a:ext cx="8610600" cy="1200150"/>
          </a:xfrm>
        </p:spPr>
        <p:txBody>
          <a:bodyPr>
            <a:noAutofit/>
          </a:bodyPr>
          <a:lstStyle/>
          <a:p>
            <a:r>
              <a:rPr lang="en-US" sz="4000" dirty="0"/>
              <a:t>So….What is Primary Tax Benefit of Owner-Occupied Housing?</a:t>
            </a:r>
          </a:p>
        </p:txBody>
      </p:sp>
      <p:sp>
        <p:nvSpPr>
          <p:cNvPr id="340995" name="Rectangle 3"/>
          <p:cNvSpPr>
            <a:spLocks noGrp="1" noChangeArrowheads="1"/>
          </p:cNvSpPr>
          <p:nvPr>
            <p:ph idx="1"/>
          </p:nvPr>
        </p:nvSpPr>
        <p:spPr>
          <a:xfrm>
            <a:off x="152400" y="1524000"/>
            <a:ext cx="8610600" cy="4495800"/>
          </a:xfrm>
        </p:spPr>
        <p:txBody>
          <a:bodyPr/>
          <a:lstStyle/>
          <a:p>
            <a:r>
              <a:rPr lang="en-US" dirty="0"/>
              <a:t>The non-taxation of return on equity….</a:t>
            </a:r>
          </a:p>
          <a:p>
            <a:pPr lvl="1"/>
            <a:r>
              <a:rPr lang="en-US" dirty="0"/>
              <a:t>Periodic “implicit” rental income is not taxed if you own a home </a:t>
            </a:r>
            <a:r>
              <a:rPr lang="en-US" sz="2200" dirty="0"/>
              <a:t>&amp;</a:t>
            </a:r>
            <a:r>
              <a:rPr lang="en-US" dirty="0"/>
              <a:t> rent it to yourself</a:t>
            </a:r>
          </a:p>
          <a:p>
            <a:pPr lvl="1"/>
            <a:r>
              <a:rPr lang="en-US" dirty="0"/>
              <a:t>Capital gains are, effectively, not taxed for most households</a:t>
            </a:r>
          </a:p>
          <a:p>
            <a:pPr>
              <a:buFont typeface="Wingdings" pitchFamily="2" charset="2"/>
              <a:buNone/>
            </a:pPr>
            <a:endParaRPr lang="en-US" dirty="0"/>
          </a:p>
        </p:txBody>
      </p:sp>
      <p:sp>
        <p:nvSpPr>
          <p:cNvPr id="2" name="Footer Placeholder 1">
            <a:extLst>
              <a:ext uri="{FF2B5EF4-FFF2-40B4-BE49-F238E27FC236}">
                <a16:creationId xmlns:a16="http://schemas.microsoft.com/office/drawing/2014/main" id="{145A85CD-D817-729D-62F3-FEA602D4B2A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55D0E388-8403-C976-7A35-C5CCC5F16257}"/>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83</a:t>
            </a:fld>
            <a:endParaRPr lang="en-US" altLang="en-US">
              <a:solidFill>
                <a:prstClr val="black">
                  <a:tint val="95000"/>
                </a:prstClr>
              </a:solidFill>
            </a:endParaRPr>
          </a:p>
        </p:txBody>
      </p:sp>
    </p:spTree>
    <p:extLst>
      <p:ext uri="{BB962C8B-B14F-4D97-AF65-F5344CB8AC3E}">
        <p14:creationId xmlns:p14="http://schemas.microsoft.com/office/powerpoint/2010/main" val="96787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8534400" cy="1219200"/>
          </a:xfrm>
        </p:spPr>
        <p:txBody>
          <a:bodyPr/>
          <a:lstStyle/>
          <a:p>
            <a:pPr eaLnBrk="1" hangingPunct="1"/>
            <a:r>
              <a:rPr lang="en-US" sz="3600" dirty="0"/>
              <a:t>Income Subject to Taxation</a:t>
            </a:r>
            <a:endParaRPr lang="en-US" sz="3600" dirty="0">
              <a:solidFill>
                <a:schemeClr val="tx1"/>
              </a:solidFill>
            </a:endParaRPr>
          </a:p>
        </p:txBody>
      </p:sp>
      <p:sp>
        <p:nvSpPr>
          <p:cNvPr id="13" name="Slide Number Placeholder 4"/>
          <p:cNvSpPr>
            <a:spLocks noGrp="1"/>
          </p:cNvSpPr>
          <p:nvPr>
            <p:ph type="sldNum" sz="quarter" idx="12"/>
          </p:nvPr>
        </p:nvSpPr>
        <p:spPr/>
        <p:txBody>
          <a:bodyPr/>
          <a:lstStyle/>
          <a:p>
            <a:pPr>
              <a:defRPr/>
            </a:pPr>
            <a:fld id="{1F5F7BEE-BEF8-4AC0-9ECB-A6BB3E72EE01}" type="slidenum">
              <a:rPr lang="en-US" altLang="en-US"/>
              <a:pPr>
                <a:defRPr/>
              </a:pPr>
              <a:t>9</a:t>
            </a:fld>
            <a:endParaRPr lang="en-US" altLang="en-US"/>
          </a:p>
        </p:txBody>
      </p:sp>
      <p:sp>
        <p:nvSpPr>
          <p:cNvPr id="23555" name="Text Box 3"/>
          <p:cNvSpPr txBox="1">
            <a:spLocks noChangeArrowheads="1"/>
          </p:cNvSpPr>
          <p:nvPr/>
        </p:nvSpPr>
        <p:spPr bwMode="auto">
          <a:xfrm>
            <a:off x="914400" y="2209800"/>
            <a:ext cx="2057400" cy="2794000"/>
          </a:xfrm>
          <a:prstGeom prst="rect">
            <a:avLst/>
          </a:prstGeom>
          <a:solidFill>
            <a:schemeClr val="accent2">
              <a:lumMod val="40000"/>
              <a:lumOff val="60000"/>
            </a:schemeClr>
          </a:solidFill>
          <a:ln w="9525">
            <a:noFill/>
            <a:miter lim="800000"/>
            <a:headEnd/>
            <a:tailEnd/>
          </a:ln>
        </p:spPr>
        <p:txBody>
          <a:bodyPr>
            <a:spAutoFit/>
          </a:bodyPr>
          <a:lstStyle/>
          <a:p>
            <a:pPr eaLnBrk="0" hangingPunct="0">
              <a:spcBef>
                <a:spcPct val="50000"/>
              </a:spcBef>
            </a:pPr>
            <a:r>
              <a:rPr lang="en-US" sz="1600" dirty="0"/>
              <a:t>+</a:t>
            </a:r>
            <a:r>
              <a:rPr lang="en-US" sz="2800" dirty="0"/>
              <a:t> </a:t>
            </a:r>
            <a:r>
              <a:rPr lang="en-US" sz="1600" dirty="0"/>
              <a:t>Salary Income</a:t>
            </a:r>
          </a:p>
          <a:p>
            <a:pPr eaLnBrk="0" hangingPunct="0">
              <a:spcBef>
                <a:spcPct val="50000"/>
              </a:spcBef>
            </a:pPr>
            <a:r>
              <a:rPr lang="en-US" sz="1600" dirty="0"/>
              <a:t>+ Consulting Income</a:t>
            </a:r>
          </a:p>
          <a:p>
            <a:pPr eaLnBrk="0" hangingPunct="0">
              <a:lnSpc>
                <a:spcPct val="75000"/>
              </a:lnSpc>
              <a:spcBef>
                <a:spcPct val="50000"/>
              </a:spcBef>
            </a:pPr>
            <a:r>
              <a:rPr lang="en-US" sz="1600" dirty="0"/>
              <a:t>+ Sales </a:t>
            </a:r>
          </a:p>
          <a:p>
            <a:pPr eaLnBrk="0" hangingPunct="0">
              <a:lnSpc>
                <a:spcPct val="75000"/>
              </a:lnSpc>
              <a:spcBef>
                <a:spcPct val="50000"/>
              </a:spcBef>
            </a:pPr>
            <a:r>
              <a:rPr lang="en-US" sz="1600" dirty="0"/>
              <a:t>   Commissions</a:t>
            </a:r>
          </a:p>
          <a:p>
            <a:pPr eaLnBrk="0" hangingPunct="0">
              <a:lnSpc>
                <a:spcPct val="65000"/>
              </a:lnSpc>
              <a:spcBef>
                <a:spcPct val="50000"/>
              </a:spcBef>
            </a:pPr>
            <a:r>
              <a:rPr lang="en-US" sz="1600" b="1" dirty="0"/>
              <a:t>=</a:t>
            </a:r>
            <a:r>
              <a:rPr lang="en-US" sz="1600" dirty="0"/>
              <a:t> </a:t>
            </a:r>
            <a:r>
              <a:rPr lang="en-US" sz="1600" b="1" dirty="0"/>
              <a:t>Net Active</a:t>
            </a:r>
          </a:p>
          <a:p>
            <a:pPr eaLnBrk="0" hangingPunct="0">
              <a:lnSpc>
                <a:spcPct val="65000"/>
              </a:lnSpc>
              <a:spcBef>
                <a:spcPct val="50000"/>
              </a:spcBef>
            </a:pPr>
            <a:r>
              <a:rPr lang="en-US" sz="1600" b="1" dirty="0"/>
              <a:t>   Income</a:t>
            </a:r>
          </a:p>
          <a:p>
            <a:pPr eaLnBrk="0" hangingPunct="0">
              <a:spcBef>
                <a:spcPct val="50000"/>
              </a:spcBef>
            </a:pPr>
            <a:endParaRPr lang="en-US" sz="1600" dirty="0"/>
          </a:p>
          <a:p>
            <a:pPr eaLnBrk="0" hangingPunct="0">
              <a:spcBef>
                <a:spcPct val="50000"/>
              </a:spcBef>
            </a:pPr>
            <a:endParaRPr lang="en-US" sz="1600" dirty="0"/>
          </a:p>
        </p:txBody>
      </p:sp>
      <p:sp>
        <p:nvSpPr>
          <p:cNvPr id="23556" name="Text Box 4"/>
          <p:cNvSpPr txBox="1">
            <a:spLocks noChangeArrowheads="1"/>
          </p:cNvSpPr>
          <p:nvPr/>
        </p:nvSpPr>
        <p:spPr bwMode="auto">
          <a:xfrm>
            <a:off x="2994025" y="2963863"/>
            <a:ext cx="2339975"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3557" name="Text Box 5"/>
          <p:cNvSpPr txBox="1">
            <a:spLocks noChangeArrowheads="1"/>
          </p:cNvSpPr>
          <p:nvPr/>
        </p:nvSpPr>
        <p:spPr bwMode="auto">
          <a:xfrm>
            <a:off x="3429000" y="2197100"/>
            <a:ext cx="2209800" cy="2832100"/>
          </a:xfrm>
          <a:prstGeom prst="rect">
            <a:avLst/>
          </a:prstGeom>
          <a:solidFill>
            <a:schemeClr val="accent3">
              <a:lumMod val="20000"/>
              <a:lumOff val="80000"/>
            </a:schemeClr>
          </a:solidFill>
          <a:ln w="9525">
            <a:noFill/>
            <a:miter lim="800000"/>
            <a:headEnd/>
            <a:tailEnd/>
          </a:ln>
        </p:spPr>
        <p:txBody>
          <a:bodyPr>
            <a:spAutoFit/>
          </a:bodyPr>
          <a:lstStyle/>
          <a:p>
            <a:pPr eaLnBrk="0" hangingPunct="0">
              <a:spcBef>
                <a:spcPct val="50000"/>
              </a:spcBef>
            </a:pPr>
            <a:r>
              <a:rPr lang="en-US" sz="1600" dirty="0"/>
              <a:t>+ Interest</a:t>
            </a:r>
          </a:p>
          <a:p>
            <a:pPr eaLnBrk="0" hangingPunct="0">
              <a:spcBef>
                <a:spcPct val="50000"/>
              </a:spcBef>
            </a:pPr>
            <a:r>
              <a:rPr lang="en-US" sz="1600" dirty="0"/>
              <a:t>+ Dividends</a:t>
            </a:r>
          </a:p>
          <a:p>
            <a:pPr eaLnBrk="0" hangingPunct="0">
              <a:spcBef>
                <a:spcPct val="50000"/>
              </a:spcBef>
            </a:pPr>
            <a:r>
              <a:rPr lang="en-US" sz="1600" dirty="0"/>
              <a:t>+ Annuities</a:t>
            </a:r>
          </a:p>
          <a:p>
            <a:pPr eaLnBrk="0" hangingPunct="0">
              <a:lnSpc>
                <a:spcPct val="70000"/>
              </a:lnSpc>
              <a:spcBef>
                <a:spcPct val="50000"/>
              </a:spcBef>
            </a:pPr>
            <a:r>
              <a:rPr lang="en-US" sz="1600" dirty="0"/>
              <a:t>+ Cap Gains on  </a:t>
            </a:r>
          </a:p>
          <a:p>
            <a:pPr eaLnBrk="0" hangingPunct="0">
              <a:lnSpc>
                <a:spcPct val="70000"/>
              </a:lnSpc>
              <a:spcBef>
                <a:spcPct val="50000"/>
              </a:spcBef>
            </a:pPr>
            <a:r>
              <a:rPr lang="en-US" sz="1600" dirty="0"/>
              <a:t>   Stocks</a:t>
            </a:r>
          </a:p>
          <a:p>
            <a:pPr eaLnBrk="0" hangingPunct="0">
              <a:lnSpc>
                <a:spcPct val="70000"/>
              </a:lnSpc>
              <a:spcBef>
                <a:spcPct val="50000"/>
              </a:spcBef>
            </a:pPr>
            <a:r>
              <a:rPr lang="en-US" sz="1600" dirty="0"/>
              <a:t> - Interest incurred in  </a:t>
            </a:r>
          </a:p>
          <a:p>
            <a:pPr eaLnBrk="0" hangingPunct="0">
              <a:lnSpc>
                <a:spcPct val="70000"/>
              </a:lnSpc>
              <a:spcBef>
                <a:spcPct val="50000"/>
              </a:spcBef>
            </a:pPr>
            <a:r>
              <a:rPr lang="en-US" sz="1600" dirty="0"/>
              <a:t>   Producing Income</a:t>
            </a:r>
          </a:p>
          <a:p>
            <a:pPr eaLnBrk="0" hangingPunct="0">
              <a:lnSpc>
                <a:spcPct val="70000"/>
              </a:lnSpc>
              <a:spcBef>
                <a:spcPct val="50000"/>
              </a:spcBef>
            </a:pPr>
            <a:r>
              <a:rPr lang="en-US" sz="1600" dirty="0"/>
              <a:t>= </a:t>
            </a:r>
            <a:r>
              <a:rPr lang="en-US" sz="1600" b="1" dirty="0"/>
              <a:t>Net Portfolio</a:t>
            </a:r>
          </a:p>
          <a:p>
            <a:pPr eaLnBrk="0" hangingPunct="0">
              <a:lnSpc>
                <a:spcPct val="70000"/>
              </a:lnSpc>
              <a:spcBef>
                <a:spcPct val="50000"/>
              </a:spcBef>
            </a:pPr>
            <a:r>
              <a:rPr lang="en-US" sz="1600" b="1" dirty="0"/>
              <a:t>   Income</a:t>
            </a:r>
            <a:endParaRPr lang="en-US" sz="1600" dirty="0"/>
          </a:p>
        </p:txBody>
      </p:sp>
      <p:sp>
        <p:nvSpPr>
          <p:cNvPr id="23558" name="Text Box 6"/>
          <p:cNvSpPr txBox="1">
            <a:spLocks noChangeArrowheads="1"/>
          </p:cNvSpPr>
          <p:nvPr/>
        </p:nvSpPr>
        <p:spPr bwMode="auto">
          <a:xfrm>
            <a:off x="6019800" y="2174875"/>
            <a:ext cx="2438400" cy="2854325"/>
          </a:xfrm>
          <a:prstGeom prst="rect">
            <a:avLst/>
          </a:prstGeom>
          <a:solidFill>
            <a:schemeClr val="accent4">
              <a:lumMod val="60000"/>
              <a:lumOff val="40000"/>
            </a:schemeClr>
          </a:solidFill>
          <a:ln w="9525">
            <a:noFill/>
            <a:miter lim="800000"/>
            <a:headEnd/>
            <a:tailEnd/>
          </a:ln>
        </p:spPr>
        <p:txBody>
          <a:bodyPr>
            <a:spAutoFit/>
          </a:bodyPr>
          <a:lstStyle/>
          <a:p>
            <a:pPr eaLnBrk="0" hangingPunct="0">
              <a:lnSpc>
                <a:spcPct val="70000"/>
              </a:lnSpc>
              <a:spcBef>
                <a:spcPct val="50000"/>
              </a:spcBef>
            </a:pPr>
            <a:r>
              <a:rPr lang="en-US" sz="1600" dirty="0"/>
              <a:t>+ Taxable Income from</a:t>
            </a:r>
          </a:p>
          <a:p>
            <a:pPr eaLnBrk="0" hangingPunct="0">
              <a:lnSpc>
                <a:spcPct val="70000"/>
              </a:lnSpc>
              <a:spcBef>
                <a:spcPct val="50000"/>
              </a:spcBef>
            </a:pPr>
            <a:r>
              <a:rPr lang="en-US" sz="1600" dirty="0"/>
              <a:t>    Business in which no</a:t>
            </a:r>
          </a:p>
          <a:p>
            <a:pPr eaLnBrk="0" hangingPunct="0">
              <a:lnSpc>
                <a:spcPct val="70000"/>
              </a:lnSpc>
              <a:spcBef>
                <a:spcPct val="50000"/>
              </a:spcBef>
            </a:pPr>
            <a:r>
              <a:rPr lang="en-US" sz="1600" dirty="0"/>
              <a:t>   “Material Participation”</a:t>
            </a:r>
          </a:p>
          <a:p>
            <a:pPr eaLnBrk="0" hangingPunct="0">
              <a:spcBef>
                <a:spcPct val="50000"/>
              </a:spcBef>
            </a:pPr>
            <a:r>
              <a:rPr lang="en-US" sz="1600" dirty="0"/>
              <a:t>+ Any Rental Income</a:t>
            </a:r>
          </a:p>
          <a:p>
            <a:pPr eaLnBrk="0" hangingPunct="0">
              <a:lnSpc>
                <a:spcPct val="60000"/>
              </a:lnSpc>
              <a:spcBef>
                <a:spcPct val="50000"/>
              </a:spcBef>
              <a:buFontTx/>
              <a:buChar char="-"/>
            </a:pPr>
            <a:r>
              <a:rPr lang="en-US" sz="1600" dirty="0"/>
              <a:t>  Any Expenses from </a:t>
            </a:r>
          </a:p>
          <a:p>
            <a:pPr eaLnBrk="0" hangingPunct="0">
              <a:lnSpc>
                <a:spcPct val="60000"/>
              </a:lnSpc>
              <a:spcBef>
                <a:spcPct val="50000"/>
              </a:spcBef>
            </a:pPr>
            <a:r>
              <a:rPr lang="en-US" sz="1600" dirty="0"/>
              <a:t>   Producing Rental</a:t>
            </a:r>
          </a:p>
          <a:p>
            <a:pPr eaLnBrk="0" hangingPunct="0">
              <a:lnSpc>
                <a:spcPct val="60000"/>
              </a:lnSpc>
              <a:spcBef>
                <a:spcPct val="50000"/>
              </a:spcBef>
            </a:pPr>
            <a:r>
              <a:rPr lang="en-US" sz="1600" dirty="0"/>
              <a:t>   Income</a:t>
            </a:r>
          </a:p>
          <a:p>
            <a:pPr eaLnBrk="0" hangingPunct="0">
              <a:lnSpc>
                <a:spcPct val="120000"/>
              </a:lnSpc>
              <a:spcBef>
                <a:spcPct val="50000"/>
              </a:spcBef>
            </a:pPr>
            <a:r>
              <a:rPr lang="en-US" sz="1600" b="1" dirty="0"/>
              <a:t>= Net Passive Income</a:t>
            </a:r>
          </a:p>
          <a:p>
            <a:pPr eaLnBrk="0" hangingPunct="0">
              <a:lnSpc>
                <a:spcPct val="120000"/>
              </a:lnSpc>
              <a:spcBef>
                <a:spcPct val="50000"/>
              </a:spcBef>
            </a:pPr>
            <a:endParaRPr lang="en-US" sz="1600" dirty="0"/>
          </a:p>
        </p:txBody>
      </p:sp>
      <p:sp>
        <p:nvSpPr>
          <p:cNvPr id="23559" name="Text Box 7"/>
          <p:cNvSpPr txBox="1">
            <a:spLocks noChangeArrowheads="1"/>
          </p:cNvSpPr>
          <p:nvPr/>
        </p:nvSpPr>
        <p:spPr bwMode="auto">
          <a:xfrm>
            <a:off x="914400" y="1600200"/>
            <a:ext cx="2057400" cy="457200"/>
          </a:xfrm>
          <a:prstGeom prst="rect">
            <a:avLst/>
          </a:prstGeom>
          <a:solidFill>
            <a:schemeClr val="accent2">
              <a:lumMod val="40000"/>
              <a:lumOff val="60000"/>
            </a:schemeClr>
          </a:solidFill>
          <a:ln w="9525">
            <a:noFill/>
            <a:miter lim="800000"/>
            <a:headEnd/>
            <a:tailEnd/>
          </a:ln>
        </p:spPr>
        <p:txBody>
          <a:bodyPr>
            <a:spAutoFit/>
          </a:bodyPr>
          <a:lstStyle/>
          <a:p>
            <a:pPr algn="ctr" eaLnBrk="0" hangingPunct="0">
              <a:lnSpc>
                <a:spcPct val="120000"/>
              </a:lnSpc>
              <a:spcBef>
                <a:spcPct val="50000"/>
              </a:spcBef>
            </a:pPr>
            <a:r>
              <a:rPr lang="en-US" sz="2000" dirty="0"/>
              <a:t>Active Basket</a:t>
            </a:r>
            <a:endParaRPr lang="en-US" sz="2800" dirty="0"/>
          </a:p>
        </p:txBody>
      </p:sp>
      <p:sp>
        <p:nvSpPr>
          <p:cNvPr id="23560" name="Text Box 8"/>
          <p:cNvSpPr txBox="1">
            <a:spLocks noChangeArrowheads="1"/>
          </p:cNvSpPr>
          <p:nvPr/>
        </p:nvSpPr>
        <p:spPr bwMode="auto">
          <a:xfrm>
            <a:off x="3352800" y="1600200"/>
            <a:ext cx="2209800" cy="457200"/>
          </a:xfrm>
          <a:prstGeom prst="rect">
            <a:avLst/>
          </a:prstGeom>
          <a:solidFill>
            <a:schemeClr val="accent3">
              <a:lumMod val="20000"/>
              <a:lumOff val="80000"/>
            </a:schemeClr>
          </a:solidFill>
          <a:ln w="9525">
            <a:noFill/>
            <a:miter lim="800000"/>
            <a:headEnd/>
            <a:tailEnd/>
          </a:ln>
        </p:spPr>
        <p:txBody>
          <a:bodyPr>
            <a:spAutoFit/>
          </a:bodyPr>
          <a:lstStyle/>
          <a:p>
            <a:pPr algn="ctr" eaLnBrk="0" hangingPunct="0">
              <a:lnSpc>
                <a:spcPct val="120000"/>
              </a:lnSpc>
              <a:spcBef>
                <a:spcPct val="50000"/>
              </a:spcBef>
            </a:pPr>
            <a:r>
              <a:rPr lang="en-US" sz="2000" dirty="0"/>
              <a:t>Portfolio Basket</a:t>
            </a:r>
            <a:endParaRPr lang="en-US" sz="2800" dirty="0"/>
          </a:p>
        </p:txBody>
      </p:sp>
      <p:sp>
        <p:nvSpPr>
          <p:cNvPr id="23561" name="Text Box 9"/>
          <p:cNvSpPr txBox="1">
            <a:spLocks noChangeArrowheads="1"/>
          </p:cNvSpPr>
          <p:nvPr/>
        </p:nvSpPr>
        <p:spPr bwMode="auto">
          <a:xfrm>
            <a:off x="6019800" y="1600200"/>
            <a:ext cx="2438400" cy="457200"/>
          </a:xfrm>
          <a:prstGeom prst="rect">
            <a:avLst/>
          </a:prstGeom>
          <a:solidFill>
            <a:schemeClr val="accent4">
              <a:lumMod val="60000"/>
              <a:lumOff val="40000"/>
            </a:schemeClr>
          </a:solidFill>
          <a:ln w="9525">
            <a:noFill/>
            <a:miter lim="800000"/>
            <a:headEnd/>
            <a:tailEnd/>
          </a:ln>
        </p:spPr>
        <p:txBody>
          <a:bodyPr>
            <a:spAutoFit/>
          </a:bodyPr>
          <a:lstStyle/>
          <a:p>
            <a:pPr algn="ctr" eaLnBrk="0" hangingPunct="0">
              <a:lnSpc>
                <a:spcPct val="120000"/>
              </a:lnSpc>
              <a:spcBef>
                <a:spcPct val="50000"/>
              </a:spcBef>
            </a:pPr>
            <a:r>
              <a:rPr lang="en-US" sz="2000" dirty="0"/>
              <a:t>Passive Basket</a:t>
            </a:r>
            <a:endParaRPr lang="en-US" sz="2800" dirty="0"/>
          </a:p>
        </p:txBody>
      </p:sp>
      <p:sp>
        <p:nvSpPr>
          <p:cNvPr id="23562" name="Text Box 10"/>
          <p:cNvSpPr txBox="1">
            <a:spLocks noChangeArrowheads="1"/>
          </p:cNvSpPr>
          <p:nvPr/>
        </p:nvSpPr>
        <p:spPr bwMode="auto">
          <a:xfrm>
            <a:off x="914400" y="5181600"/>
            <a:ext cx="2057400" cy="679450"/>
          </a:xfrm>
          <a:prstGeom prst="rect">
            <a:avLst/>
          </a:prstGeom>
          <a:solidFill>
            <a:schemeClr val="accent2">
              <a:lumMod val="40000"/>
              <a:lumOff val="60000"/>
            </a:schemeClr>
          </a:solidFill>
          <a:ln w="9525">
            <a:noFill/>
            <a:miter lim="800000"/>
            <a:headEnd/>
            <a:tailEnd/>
          </a:ln>
        </p:spPr>
        <p:txBody>
          <a:bodyPr>
            <a:spAutoFit/>
          </a:bodyPr>
          <a:lstStyle/>
          <a:p>
            <a:pPr algn="ctr" eaLnBrk="0" hangingPunct="0">
              <a:lnSpc>
                <a:spcPct val="120000"/>
              </a:lnSpc>
              <a:spcBef>
                <a:spcPct val="50000"/>
              </a:spcBef>
            </a:pPr>
            <a:r>
              <a:rPr lang="en-US" sz="1600" dirty="0"/>
              <a:t>Taxed at ordinary rates</a:t>
            </a:r>
          </a:p>
        </p:txBody>
      </p:sp>
      <p:sp>
        <p:nvSpPr>
          <p:cNvPr id="23563" name="Text Box 11"/>
          <p:cNvSpPr txBox="1">
            <a:spLocks noChangeArrowheads="1"/>
          </p:cNvSpPr>
          <p:nvPr/>
        </p:nvSpPr>
        <p:spPr bwMode="auto">
          <a:xfrm>
            <a:off x="3429000" y="5181600"/>
            <a:ext cx="2209800" cy="679450"/>
          </a:xfrm>
          <a:prstGeom prst="rect">
            <a:avLst/>
          </a:prstGeom>
          <a:solidFill>
            <a:schemeClr val="accent3">
              <a:lumMod val="20000"/>
              <a:lumOff val="80000"/>
            </a:schemeClr>
          </a:solidFill>
          <a:ln w="9525">
            <a:noFill/>
            <a:miter lim="800000"/>
            <a:headEnd/>
            <a:tailEnd/>
          </a:ln>
        </p:spPr>
        <p:txBody>
          <a:bodyPr>
            <a:spAutoFit/>
          </a:bodyPr>
          <a:lstStyle/>
          <a:p>
            <a:pPr algn="ctr" eaLnBrk="0" hangingPunct="0">
              <a:lnSpc>
                <a:spcPct val="120000"/>
              </a:lnSpc>
              <a:spcBef>
                <a:spcPct val="50000"/>
              </a:spcBef>
            </a:pPr>
            <a:r>
              <a:rPr lang="en-US" sz="1600" dirty="0"/>
              <a:t>Taxed at ordinary or capital gain rates</a:t>
            </a:r>
          </a:p>
        </p:txBody>
      </p:sp>
      <p:sp>
        <p:nvSpPr>
          <p:cNvPr id="23564" name="Text Box 12"/>
          <p:cNvSpPr txBox="1">
            <a:spLocks noChangeArrowheads="1"/>
          </p:cNvSpPr>
          <p:nvPr/>
        </p:nvSpPr>
        <p:spPr bwMode="auto">
          <a:xfrm>
            <a:off x="6019800" y="5181600"/>
            <a:ext cx="2514600" cy="679450"/>
          </a:xfrm>
          <a:prstGeom prst="rect">
            <a:avLst/>
          </a:prstGeom>
          <a:solidFill>
            <a:schemeClr val="accent4">
              <a:lumMod val="60000"/>
              <a:lumOff val="40000"/>
            </a:schemeClr>
          </a:solidFill>
          <a:ln w="9525">
            <a:noFill/>
            <a:miter lim="800000"/>
            <a:headEnd/>
            <a:tailEnd/>
          </a:ln>
        </p:spPr>
        <p:txBody>
          <a:bodyPr>
            <a:spAutoFit/>
          </a:bodyPr>
          <a:lstStyle/>
          <a:p>
            <a:pPr algn="ctr" eaLnBrk="0" hangingPunct="0">
              <a:lnSpc>
                <a:spcPct val="120000"/>
              </a:lnSpc>
              <a:spcBef>
                <a:spcPct val="50000"/>
              </a:spcBef>
            </a:pPr>
            <a:r>
              <a:rPr lang="en-US" sz="1600" dirty="0"/>
              <a:t>Ordinary, capital gain, and/or recapture rates</a:t>
            </a:r>
          </a:p>
        </p:txBody>
      </p:sp>
      <p:sp>
        <p:nvSpPr>
          <p:cNvPr id="14" name="Rounded Rectangle 13"/>
          <p:cNvSpPr>
            <a:spLocks noChangeArrowheads="1"/>
          </p:cNvSpPr>
          <p:nvPr/>
        </p:nvSpPr>
        <p:spPr bwMode="auto">
          <a:xfrm>
            <a:off x="5715000" y="1524000"/>
            <a:ext cx="152400" cy="4480560"/>
          </a:xfrm>
          <a:prstGeom prst="roundRect">
            <a:avLst>
              <a:gd name="adj" fmla="val 16667"/>
            </a:avLst>
          </a:prstGeom>
          <a:solidFill>
            <a:schemeClr val="tx1"/>
          </a:solidFill>
          <a:ln w="25400" algn="ctr">
            <a:solidFill>
              <a:srgbClr val="E7AC00"/>
            </a:solidFill>
            <a:round/>
            <a:headEnd/>
            <a:tailEnd/>
          </a:ln>
        </p:spPr>
        <p:txBody>
          <a:bodyPr>
            <a:spAutoFit/>
          </a:bodyPr>
          <a:lstStyle/>
          <a:p>
            <a:r>
              <a:rPr lang="en-US" dirty="0" err="1"/>
              <a:t>rrrrrrrrrrrr</a:t>
            </a:r>
            <a:endParaRPr lang="en-US" dirty="0"/>
          </a:p>
        </p:txBody>
      </p:sp>
      <p:sp>
        <p:nvSpPr>
          <p:cNvPr id="3" name="Block Arc 2">
            <a:extLst>
              <a:ext uri="{FF2B5EF4-FFF2-40B4-BE49-F238E27FC236}">
                <a16:creationId xmlns:a16="http://schemas.microsoft.com/office/drawing/2014/main" id="{D6419CFC-49AF-3F66-DDF7-BF64A1F6F0CF}"/>
              </a:ext>
            </a:extLst>
          </p:cNvPr>
          <p:cNvSpPr/>
          <p:nvPr/>
        </p:nvSpPr>
        <p:spPr>
          <a:xfrm rot="10800000">
            <a:off x="2133600" y="5334000"/>
            <a:ext cx="4495800" cy="923290"/>
          </a:xfrm>
          <a:prstGeom prst="blockArc">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Text Box 10">
            <a:extLst>
              <a:ext uri="{FF2B5EF4-FFF2-40B4-BE49-F238E27FC236}">
                <a16:creationId xmlns:a16="http://schemas.microsoft.com/office/drawing/2014/main" id="{77BB418E-DB47-ECA5-6A86-73D5693FD2EB}"/>
              </a:ext>
            </a:extLst>
          </p:cNvPr>
          <p:cNvSpPr txBox="1">
            <a:spLocks noChangeArrowheads="1"/>
          </p:cNvSpPr>
          <p:nvPr/>
        </p:nvSpPr>
        <p:spPr bwMode="auto">
          <a:xfrm>
            <a:off x="2705100" y="6236355"/>
            <a:ext cx="3733800" cy="523220"/>
          </a:xfrm>
          <a:prstGeom prst="rect">
            <a:avLst/>
          </a:prstGeom>
          <a:noFill/>
          <a:ln w="9525">
            <a:noFill/>
            <a:miter lim="800000"/>
            <a:headEnd/>
            <a:tailEnd/>
          </a:ln>
        </p:spPr>
        <p:txBody>
          <a:bodyPr wrap="square">
            <a:spAutoFit/>
          </a:bodyPr>
          <a:lstStyle/>
          <a:p>
            <a:pPr>
              <a:defRPr/>
            </a:pPr>
            <a:r>
              <a:rPr lang="en-US" sz="1400" dirty="0">
                <a:latin typeface="+mn-lt"/>
              </a:rPr>
              <a:t>Can’t use net passive losses to reduce active income subject to taxation</a:t>
            </a:r>
          </a:p>
        </p:txBody>
      </p:sp>
      <p:sp>
        <p:nvSpPr>
          <p:cNvPr id="2" name="Footer Placeholder 1">
            <a:extLst>
              <a:ext uri="{FF2B5EF4-FFF2-40B4-BE49-F238E27FC236}">
                <a16:creationId xmlns:a16="http://schemas.microsoft.com/office/drawing/2014/main" id="{83209815-C703-40FD-639B-5271E32E3F9A}"/>
              </a:ext>
            </a:extLst>
          </p:cNvPr>
          <p:cNvSpPr>
            <a:spLocks noGrp="1"/>
          </p:cNvSpPr>
          <p:nvPr>
            <p:ph type="ftr" sz="quarter" idx="11"/>
          </p:nvPr>
        </p:nvSpPr>
        <p:spPr>
          <a:xfrm>
            <a:off x="457200" y="6476999"/>
            <a:ext cx="7691115" cy="274320"/>
          </a:xfrm>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4107098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Modu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3300</TotalTime>
  <Words>6628</Words>
  <Application>Microsoft Office PowerPoint</Application>
  <PresentationFormat>On-screen Show (4:3)</PresentationFormat>
  <Paragraphs>735</Paragraphs>
  <Slides>83</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3" baseType="lpstr">
      <vt:lpstr>Arial</vt:lpstr>
      <vt:lpstr>Book Antiqua</vt:lpstr>
      <vt:lpstr>Calibri</vt:lpstr>
      <vt:lpstr>Lucida Sans</vt:lpstr>
      <vt:lpstr>Times</vt:lpstr>
      <vt:lpstr>Times New Roman</vt:lpstr>
      <vt:lpstr>Wingdings</vt:lpstr>
      <vt:lpstr>Wingdings 2</vt:lpstr>
      <vt:lpstr>2_Module</vt:lpstr>
      <vt:lpstr>Equation</vt:lpstr>
      <vt:lpstr>Chapter 20</vt:lpstr>
      <vt:lpstr>Federal Income Taxation</vt:lpstr>
      <vt:lpstr>Taxation of Individuals vs. Corporations</vt:lpstr>
      <vt:lpstr>IRS Tax Classifications for Real Estate</vt:lpstr>
      <vt:lpstr>IRS Tax Classifications</vt:lpstr>
      <vt:lpstr>IRS Tax Classifications</vt:lpstr>
      <vt:lpstr>Income Subject to Taxation</vt:lpstr>
      <vt:lpstr>Passive Activity Loss Restrictions: Summary</vt:lpstr>
      <vt:lpstr>Income Subject to Taxation</vt:lpstr>
      <vt:lpstr>Passive Activity Loss Restrictions: Continued</vt:lpstr>
      <vt:lpstr>Two Other Exemptions</vt:lpstr>
      <vt:lpstr>Examples of $25,000 Exemption Phase Out</vt:lpstr>
      <vt:lpstr>Two Other Exemptions, Cont.</vt:lpstr>
      <vt:lpstr>Federal Tax Rates: 2022</vt:lpstr>
      <vt:lpstr>Average vs. Marginal Tax Rates</vt:lpstr>
      <vt:lpstr>Deduction for “Qualified Business Income” as a Result of TCJA (IRS Sec 199A)</vt:lpstr>
      <vt:lpstr>Deduction for “Qualified Business Income” as a Result of TCJA</vt:lpstr>
      <vt:lpstr>Deduction for “Qualified Business Income” as a Result of TCJA (not req.)</vt:lpstr>
      <vt:lpstr>Deduction for “Qualified Business Income” as a Result of TCJA (not req.)</vt:lpstr>
      <vt:lpstr>PowerPoint Presentation</vt:lpstr>
      <vt:lpstr>Estimating Tax Liabilities from Operations: Exhibit 20-3 </vt:lpstr>
      <vt:lpstr>Estimating Tax Liabilities from Operations: Exhibit 20-3 </vt:lpstr>
      <vt:lpstr>Cost of Mortgage Financing</vt:lpstr>
      <vt:lpstr>Calculating Tax Depreciation </vt:lpstr>
      <vt:lpstr>Depreciable Basis of Existing Property</vt:lpstr>
      <vt:lpstr>Depreciable Basis of Existing Property</vt:lpstr>
      <vt:lpstr>Cost Recovery Periods</vt:lpstr>
      <vt:lpstr>Methods of Depreciation</vt:lpstr>
      <vt:lpstr>Methods of Depreciation for Personal-Not Real-Property</vt:lpstr>
      <vt:lpstr>Depreciation of Personal Property</vt:lpstr>
      <vt:lpstr>Depreciation Creates Tax Shelter</vt:lpstr>
      <vt:lpstr>Other Taxing Issues</vt:lpstr>
      <vt:lpstr>PowerPoint Presentation</vt:lpstr>
      <vt:lpstr>Tax Credits</vt:lpstr>
      <vt:lpstr>Tax Credits</vt:lpstr>
      <vt:lpstr>Rehabilitation Tax Credits</vt:lpstr>
      <vt:lpstr>Low Income Housing Tax Credits</vt:lpstr>
      <vt:lpstr>LIHTCs: How Are They Administered? </vt:lpstr>
      <vt:lpstr>LIHTC: How is it Calculated?</vt:lpstr>
      <vt:lpstr>So…How Big are the Credits? Example</vt:lpstr>
      <vt:lpstr>So…How Big are the Credits? Example</vt:lpstr>
      <vt:lpstr>LIHTCs: Maximum HH Incomes &amp; Rents </vt:lpstr>
      <vt:lpstr>LIHTCs: What are the Economics?</vt:lpstr>
      <vt:lpstr>LIHTC: Main Drawbacks</vt:lpstr>
      <vt:lpstr>PowerPoint Presentation</vt:lpstr>
      <vt:lpstr>Centre Point Office Building</vt:lpstr>
      <vt:lpstr>Centre Point Office Building:  Estimated Taxes From Operations</vt:lpstr>
      <vt:lpstr>Centre Point Office Building:  Estimated Taxes From Operations</vt:lpstr>
      <vt:lpstr>Centre Point Office Building:  Estimated Taxes From Operations</vt:lpstr>
      <vt:lpstr>Centre Point: Estimated After-Tax Cash Flows From Operations</vt:lpstr>
      <vt:lpstr>PowerPoint Presentation</vt:lpstr>
      <vt:lpstr>Estimating Tax Liabilities from Sale </vt:lpstr>
      <vt:lpstr>Fully Taxable Sale</vt:lpstr>
      <vt:lpstr>Calculating the Adjusted Tax Basis</vt:lpstr>
      <vt:lpstr>Types of Income Generated by Sale of Property</vt:lpstr>
      <vt:lpstr>Types of Income Generated by Sale of Property</vt:lpstr>
      <vt:lpstr>Good News and Bad News at Sale of Investment Real Estate</vt:lpstr>
      <vt:lpstr>Adjusted Tax Basis: Centre Point</vt:lpstr>
      <vt:lpstr>Taxes Due on Sale: Centre Point</vt:lpstr>
      <vt:lpstr>After-Tax Equity Reversion:           Centre Point</vt:lpstr>
      <vt:lpstr>Components of Taxable Gain on Sale: Centre Point</vt:lpstr>
      <vt:lpstr>Practice Problem</vt:lpstr>
      <vt:lpstr>Practice Problem: Solution</vt:lpstr>
      <vt:lpstr>Effects of Debt &amp; Taxes on Centre Point IRR &amp; NPV</vt:lpstr>
      <vt:lpstr>PowerPoint Presentation</vt:lpstr>
      <vt:lpstr>Do You Remember This Slide?</vt:lpstr>
      <vt:lpstr>Section 1031 Exchanges</vt:lpstr>
      <vt:lpstr>Section 1031 Exchanges</vt:lpstr>
      <vt:lpstr>Why Exchange?</vt:lpstr>
      <vt:lpstr>Why Exchange?</vt:lpstr>
      <vt:lpstr>Basic Requirements for an Exchange</vt:lpstr>
      <vt:lpstr>Potential Drawbacks of Exchange?</vt:lpstr>
      <vt:lpstr>“Opportunity Zones”</vt:lpstr>
      <vt:lpstr>“Opportunity Zones”</vt:lpstr>
      <vt:lpstr>“Opportunity Zones””</vt:lpstr>
      <vt:lpstr>PowerPoint Presentation</vt:lpstr>
      <vt:lpstr>Tax Factors Affecting Homeowners</vt:lpstr>
      <vt:lpstr>Tax Factors Affecting Homeowners</vt:lpstr>
      <vt:lpstr>Tax Factors Affecting Homeowners</vt:lpstr>
      <vt:lpstr>Tax Factors Affecting Homeowners</vt:lpstr>
      <vt:lpstr>Deduction of Mtg. Interest is NOT Primary Homeowner Tax Benefit</vt:lpstr>
      <vt:lpstr>Deduction of Mtg. Interest is Not Primary Homeowner Tax Benefit</vt:lpstr>
      <vt:lpstr>So….What is Primary Tax Benefit of Owner-Occupied Housing?</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Katherine Mau</dc:creator>
  <cp:lastModifiedBy>Schrenk, Lawrence</cp:lastModifiedBy>
  <cp:revision>58</cp:revision>
  <dcterms:created xsi:type="dcterms:W3CDTF">2009-06-23T15:20:42Z</dcterms:created>
  <dcterms:modified xsi:type="dcterms:W3CDTF">2024-08-29T13:46:54Z</dcterms:modified>
</cp:coreProperties>
</file>