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55"/>
  </p:notesMasterIdLst>
  <p:sldIdLst>
    <p:sldId id="415" r:id="rId2"/>
    <p:sldId id="410" r:id="rId3"/>
    <p:sldId id="348" r:id="rId4"/>
    <p:sldId id="351" r:id="rId5"/>
    <p:sldId id="353" r:id="rId6"/>
    <p:sldId id="406" r:id="rId7"/>
    <p:sldId id="407" r:id="rId8"/>
    <p:sldId id="408" r:id="rId9"/>
    <p:sldId id="357" r:id="rId10"/>
    <p:sldId id="358" r:id="rId11"/>
    <p:sldId id="412" r:id="rId12"/>
    <p:sldId id="360" r:id="rId13"/>
    <p:sldId id="409" r:id="rId14"/>
    <p:sldId id="413" r:id="rId15"/>
    <p:sldId id="414" r:id="rId16"/>
    <p:sldId id="362" r:id="rId17"/>
    <p:sldId id="363" r:id="rId18"/>
    <p:sldId id="416" r:id="rId19"/>
    <p:sldId id="365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411" r:id="rId30"/>
    <p:sldId id="377" r:id="rId31"/>
    <p:sldId id="39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403" r:id="rId41"/>
    <p:sldId id="404" r:id="rId42"/>
    <p:sldId id="405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9" r:id="rId53"/>
    <p:sldId id="40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39639D"/>
    <a:srgbClr val="303F70"/>
    <a:srgbClr val="F26F3A"/>
    <a:srgbClr val="FFF0B1"/>
    <a:srgbClr val="E69502"/>
    <a:srgbClr val="FFE3B1"/>
    <a:srgbClr val="CCCCFF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24" autoAdjust="0"/>
  </p:normalViewPr>
  <p:slideViewPr>
    <p:cSldViewPr>
      <p:cViewPr varScale="1">
        <p:scale>
          <a:sx n="99" d="100"/>
          <a:sy n="99" d="100"/>
        </p:scale>
        <p:origin x="12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9D2549-B16C-4DF2-B7B2-6C137DA22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0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4C46A-7929-4790-94B6-A1376B09876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Nature of Rights</a:t>
            </a:r>
          </a:p>
        </p:txBody>
      </p:sp>
    </p:spTree>
    <p:extLst>
      <p:ext uri="{BB962C8B-B14F-4D97-AF65-F5344CB8AC3E}">
        <p14:creationId xmlns:p14="http://schemas.microsoft.com/office/powerpoint/2010/main" val="105284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C9CD3-9572-4572-A436-6C6EDA95A1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Real Property Bundle of Rights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924DA-5053-43D9-81F9-9454198ADC7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Estates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7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2549-B16C-4DF2-B7B2-6C137DA22D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Estates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2549-B16C-4DF2-B7B2-6C137DA22D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2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C1AB4-B13E-4468-AFC4-D410924518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Estates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19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ED865-3D7B-4A5A-AAF6-86CB0E1E748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Estates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401D5-D9A3-4A19-8B30-E4927E5E76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0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E23C9-012B-4051-A206-B51C8A16D70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31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3EE7B-ECE0-4675-B9FF-9E48E983E0C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83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816E-82D5-4445-9783-7247D17E5B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BFF88-B1F3-46A7-AD98-B0E87082EB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Nature of Rights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80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91FAA-C8FA-48B4-8C22-A75BE91D4E7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87A6E-14A6-437B-8A9F-19784C849AC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5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54857-2100-4B8B-AB7D-22C754BC291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84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9ECE9-F44F-49C7-8966-402150C33B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Overview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25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1017B-02A1-4BC8-9EF9-E5B1253FB99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26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30B75-CBF8-48F5-84F4-550E1F529E8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60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51E54-46C9-4518-BE9C-6DDAD08D181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32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A1091-051D-47F2-B765-125DC41F5E9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42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DA2A7-C1A3-41B1-98CB-2792F7C9A0A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Real Property Bundle of Rights: Non-possessory interests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33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B22AE-16AF-436E-9900-E574297F057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Forms of Co-Ownership</a:t>
            </a:r>
          </a:p>
        </p:txBody>
      </p:sp>
    </p:spTree>
    <p:extLst>
      <p:ext uri="{BB962C8B-B14F-4D97-AF65-F5344CB8AC3E}">
        <p14:creationId xmlns:p14="http://schemas.microsoft.com/office/powerpoint/2010/main" val="342565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88CE0-7271-470B-9E35-6B2F622458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Nature of Rights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09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F0836-C205-496E-8D40-175769E59F8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29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03229-B865-4497-BACE-94EDB11C36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86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9D24B-484C-49AC-8A14-FA74FEB21FD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62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E2917-121D-4AD9-A14B-E0457CF12E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1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E1D47-1661-40E7-A09D-404F02E8BAC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74800-B0C3-4E56-AA96-D0C2558CF8D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34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590E5-CF7C-4388-8FD3-04FD941E153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7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2549-B16C-4DF2-B7B2-6C137DA22D2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3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2549-B16C-4DF2-B7B2-6C137DA22D2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42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2549-B16C-4DF2-B7B2-6C137DA22D2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C6BF6-E30A-47FC-A231-BE8212FE7E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2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008BB-C223-488C-99EF-A74F3738623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547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AC7EC-55C1-4E89-B425-41F79071A8A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50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33E16-198F-4943-867C-C8A2F444FE5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378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3F4FE-6A20-49A6-BD27-D384E4F8155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19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1D86B-F4F3-4DA6-8E61-1216B4C7A49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71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Forms of Co-Ownership</a:t>
            </a:r>
          </a:p>
          <a:p>
            <a:pPr eaLnBrk="1" hangingPunct="1"/>
            <a:endParaRPr lang="en-US" dirty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91028-7C8B-4BBE-8EC7-AAFC7DE1482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491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F5E70-7273-4E26-9D0A-3B6B8C910B2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Forms of Co-Ownership</a:t>
            </a:r>
          </a:p>
        </p:txBody>
      </p:sp>
    </p:spTree>
    <p:extLst>
      <p:ext uri="{BB962C8B-B14F-4D97-AF65-F5344CB8AC3E}">
        <p14:creationId xmlns:p14="http://schemas.microsoft.com/office/powerpoint/2010/main" val="12722204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68E09-5311-4C9F-B6AA-F5F92051EB7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Rights Related to Water</a:t>
            </a:r>
          </a:p>
        </p:txBody>
      </p:sp>
    </p:spTree>
    <p:extLst>
      <p:ext uri="{BB962C8B-B14F-4D97-AF65-F5344CB8AC3E}">
        <p14:creationId xmlns:p14="http://schemas.microsoft.com/office/powerpoint/2010/main" val="37510708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Rights to Oil, Gas, and Minerals</a:t>
            </a: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30735-96FD-4ABC-9885-E45C5F413BE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12D05-6060-41C2-8C27-95EF172F666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Nature of Rights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34DA7-29AD-4864-8A1B-CFCB429FFA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2CAB-7E60-44C2-B166-0DDFF09B28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Nature of Rights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7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35D3-E496-4643-B405-18D59C39D5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Real Property and Personal Property: The Problem of Fixtures</a:t>
            </a:r>
          </a:p>
        </p:txBody>
      </p:sp>
    </p:spTree>
    <p:extLst>
      <p:ext uri="{BB962C8B-B14F-4D97-AF65-F5344CB8AC3E}">
        <p14:creationId xmlns:p14="http://schemas.microsoft.com/office/powerpoint/2010/main" val="140631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7A7C0-E107-4668-9CE0-2F268BF562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Real Property and Personal Property: The Problem of Fixtures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1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307548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0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2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0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71115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32977" y="1343702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7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0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8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4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0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3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0042ACC-456C-5AF4-4923-0DF37F0B540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4800"/>
            <a:ext cx="7623175" cy="17526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4800" dirty="0"/>
              <a:t>Chapter 2: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46823D-4093-CFFC-6B52-BDDA9D59F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5029200"/>
            <a:ext cx="8153400" cy="121920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Legal Foundations to Value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064DC1-A09A-E17A-7EFA-F259868C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2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Fixtures - continued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05800" cy="5105400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en-US" dirty="0"/>
              <a:t>Intention of the parties </a:t>
            </a:r>
          </a:p>
          <a:p>
            <a:pPr lvl="2" eaLnBrk="1" hangingPunct="1"/>
            <a:r>
              <a:rPr lang="en-US" sz="2400" dirty="0"/>
              <a:t>Dominant rule</a:t>
            </a:r>
          </a:p>
          <a:p>
            <a:pPr lvl="2" eaLnBrk="1" hangingPunct="1"/>
            <a:r>
              <a:rPr lang="en-US" sz="2400" dirty="0"/>
              <a:t>Customary assumptions of the realm </a:t>
            </a:r>
          </a:p>
          <a:p>
            <a:pPr lvl="2" eaLnBrk="1" hangingPunct="1"/>
            <a:r>
              <a:rPr lang="en-US" sz="2400" dirty="0"/>
              <a:t>Ex: Kitchen appliances – owned home vs. apartments</a:t>
            </a:r>
          </a:p>
          <a:p>
            <a:pPr marL="768096" lvl="2" indent="0" eaLnBrk="1" hangingPunct="1">
              <a:buNone/>
            </a:pPr>
            <a:endParaRPr lang="en-US" sz="2400" dirty="0"/>
          </a:p>
          <a:p>
            <a:pPr lvl="1" eaLnBrk="1" hangingPunct="1"/>
            <a:r>
              <a:rPr lang="en-US" dirty="0"/>
              <a:t>Relation of the parties </a:t>
            </a:r>
          </a:p>
          <a:p>
            <a:pPr lvl="2" eaLnBrk="1" hangingPunct="1"/>
            <a:r>
              <a:rPr lang="en-US" sz="2400" dirty="0"/>
              <a:t>Variant of rule of intention</a:t>
            </a:r>
          </a:p>
          <a:p>
            <a:pPr lvl="2" eaLnBrk="1" hangingPunct="1"/>
            <a:r>
              <a:rPr lang="en-US" sz="2400" dirty="0"/>
              <a:t>Trade fixtures of a commercial tenant (personal property)</a:t>
            </a:r>
          </a:p>
          <a:p>
            <a:pPr lvl="2" eaLnBrk="1" hangingPunct="1"/>
            <a:r>
              <a:rPr lang="en-US" sz="2400" dirty="0"/>
              <a:t>Fences installed by a tenant farmer (personal property)</a:t>
            </a:r>
          </a:p>
          <a:p>
            <a:pPr lvl="2" eaLnBrk="1" hangingPunct="1"/>
            <a:r>
              <a:rPr lang="en-US" sz="2400" dirty="0"/>
              <a:t>Items installed by a residential tenant (personal property)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AE6179-AD89-68EF-3BAB-359CB6B0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8FCED-A3CC-308C-BAFC-E25BF5A2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</a:pPr>
            <a:r>
              <a:rPr lang="en-US" altLang="en-US" sz="2600" dirty="0"/>
              <a:t>In every real estate transfer, fixtures lurk</a:t>
            </a:r>
          </a:p>
          <a:p>
            <a:pPr lvl="1">
              <a:lnSpc>
                <a:spcPct val="200000"/>
              </a:lnSpc>
            </a:pPr>
            <a:r>
              <a:rPr lang="en-US" altLang="en-US" sz="2600" dirty="0"/>
              <a:t>Fixtures automatically go with the real property</a:t>
            </a:r>
          </a:p>
          <a:p>
            <a:pPr lvl="1">
              <a:lnSpc>
                <a:spcPct val="200000"/>
              </a:lnSpc>
            </a:pPr>
            <a:r>
              <a:rPr lang="en-US" altLang="en-US" sz="2600" dirty="0"/>
              <a:t>Be careful to identify possible fixtures</a:t>
            </a:r>
          </a:p>
          <a:p>
            <a:pPr lvl="1">
              <a:lnSpc>
                <a:spcPct val="200000"/>
              </a:lnSpc>
            </a:pPr>
            <a:r>
              <a:rPr lang="en-US" altLang="en-US" sz="2600" dirty="0"/>
              <a:t>Explicitly state whether they stay with the property or not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515F8-B3A6-B48A-6D81-6CBD3CF5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000ED-C540-2832-1338-73EEBEDD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9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Real Property Interests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Interest</a:t>
            </a:r>
            <a:r>
              <a:rPr lang="en-US" sz="2800" dirty="0"/>
              <a:t>: Any “bundle” of rights in real property</a:t>
            </a:r>
          </a:p>
          <a:p>
            <a:pPr marL="118872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b="1" dirty="0"/>
              <a:t>Estate</a:t>
            </a:r>
            <a:r>
              <a:rPr lang="en-US" sz="2800" dirty="0"/>
              <a:t>: An interest with the right of exclusive possession</a:t>
            </a:r>
          </a:p>
          <a:p>
            <a:pPr marL="118872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Nonpossessory interests:</a:t>
            </a:r>
          </a:p>
          <a:p>
            <a:pPr lvl="1" eaLnBrk="1" hangingPunct="1"/>
            <a:r>
              <a:rPr lang="en-US" sz="2400" dirty="0"/>
              <a:t>Easements</a:t>
            </a:r>
          </a:p>
          <a:p>
            <a:pPr lvl="1" eaLnBrk="1" hangingPunct="1"/>
            <a:r>
              <a:rPr lang="en-US" sz="2400" dirty="0"/>
              <a:t>Restrictive covenants</a:t>
            </a:r>
          </a:p>
          <a:p>
            <a:pPr lvl="1" eaLnBrk="1" hangingPunct="1"/>
            <a:r>
              <a:rPr lang="en-US" sz="2400" dirty="0"/>
              <a:t>Liens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9F88D8-B4B0-3E79-59C6-32810EA2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92282-2FE4-8619-05E3-5F0CAFEB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447925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Estates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2F99C-86FF-57E5-9E7C-9E41AA5D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9AAC7-7179-D06A-7D01-C0E621CF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4882830" cy="4191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097BB-D7D5-5844-D4EA-A1537E48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3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Ownership (Freehold) Estates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Estates with indefinite length</a:t>
            </a:r>
          </a:p>
          <a:p>
            <a:pPr marL="118872" indent="0">
              <a:lnSpc>
                <a:spcPct val="200000"/>
              </a:lnSpc>
              <a:buNone/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Fee simple absolute -  contains all possible rights</a:t>
            </a:r>
          </a:p>
          <a:p>
            <a:pPr marL="118872" indent="0">
              <a:lnSpc>
                <a:spcPct val="200000"/>
              </a:lnSpc>
              <a:buNone/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Fee simple conditional - all rights, but revocable if specific condition is violated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504F8-5A59-2C1A-4A55-521CD98B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CD4F5-30BC-7CA5-7FB7-7F4C177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2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Ownership (Freehold) Estates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Life estate with remainder interest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Ordinary – created by the owner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Legal – Imposed by law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Special problem in Florida with homestead:</a:t>
            </a:r>
          </a:p>
          <a:p>
            <a:pPr marL="768096" lvl="2" indent="0">
              <a:lnSpc>
                <a:spcPct val="150000"/>
              </a:lnSpc>
              <a:buNone/>
            </a:pPr>
            <a:r>
              <a:rPr lang="en-US" dirty="0"/>
              <a:t>   At death of spouse, 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Surviving spouse gets life estate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Any minor children get vested remainders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1A46-F671-7A8C-CCBC-E77DE586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BBFBC-92EA-A805-B4CF-971E726A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5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Leasehold Estates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dirty="0"/>
              <a:t>Estates with definite ending</a:t>
            </a:r>
          </a:p>
          <a:p>
            <a:pPr marL="118872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3000" dirty="0"/>
              <a:t>Tenancy for years</a:t>
            </a:r>
          </a:p>
          <a:p>
            <a:pPr lvl="1" eaLnBrk="1" hangingPunct="1"/>
            <a:r>
              <a:rPr lang="en-US" sz="2600" dirty="0"/>
              <a:t>For a specific interval of time (few days to decades)</a:t>
            </a:r>
          </a:p>
          <a:p>
            <a:pPr lvl="1" eaLnBrk="1" hangingPunct="1"/>
            <a:r>
              <a:rPr lang="en-US" sz="2600" dirty="0"/>
              <a:t>Must be written if for more than one year</a:t>
            </a:r>
          </a:p>
          <a:p>
            <a:pPr lvl="1" eaLnBrk="1" hangingPunct="1"/>
            <a:r>
              <a:rPr lang="en-US" sz="2600" dirty="0"/>
              <a:t>Written lease contract governs entirely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3000" dirty="0"/>
              <a:t>Periodic tenancy</a:t>
            </a:r>
          </a:p>
          <a:p>
            <a:pPr lvl="1" eaLnBrk="1" hangingPunct="1"/>
            <a:r>
              <a:rPr lang="en-US" sz="2600" dirty="0"/>
              <a:t>Most commonly monthly (can be weekly, quarterly)</a:t>
            </a:r>
          </a:p>
          <a:p>
            <a:pPr lvl="1" eaLnBrk="1" hangingPunct="1"/>
            <a:r>
              <a:rPr lang="en-US" sz="2600" dirty="0"/>
              <a:t>Automatically renews until either party terminates</a:t>
            </a:r>
          </a:p>
          <a:p>
            <a:pPr lvl="1" eaLnBrk="1" hangingPunct="1"/>
            <a:r>
              <a:rPr lang="en-US" sz="2600" dirty="0"/>
              <a:t>Often by oral agreement</a:t>
            </a:r>
          </a:p>
          <a:p>
            <a:pPr lvl="1" eaLnBrk="1" hangingPunct="1"/>
            <a:r>
              <a:rPr lang="en-US" sz="2600" dirty="0"/>
              <a:t>State law governs notice of termination</a:t>
            </a:r>
          </a:p>
          <a:p>
            <a:pPr lvl="2" eaLnBrk="1" hangingPunct="1"/>
            <a:r>
              <a:rPr lang="en-US" sz="2200" dirty="0"/>
              <a:t>Time required is usually half of the payment period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E0E007-B88A-8A00-B4EA-DFD2CF2A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1B6E4-FE66-39FA-BB79-B1EC9BB7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Modernizing Leasehold Law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Leasehold law derived from agrarian society</a:t>
            </a:r>
          </a:p>
          <a:p>
            <a:pPr lvl="1"/>
            <a:r>
              <a:rPr lang="en-US" sz="2400" dirty="0"/>
              <a:t>Landlord’s obligation:  Simply grant possession</a:t>
            </a:r>
          </a:p>
          <a:p>
            <a:pPr lvl="1"/>
            <a:r>
              <a:rPr lang="en-US" sz="2400" dirty="0"/>
              <a:t>Tenant’s obligation: Pay the rent</a:t>
            </a:r>
          </a:p>
          <a:p>
            <a:pPr marL="457200" lvl="1" indent="0">
              <a:buNone/>
            </a:pPr>
            <a:endParaRPr lang="en-US" sz="2400" dirty="0"/>
          </a:p>
          <a:p>
            <a:pPr eaLnBrk="1" hangingPunct="1"/>
            <a:r>
              <a:rPr lang="en-US" sz="2800" dirty="0"/>
              <a:t>Concepts and precedents were inadequate for a modern apartment setting</a:t>
            </a:r>
          </a:p>
          <a:p>
            <a:pPr lvl="1"/>
            <a:r>
              <a:rPr lang="en-US" sz="2400" dirty="0"/>
              <a:t>Landlord is providing shelter and related services</a:t>
            </a:r>
          </a:p>
          <a:p>
            <a:pPr lvl="1"/>
            <a:r>
              <a:rPr lang="en-US" sz="2400" dirty="0"/>
              <a:t>Tenants’ actions affect each other </a:t>
            </a:r>
          </a:p>
          <a:p>
            <a:pPr marL="118872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States adopted residential landlord and tenant laws to solve this problem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9D15E0-B8FE-F8F7-AE80-81C3E316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D0DB5-BF23-4E45-AC8E-BAA0D8D0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74DF-D6CA-9956-88AB-3A05CA80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Residential Landlord – Tenant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0FE8-1344-7166-0DD1-B0666CCD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Establishes a more equitable relationship between landlords and tenants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56585-193D-FC97-46E7-37D1C0C4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06841-1E0F-F961-9784-9DF8DA0D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5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Non-Possessory Interests in Land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800" dirty="0"/>
              <a:t>Easements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/>
              <a:t>Liens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/>
              <a:t>Restrictive Covenants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507392-1EF1-B9B9-A733-6C513F28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93312-3375-57E7-17B9-79C19AAC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08811"/>
            <a:ext cx="8610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The Real Property Bundle of Rights:  </a:t>
            </a:r>
            <a:br>
              <a:rPr lang="en-US" dirty="0"/>
            </a:br>
            <a:r>
              <a:rPr lang="en-US" dirty="0"/>
              <a:t>A Few Questions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153400" cy="47244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800" dirty="0"/>
              <a:t>What do we mean by rights?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/>
              <a:t>What are property rights?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/>
              <a:t>What is real property?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/>
              <a:t>What is personal property?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/>
              <a:t>What do we do when the difference is unclear?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3D2E92-85A4-A3A6-F3DA-4BC36005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0C3C7-F6BC-0F4E-E9A0-0555733D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4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Easements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Easement: The right to use land for a specific and limited purpose</a:t>
            </a:r>
          </a:p>
          <a:p>
            <a:pPr lvl="2" eaLnBrk="1" hangingPunct="1"/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4379F-18DE-F41C-FCB3-74F8D8AB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EE194-B8D0-4639-410E-BBE6DC2E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Easement Appurtenant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3089274"/>
            <a:ext cx="4076700" cy="3173413"/>
          </a:xfrm>
        </p:spPr>
        <p:txBody>
          <a:bodyPr/>
          <a:lstStyle/>
          <a:p>
            <a:pPr eaLnBrk="1" hangingPunct="1"/>
            <a:r>
              <a:rPr lang="en-US" sz="2600" dirty="0"/>
              <a:t>Affirmative easements:</a:t>
            </a:r>
          </a:p>
          <a:p>
            <a:pPr lvl="1" eaLnBrk="1" hangingPunct="1"/>
            <a:r>
              <a:rPr lang="en-US" dirty="0"/>
              <a:t>Driveway or access right-of-way</a:t>
            </a:r>
          </a:p>
          <a:p>
            <a:pPr lvl="1" eaLnBrk="1" hangingPunct="1"/>
            <a:r>
              <a:rPr lang="en-US" dirty="0"/>
              <a:t>Sewer line</a:t>
            </a:r>
          </a:p>
          <a:p>
            <a:pPr lvl="1" eaLnBrk="1" hangingPunct="1"/>
            <a:r>
              <a:rPr lang="en-US" dirty="0"/>
              <a:t>Drainage</a:t>
            </a:r>
          </a:p>
          <a:p>
            <a:pPr lvl="1" eaLnBrk="1" hangingPunct="1"/>
            <a:r>
              <a:rPr lang="en-US" dirty="0"/>
              <a:t>Common wall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07304" y="3094867"/>
            <a:ext cx="4076700" cy="3173413"/>
          </a:xfrm>
        </p:spPr>
        <p:txBody>
          <a:bodyPr/>
          <a:lstStyle/>
          <a:p>
            <a:pPr eaLnBrk="1" hangingPunct="1"/>
            <a:r>
              <a:rPr lang="en-US" sz="2600" dirty="0"/>
              <a:t>Negative easements:</a:t>
            </a:r>
          </a:p>
          <a:p>
            <a:pPr lvl="1" eaLnBrk="1" hangingPunct="1"/>
            <a:r>
              <a:rPr lang="en-US" dirty="0"/>
              <a:t>Light and air easement</a:t>
            </a:r>
          </a:p>
          <a:p>
            <a:pPr lvl="1" eaLnBrk="1" hangingPunct="1"/>
            <a:r>
              <a:rPr lang="en-US" dirty="0"/>
              <a:t>Scenic easement</a:t>
            </a:r>
          </a:p>
          <a:p>
            <a:pPr eaLnBrk="1" hangingPunct="1"/>
            <a:endParaRPr lang="en-US" sz="2400" dirty="0"/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54404" y="1661838"/>
            <a:ext cx="8229600" cy="1224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Right of use a (dominant) parcel of land “enjoys” over an adjacent (servient) parcel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Always a dominant and servient parcel involved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856078" y="5728334"/>
            <a:ext cx="771525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600" dirty="0">
                <a:latin typeface="+mn-lt"/>
              </a:rPr>
              <a:t>“Runs with the land”: Rights and obligations</a:t>
            </a:r>
            <a:br>
              <a:rPr lang="en-US" sz="2600" dirty="0">
                <a:latin typeface="+mn-lt"/>
              </a:rPr>
            </a:br>
            <a:r>
              <a:rPr lang="en-US" sz="2600" dirty="0">
                <a:latin typeface="+mn-lt"/>
              </a:rPr>
              <a:t>are inseparable from the parcels involved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1E98E4-D06B-6F2A-791B-7E2482DB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CDCD9-1818-00FE-C05D-3391FC0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An Easement Appurtenant Involves a Dominant Parcel and a Servient Parcel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E97EF0-F9A3-C243-438D-019685FE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10AB7-3512-5E44-4067-5080F550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9" y="1676400"/>
            <a:ext cx="7966222" cy="457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388A5-F4BC-4747-71F6-425AEBCE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Easements in Gross (“Commercial Easements”)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4000" dirty="0"/>
              <a:t>Right to use land, unrelated to any other parcel</a:t>
            </a:r>
          </a:p>
          <a:p>
            <a:pPr lvl="1" eaLnBrk="1" hangingPunct="1"/>
            <a:r>
              <a:rPr lang="en-US" sz="3400" dirty="0"/>
              <a:t>Extract minerals or oil and gas</a:t>
            </a:r>
          </a:p>
          <a:p>
            <a:pPr lvl="1" eaLnBrk="1" hangingPunct="1"/>
            <a:r>
              <a:rPr lang="en-US" sz="3400" dirty="0"/>
              <a:t>Build a roadway or railway</a:t>
            </a:r>
          </a:p>
          <a:p>
            <a:pPr lvl="1" eaLnBrk="1" hangingPunct="1"/>
            <a:r>
              <a:rPr lang="en-US" sz="3400" dirty="0"/>
              <a:t>Lay a pipeline, power line, or cable</a:t>
            </a:r>
          </a:p>
          <a:p>
            <a:pPr lvl="1" eaLnBrk="1" hangingPunct="1"/>
            <a:r>
              <a:rPr lang="en-US" sz="3400" dirty="0"/>
              <a:t>Run an irrigation ditch</a:t>
            </a:r>
          </a:p>
          <a:p>
            <a:pPr lvl="1" eaLnBrk="1" hangingPunct="1"/>
            <a:r>
              <a:rPr lang="en-US" sz="3400" dirty="0"/>
              <a:t>Place and maintain a billboard or communications tower</a:t>
            </a:r>
          </a:p>
          <a:p>
            <a:pPr lvl="1" eaLnBrk="1" hangingPunct="1"/>
            <a:r>
              <a:rPr lang="en-US" sz="3400" dirty="0"/>
              <a:t>Harvest timber or crops</a:t>
            </a:r>
          </a:p>
          <a:p>
            <a:pPr lvl="1" eaLnBrk="1" hangingPunct="1"/>
            <a:r>
              <a:rPr lang="en-US" sz="3400" dirty="0"/>
              <a:t>Conservation easement for wetlands preservation</a:t>
            </a:r>
          </a:p>
          <a:p>
            <a:pPr lvl="1" eaLnBrk="1" hangingPunct="1"/>
            <a:r>
              <a:rPr lang="en-US" sz="3400" dirty="0"/>
              <a:t>Hunt, fish, snowmobile</a:t>
            </a:r>
          </a:p>
          <a:p>
            <a:pPr marL="457200" lvl="1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4000" dirty="0"/>
              <a:t>Transferable separately from land title or ownership (Does not “run with the land.”)</a:t>
            </a:r>
          </a:p>
          <a:p>
            <a:pPr marL="118872" indent="0" eaLnBrk="1" hangingPunct="1">
              <a:buNone/>
            </a:pPr>
            <a:endParaRPr lang="en-US" sz="2600" dirty="0"/>
          </a:p>
          <a:p>
            <a:pPr eaLnBrk="1" hangingPunct="1"/>
            <a:r>
              <a:rPr lang="en-US" sz="4000" dirty="0"/>
              <a:t>No dominant parcel – only </a:t>
            </a:r>
            <a:r>
              <a:rPr lang="en-US" sz="4000" dirty="0" err="1"/>
              <a:t>servient</a:t>
            </a:r>
            <a:r>
              <a:rPr lang="en-US" sz="4000" dirty="0"/>
              <a:t> parcels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A54C25-1EC1-C781-53DF-2AD2075E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99A41-BB6A-2FF3-423B-ECF17DB6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More Easement Concepts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Exclusive &amp; nonexclusive easement in gross</a:t>
            </a:r>
          </a:p>
          <a:p>
            <a:pPr lvl="1" eaLnBrk="1" hangingPunct="1"/>
            <a:r>
              <a:rPr lang="en-US" sz="2400" dirty="0"/>
              <a:t>Exclusive: Conveys all rights of the easement</a:t>
            </a:r>
          </a:p>
          <a:p>
            <a:pPr lvl="2" eaLnBrk="1" hangingPunct="1"/>
            <a:r>
              <a:rPr lang="en-US" dirty="0"/>
              <a:t>recipient can extend access to others</a:t>
            </a:r>
          </a:p>
          <a:p>
            <a:pPr lvl="1" eaLnBrk="1" hangingPunct="1"/>
            <a:r>
              <a:rPr lang="en-US" sz="2400" dirty="0"/>
              <a:t>Nonexclusive: Rights limited to one user only</a:t>
            </a:r>
          </a:p>
          <a:p>
            <a:pPr lvl="2" eaLnBrk="1" hangingPunct="1"/>
            <a:r>
              <a:rPr lang="en-US" dirty="0"/>
              <a:t>Recipient cannot extend access to others</a:t>
            </a:r>
          </a:p>
          <a:p>
            <a:pPr lvl="2" eaLnBrk="1" hangingPunct="1"/>
            <a:r>
              <a:rPr lang="en-US" dirty="0"/>
              <a:t>Owner can convey access to others</a:t>
            </a:r>
          </a:p>
          <a:p>
            <a:pPr marL="768096" lvl="2" indent="0" eaLnBrk="1" hangingPunct="1">
              <a:buNone/>
            </a:pPr>
            <a:endParaRPr lang="en-US" dirty="0"/>
          </a:p>
          <a:p>
            <a:pPr eaLnBrk="1" hangingPunct="1"/>
            <a:r>
              <a:rPr lang="en-US" sz="2800" b="1" dirty="0"/>
              <a:t>License</a:t>
            </a:r>
            <a:r>
              <a:rPr lang="en-US" sz="2800" dirty="0"/>
              <a:t>: Like an easement in gross, but conveys permission rather than right</a:t>
            </a:r>
          </a:p>
          <a:p>
            <a:pPr lvl="1" eaLnBrk="1" hangingPunct="1"/>
            <a:r>
              <a:rPr lang="en-US" sz="2400" dirty="0"/>
              <a:t>Revocable</a:t>
            </a:r>
          </a:p>
          <a:p>
            <a:pPr lvl="1" eaLnBrk="1" hangingPunct="1"/>
            <a:r>
              <a:rPr lang="en-US" sz="2400" dirty="0"/>
              <a:t>Terminates at the death of the grantor or sale of the land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5C4F01-B767-0746-4B5B-F9828E97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8381F-6309-4443-3D83-2CDF666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How Many Easements in This Scene?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D31E13-2597-0EEE-19DF-F3327176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E2A31-C5E1-6129-B0A5-B7CAD67B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40" y="1600200"/>
            <a:ext cx="6177064" cy="457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86A35-2AA1-56C9-D2AE-9D432ABF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Rights Included in Various Real Property Interests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C93F28-BACA-2C2A-A7C2-C4CD2235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E6119-E92F-CD7E-D382-FAA4B145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7111460" cy="43781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C48723-566C-274E-6FE5-90E24D3E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Restrictive Covenants (Deed Restrictions)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Private restrictions on land use</a:t>
            </a:r>
          </a:p>
          <a:p>
            <a:pPr marL="118872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Created at conveyance of land to a new owner</a:t>
            </a:r>
          </a:p>
          <a:p>
            <a:pPr marL="118872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Setback lines, height restrictions, minimum floor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freestanding structures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chain-link fences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RVs or boats parked in view of the street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cars regularly parked in the driveway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garage door facing the street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Required architectural review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external antenna, satellite dish or clothesline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Required use of professional lawn service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39B7BF-ECB4-12C9-FBFB-824D9510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93A53-D352-FDD4-308A-CA90B34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Restrictive Covenants - continued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820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800" dirty="0"/>
              <a:t>Two methods of creation: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Restriction in a deed conveying a single parcel of land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Restrictions placed on all parcels of a subdivision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A list of restrictions recorded as a separate document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Mutually binding on all purchasers in the subdivision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4EC621-2282-7217-DCE0-E1A45314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CC7C-086B-1DFA-BDB6-7BF267CB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Restrictive Covenants: Enforcement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Enforced by court injunction </a:t>
            </a:r>
          </a:p>
          <a:p>
            <a:pPr eaLnBrk="1" hangingPunct="1"/>
            <a:r>
              <a:rPr lang="en-US" sz="2800" dirty="0"/>
              <a:t>Enforcement only by “parties at interest”</a:t>
            </a:r>
          </a:p>
          <a:p>
            <a:pPr lvl="1" eaLnBrk="1" hangingPunct="1"/>
            <a:r>
              <a:rPr lang="en-US" sz="2400" dirty="0"/>
              <a:t>Isolated deed restriction: </a:t>
            </a:r>
          </a:p>
          <a:p>
            <a:pPr lvl="2"/>
            <a:r>
              <a:rPr lang="en-US" dirty="0"/>
              <a:t>Grantor or grantor’s heirs</a:t>
            </a:r>
          </a:p>
          <a:p>
            <a:pPr lvl="1" eaLnBrk="1" hangingPunct="1"/>
            <a:r>
              <a:rPr lang="en-US" sz="2400" dirty="0"/>
              <a:t>Subdivision restrictions: </a:t>
            </a:r>
          </a:p>
          <a:p>
            <a:pPr lvl="2"/>
            <a:r>
              <a:rPr lang="en-US" sz="2000" dirty="0"/>
              <a:t>Owners, mortgage holders, renters</a:t>
            </a:r>
          </a:p>
          <a:p>
            <a:pPr eaLnBrk="1" hangingPunct="1"/>
            <a:r>
              <a:rPr lang="en-US" sz="2800" dirty="0"/>
              <a:t>Courts reluctant to enforce in case of:</a:t>
            </a:r>
          </a:p>
          <a:p>
            <a:pPr lvl="1" eaLnBrk="1" hangingPunct="1"/>
            <a:r>
              <a:rPr lang="en-US" sz="2400" dirty="0"/>
              <a:t>Delayed enforcement (abandonment) </a:t>
            </a:r>
          </a:p>
          <a:p>
            <a:pPr lvl="1" eaLnBrk="1" hangingPunct="1"/>
            <a:r>
              <a:rPr lang="en-US" sz="2400" dirty="0"/>
              <a:t>Changed neighborhood</a:t>
            </a:r>
          </a:p>
          <a:p>
            <a:pPr lvl="1" eaLnBrk="1" hangingPunct="1"/>
            <a:r>
              <a:rPr lang="en-US" sz="2400" dirty="0"/>
              <a:t>Changed public policy</a:t>
            </a:r>
          </a:p>
          <a:p>
            <a:pPr eaLnBrk="1" hangingPunct="1"/>
            <a:r>
              <a:rPr lang="en-US" sz="2800" dirty="0"/>
              <a:t>Mandatory retirement in some states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B32D4D-6119-7A44-1080-5888B847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0A2CD-6C5A-4A38-D284-96A0FF38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6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What Are Rights?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Claims the government is obligated to enforce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Derived from the Constitution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Differs from raw power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Non-revocable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But subject to public health, safety, and welfare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Enduring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Not limited to the memory of owners or others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Cannot be “erased” by other citizens or by government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6C7959-8864-4D4D-2B4B-5275B01E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3F64A-A7BC-0F62-7B8D-4E70799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Liens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Lien</a:t>
            </a:r>
            <a:r>
              <a:rPr lang="en-US" sz="2800" dirty="0"/>
              <a:t>: A security interest for an obligation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Usually a debt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General Liens</a:t>
            </a:r>
            <a:r>
              <a:rPr lang="en-US" sz="2800" dirty="0"/>
              <a:t>: Arise from events unrelated to the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Court awarded damages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Federal tax liens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Specific liens</a:t>
            </a:r>
            <a:r>
              <a:rPr lang="en-US" sz="2800" dirty="0"/>
              <a:t>: Arise from ownership and use of the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Mortgage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Mechanics’ lien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Property tax, assessment, or CDD lien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14039-71B1-7B22-4E45-442C79A6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685BC3-A9BA-BF68-1449-0D1662E3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Three Levels of Liens on a Personal Residence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1" y="1649970"/>
            <a:ext cx="6056397" cy="520803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E7BEF-3F1F-B359-C9E5-1BD03019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50764-768F-6B2C-256D-392335CB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71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280035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Forms of Co-Ownership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7034F4-2AD3-FF36-C73A-A3FF2E87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94326-BD37-E683-63DF-C31247A1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15" y="1905000"/>
            <a:ext cx="5006083" cy="43605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0304F-2D56-65E7-D237-C9D47D1B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92150"/>
          </a:xfrm>
        </p:spPr>
        <p:txBody>
          <a:bodyPr/>
          <a:lstStyle/>
          <a:p>
            <a:pPr eaLnBrk="1" hangingPunct="1"/>
            <a:r>
              <a:rPr lang="en-US" sz="3600"/>
              <a:t>Indirect Co-ownership</a:t>
            </a:r>
          </a:p>
        </p:txBody>
      </p:sp>
      <p:grpSp>
        <p:nvGrpSpPr>
          <p:cNvPr id="86018" name="Group 3"/>
          <p:cNvGrpSpPr>
            <a:grpSpLocks/>
          </p:cNvGrpSpPr>
          <p:nvPr/>
        </p:nvGrpSpPr>
        <p:grpSpPr bwMode="auto">
          <a:xfrm>
            <a:off x="609600" y="1488908"/>
            <a:ext cx="5065713" cy="5257800"/>
            <a:chOff x="232" y="952"/>
            <a:chExt cx="3191" cy="3312"/>
          </a:xfrm>
        </p:grpSpPr>
        <p:grpSp>
          <p:nvGrpSpPr>
            <p:cNvPr id="86020" name="Group 4"/>
            <p:cNvGrpSpPr>
              <a:grpSpLocks/>
            </p:cNvGrpSpPr>
            <p:nvPr/>
          </p:nvGrpSpPr>
          <p:grpSpPr bwMode="auto">
            <a:xfrm>
              <a:off x="232" y="952"/>
              <a:ext cx="3191" cy="3312"/>
              <a:chOff x="240" y="960"/>
              <a:chExt cx="3191" cy="3312"/>
            </a:xfrm>
          </p:grpSpPr>
          <p:pic>
            <p:nvPicPr>
              <p:cNvPr id="86023" name="Picture 5" descr="FREC - wholehse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968"/>
                <a:ext cx="1175" cy="1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6024" name="Group 6"/>
              <p:cNvGrpSpPr>
                <a:grpSpLocks/>
              </p:cNvGrpSpPr>
              <p:nvPr/>
            </p:nvGrpSpPr>
            <p:grpSpPr bwMode="auto">
              <a:xfrm>
                <a:off x="240" y="960"/>
                <a:ext cx="2592" cy="3312"/>
                <a:chOff x="240" y="960"/>
                <a:chExt cx="2592" cy="3312"/>
              </a:xfrm>
            </p:grpSpPr>
            <p:sp>
              <p:nvSpPr>
                <p:cNvPr id="86025" name="Freeform 7"/>
                <p:cNvSpPr>
                  <a:spLocks/>
                </p:cNvSpPr>
                <p:nvPr/>
              </p:nvSpPr>
              <p:spPr bwMode="auto">
                <a:xfrm flipV="1">
                  <a:off x="2112" y="2640"/>
                  <a:ext cx="192" cy="96"/>
                </a:xfrm>
                <a:custGeom>
                  <a:avLst/>
                  <a:gdLst>
                    <a:gd name="T0" fmla="*/ 0 w 551"/>
                    <a:gd name="T1" fmla="*/ 0 h 1"/>
                    <a:gd name="T2" fmla="*/ 192 w 551"/>
                    <a:gd name="T3" fmla="*/ 0 h 1"/>
                    <a:gd name="T4" fmla="*/ 0 60000 65536"/>
                    <a:gd name="T5" fmla="*/ 0 60000 65536"/>
                    <a:gd name="T6" fmla="*/ 0 w 551"/>
                    <a:gd name="T7" fmla="*/ 0 h 1"/>
                    <a:gd name="T8" fmla="*/ 551 w 55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51" h="1">
                      <a:moveTo>
                        <a:pt x="0" y="0"/>
                      </a:moveTo>
                      <a:cubicBezTo>
                        <a:pt x="184" y="0"/>
                        <a:pt x="367" y="0"/>
                        <a:pt x="551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026" name="Group 8"/>
                <p:cNvGrpSpPr>
                  <a:grpSpLocks/>
                </p:cNvGrpSpPr>
                <p:nvPr/>
              </p:nvGrpSpPr>
              <p:grpSpPr bwMode="auto">
                <a:xfrm>
                  <a:off x="240" y="960"/>
                  <a:ext cx="2592" cy="3312"/>
                  <a:chOff x="240" y="960"/>
                  <a:chExt cx="2592" cy="3312"/>
                </a:xfrm>
              </p:grpSpPr>
              <p:sp>
                <p:nvSpPr>
                  <p:cNvPr id="8602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1700"/>
                    <a:ext cx="1344" cy="624"/>
                  </a:xfrm>
                  <a:prstGeom prst="ellipse">
                    <a:avLst/>
                  </a:prstGeom>
                  <a:solidFill>
                    <a:srgbClr val="CC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Limited</a:t>
                    </a:r>
                  </a:p>
                  <a:p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Partnership</a:t>
                    </a:r>
                  </a:p>
                </p:txBody>
              </p:sp>
              <p:sp>
                <p:nvSpPr>
                  <p:cNvPr id="8602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1152" cy="480"/>
                  </a:xfrm>
                  <a:prstGeom prst="ellipse">
                    <a:avLst/>
                  </a:prstGeom>
                  <a:solidFill>
                    <a:srgbClr val="CC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en-US" sz="2400" b="1">
                        <a:solidFill>
                          <a:srgbClr val="000000"/>
                        </a:solidFill>
                      </a:rPr>
                      <a:t>Trust</a:t>
                    </a:r>
                  </a:p>
                </p:txBody>
              </p:sp>
              <p:sp>
                <p:nvSpPr>
                  <p:cNvPr id="8602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976"/>
                    <a:ext cx="24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3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2" y="3168"/>
                    <a:ext cx="192" cy="57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603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40" y="2352"/>
                    <a:ext cx="480" cy="672"/>
                    <a:chOff x="288" y="2016"/>
                    <a:chExt cx="480" cy="672"/>
                  </a:xfrm>
                </p:grpSpPr>
                <p:grpSp>
                  <p:nvGrpSpPr>
                    <p:cNvPr id="8619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2016"/>
                      <a:ext cx="328" cy="672"/>
                      <a:chOff x="96" y="1536"/>
                      <a:chExt cx="616" cy="912"/>
                    </a:xfrm>
                  </p:grpSpPr>
                  <p:grpSp>
                    <p:nvGrpSpPr>
                      <p:cNvPr id="86202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" y="1536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226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27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28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29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23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234" name="Line 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235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231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232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233" name="Line 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203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" y="1872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216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17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18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19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220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224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225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221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222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223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204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1776"/>
                        <a:ext cx="184" cy="528"/>
                        <a:chOff x="3312" y="1296"/>
                        <a:chExt cx="280" cy="672"/>
                      </a:xfrm>
                    </p:grpSpPr>
                    <p:sp>
                      <p:nvSpPr>
                        <p:cNvPr id="86205" name="AutoShape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328" y="1584"/>
                          <a:ext cx="240" cy="240"/>
                        </a:xfrm>
                        <a:custGeom>
                          <a:avLst/>
                          <a:gdLst>
                            <a:gd name="T0" fmla="*/ 2 w 21600"/>
                            <a:gd name="T1" fmla="*/ 1 h 21600"/>
                            <a:gd name="T2" fmla="*/ 1 w 21600"/>
                            <a:gd name="T3" fmla="*/ 3 h 21600"/>
                            <a:gd name="T4" fmla="*/ 1 w 21600"/>
                            <a:gd name="T5" fmla="*/ 1 h 21600"/>
                            <a:gd name="T6" fmla="*/ 1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940 w 21600"/>
                            <a:gd name="T13" fmla="*/ 5940 h 21600"/>
                            <a:gd name="T14" fmla="*/ 15660 w 21600"/>
                            <a:gd name="T15" fmla="*/ 1566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8280" y="21600"/>
                              </a:lnTo>
                              <a:lnTo>
                                <a:pt x="1332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06" name="Oval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3" y="1296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07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23" y="1680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08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56" y="1680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209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20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214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215" name="Lin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210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3312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212" name="Line 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213" name="Lin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6211" name="AutoShap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4" y="1457"/>
                          <a:ext cx="144" cy="192"/>
                        </a:xfrm>
                        <a:custGeom>
                          <a:avLst/>
                          <a:gdLst>
                            <a:gd name="T0" fmla="*/ 1 w 21600"/>
                            <a:gd name="T1" fmla="*/ 1 h 21600"/>
                            <a:gd name="T2" fmla="*/ 0 w 21600"/>
                            <a:gd name="T3" fmla="*/ 2 h 21600"/>
                            <a:gd name="T4" fmla="*/ 0 w 21600"/>
                            <a:gd name="T5" fmla="*/ 1 h 21600"/>
                            <a:gd name="T6" fmla="*/ 0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250 w 21600"/>
                            <a:gd name="T13" fmla="*/ 5175 h 21600"/>
                            <a:gd name="T14" fmla="*/ 16500 w 21600"/>
                            <a:gd name="T15" fmla="*/ 16425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6750" y="21600"/>
                              </a:lnTo>
                              <a:lnTo>
                                <a:pt x="1485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6199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208"/>
                      <a:ext cx="28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200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3" y="2416"/>
                      <a:ext cx="1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201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4" y="2504"/>
                      <a:ext cx="342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603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789" y="960"/>
                    <a:ext cx="507" cy="672"/>
                    <a:chOff x="768" y="960"/>
                    <a:chExt cx="507" cy="672"/>
                  </a:xfrm>
                </p:grpSpPr>
                <p:grpSp>
                  <p:nvGrpSpPr>
                    <p:cNvPr id="86160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960"/>
                      <a:ext cx="328" cy="672"/>
                      <a:chOff x="96" y="1536"/>
                      <a:chExt cx="616" cy="912"/>
                    </a:xfrm>
                  </p:grpSpPr>
                  <p:grpSp>
                    <p:nvGrpSpPr>
                      <p:cNvPr id="86164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" y="1536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188" name="Oval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89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90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91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92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96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97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9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94" name="Lin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95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165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" y="1872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178" name="Oval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79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80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81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82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86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87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83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84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85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166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1776"/>
                        <a:ext cx="184" cy="528"/>
                        <a:chOff x="3312" y="1296"/>
                        <a:chExt cx="280" cy="672"/>
                      </a:xfrm>
                    </p:grpSpPr>
                    <p:sp>
                      <p:nvSpPr>
                        <p:cNvPr id="86167" name="AutoShap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328" y="1584"/>
                          <a:ext cx="240" cy="240"/>
                        </a:xfrm>
                        <a:custGeom>
                          <a:avLst/>
                          <a:gdLst>
                            <a:gd name="T0" fmla="*/ 2 w 21600"/>
                            <a:gd name="T1" fmla="*/ 1 h 21600"/>
                            <a:gd name="T2" fmla="*/ 1 w 21600"/>
                            <a:gd name="T3" fmla="*/ 3 h 21600"/>
                            <a:gd name="T4" fmla="*/ 1 w 21600"/>
                            <a:gd name="T5" fmla="*/ 1 h 21600"/>
                            <a:gd name="T6" fmla="*/ 1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940 w 21600"/>
                            <a:gd name="T13" fmla="*/ 5940 h 21600"/>
                            <a:gd name="T14" fmla="*/ 15660 w 21600"/>
                            <a:gd name="T15" fmla="*/ 1566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8280" y="21600"/>
                              </a:lnTo>
                              <a:lnTo>
                                <a:pt x="1332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68" name="Oval 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3" y="1296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69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23" y="1680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70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56" y="1680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71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20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76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77" name="Lin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72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3312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74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75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6173" name="AutoShape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4" y="1457"/>
                          <a:ext cx="144" cy="192"/>
                        </a:xfrm>
                        <a:custGeom>
                          <a:avLst/>
                          <a:gdLst>
                            <a:gd name="T0" fmla="*/ 1 w 21600"/>
                            <a:gd name="T1" fmla="*/ 1 h 21600"/>
                            <a:gd name="T2" fmla="*/ 0 w 21600"/>
                            <a:gd name="T3" fmla="*/ 2 h 21600"/>
                            <a:gd name="T4" fmla="*/ 0 w 21600"/>
                            <a:gd name="T5" fmla="*/ 1 h 21600"/>
                            <a:gd name="T6" fmla="*/ 0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250 w 21600"/>
                            <a:gd name="T13" fmla="*/ 5175 h 21600"/>
                            <a:gd name="T14" fmla="*/ 16500 w 21600"/>
                            <a:gd name="T15" fmla="*/ 16425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6750" y="21600"/>
                              </a:lnTo>
                              <a:lnTo>
                                <a:pt x="1485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6161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152"/>
                      <a:ext cx="315" cy="1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162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3" y="1360"/>
                      <a:ext cx="1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163" name="Line 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4" y="1448"/>
                      <a:ext cx="342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603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384" y="1584"/>
                    <a:ext cx="528" cy="672"/>
                    <a:chOff x="384" y="1584"/>
                    <a:chExt cx="528" cy="672"/>
                  </a:xfrm>
                </p:grpSpPr>
                <p:grpSp>
                  <p:nvGrpSpPr>
                    <p:cNvPr id="86122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" y="1584"/>
                      <a:ext cx="328" cy="672"/>
                      <a:chOff x="96" y="1536"/>
                      <a:chExt cx="616" cy="912"/>
                    </a:xfrm>
                  </p:grpSpPr>
                  <p:grpSp>
                    <p:nvGrpSpPr>
                      <p:cNvPr id="86126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" y="1536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150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51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52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53" name="Lin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54" name="Group 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58" name="Line 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59" name="Line 1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55" name="Group 101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56" name="Line 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57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127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" y="1872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140" name="Oval 1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41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42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43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44" name="Group 1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48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49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45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46" name="Line 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47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128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1776"/>
                        <a:ext cx="184" cy="528"/>
                        <a:chOff x="3312" y="1296"/>
                        <a:chExt cx="280" cy="672"/>
                      </a:xfrm>
                    </p:grpSpPr>
                    <p:sp>
                      <p:nvSpPr>
                        <p:cNvPr id="86129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328" y="1584"/>
                          <a:ext cx="240" cy="240"/>
                        </a:xfrm>
                        <a:custGeom>
                          <a:avLst/>
                          <a:gdLst>
                            <a:gd name="T0" fmla="*/ 2 w 21600"/>
                            <a:gd name="T1" fmla="*/ 1 h 21600"/>
                            <a:gd name="T2" fmla="*/ 1 w 21600"/>
                            <a:gd name="T3" fmla="*/ 3 h 21600"/>
                            <a:gd name="T4" fmla="*/ 1 w 21600"/>
                            <a:gd name="T5" fmla="*/ 1 h 21600"/>
                            <a:gd name="T6" fmla="*/ 1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940 w 21600"/>
                            <a:gd name="T13" fmla="*/ 5940 h 21600"/>
                            <a:gd name="T14" fmla="*/ 15660 w 21600"/>
                            <a:gd name="T15" fmla="*/ 1566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8280" y="21600"/>
                              </a:lnTo>
                              <a:lnTo>
                                <a:pt x="1332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30" name="Oval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3" y="1296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31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23" y="1680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32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56" y="1680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33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20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38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39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34" name="Group 12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3312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36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37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6135" name="AutoShape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4" y="1457"/>
                          <a:ext cx="144" cy="192"/>
                        </a:xfrm>
                        <a:custGeom>
                          <a:avLst/>
                          <a:gdLst>
                            <a:gd name="T0" fmla="*/ 1 w 21600"/>
                            <a:gd name="T1" fmla="*/ 1 h 21600"/>
                            <a:gd name="T2" fmla="*/ 0 w 21600"/>
                            <a:gd name="T3" fmla="*/ 2 h 21600"/>
                            <a:gd name="T4" fmla="*/ 0 w 21600"/>
                            <a:gd name="T5" fmla="*/ 1 h 21600"/>
                            <a:gd name="T6" fmla="*/ 0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250 w 21600"/>
                            <a:gd name="T13" fmla="*/ 5175 h 21600"/>
                            <a:gd name="T14" fmla="*/ 16500 w 21600"/>
                            <a:gd name="T15" fmla="*/ 16425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6750" y="21600"/>
                              </a:lnTo>
                              <a:lnTo>
                                <a:pt x="1485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6123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1776"/>
                      <a:ext cx="336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124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9" y="1968"/>
                      <a:ext cx="175" cy="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125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" y="2064"/>
                      <a:ext cx="38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6034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570" y="3024"/>
                    <a:ext cx="438" cy="672"/>
                    <a:chOff x="570" y="2928"/>
                    <a:chExt cx="438" cy="672"/>
                  </a:xfrm>
                </p:grpSpPr>
                <p:grpSp>
                  <p:nvGrpSpPr>
                    <p:cNvPr id="86084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0" y="2928"/>
                      <a:ext cx="328" cy="672"/>
                      <a:chOff x="96" y="1536"/>
                      <a:chExt cx="616" cy="912"/>
                    </a:xfrm>
                  </p:grpSpPr>
                  <p:grpSp>
                    <p:nvGrpSpPr>
                      <p:cNvPr id="86088" name="Group 1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" y="1536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112" name="Oval 1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13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14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15" name="Lin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16" name="Group 1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20" name="Line 1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21" name="Line 1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17" name="Group 14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18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19" name="Line 1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089" name="Group 1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" y="1872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102" name="Oval 1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03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04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05" name="Line 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106" name="Group 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10" name="Line 1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11" name="Line 1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107" name="Group 151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08" name="Line 1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09" name="Line 1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090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1776"/>
                        <a:ext cx="184" cy="528"/>
                        <a:chOff x="3312" y="1296"/>
                        <a:chExt cx="280" cy="672"/>
                      </a:xfrm>
                    </p:grpSpPr>
                    <p:sp>
                      <p:nvSpPr>
                        <p:cNvPr id="86091" name="AutoShape 1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328" y="1584"/>
                          <a:ext cx="240" cy="240"/>
                        </a:xfrm>
                        <a:custGeom>
                          <a:avLst/>
                          <a:gdLst>
                            <a:gd name="T0" fmla="*/ 2 w 21600"/>
                            <a:gd name="T1" fmla="*/ 1 h 21600"/>
                            <a:gd name="T2" fmla="*/ 1 w 21600"/>
                            <a:gd name="T3" fmla="*/ 3 h 21600"/>
                            <a:gd name="T4" fmla="*/ 1 w 21600"/>
                            <a:gd name="T5" fmla="*/ 1 h 21600"/>
                            <a:gd name="T6" fmla="*/ 1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940 w 21600"/>
                            <a:gd name="T13" fmla="*/ 5940 h 21600"/>
                            <a:gd name="T14" fmla="*/ 15660 w 21600"/>
                            <a:gd name="T15" fmla="*/ 1566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8280" y="21600"/>
                              </a:lnTo>
                              <a:lnTo>
                                <a:pt x="1332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92" name="Oval 1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3" y="1296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93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23" y="1680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94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56" y="1680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095" name="Group 1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20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100" name="Line 1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101" name="Line 1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096" name="Group 162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3312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098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99" name="Line 1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6097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4" y="1457"/>
                          <a:ext cx="144" cy="192"/>
                        </a:xfrm>
                        <a:custGeom>
                          <a:avLst/>
                          <a:gdLst>
                            <a:gd name="T0" fmla="*/ 1 w 21600"/>
                            <a:gd name="T1" fmla="*/ 1 h 21600"/>
                            <a:gd name="T2" fmla="*/ 0 w 21600"/>
                            <a:gd name="T3" fmla="*/ 2 h 21600"/>
                            <a:gd name="T4" fmla="*/ 0 w 21600"/>
                            <a:gd name="T5" fmla="*/ 1 h 21600"/>
                            <a:gd name="T6" fmla="*/ 0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250 w 21600"/>
                            <a:gd name="T13" fmla="*/ 5175 h 21600"/>
                            <a:gd name="T14" fmla="*/ 16500 w 21600"/>
                            <a:gd name="T15" fmla="*/ 16425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6750" y="21600"/>
                              </a:lnTo>
                              <a:lnTo>
                                <a:pt x="1485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6085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1" y="3120"/>
                      <a:ext cx="267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86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5" y="3328"/>
                      <a:ext cx="1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87" name="Line 1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66" y="3416"/>
                      <a:ext cx="342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6035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672" y="2400"/>
                    <a:ext cx="1440" cy="624"/>
                    <a:chOff x="672" y="2352"/>
                    <a:chExt cx="1440" cy="624"/>
                  </a:xfrm>
                </p:grpSpPr>
                <p:sp>
                  <p:nvSpPr>
                    <p:cNvPr id="86082" name="Oval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352"/>
                      <a:ext cx="1440" cy="624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083" name="Text 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0" y="2362"/>
                      <a:ext cx="1344" cy="518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Limited Liability Co.</a:t>
                      </a:r>
                    </a:p>
                  </p:txBody>
                </p:sp>
              </p:grpSp>
              <p:grpSp>
                <p:nvGrpSpPr>
                  <p:cNvPr id="86036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248" y="1104"/>
                    <a:ext cx="1344" cy="576"/>
                    <a:chOff x="1248" y="1152"/>
                    <a:chExt cx="1344" cy="576"/>
                  </a:xfrm>
                </p:grpSpPr>
                <p:sp>
                  <p:nvSpPr>
                    <p:cNvPr id="86080" name="Oval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1152"/>
                      <a:ext cx="1344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081" name="Text Box 1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6" y="1152"/>
                      <a:ext cx="1200" cy="518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General Partnership</a:t>
                      </a:r>
                    </a:p>
                  </p:txBody>
                </p:sp>
              </p:grpSp>
              <p:grpSp>
                <p:nvGrpSpPr>
                  <p:cNvPr id="86037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1008" y="3120"/>
                    <a:ext cx="1392" cy="576"/>
                    <a:chOff x="1008" y="3120"/>
                    <a:chExt cx="1392" cy="576"/>
                  </a:xfrm>
                </p:grpSpPr>
                <p:sp>
                  <p:nvSpPr>
                    <p:cNvPr id="86078" name="Oval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120"/>
                      <a:ext cx="1392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079" name="Text Box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4" y="3168"/>
                      <a:ext cx="1248" cy="518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Corporation (Co-op)</a:t>
                      </a:r>
                    </a:p>
                  </p:txBody>
                </p:sp>
              </p:grpSp>
              <p:grpSp>
                <p:nvGrpSpPr>
                  <p:cNvPr id="86038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1242" y="3600"/>
                    <a:ext cx="438" cy="672"/>
                    <a:chOff x="1242" y="3600"/>
                    <a:chExt cx="438" cy="672"/>
                  </a:xfrm>
                </p:grpSpPr>
                <p:grpSp>
                  <p:nvGrpSpPr>
                    <p:cNvPr id="86039" name="Group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2" y="3600"/>
                      <a:ext cx="328" cy="672"/>
                      <a:chOff x="96" y="1536"/>
                      <a:chExt cx="616" cy="912"/>
                    </a:xfrm>
                  </p:grpSpPr>
                  <p:grpSp>
                    <p:nvGrpSpPr>
                      <p:cNvPr id="86044" name="Group 1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" y="1536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068" name="Oval 1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69" name="Line 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70" name="Line 1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71" name="Line 1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072" name="Group 1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076" name="Line 1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77" name="Line 1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073" name="Group 188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074" name="Line 1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75" name="Line 1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045" name="Group 1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" y="1872"/>
                        <a:ext cx="232" cy="576"/>
                        <a:chOff x="2497" y="1392"/>
                        <a:chExt cx="280" cy="672"/>
                      </a:xfrm>
                    </p:grpSpPr>
                    <p:sp>
                      <p:nvSpPr>
                        <p:cNvPr id="86058" name="Oval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8" y="1392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59" name="Line 1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0" y="1544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1905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60" name="Line 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6" y="1785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61" name="Line 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0" y="177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062" name="Group 1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5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066" name="Line 1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67" name="Line 1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063" name="Group 199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497" y="1561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064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65" name="Line 2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046" name="Group 2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1776"/>
                        <a:ext cx="184" cy="528"/>
                        <a:chOff x="3312" y="1296"/>
                        <a:chExt cx="280" cy="672"/>
                      </a:xfrm>
                    </p:grpSpPr>
                    <p:sp>
                      <p:nvSpPr>
                        <p:cNvPr id="86047" name="AutoShape 2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328" y="1584"/>
                          <a:ext cx="240" cy="240"/>
                        </a:xfrm>
                        <a:custGeom>
                          <a:avLst/>
                          <a:gdLst>
                            <a:gd name="T0" fmla="*/ 2 w 21600"/>
                            <a:gd name="T1" fmla="*/ 1 h 21600"/>
                            <a:gd name="T2" fmla="*/ 1 w 21600"/>
                            <a:gd name="T3" fmla="*/ 3 h 21600"/>
                            <a:gd name="T4" fmla="*/ 1 w 21600"/>
                            <a:gd name="T5" fmla="*/ 1 h 21600"/>
                            <a:gd name="T6" fmla="*/ 1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940 w 21600"/>
                            <a:gd name="T13" fmla="*/ 5940 h 21600"/>
                            <a:gd name="T14" fmla="*/ 15660 w 21600"/>
                            <a:gd name="T15" fmla="*/ 1566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8280" y="21600"/>
                              </a:lnTo>
                              <a:lnTo>
                                <a:pt x="1332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48" name="Oval 2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3" y="1296"/>
                          <a:ext cx="144" cy="14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49" name="Line 2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23" y="1680"/>
                          <a:ext cx="18" cy="272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50" name="Line 2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56" y="1680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051" name="Group 2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20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056" name="Line 2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57" name="Line 2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052" name="Group 21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3312" y="1465"/>
                          <a:ext cx="72" cy="176"/>
                          <a:chOff x="2705" y="1561"/>
                          <a:chExt cx="72" cy="176"/>
                        </a:xfrm>
                      </p:grpSpPr>
                      <p:sp>
                        <p:nvSpPr>
                          <p:cNvPr id="86054" name="Line 2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12" y="1561"/>
                            <a:ext cx="65" cy="96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55" name="Line 2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05" y="1632"/>
                            <a:ext cx="63" cy="105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6053" name="AutoShap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84" y="1457"/>
                          <a:ext cx="144" cy="192"/>
                        </a:xfrm>
                        <a:custGeom>
                          <a:avLst/>
                          <a:gdLst>
                            <a:gd name="T0" fmla="*/ 1 w 21600"/>
                            <a:gd name="T1" fmla="*/ 1 h 21600"/>
                            <a:gd name="T2" fmla="*/ 0 w 21600"/>
                            <a:gd name="T3" fmla="*/ 2 h 21600"/>
                            <a:gd name="T4" fmla="*/ 0 w 21600"/>
                            <a:gd name="T5" fmla="*/ 1 h 21600"/>
                            <a:gd name="T6" fmla="*/ 0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5250 w 21600"/>
                            <a:gd name="T13" fmla="*/ 5175 h 21600"/>
                            <a:gd name="T14" fmla="*/ 16500 w 21600"/>
                            <a:gd name="T15" fmla="*/ 16425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6750" y="21600"/>
                              </a:lnTo>
                              <a:lnTo>
                                <a:pt x="1485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6040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17" y="3792"/>
                      <a:ext cx="363" cy="336"/>
                      <a:chOff x="1125" y="3744"/>
                      <a:chExt cx="363" cy="336"/>
                    </a:xfrm>
                  </p:grpSpPr>
                  <p:sp>
                    <p:nvSpPr>
                      <p:cNvPr id="86041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21" y="3744"/>
                        <a:ext cx="267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042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4" y="3952"/>
                        <a:ext cx="12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043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25" y="4040"/>
                        <a:ext cx="342" cy="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86021" name="Line 218"/>
            <p:cNvSpPr>
              <a:spLocks noChangeShapeType="1"/>
            </p:cNvSpPr>
            <p:nvPr/>
          </p:nvSpPr>
          <p:spPr bwMode="auto">
            <a:xfrm>
              <a:off x="2448" y="1536"/>
              <a:ext cx="240" cy="5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Line 219"/>
            <p:cNvSpPr>
              <a:spLocks noChangeShapeType="1"/>
            </p:cNvSpPr>
            <p:nvPr/>
          </p:nvSpPr>
          <p:spPr bwMode="auto">
            <a:xfrm>
              <a:off x="2160" y="2112"/>
              <a:ext cx="384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036" name="Rectangle 220"/>
          <p:cNvSpPr>
            <a:spLocks noChangeArrowheads="1"/>
          </p:cNvSpPr>
          <p:nvPr/>
        </p:nvSpPr>
        <p:spPr bwMode="auto">
          <a:xfrm>
            <a:off x="5257800" y="16764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3132E"/>
              </a:buClr>
              <a:buFont typeface="Wingdings" pitchFamily="2" charset="2"/>
              <a:buChar char="§"/>
            </a:pPr>
            <a:r>
              <a:rPr lang="en-US" sz="2600"/>
              <a:t>Entity holds title</a:t>
            </a:r>
          </a:p>
          <a:p>
            <a:pPr marL="342900" indent="-342900">
              <a:spcBef>
                <a:spcPct val="20000"/>
              </a:spcBef>
              <a:buClr>
                <a:srgbClr val="73132E"/>
              </a:buClr>
              <a:buFont typeface="Wingdings" pitchFamily="2" charset="2"/>
              <a:buChar char="§"/>
            </a:pPr>
            <a:r>
              <a:rPr lang="en-US" sz="2600"/>
              <a:t>Ownership passes </a:t>
            </a:r>
            <a:r>
              <a:rPr lang="en-US" sz="2600" i="1"/>
              <a:t>through </a:t>
            </a:r>
            <a:r>
              <a:rPr lang="en-US" sz="2600"/>
              <a:t>the entity</a:t>
            </a:r>
          </a:p>
          <a:p>
            <a:pPr marL="342900" indent="-342900">
              <a:spcBef>
                <a:spcPct val="20000"/>
              </a:spcBef>
              <a:buClr>
                <a:srgbClr val="73132E"/>
              </a:buClr>
              <a:buFont typeface="Wingdings" pitchFamily="2" charset="2"/>
              <a:buChar char="§"/>
            </a:pPr>
            <a:r>
              <a:rPr lang="en-US" sz="2600"/>
              <a:t>Undivided interest</a:t>
            </a:r>
          </a:p>
          <a:p>
            <a:pPr marL="342900" indent="-342900">
              <a:spcBef>
                <a:spcPct val="20000"/>
              </a:spcBef>
              <a:buClr>
                <a:srgbClr val="73132E"/>
              </a:buClr>
              <a:buFont typeface="Wingdings" pitchFamily="2" charset="2"/>
              <a:buChar char="§"/>
            </a:pPr>
            <a:endParaRPr lang="en-US" sz="3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495FD4-E8B6-0A19-7A04-A875BCFE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C1E4E-B3F3-D688-2177-50906AC2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03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92150"/>
          </a:xfrm>
        </p:spPr>
        <p:txBody>
          <a:bodyPr/>
          <a:lstStyle/>
          <a:p>
            <a:pPr eaLnBrk="1" hangingPunct="1"/>
            <a:r>
              <a:rPr lang="en-US" sz="3600"/>
              <a:t>Forms of Direct Co-ownership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Example:  A house with multiple owners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All share the right of exclusive possession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Cannot obstruct each other’s use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May hold different sizes of shares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Tenancy in common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Joint Tenancy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Tenancy by the entirety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Condominium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E58B9B-7DC6-A70B-44CB-E4244504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79FA9-65C5-48F7-238D-3E0045B4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92150"/>
          </a:xfrm>
        </p:spPr>
        <p:txBody>
          <a:bodyPr/>
          <a:lstStyle/>
          <a:p>
            <a:pPr eaLnBrk="1" hangingPunct="1"/>
            <a:r>
              <a:rPr lang="en-US" sz="3600"/>
              <a:t>Direct Co-ownership</a:t>
            </a:r>
          </a:p>
        </p:txBody>
      </p:sp>
      <p:pic>
        <p:nvPicPr>
          <p:cNvPr id="90114" name="Picture 3" descr="FREC - wholehs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6338" y="2590800"/>
            <a:ext cx="1692275" cy="1817688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506538"/>
            <a:ext cx="3657600" cy="1905000"/>
            <a:chOff x="3168" y="1392"/>
            <a:chExt cx="2304" cy="1200"/>
          </a:xfrm>
        </p:grpSpPr>
        <p:grpSp>
          <p:nvGrpSpPr>
            <p:cNvPr id="90194" name="Group 5"/>
            <p:cNvGrpSpPr>
              <a:grpSpLocks/>
            </p:cNvGrpSpPr>
            <p:nvPr/>
          </p:nvGrpSpPr>
          <p:grpSpPr bwMode="auto">
            <a:xfrm>
              <a:off x="5088" y="1392"/>
              <a:ext cx="384" cy="672"/>
              <a:chOff x="5088" y="1392"/>
              <a:chExt cx="384" cy="672"/>
            </a:xfrm>
          </p:grpSpPr>
          <p:grpSp>
            <p:nvGrpSpPr>
              <p:cNvPr id="90204" name="Group 6"/>
              <p:cNvGrpSpPr>
                <a:grpSpLocks/>
              </p:cNvGrpSpPr>
              <p:nvPr/>
            </p:nvGrpSpPr>
            <p:grpSpPr bwMode="auto">
              <a:xfrm flipH="1">
                <a:off x="5215" y="1392"/>
                <a:ext cx="141" cy="424"/>
                <a:chOff x="2497" y="1392"/>
                <a:chExt cx="280" cy="672"/>
              </a:xfrm>
            </p:grpSpPr>
            <p:sp>
              <p:nvSpPr>
                <p:cNvPr id="90228" name="Oval 7"/>
                <p:cNvSpPr>
                  <a:spLocks noChangeArrowheads="1"/>
                </p:cNvSpPr>
                <p:nvPr/>
              </p:nvSpPr>
              <p:spPr bwMode="auto">
                <a:xfrm>
                  <a:off x="2568" y="1392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29" name="Line 8"/>
                <p:cNvSpPr>
                  <a:spLocks noChangeShapeType="1"/>
                </p:cNvSpPr>
                <p:nvPr/>
              </p:nvSpPr>
              <p:spPr bwMode="auto">
                <a:xfrm>
                  <a:off x="2640" y="1544"/>
                  <a:ext cx="0" cy="240"/>
                </a:xfrm>
                <a:prstGeom prst="line">
                  <a:avLst/>
                </a:prstGeom>
                <a:noFill/>
                <a:ln w="190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3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76" y="1785"/>
                  <a:ext cx="18" cy="272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31" name="Line 10"/>
                <p:cNvSpPr>
                  <a:spLocks noChangeShapeType="1"/>
                </p:cNvSpPr>
                <p:nvPr/>
              </p:nvSpPr>
              <p:spPr bwMode="auto">
                <a:xfrm>
                  <a:off x="2680" y="1776"/>
                  <a:ext cx="48" cy="288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0232" name="Group 11"/>
                <p:cNvGrpSpPr>
                  <a:grpSpLocks/>
                </p:cNvGrpSpPr>
                <p:nvPr/>
              </p:nvGrpSpPr>
              <p:grpSpPr bwMode="auto">
                <a:xfrm>
                  <a:off x="2705" y="1561"/>
                  <a:ext cx="72" cy="176"/>
                  <a:chOff x="2705" y="1561"/>
                  <a:chExt cx="72" cy="176"/>
                </a:xfrm>
              </p:grpSpPr>
              <p:sp>
                <p:nvSpPr>
                  <p:cNvPr id="902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712" y="1561"/>
                    <a:ext cx="65" cy="96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7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5" y="1632"/>
                    <a:ext cx="63" cy="105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33" name="Group 14"/>
                <p:cNvGrpSpPr>
                  <a:grpSpLocks/>
                </p:cNvGrpSpPr>
                <p:nvPr/>
              </p:nvGrpSpPr>
              <p:grpSpPr bwMode="auto">
                <a:xfrm flipH="1">
                  <a:off x="2497" y="1561"/>
                  <a:ext cx="72" cy="176"/>
                  <a:chOff x="2705" y="1561"/>
                  <a:chExt cx="72" cy="176"/>
                </a:xfrm>
              </p:grpSpPr>
              <p:sp>
                <p:nvSpPr>
                  <p:cNvPr id="9023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12" y="1561"/>
                    <a:ext cx="65" cy="96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5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5" y="1632"/>
                    <a:ext cx="63" cy="105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0205" name="Group 17"/>
              <p:cNvGrpSpPr>
                <a:grpSpLocks/>
              </p:cNvGrpSpPr>
              <p:nvPr/>
            </p:nvGrpSpPr>
            <p:grpSpPr bwMode="auto">
              <a:xfrm flipH="1">
                <a:off x="5332" y="1640"/>
                <a:ext cx="140" cy="424"/>
                <a:chOff x="2497" y="1392"/>
                <a:chExt cx="280" cy="672"/>
              </a:xfrm>
            </p:grpSpPr>
            <p:sp>
              <p:nvSpPr>
                <p:cNvPr id="90218" name="Oval 18"/>
                <p:cNvSpPr>
                  <a:spLocks noChangeArrowheads="1"/>
                </p:cNvSpPr>
                <p:nvPr/>
              </p:nvSpPr>
              <p:spPr bwMode="auto">
                <a:xfrm>
                  <a:off x="2568" y="1392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19" name="Line 19"/>
                <p:cNvSpPr>
                  <a:spLocks noChangeShapeType="1"/>
                </p:cNvSpPr>
                <p:nvPr/>
              </p:nvSpPr>
              <p:spPr bwMode="auto">
                <a:xfrm>
                  <a:off x="2640" y="1544"/>
                  <a:ext cx="0" cy="240"/>
                </a:xfrm>
                <a:prstGeom prst="line">
                  <a:avLst/>
                </a:prstGeom>
                <a:noFill/>
                <a:ln w="190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2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576" y="1785"/>
                  <a:ext cx="18" cy="272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21" name="Line 21"/>
                <p:cNvSpPr>
                  <a:spLocks noChangeShapeType="1"/>
                </p:cNvSpPr>
                <p:nvPr/>
              </p:nvSpPr>
              <p:spPr bwMode="auto">
                <a:xfrm>
                  <a:off x="2680" y="1776"/>
                  <a:ext cx="48" cy="288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0222" name="Group 22"/>
                <p:cNvGrpSpPr>
                  <a:grpSpLocks/>
                </p:cNvGrpSpPr>
                <p:nvPr/>
              </p:nvGrpSpPr>
              <p:grpSpPr bwMode="auto">
                <a:xfrm>
                  <a:off x="2705" y="1561"/>
                  <a:ext cx="72" cy="176"/>
                  <a:chOff x="2705" y="1561"/>
                  <a:chExt cx="72" cy="176"/>
                </a:xfrm>
              </p:grpSpPr>
              <p:sp>
                <p:nvSpPr>
                  <p:cNvPr id="9022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712" y="1561"/>
                    <a:ext cx="65" cy="96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7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5" y="1632"/>
                    <a:ext cx="63" cy="105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23" name="Group 25"/>
                <p:cNvGrpSpPr>
                  <a:grpSpLocks/>
                </p:cNvGrpSpPr>
                <p:nvPr/>
              </p:nvGrpSpPr>
              <p:grpSpPr bwMode="auto">
                <a:xfrm flipH="1">
                  <a:off x="2497" y="1561"/>
                  <a:ext cx="72" cy="176"/>
                  <a:chOff x="2705" y="1561"/>
                  <a:chExt cx="72" cy="176"/>
                </a:xfrm>
              </p:grpSpPr>
              <p:sp>
                <p:nvSpPr>
                  <p:cNvPr id="9022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712" y="1561"/>
                    <a:ext cx="65" cy="96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5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5" y="1632"/>
                    <a:ext cx="63" cy="105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0206" name="Group 28"/>
              <p:cNvGrpSpPr>
                <a:grpSpLocks/>
              </p:cNvGrpSpPr>
              <p:nvPr/>
            </p:nvGrpSpPr>
            <p:grpSpPr bwMode="auto">
              <a:xfrm flipH="1">
                <a:off x="5088" y="1584"/>
                <a:ext cx="111" cy="389"/>
                <a:chOff x="3312" y="1296"/>
                <a:chExt cx="280" cy="672"/>
              </a:xfrm>
            </p:grpSpPr>
            <p:sp>
              <p:nvSpPr>
                <p:cNvPr id="90207" name="AutoShape 29"/>
                <p:cNvSpPr>
                  <a:spLocks noChangeArrowheads="1"/>
                </p:cNvSpPr>
                <p:nvPr/>
              </p:nvSpPr>
              <p:spPr bwMode="auto">
                <a:xfrm flipV="1">
                  <a:off x="3328" y="1584"/>
                  <a:ext cx="240" cy="240"/>
                </a:xfrm>
                <a:custGeom>
                  <a:avLst/>
                  <a:gdLst>
                    <a:gd name="T0" fmla="*/ 2 w 21600"/>
                    <a:gd name="T1" fmla="*/ 1 h 21600"/>
                    <a:gd name="T2" fmla="*/ 1 w 21600"/>
                    <a:gd name="T3" fmla="*/ 3 h 21600"/>
                    <a:gd name="T4" fmla="*/ 1 w 21600"/>
                    <a:gd name="T5" fmla="*/ 1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940 w 21600"/>
                    <a:gd name="T13" fmla="*/ 5940 h 21600"/>
                    <a:gd name="T14" fmla="*/ 15660 w 21600"/>
                    <a:gd name="T15" fmla="*/ 156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280" y="21600"/>
                      </a:lnTo>
                      <a:lnTo>
                        <a:pt x="1332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90208" name="Oval 30"/>
                <p:cNvSpPr>
                  <a:spLocks noChangeArrowheads="1"/>
                </p:cNvSpPr>
                <p:nvPr/>
              </p:nvSpPr>
              <p:spPr bwMode="auto">
                <a:xfrm>
                  <a:off x="3383" y="1296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0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423" y="1680"/>
                  <a:ext cx="18" cy="27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10" name="Line 32"/>
                <p:cNvSpPr>
                  <a:spLocks noChangeShapeType="1"/>
                </p:cNvSpPr>
                <p:nvPr/>
              </p:nvSpPr>
              <p:spPr bwMode="auto">
                <a:xfrm>
                  <a:off x="3456" y="1680"/>
                  <a:ext cx="48" cy="28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0211" name="Group 33"/>
                <p:cNvGrpSpPr>
                  <a:grpSpLocks/>
                </p:cNvGrpSpPr>
                <p:nvPr/>
              </p:nvGrpSpPr>
              <p:grpSpPr bwMode="auto">
                <a:xfrm>
                  <a:off x="3520" y="1465"/>
                  <a:ext cx="72" cy="176"/>
                  <a:chOff x="2705" y="1561"/>
                  <a:chExt cx="72" cy="176"/>
                </a:xfrm>
              </p:grpSpPr>
              <p:sp>
                <p:nvSpPr>
                  <p:cNvPr id="9021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712" y="1561"/>
                    <a:ext cx="65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7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5" y="1632"/>
                    <a:ext cx="63" cy="10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12" name="Group 36"/>
                <p:cNvGrpSpPr>
                  <a:grpSpLocks/>
                </p:cNvGrpSpPr>
                <p:nvPr/>
              </p:nvGrpSpPr>
              <p:grpSpPr bwMode="auto">
                <a:xfrm flipH="1">
                  <a:off x="3312" y="1465"/>
                  <a:ext cx="72" cy="176"/>
                  <a:chOff x="2705" y="1561"/>
                  <a:chExt cx="72" cy="176"/>
                </a:xfrm>
              </p:grpSpPr>
              <p:sp>
                <p:nvSpPr>
                  <p:cNvPr id="9021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712" y="1561"/>
                    <a:ext cx="65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5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5" y="1632"/>
                    <a:ext cx="63" cy="10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213" name="AutoShape 39"/>
                <p:cNvSpPr>
                  <a:spLocks noChangeArrowheads="1"/>
                </p:cNvSpPr>
                <p:nvPr/>
              </p:nvSpPr>
              <p:spPr bwMode="auto">
                <a:xfrm>
                  <a:off x="3384" y="1457"/>
                  <a:ext cx="144" cy="192"/>
                </a:xfrm>
                <a:custGeom>
                  <a:avLst/>
                  <a:gdLst>
                    <a:gd name="T0" fmla="*/ 1 w 21600"/>
                    <a:gd name="T1" fmla="*/ 1 h 21600"/>
                    <a:gd name="T2" fmla="*/ 0 w 21600"/>
                    <a:gd name="T3" fmla="*/ 2 h 21600"/>
                    <a:gd name="T4" fmla="*/ 0 w 21600"/>
                    <a:gd name="T5" fmla="*/ 1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50 w 21600"/>
                    <a:gd name="T13" fmla="*/ 5175 h 21600"/>
                    <a:gd name="T14" fmla="*/ 16500 w 21600"/>
                    <a:gd name="T15" fmla="*/ 164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750" y="21600"/>
                      </a:lnTo>
                      <a:lnTo>
                        <a:pt x="1485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95" name="Line 40"/>
            <p:cNvSpPr>
              <a:spLocks noChangeShapeType="1"/>
            </p:cNvSpPr>
            <p:nvPr/>
          </p:nvSpPr>
          <p:spPr bwMode="auto">
            <a:xfrm flipH="1">
              <a:off x="4272" y="1536"/>
              <a:ext cx="912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6" name="Line 41"/>
            <p:cNvSpPr>
              <a:spLocks noChangeShapeType="1"/>
            </p:cNvSpPr>
            <p:nvPr/>
          </p:nvSpPr>
          <p:spPr bwMode="auto">
            <a:xfrm flipH="1">
              <a:off x="4224" y="1776"/>
              <a:ext cx="816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7" name="Line 42"/>
            <p:cNvSpPr>
              <a:spLocks noChangeShapeType="1"/>
            </p:cNvSpPr>
            <p:nvPr/>
          </p:nvSpPr>
          <p:spPr bwMode="auto">
            <a:xfrm flipH="1">
              <a:off x="3168" y="1824"/>
              <a:ext cx="1008" cy="5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8" name="Line 43"/>
            <p:cNvSpPr>
              <a:spLocks noChangeShapeType="1"/>
            </p:cNvSpPr>
            <p:nvPr/>
          </p:nvSpPr>
          <p:spPr bwMode="auto">
            <a:xfrm flipH="1">
              <a:off x="3312" y="1968"/>
              <a:ext cx="864" cy="4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9" name="Line 44"/>
            <p:cNvSpPr>
              <a:spLocks noChangeShapeType="1"/>
            </p:cNvSpPr>
            <p:nvPr/>
          </p:nvSpPr>
          <p:spPr bwMode="auto">
            <a:xfrm flipH="1">
              <a:off x="4176" y="2016"/>
              <a:ext cx="1104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0" name="Line 45"/>
            <p:cNvSpPr>
              <a:spLocks noChangeShapeType="1"/>
            </p:cNvSpPr>
            <p:nvPr/>
          </p:nvSpPr>
          <p:spPr bwMode="auto">
            <a:xfrm flipH="1">
              <a:off x="3360" y="2112"/>
              <a:ext cx="816" cy="4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201" name="Group 46"/>
            <p:cNvGrpSpPr>
              <a:grpSpLocks/>
            </p:cNvGrpSpPr>
            <p:nvPr/>
          </p:nvGrpSpPr>
          <p:grpSpPr bwMode="auto">
            <a:xfrm>
              <a:off x="3264" y="1536"/>
              <a:ext cx="1632" cy="768"/>
              <a:chOff x="3264" y="1536"/>
              <a:chExt cx="1632" cy="768"/>
            </a:xfrm>
          </p:grpSpPr>
          <p:sp>
            <p:nvSpPr>
              <p:cNvPr id="90202" name="Oval 47"/>
              <p:cNvSpPr>
                <a:spLocks noChangeArrowheads="1"/>
              </p:cNvSpPr>
              <p:nvPr/>
            </p:nvSpPr>
            <p:spPr bwMode="auto">
              <a:xfrm>
                <a:off x="3312" y="1536"/>
                <a:ext cx="1536" cy="76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0203" name="Text Box 48"/>
              <p:cNvSpPr txBox="1">
                <a:spLocks noChangeArrowheads="1"/>
              </p:cNvSpPr>
              <p:nvPr/>
            </p:nvSpPr>
            <p:spPr bwMode="auto">
              <a:xfrm>
                <a:off x="3264" y="1642"/>
                <a:ext cx="1632" cy="51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Joint Tenancy (Survivorship)</a:t>
                </a:r>
              </a:p>
            </p:txBody>
          </p:sp>
        </p:grp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5029200" y="4038600"/>
            <a:ext cx="3716338" cy="1447800"/>
            <a:chOff x="3168" y="2880"/>
            <a:chExt cx="2341" cy="912"/>
          </a:xfrm>
        </p:grpSpPr>
        <p:grpSp>
          <p:nvGrpSpPr>
            <p:cNvPr id="90153" name="Group 50"/>
            <p:cNvGrpSpPr>
              <a:grpSpLocks/>
            </p:cNvGrpSpPr>
            <p:nvPr/>
          </p:nvGrpSpPr>
          <p:grpSpPr bwMode="auto">
            <a:xfrm flipH="1">
              <a:off x="5369" y="3272"/>
              <a:ext cx="140" cy="424"/>
              <a:chOff x="2497" y="1392"/>
              <a:chExt cx="280" cy="672"/>
            </a:xfrm>
          </p:grpSpPr>
          <p:sp>
            <p:nvSpPr>
              <p:cNvPr id="90184" name="Oval 51"/>
              <p:cNvSpPr>
                <a:spLocks noChangeArrowheads="1"/>
              </p:cNvSpPr>
              <p:nvPr/>
            </p:nvSpPr>
            <p:spPr bwMode="auto">
              <a:xfrm>
                <a:off x="2568" y="139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85" name="Line 52"/>
              <p:cNvSpPr>
                <a:spLocks noChangeShapeType="1"/>
              </p:cNvSpPr>
              <p:nvPr/>
            </p:nvSpPr>
            <p:spPr bwMode="auto">
              <a:xfrm>
                <a:off x="2640" y="1544"/>
                <a:ext cx="0" cy="240"/>
              </a:xfrm>
              <a:prstGeom prst="line">
                <a:avLst/>
              </a:prstGeom>
              <a:noFill/>
              <a:ln w="190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6" name="Line 53"/>
              <p:cNvSpPr>
                <a:spLocks noChangeShapeType="1"/>
              </p:cNvSpPr>
              <p:nvPr/>
            </p:nvSpPr>
            <p:spPr bwMode="auto">
              <a:xfrm flipH="1">
                <a:off x="2576" y="1785"/>
                <a:ext cx="18" cy="27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7" name="Line 54"/>
              <p:cNvSpPr>
                <a:spLocks noChangeShapeType="1"/>
              </p:cNvSpPr>
              <p:nvPr/>
            </p:nvSpPr>
            <p:spPr bwMode="auto">
              <a:xfrm>
                <a:off x="2680" y="1776"/>
                <a:ext cx="48" cy="28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88" name="Group 55"/>
              <p:cNvGrpSpPr>
                <a:grpSpLocks/>
              </p:cNvGrpSpPr>
              <p:nvPr/>
            </p:nvGrpSpPr>
            <p:grpSpPr bwMode="auto">
              <a:xfrm>
                <a:off x="2705" y="1561"/>
                <a:ext cx="72" cy="176"/>
                <a:chOff x="2705" y="1561"/>
                <a:chExt cx="72" cy="176"/>
              </a:xfrm>
            </p:grpSpPr>
            <p:sp>
              <p:nvSpPr>
                <p:cNvPr id="90192" name="Line 56"/>
                <p:cNvSpPr>
                  <a:spLocks noChangeShapeType="1"/>
                </p:cNvSpPr>
                <p:nvPr/>
              </p:nvSpPr>
              <p:spPr bwMode="auto">
                <a:xfrm>
                  <a:off x="2712" y="1561"/>
                  <a:ext cx="65" cy="96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9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705" y="1632"/>
                  <a:ext cx="63" cy="105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189" name="Group 58"/>
              <p:cNvGrpSpPr>
                <a:grpSpLocks/>
              </p:cNvGrpSpPr>
              <p:nvPr/>
            </p:nvGrpSpPr>
            <p:grpSpPr bwMode="auto">
              <a:xfrm flipH="1">
                <a:off x="2497" y="1561"/>
                <a:ext cx="72" cy="176"/>
                <a:chOff x="2705" y="1561"/>
                <a:chExt cx="72" cy="176"/>
              </a:xfrm>
            </p:grpSpPr>
            <p:sp>
              <p:nvSpPr>
                <p:cNvPr id="90190" name="Line 59"/>
                <p:cNvSpPr>
                  <a:spLocks noChangeShapeType="1"/>
                </p:cNvSpPr>
                <p:nvPr/>
              </p:nvSpPr>
              <p:spPr bwMode="auto">
                <a:xfrm>
                  <a:off x="2712" y="1561"/>
                  <a:ext cx="65" cy="96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9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705" y="1632"/>
                  <a:ext cx="63" cy="105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0154" name="Group 61"/>
            <p:cNvGrpSpPr>
              <a:grpSpLocks/>
            </p:cNvGrpSpPr>
            <p:nvPr/>
          </p:nvGrpSpPr>
          <p:grpSpPr bwMode="auto">
            <a:xfrm flipH="1">
              <a:off x="5136" y="3201"/>
              <a:ext cx="111" cy="389"/>
              <a:chOff x="3312" y="1296"/>
              <a:chExt cx="280" cy="672"/>
            </a:xfrm>
          </p:grpSpPr>
          <p:sp>
            <p:nvSpPr>
              <p:cNvPr id="90173" name="AutoShape 62"/>
              <p:cNvSpPr>
                <a:spLocks noChangeArrowheads="1"/>
              </p:cNvSpPr>
              <p:nvPr/>
            </p:nvSpPr>
            <p:spPr bwMode="auto">
              <a:xfrm flipV="1">
                <a:off x="3328" y="1584"/>
                <a:ext cx="240" cy="240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3 h 21600"/>
                  <a:gd name="T4" fmla="*/ 1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940 w 21600"/>
                  <a:gd name="T13" fmla="*/ 5940 h 21600"/>
                  <a:gd name="T14" fmla="*/ 15660 w 21600"/>
                  <a:gd name="T15" fmla="*/ 156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280" y="21600"/>
                    </a:lnTo>
                    <a:lnTo>
                      <a:pt x="133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0174" name="Oval 63"/>
              <p:cNvSpPr>
                <a:spLocks noChangeArrowheads="1"/>
              </p:cNvSpPr>
              <p:nvPr/>
            </p:nvSpPr>
            <p:spPr bwMode="auto">
              <a:xfrm>
                <a:off x="3383" y="1296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75" name="Line 64"/>
              <p:cNvSpPr>
                <a:spLocks noChangeShapeType="1"/>
              </p:cNvSpPr>
              <p:nvPr/>
            </p:nvSpPr>
            <p:spPr bwMode="auto">
              <a:xfrm flipH="1">
                <a:off x="3423" y="1680"/>
                <a:ext cx="18" cy="27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Line 65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48" cy="28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7" name="Group 66"/>
              <p:cNvGrpSpPr>
                <a:grpSpLocks/>
              </p:cNvGrpSpPr>
              <p:nvPr/>
            </p:nvGrpSpPr>
            <p:grpSpPr bwMode="auto">
              <a:xfrm>
                <a:off x="3520" y="1465"/>
                <a:ext cx="72" cy="176"/>
                <a:chOff x="2705" y="1561"/>
                <a:chExt cx="72" cy="176"/>
              </a:xfrm>
            </p:grpSpPr>
            <p:sp>
              <p:nvSpPr>
                <p:cNvPr id="90182" name="Line 67"/>
                <p:cNvSpPr>
                  <a:spLocks noChangeShapeType="1"/>
                </p:cNvSpPr>
                <p:nvPr/>
              </p:nvSpPr>
              <p:spPr bwMode="auto">
                <a:xfrm>
                  <a:off x="2712" y="1561"/>
                  <a:ext cx="65" cy="9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705" y="1632"/>
                  <a:ext cx="63" cy="10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178" name="Group 69"/>
              <p:cNvGrpSpPr>
                <a:grpSpLocks/>
              </p:cNvGrpSpPr>
              <p:nvPr/>
            </p:nvGrpSpPr>
            <p:grpSpPr bwMode="auto">
              <a:xfrm flipH="1">
                <a:off x="3312" y="1465"/>
                <a:ext cx="72" cy="176"/>
                <a:chOff x="2705" y="1561"/>
                <a:chExt cx="72" cy="176"/>
              </a:xfrm>
            </p:grpSpPr>
            <p:sp>
              <p:nvSpPr>
                <p:cNvPr id="90180" name="Line 70"/>
                <p:cNvSpPr>
                  <a:spLocks noChangeShapeType="1"/>
                </p:cNvSpPr>
                <p:nvPr/>
              </p:nvSpPr>
              <p:spPr bwMode="auto">
                <a:xfrm>
                  <a:off x="2712" y="1561"/>
                  <a:ext cx="65" cy="9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705" y="1632"/>
                  <a:ext cx="63" cy="10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9" name="AutoShape 72"/>
              <p:cNvSpPr>
                <a:spLocks noChangeArrowheads="1"/>
              </p:cNvSpPr>
              <p:nvPr/>
            </p:nvSpPr>
            <p:spPr bwMode="auto">
              <a:xfrm>
                <a:off x="3384" y="1457"/>
                <a:ext cx="144" cy="192"/>
              </a:xfrm>
              <a:custGeom>
                <a:avLst/>
                <a:gdLst>
                  <a:gd name="T0" fmla="*/ 1 w 21600"/>
                  <a:gd name="T1" fmla="*/ 1 h 21600"/>
                  <a:gd name="T2" fmla="*/ 0 w 21600"/>
                  <a:gd name="T3" fmla="*/ 2 h 21600"/>
                  <a:gd name="T4" fmla="*/ 0 w 21600"/>
                  <a:gd name="T5" fmla="*/ 1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50 w 21600"/>
                  <a:gd name="T13" fmla="*/ 5175 h 21600"/>
                  <a:gd name="T14" fmla="*/ 16500 w 21600"/>
                  <a:gd name="T15" fmla="*/ 164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750" y="21600"/>
                    </a:lnTo>
                    <a:lnTo>
                      <a:pt x="1485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55" name="Line 73"/>
            <p:cNvSpPr>
              <a:spLocks noChangeShapeType="1"/>
            </p:cNvSpPr>
            <p:nvPr/>
          </p:nvSpPr>
          <p:spPr bwMode="auto">
            <a:xfrm flipH="1">
              <a:off x="4416" y="3168"/>
              <a:ext cx="768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6" name="Line 74"/>
            <p:cNvSpPr>
              <a:spLocks noChangeShapeType="1"/>
            </p:cNvSpPr>
            <p:nvPr/>
          </p:nvSpPr>
          <p:spPr bwMode="auto">
            <a:xfrm flipH="1" flipV="1">
              <a:off x="3360" y="2880"/>
              <a:ext cx="1104" cy="4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7" name="Line 75"/>
            <p:cNvSpPr>
              <a:spLocks noChangeShapeType="1"/>
            </p:cNvSpPr>
            <p:nvPr/>
          </p:nvSpPr>
          <p:spPr bwMode="auto">
            <a:xfrm flipH="1">
              <a:off x="4416" y="3408"/>
              <a:ext cx="672" cy="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Line 76"/>
            <p:cNvSpPr>
              <a:spLocks noChangeShapeType="1"/>
            </p:cNvSpPr>
            <p:nvPr/>
          </p:nvSpPr>
          <p:spPr bwMode="auto">
            <a:xfrm flipH="1" flipV="1">
              <a:off x="3360" y="3072"/>
              <a:ext cx="1008" cy="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Line 77"/>
            <p:cNvSpPr>
              <a:spLocks noChangeShapeType="1"/>
            </p:cNvSpPr>
            <p:nvPr/>
          </p:nvSpPr>
          <p:spPr bwMode="auto">
            <a:xfrm flipH="1">
              <a:off x="4416" y="3504"/>
              <a:ext cx="912" cy="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Line 78"/>
            <p:cNvSpPr>
              <a:spLocks noChangeShapeType="1"/>
            </p:cNvSpPr>
            <p:nvPr/>
          </p:nvSpPr>
          <p:spPr bwMode="auto">
            <a:xfrm flipH="1" flipV="1">
              <a:off x="3168" y="3120"/>
              <a:ext cx="1248" cy="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Oval 79"/>
            <p:cNvSpPr>
              <a:spLocks noChangeArrowheads="1"/>
            </p:cNvSpPr>
            <p:nvPr/>
          </p:nvSpPr>
          <p:spPr bwMode="auto">
            <a:xfrm>
              <a:off x="3408" y="3120"/>
              <a:ext cx="1488" cy="67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00"/>
                  </a:solidFill>
                </a:rPr>
                <a:t>Tenancy in</a:t>
              </a:r>
            </a:p>
            <a:p>
              <a:r>
                <a:rPr lang="en-US" sz="2400" b="1">
                  <a:solidFill>
                    <a:srgbClr val="000000"/>
                  </a:solidFill>
                </a:rPr>
                <a:t>Common</a:t>
              </a:r>
            </a:p>
          </p:txBody>
        </p:sp>
        <p:grpSp>
          <p:nvGrpSpPr>
            <p:cNvPr id="90162" name="Group 80"/>
            <p:cNvGrpSpPr>
              <a:grpSpLocks/>
            </p:cNvGrpSpPr>
            <p:nvPr/>
          </p:nvGrpSpPr>
          <p:grpSpPr bwMode="auto">
            <a:xfrm flipH="1">
              <a:off x="5232" y="2928"/>
              <a:ext cx="144" cy="376"/>
              <a:chOff x="2497" y="1392"/>
              <a:chExt cx="280" cy="672"/>
            </a:xfrm>
          </p:grpSpPr>
          <p:sp>
            <p:nvSpPr>
              <p:cNvPr id="90163" name="Oval 81"/>
              <p:cNvSpPr>
                <a:spLocks noChangeArrowheads="1"/>
              </p:cNvSpPr>
              <p:nvPr/>
            </p:nvSpPr>
            <p:spPr bwMode="auto">
              <a:xfrm>
                <a:off x="2568" y="139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64" name="Line 82"/>
              <p:cNvSpPr>
                <a:spLocks noChangeShapeType="1"/>
              </p:cNvSpPr>
              <p:nvPr/>
            </p:nvSpPr>
            <p:spPr bwMode="auto">
              <a:xfrm>
                <a:off x="2640" y="1544"/>
                <a:ext cx="0" cy="240"/>
              </a:xfrm>
              <a:prstGeom prst="line">
                <a:avLst/>
              </a:prstGeom>
              <a:noFill/>
              <a:ln w="190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5" name="Line 83"/>
              <p:cNvSpPr>
                <a:spLocks noChangeShapeType="1"/>
              </p:cNvSpPr>
              <p:nvPr/>
            </p:nvSpPr>
            <p:spPr bwMode="auto">
              <a:xfrm flipH="1">
                <a:off x="2576" y="1785"/>
                <a:ext cx="18" cy="27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6" name="Line 84"/>
              <p:cNvSpPr>
                <a:spLocks noChangeShapeType="1"/>
              </p:cNvSpPr>
              <p:nvPr/>
            </p:nvSpPr>
            <p:spPr bwMode="auto">
              <a:xfrm>
                <a:off x="2680" y="1776"/>
                <a:ext cx="48" cy="28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67" name="Group 85"/>
              <p:cNvGrpSpPr>
                <a:grpSpLocks/>
              </p:cNvGrpSpPr>
              <p:nvPr/>
            </p:nvGrpSpPr>
            <p:grpSpPr bwMode="auto">
              <a:xfrm>
                <a:off x="2705" y="1561"/>
                <a:ext cx="72" cy="176"/>
                <a:chOff x="2705" y="1561"/>
                <a:chExt cx="72" cy="176"/>
              </a:xfrm>
            </p:grpSpPr>
            <p:sp>
              <p:nvSpPr>
                <p:cNvPr id="90171" name="Line 86"/>
                <p:cNvSpPr>
                  <a:spLocks noChangeShapeType="1"/>
                </p:cNvSpPr>
                <p:nvPr/>
              </p:nvSpPr>
              <p:spPr bwMode="auto">
                <a:xfrm>
                  <a:off x="2712" y="1561"/>
                  <a:ext cx="65" cy="96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72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705" y="1632"/>
                  <a:ext cx="63" cy="105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168" name="Group 88"/>
              <p:cNvGrpSpPr>
                <a:grpSpLocks/>
              </p:cNvGrpSpPr>
              <p:nvPr/>
            </p:nvGrpSpPr>
            <p:grpSpPr bwMode="auto">
              <a:xfrm flipH="1">
                <a:off x="2497" y="1561"/>
                <a:ext cx="72" cy="176"/>
                <a:chOff x="2705" y="1561"/>
                <a:chExt cx="72" cy="176"/>
              </a:xfrm>
            </p:grpSpPr>
            <p:sp>
              <p:nvSpPr>
                <p:cNvPr id="90169" name="Line 89"/>
                <p:cNvSpPr>
                  <a:spLocks noChangeShapeType="1"/>
                </p:cNvSpPr>
                <p:nvPr/>
              </p:nvSpPr>
              <p:spPr bwMode="auto">
                <a:xfrm>
                  <a:off x="2712" y="1561"/>
                  <a:ext cx="65" cy="96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7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05" y="1632"/>
                  <a:ext cx="63" cy="105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91"/>
          <p:cNvGrpSpPr>
            <a:grpSpLocks/>
          </p:cNvGrpSpPr>
          <p:nvPr/>
        </p:nvGrpSpPr>
        <p:grpSpPr bwMode="auto">
          <a:xfrm>
            <a:off x="533400" y="3748088"/>
            <a:ext cx="3505200" cy="1949450"/>
            <a:chOff x="432" y="1786"/>
            <a:chExt cx="2208" cy="1228"/>
          </a:xfrm>
        </p:grpSpPr>
        <p:grpSp>
          <p:nvGrpSpPr>
            <p:cNvPr id="90118" name="Group 92"/>
            <p:cNvGrpSpPr>
              <a:grpSpLocks/>
            </p:cNvGrpSpPr>
            <p:nvPr/>
          </p:nvGrpSpPr>
          <p:grpSpPr bwMode="auto">
            <a:xfrm>
              <a:off x="1296" y="1968"/>
              <a:ext cx="912" cy="480"/>
              <a:chOff x="1248" y="3120"/>
              <a:chExt cx="912" cy="480"/>
            </a:xfrm>
          </p:grpSpPr>
          <p:sp>
            <p:nvSpPr>
              <p:cNvPr id="90150" name="Line 93"/>
              <p:cNvSpPr>
                <a:spLocks noChangeShapeType="1"/>
              </p:cNvSpPr>
              <p:nvPr/>
            </p:nvSpPr>
            <p:spPr bwMode="auto">
              <a:xfrm flipV="1">
                <a:off x="1344" y="3360"/>
                <a:ext cx="384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51" name="Line 94"/>
              <p:cNvSpPr>
                <a:spLocks noChangeShapeType="1"/>
              </p:cNvSpPr>
              <p:nvPr/>
            </p:nvSpPr>
            <p:spPr bwMode="auto">
              <a:xfrm flipV="1">
                <a:off x="1248" y="3360"/>
                <a:ext cx="48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52" name="Line 95"/>
              <p:cNvSpPr>
                <a:spLocks noChangeShapeType="1"/>
              </p:cNvSpPr>
              <p:nvPr/>
            </p:nvSpPr>
            <p:spPr bwMode="auto">
              <a:xfrm flipV="1">
                <a:off x="1728" y="312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0119" name="Group 96"/>
            <p:cNvGrpSpPr>
              <a:grpSpLocks/>
            </p:cNvGrpSpPr>
            <p:nvPr/>
          </p:nvGrpSpPr>
          <p:grpSpPr bwMode="auto">
            <a:xfrm>
              <a:off x="432" y="1786"/>
              <a:ext cx="2208" cy="1228"/>
              <a:chOff x="432" y="2842"/>
              <a:chExt cx="2208" cy="1228"/>
            </a:xfrm>
          </p:grpSpPr>
          <p:grpSp>
            <p:nvGrpSpPr>
              <p:cNvPr id="90120" name="Group 97"/>
              <p:cNvGrpSpPr>
                <a:grpSpLocks/>
              </p:cNvGrpSpPr>
              <p:nvPr/>
            </p:nvGrpSpPr>
            <p:grpSpPr bwMode="auto">
              <a:xfrm>
                <a:off x="432" y="2880"/>
                <a:ext cx="2208" cy="1190"/>
                <a:chOff x="384" y="2976"/>
                <a:chExt cx="2208" cy="1190"/>
              </a:xfrm>
            </p:grpSpPr>
            <p:grpSp>
              <p:nvGrpSpPr>
                <p:cNvPr id="90122" name="Group 98"/>
                <p:cNvGrpSpPr>
                  <a:grpSpLocks/>
                </p:cNvGrpSpPr>
                <p:nvPr/>
              </p:nvGrpSpPr>
              <p:grpSpPr bwMode="auto">
                <a:xfrm>
                  <a:off x="384" y="2976"/>
                  <a:ext cx="2016" cy="960"/>
                  <a:chOff x="384" y="2976"/>
                  <a:chExt cx="2016" cy="960"/>
                </a:xfrm>
              </p:grpSpPr>
              <p:grpSp>
                <p:nvGrpSpPr>
                  <p:cNvPr id="90124" name="Group 99"/>
                  <p:cNvGrpSpPr>
                    <a:grpSpLocks/>
                  </p:cNvGrpSpPr>
                  <p:nvPr/>
                </p:nvGrpSpPr>
                <p:grpSpPr bwMode="auto">
                  <a:xfrm flipH="1">
                    <a:off x="576" y="3176"/>
                    <a:ext cx="237" cy="520"/>
                    <a:chOff x="2497" y="1392"/>
                    <a:chExt cx="280" cy="672"/>
                  </a:xfrm>
                </p:grpSpPr>
                <p:sp>
                  <p:nvSpPr>
                    <p:cNvPr id="90140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8" y="1392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1544"/>
                      <a:ext cx="0" cy="240"/>
                    </a:xfrm>
                    <a:prstGeom prst="line">
                      <a:avLst/>
                    </a:prstGeom>
                    <a:noFill/>
                    <a:ln w="1905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2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6" y="1785"/>
                      <a:ext cx="18" cy="27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0" y="177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0144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5" y="1561"/>
                      <a:ext cx="72" cy="176"/>
                      <a:chOff x="2705" y="1561"/>
                      <a:chExt cx="72" cy="176"/>
                    </a:xfrm>
                  </p:grpSpPr>
                  <p:sp>
                    <p:nvSpPr>
                      <p:cNvPr id="90148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12" y="1561"/>
                        <a:ext cx="65" cy="9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149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05" y="1632"/>
                        <a:ext cx="63" cy="105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0145" name="Group 10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497" y="1561"/>
                      <a:ext cx="72" cy="176"/>
                      <a:chOff x="2705" y="1561"/>
                      <a:chExt cx="72" cy="176"/>
                    </a:xfrm>
                  </p:grpSpPr>
                  <p:sp>
                    <p:nvSpPr>
                      <p:cNvPr id="90146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12" y="1561"/>
                        <a:ext cx="65" cy="9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147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05" y="1632"/>
                        <a:ext cx="63" cy="105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125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384" y="3408"/>
                    <a:ext cx="211" cy="528"/>
                    <a:chOff x="384" y="3408"/>
                    <a:chExt cx="211" cy="528"/>
                  </a:xfrm>
                </p:grpSpPr>
                <p:sp>
                  <p:nvSpPr>
                    <p:cNvPr id="90129" name="AutoShape 11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6" y="3634"/>
                      <a:ext cx="181" cy="189"/>
                    </a:xfrm>
                    <a:custGeom>
                      <a:avLst/>
                      <a:gdLst>
                        <a:gd name="T0" fmla="*/ 1 w 21600"/>
                        <a:gd name="T1" fmla="*/ 1 h 21600"/>
                        <a:gd name="T2" fmla="*/ 1 w 21600"/>
                        <a:gd name="T3" fmla="*/ 2 h 21600"/>
                        <a:gd name="T4" fmla="*/ 0 w 21600"/>
                        <a:gd name="T5" fmla="*/ 1 h 21600"/>
                        <a:gd name="T6" fmla="*/ 1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967 w 21600"/>
                        <a:gd name="T13" fmla="*/ 5943 h 21600"/>
                        <a:gd name="T14" fmla="*/ 15633 w 21600"/>
                        <a:gd name="T15" fmla="*/ 15657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8280" y="21600"/>
                          </a:lnTo>
                          <a:lnTo>
                            <a:pt x="1332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0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" y="3408"/>
                      <a:ext cx="108" cy="11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1" name="Line 1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8" y="3710"/>
                      <a:ext cx="13" cy="2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2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" y="3710"/>
                      <a:ext cx="36" cy="2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0133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" y="3541"/>
                      <a:ext cx="54" cy="138"/>
                      <a:chOff x="2705" y="1561"/>
                      <a:chExt cx="72" cy="176"/>
                    </a:xfrm>
                  </p:grpSpPr>
                  <p:sp>
                    <p:nvSpPr>
                      <p:cNvPr id="90138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12" y="1561"/>
                        <a:ext cx="65" cy="96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139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05" y="1632"/>
                        <a:ext cx="63" cy="105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0134" name="Group 11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84" y="3541"/>
                      <a:ext cx="54" cy="138"/>
                      <a:chOff x="2705" y="1561"/>
                      <a:chExt cx="72" cy="176"/>
                    </a:xfrm>
                  </p:grpSpPr>
                  <p:sp>
                    <p:nvSpPr>
                      <p:cNvPr id="90136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12" y="1561"/>
                        <a:ext cx="65" cy="96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137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05" y="1632"/>
                        <a:ext cx="63" cy="105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0135" name="AutoShap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" y="3535"/>
                      <a:ext cx="109" cy="150"/>
                    </a:xfrm>
                    <a:custGeom>
                      <a:avLst/>
                      <a:gdLst>
                        <a:gd name="T0" fmla="*/ 0 w 21600"/>
                        <a:gd name="T1" fmla="*/ 1 h 21600"/>
                        <a:gd name="T2" fmla="*/ 0 w 21600"/>
                        <a:gd name="T3" fmla="*/ 1 h 21600"/>
                        <a:gd name="T4" fmla="*/ 0 w 21600"/>
                        <a:gd name="T5" fmla="*/ 1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152 w 21600"/>
                        <a:gd name="T13" fmla="*/ 5184 h 21600"/>
                        <a:gd name="T14" fmla="*/ 16448 w 21600"/>
                        <a:gd name="T15" fmla="*/ 1641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750" y="21600"/>
                          </a:lnTo>
                          <a:lnTo>
                            <a:pt x="1485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126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3600"/>
                    <a:ext cx="672" cy="2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127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3408"/>
                    <a:ext cx="432" cy="4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128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2976"/>
                    <a:ext cx="24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123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1079" y="3648"/>
                  <a:ext cx="1513" cy="518"/>
                </a:xfrm>
                <a:prstGeom prst="rect">
                  <a:avLst/>
                </a:prstGeom>
                <a:noFill/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000000"/>
                      </a:solidFill>
                    </a:rPr>
                    <a:t>Tenancy by the</a:t>
                  </a:r>
                </a:p>
                <a:p>
                  <a:r>
                    <a:rPr lang="en-US" sz="2400" b="1">
                      <a:solidFill>
                        <a:srgbClr val="000000"/>
                      </a:solidFill>
                    </a:rPr>
                    <a:t>Entireties</a:t>
                  </a:r>
                </a:p>
              </p:txBody>
            </p:sp>
          </p:grpSp>
          <p:pic>
            <p:nvPicPr>
              <p:cNvPr id="90121" name="Picture 126" descr="FREC - engagementri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1911890">
                <a:off x="1369" y="2842"/>
                <a:ext cx="671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7F66C-0C51-22A0-1E54-EF6FA353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90F53-E688-CC38-56E6-0C1FDA3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92150"/>
          </a:xfrm>
        </p:spPr>
        <p:txBody>
          <a:bodyPr/>
          <a:lstStyle/>
          <a:p>
            <a:pPr eaLnBrk="1" hangingPunct="1"/>
            <a:r>
              <a:rPr lang="en-US" sz="3600"/>
              <a:t>Forms of Direct Co-ownership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/>
              <a:t>Tenancy in common: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Default form except in special cases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Multiple owners of same fee simple interest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Each owner can sell or mortgage their interest independently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Can be different size shares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Can be created in multiple transactions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Bad form for owning an operating business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Poor form for multiple investors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F408C8-F498-A1A1-3950-02786C8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970A1-B693-5930-590C-EFA21270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92150"/>
          </a:xfrm>
        </p:spPr>
        <p:txBody>
          <a:bodyPr/>
          <a:lstStyle/>
          <a:p>
            <a:pPr eaLnBrk="1" hangingPunct="1"/>
            <a:r>
              <a:rPr lang="en-US" sz="3600"/>
              <a:t>Forms of Direct Co-ownership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sz="2800" dirty="0"/>
              <a:t>Joint tenancy</a:t>
            </a:r>
          </a:p>
          <a:p>
            <a:pPr lvl="1" eaLnBrk="1" hangingPunct="1"/>
            <a:r>
              <a:rPr lang="en-US" sz="2400" dirty="0"/>
              <a:t>Defining feature: “right of survivorship” restricts inheritance to heirs of the last surviving owner</a:t>
            </a:r>
          </a:p>
          <a:p>
            <a:pPr lvl="1" eaLnBrk="1" hangingPunct="1"/>
            <a:r>
              <a:rPr lang="en-US" sz="2400" dirty="0"/>
              <a:t>Difficult to create and easily disrupted</a:t>
            </a:r>
          </a:p>
          <a:p>
            <a:pPr lvl="1" eaLnBrk="1" hangingPunct="1"/>
            <a:r>
              <a:rPr lang="en-US" sz="2400" dirty="0"/>
              <a:t>Prevented or restricted by law in some states</a:t>
            </a:r>
          </a:p>
          <a:p>
            <a:pPr marL="457200" lvl="1" indent="0" eaLnBrk="1" hangingPunct="1"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Tenancy by the entirety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Joint tenancy for husband and wife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Solves Florida problem of homestead life estate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Problem arises when household includes minor children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Protected against liens arising from either spouse alone, including judgments</a:t>
            </a:r>
          </a:p>
          <a:p>
            <a:pPr eaLnBrk="1" hangingPunct="1"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BBA234-B69D-0F3A-9436-450264D1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21EC0-C1C3-332A-7E26-C8A0583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/>
              <a:t>Direct Co-ownership - continued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4582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Condominium</a:t>
            </a:r>
          </a:p>
          <a:p>
            <a:pPr lvl="1" eaLnBrk="1" hangingPunct="1"/>
            <a:r>
              <a:rPr lang="en-US" sz="2400" dirty="0"/>
              <a:t>Combines single ownership and tenancy in common</a:t>
            </a:r>
          </a:p>
          <a:p>
            <a:pPr lvl="1" eaLnBrk="1" hangingPunct="1"/>
            <a:r>
              <a:rPr lang="en-US" sz="2400" dirty="0"/>
              <a:t>Created by condominium declaration</a:t>
            </a:r>
          </a:p>
          <a:p>
            <a:pPr lvl="1" eaLnBrk="1" hangingPunct="1"/>
            <a:r>
              <a:rPr lang="en-US" sz="2400" dirty="0"/>
              <a:t>Bylaws define owner rights:</a:t>
            </a:r>
            <a:r>
              <a:rPr lang="en-US" dirty="0"/>
              <a:t> </a:t>
            </a:r>
          </a:p>
          <a:p>
            <a:pPr lvl="2" eaLnBrk="1" hangingPunct="1"/>
            <a:r>
              <a:rPr lang="en-US" dirty="0"/>
              <a:t>Share of all obligations</a:t>
            </a:r>
          </a:p>
          <a:p>
            <a:pPr lvl="2" eaLnBrk="1" hangingPunct="1"/>
            <a:r>
              <a:rPr lang="en-US" dirty="0"/>
              <a:t>Restrictions on sale or rental</a:t>
            </a:r>
          </a:p>
          <a:p>
            <a:pPr lvl="2" eaLnBrk="1" hangingPunct="1"/>
            <a:r>
              <a:rPr lang="en-US" dirty="0"/>
              <a:t>Methods of altering bylaws</a:t>
            </a:r>
          </a:p>
          <a:p>
            <a:pPr lvl="1" eaLnBrk="1" hangingPunct="1"/>
            <a:r>
              <a:rPr lang="en-US" sz="2400" dirty="0"/>
              <a:t>Creates additional level of (private) government</a:t>
            </a:r>
          </a:p>
          <a:p>
            <a:pPr lvl="1" eaLnBrk="1" hangingPunct="1"/>
            <a:r>
              <a:rPr lang="en-US" sz="2400" dirty="0"/>
              <a:t>History of owners not understanding the restrictions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257E6B-FC17-BC2D-7344-BBC0B276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20B98-532D-8ABD-484C-FA827334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8458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Direct Co-ownership:  Condominiums</a:t>
            </a:r>
          </a:p>
        </p:txBody>
      </p:sp>
      <p:grpSp>
        <p:nvGrpSpPr>
          <p:cNvPr id="98306" name="Group 17"/>
          <p:cNvGrpSpPr>
            <a:grpSpLocks/>
          </p:cNvGrpSpPr>
          <p:nvPr/>
        </p:nvGrpSpPr>
        <p:grpSpPr bwMode="auto">
          <a:xfrm>
            <a:off x="2133600" y="1219200"/>
            <a:ext cx="6561138" cy="5153025"/>
            <a:chOff x="2133600" y="1219200"/>
            <a:chExt cx="6561138" cy="5153025"/>
          </a:xfrm>
        </p:grpSpPr>
        <p:pic>
          <p:nvPicPr>
            <p:cNvPr id="98320" name="Picture 3" descr="co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981200"/>
              <a:ext cx="13938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21" name="Picture 4" descr="knitt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96200" y="1219200"/>
              <a:ext cx="998538" cy="123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22" name="Picture 5" descr="cond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3600" y="4849813"/>
              <a:ext cx="3406775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23" name="Picture 6" descr="nai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2743200"/>
              <a:ext cx="1198563" cy="164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62200" y="2286000"/>
            <a:ext cx="6477000" cy="4419600"/>
            <a:chOff x="2362200" y="2286000"/>
            <a:chExt cx="6477000" cy="4419600"/>
          </a:xfrm>
        </p:grpSpPr>
        <p:sp>
          <p:nvSpPr>
            <p:cNvPr id="98314" name="Freeform 7"/>
            <p:cNvSpPr>
              <a:spLocks/>
            </p:cNvSpPr>
            <p:nvPr/>
          </p:nvSpPr>
          <p:spPr bwMode="auto">
            <a:xfrm>
              <a:off x="2362200" y="2286000"/>
              <a:ext cx="5753100" cy="4419600"/>
            </a:xfrm>
            <a:custGeom>
              <a:avLst/>
              <a:gdLst>
                <a:gd name="T0" fmla="*/ 5638800 w 3624"/>
                <a:gd name="T1" fmla="*/ 0 h 2784"/>
                <a:gd name="T2" fmla="*/ 5638800 w 3624"/>
                <a:gd name="T3" fmla="*/ 2590800 h 2784"/>
                <a:gd name="T4" fmla="*/ 4953000 w 3624"/>
                <a:gd name="T5" fmla="*/ 3962400 h 2784"/>
                <a:gd name="T6" fmla="*/ 3733801 w 3624"/>
                <a:gd name="T7" fmla="*/ 4343400 h 2784"/>
                <a:gd name="T8" fmla="*/ 1600200 w 3624"/>
                <a:gd name="T9" fmla="*/ 4419600 h 2784"/>
                <a:gd name="T10" fmla="*/ 304800 w 3624"/>
                <a:gd name="T11" fmla="*/ 4343400 h 2784"/>
                <a:gd name="T12" fmla="*/ 0 w 3624"/>
                <a:gd name="T13" fmla="*/ 3962400 h 27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4"/>
                <a:gd name="T22" fmla="*/ 0 h 2784"/>
                <a:gd name="T23" fmla="*/ 3624 w 3624"/>
                <a:gd name="T24" fmla="*/ 2784 h 27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4" h="2784">
                  <a:moveTo>
                    <a:pt x="3552" y="0"/>
                  </a:moveTo>
                  <a:cubicBezTo>
                    <a:pt x="3588" y="608"/>
                    <a:pt x="3624" y="1216"/>
                    <a:pt x="3552" y="1632"/>
                  </a:cubicBezTo>
                  <a:cubicBezTo>
                    <a:pt x="3480" y="2048"/>
                    <a:pt x="3320" y="2312"/>
                    <a:pt x="3120" y="2496"/>
                  </a:cubicBezTo>
                  <a:cubicBezTo>
                    <a:pt x="2920" y="2680"/>
                    <a:pt x="2704" y="2688"/>
                    <a:pt x="2352" y="2736"/>
                  </a:cubicBezTo>
                  <a:cubicBezTo>
                    <a:pt x="2000" y="2784"/>
                    <a:pt x="1368" y="2784"/>
                    <a:pt x="1008" y="2784"/>
                  </a:cubicBezTo>
                  <a:cubicBezTo>
                    <a:pt x="648" y="2784"/>
                    <a:pt x="360" y="2784"/>
                    <a:pt x="192" y="2736"/>
                  </a:cubicBezTo>
                  <a:cubicBezTo>
                    <a:pt x="24" y="2688"/>
                    <a:pt x="12" y="2592"/>
                    <a:pt x="0" y="249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8315" name="Freeform 8"/>
            <p:cNvSpPr>
              <a:spLocks/>
            </p:cNvSpPr>
            <p:nvPr/>
          </p:nvSpPr>
          <p:spPr bwMode="auto">
            <a:xfrm>
              <a:off x="3200400" y="3733800"/>
              <a:ext cx="4241800" cy="2857500"/>
            </a:xfrm>
            <a:custGeom>
              <a:avLst/>
              <a:gdLst>
                <a:gd name="T0" fmla="*/ 4114800 w 2672"/>
                <a:gd name="T1" fmla="*/ 0 h 1800"/>
                <a:gd name="T2" fmla="*/ 4114800 w 2672"/>
                <a:gd name="T3" fmla="*/ 838200 h 1800"/>
                <a:gd name="T4" fmla="*/ 4114800 w 2672"/>
                <a:gd name="T5" fmla="*/ 2057400 h 1800"/>
                <a:gd name="T6" fmla="*/ 3352800 w 2672"/>
                <a:gd name="T7" fmla="*/ 2590800 h 1800"/>
                <a:gd name="T8" fmla="*/ 1981200 w 2672"/>
                <a:gd name="T9" fmla="*/ 2819400 h 1800"/>
                <a:gd name="T10" fmla="*/ 533400 w 2672"/>
                <a:gd name="T11" fmla="*/ 2819400 h 1800"/>
                <a:gd name="T12" fmla="*/ 152400 w 2672"/>
                <a:gd name="T13" fmla="*/ 2819400 h 1800"/>
                <a:gd name="T14" fmla="*/ 0 w 2672"/>
                <a:gd name="T15" fmla="*/ 2667000 h 1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2"/>
                <a:gd name="T25" fmla="*/ 0 h 1800"/>
                <a:gd name="T26" fmla="*/ 2672 w 2672"/>
                <a:gd name="T27" fmla="*/ 1800 h 1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2" h="1800">
                  <a:moveTo>
                    <a:pt x="2592" y="0"/>
                  </a:moveTo>
                  <a:cubicBezTo>
                    <a:pt x="2592" y="156"/>
                    <a:pt x="2592" y="312"/>
                    <a:pt x="2592" y="528"/>
                  </a:cubicBezTo>
                  <a:cubicBezTo>
                    <a:pt x="2592" y="744"/>
                    <a:pt x="2672" y="1112"/>
                    <a:pt x="2592" y="1296"/>
                  </a:cubicBezTo>
                  <a:cubicBezTo>
                    <a:pt x="2512" y="1480"/>
                    <a:pt x="2336" y="1552"/>
                    <a:pt x="2112" y="1632"/>
                  </a:cubicBezTo>
                  <a:cubicBezTo>
                    <a:pt x="1888" y="1712"/>
                    <a:pt x="1544" y="1752"/>
                    <a:pt x="1248" y="1776"/>
                  </a:cubicBezTo>
                  <a:cubicBezTo>
                    <a:pt x="952" y="1800"/>
                    <a:pt x="528" y="1776"/>
                    <a:pt x="336" y="1776"/>
                  </a:cubicBezTo>
                  <a:cubicBezTo>
                    <a:pt x="144" y="1776"/>
                    <a:pt x="152" y="1792"/>
                    <a:pt x="96" y="1776"/>
                  </a:cubicBezTo>
                  <a:cubicBezTo>
                    <a:pt x="40" y="1760"/>
                    <a:pt x="20" y="1720"/>
                    <a:pt x="0" y="168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8316" name="Freeform 9"/>
            <p:cNvSpPr>
              <a:spLocks/>
            </p:cNvSpPr>
            <p:nvPr/>
          </p:nvSpPr>
          <p:spPr bwMode="auto">
            <a:xfrm>
              <a:off x="4724400" y="3733800"/>
              <a:ext cx="2235200" cy="2679700"/>
            </a:xfrm>
            <a:custGeom>
              <a:avLst/>
              <a:gdLst>
                <a:gd name="T0" fmla="*/ 1447800 w 1408"/>
                <a:gd name="T1" fmla="*/ 0 h 1688"/>
                <a:gd name="T2" fmla="*/ 2057400 w 1408"/>
                <a:gd name="T3" fmla="*/ 304800 h 1688"/>
                <a:gd name="T4" fmla="*/ 2133600 w 1408"/>
                <a:gd name="T5" fmla="*/ 1295400 h 1688"/>
                <a:gd name="T6" fmla="*/ 2133600 w 1408"/>
                <a:gd name="T7" fmla="*/ 1981200 h 1688"/>
                <a:gd name="T8" fmla="*/ 1524000 w 1408"/>
                <a:gd name="T9" fmla="*/ 2514600 h 1688"/>
                <a:gd name="T10" fmla="*/ 304800 w 1408"/>
                <a:gd name="T11" fmla="*/ 2667000 h 1688"/>
                <a:gd name="T12" fmla="*/ 0 w 1408"/>
                <a:gd name="T13" fmla="*/ 2590800 h 1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8"/>
                <a:gd name="T22" fmla="*/ 0 h 1688"/>
                <a:gd name="T23" fmla="*/ 1408 w 1408"/>
                <a:gd name="T24" fmla="*/ 1688 h 1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8" h="1688">
                  <a:moveTo>
                    <a:pt x="912" y="0"/>
                  </a:moveTo>
                  <a:cubicBezTo>
                    <a:pt x="1068" y="28"/>
                    <a:pt x="1224" y="56"/>
                    <a:pt x="1296" y="192"/>
                  </a:cubicBezTo>
                  <a:cubicBezTo>
                    <a:pt x="1368" y="328"/>
                    <a:pt x="1336" y="640"/>
                    <a:pt x="1344" y="816"/>
                  </a:cubicBezTo>
                  <a:cubicBezTo>
                    <a:pt x="1352" y="992"/>
                    <a:pt x="1408" y="1120"/>
                    <a:pt x="1344" y="1248"/>
                  </a:cubicBezTo>
                  <a:cubicBezTo>
                    <a:pt x="1280" y="1376"/>
                    <a:pt x="1152" y="1512"/>
                    <a:pt x="960" y="1584"/>
                  </a:cubicBezTo>
                  <a:cubicBezTo>
                    <a:pt x="768" y="1656"/>
                    <a:pt x="352" y="1672"/>
                    <a:pt x="192" y="1680"/>
                  </a:cubicBezTo>
                  <a:cubicBezTo>
                    <a:pt x="32" y="1688"/>
                    <a:pt x="32" y="1648"/>
                    <a:pt x="0" y="163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8317" name="Rectangle 10"/>
            <p:cNvSpPr>
              <a:spLocks noChangeArrowheads="1"/>
            </p:cNvSpPr>
            <p:nvPr/>
          </p:nvSpPr>
          <p:spPr bwMode="auto">
            <a:xfrm>
              <a:off x="5410200" y="4495800"/>
              <a:ext cx="1752600" cy="381000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00"/>
                  </a:solidFill>
                </a:rPr>
                <a:t>Fee Simple</a:t>
              </a:r>
            </a:p>
          </p:txBody>
        </p:sp>
        <p:sp>
          <p:nvSpPr>
            <p:cNvPr id="98318" name="Rectangle 11"/>
            <p:cNvSpPr>
              <a:spLocks noChangeArrowheads="1"/>
            </p:cNvSpPr>
            <p:nvPr/>
          </p:nvSpPr>
          <p:spPr bwMode="auto">
            <a:xfrm>
              <a:off x="6705600" y="3886200"/>
              <a:ext cx="1735138" cy="381000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00"/>
                  </a:solidFill>
                </a:rPr>
                <a:t>Fee Simple</a:t>
              </a:r>
            </a:p>
          </p:txBody>
        </p:sp>
        <p:sp>
          <p:nvSpPr>
            <p:cNvPr id="98319" name="Rectangle 12"/>
            <p:cNvSpPr>
              <a:spLocks noChangeArrowheads="1"/>
            </p:cNvSpPr>
            <p:nvPr/>
          </p:nvSpPr>
          <p:spPr bwMode="auto">
            <a:xfrm>
              <a:off x="7620000" y="2743200"/>
              <a:ext cx="1219200" cy="685800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00"/>
                  </a:solidFill>
                </a:rPr>
                <a:t>Fee </a:t>
              </a:r>
            </a:p>
            <a:p>
              <a:r>
                <a:rPr lang="en-US" sz="2400" b="1">
                  <a:solidFill>
                    <a:srgbClr val="000000"/>
                  </a:solidFill>
                </a:rPr>
                <a:t>Simple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71600" y="1689100"/>
            <a:ext cx="6324600" cy="2959100"/>
            <a:chOff x="1371600" y="1689100"/>
            <a:chExt cx="6324600" cy="2959100"/>
          </a:xfrm>
        </p:grpSpPr>
        <p:sp>
          <p:nvSpPr>
            <p:cNvPr id="98310" name="Freeform 13"/>
            <p:cNvSpPr>
              <a:spLocks/>
            </p:cNvSpPr>
            <p:nvPr/>
          </p:nvSpPr>
          <p:spPr bwMode="auto">
            <a:xfrm>
              <a:off x="3352800" y="1689100"/>
              <a:ext cx="4343400" cy="2959100"/>
            </a:xfrm>
            <a:custGeom>
              <a:avLst/>
              <a:gdLst>
                <a:gd name="T0" fmla="*/ 4343400 w 2528"/>
                <a:gd name="T1" fmla="*/ 264822 h 2056"/>
                <a:gd name="T2" fmla="*/ 3436234 w 2528"/>
                <a:gd name="T3" fmla="*/ 57570 h 2056"/>
                <a:gd name="T4" fmla="*/ 1951781 w 2528"/>
                <a:gd name="T5" fmla="*/ 126654 h 2056"/>
                <a:gd name="T6" fmla="*/ 384858 w 2528"/>
                <a:gd name="T7" fmla="*/ 817495 h 2056"/>
                <a:gd name="T8" fmla="*/ 54980 w 2528"/>
                <a:gd name="T9" fmla="*/ 1853755 h 2056"/>
                <a:gd name="T10" fmla="*/ 54980 w 2528"/>
                <a:gd name="T11" fmla="*/ 2613679 h 2056"/>
                <a:gd name="T12" fmla="*/ 54980 w 2528"/>
                <a:gd name="T13" fmla="*/ 2959100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28"/>
                <a:gd name="T22" fmla="*/ 0 h 2056"/>
                <a:gd name="T23" fmla="*/ 2528 w 2528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28" h="2056">
                  <a:moveTo>
                    <a:pt x="2528" y="184"/>
                  </a:moveTo>
                  <a:cubicBezTo>
                    <a:pt x="2380" y="120"/>
                    <a:pt x="2232" y="56"/>
                    <a:pt x="2000" y="40"/>
                  </a:cubicBezTo>
                  <a:cubicBezTo>
                    <a:pt x="1768" y="24"/>
                    <a:pt x="1432" y="0"/>
                    <a:pt x="1136" y="88"/>
                  </a:cubicBezTo>
                  <a:cubicBezTo>
                    <a:pt x="840" y="176"/>
                    <a:pt x="408" y="368"/>
                    <a:pt x="224" y="568"/>
                  </a:cubicBezTo>
                  <a:cubicBezTo>
                    <a:pt x="40" y="768"/>
                    <a:pt x="64" y="1080"/>
                    <a:pt x="32" y="1288"/>
                  </a:cubicBezTo>
                  <a:cubicBezTo>
                    <a:pt x="0" y="1496"/>
                    <a:pt x="32" y="1688"/>
                    <a:pt x="32" y="1816"/>
                  </a:cubicBezTo>
                  <a:cubicBezTo>
                    <a:pt x="32" y="1944"/>
                    <a:pt x="32" y="2000"/>
                    <a:pt x="32" y="205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8311" name="Freeform 14"/>
            <p:cNvSpPr>
              <a:spLocks/>
            </p:cNvSpPr>
            <p:nvPr/>
          </p:nvSpPr>
          <p:spPr bwMode="auto">
            <a:xfrm>
              <a:off x="3797300" y="2235200"/>
              <a:ext cx="3136900" cy="2413000"/>
            </a:xfrm>
            <a:custGeom>
              <a:avLst/>
              <a:gdLst>
                <a:gd name="T0" fmla="*/ 3136900 w 1976"/>
                <a:gd name="T1" fmla="*/ 394433 h 1664"/>
                <a:gd name="T2" fmla="*/ 2298700 w 1976"/>
                <a:gd name="T3" fmla="*/ 46404 h 1664"/>
                <a:gd name="T4" fmla="*/ 1155700 w 1976"/>
                <a:gd name="T5" fmla="*/ 116010 h 1664"/>
                <a:gd name="T6" fmla="*/ 317500 w 1976"/>
                <a:gd name="T7" fmla="*/ 603250 h 1664"/>
                <a:gd name="T8" fmla="*/ 88900 w 1976"/>
                <a:gd name="T9" fmla="*/ 1020885 h 1664"/>
                <a:gd name="T10" fmla="*/ 12700 w 1976"/>
                <a:gd name="T11" fmla="*/ 1856154 h 1664"/>
                <a:gd name="T12" fmla="*/ 12700 w 1976"/>
                <a:gd name="T13" fmla="*/ 241300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6"/>
                <a:gd name="T22" fmla="*/ 0 h 1664"/>
                <a:gd name="T23" fmla="*/ 1976 w 1976"/>
                <a:gd name="T24" fmla="*/ 1664 h 16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6" h="1664">
                  <a:moveTo>
                    <a:pt x="1976" y="272"/>
                  </a:moveTo>
                  <a:cubicBezTo>
                    <a:pt x="1816" y="168"/>
                    <a:pt x="1656" y="64"/>
                    <a:pt x="1448" y="32"/>
                  </a:cubicBezTo>
                  <a:cubicBezTo>
                    <a:pt x="1240" y="0"/>
                    <a:pt x="936" y="16"/>
                    <a:pt x="728" y="80"/>
                  </a:cubicBezTo>
                  <a:cubicBezTo>
                    <a:pt x="520" y="144"/>
                    <a:pt x="312" y="312"/>
                    <a:pt x="200" y="416"/>
                  </a:cubicBezTo>
                  <a:cubicBezTo>
                    <a:pt x="88" y="520"/>
                    <a:pt x="88" y="560"/>
                    <a:pt x="56" y="704"/>
                  </a:cubicBezTo>
                  <a:cubicBezTo>
                    <a:pt x="24" y="848"/>
                    <a:pt x="16" y="1120"/>
                    <a:pt x="8" y="1280"/>
                  </a:cubicBezTo>
                  <a:cubicBezTo>
                    <a:pt x="0" y="1440"/>
                    <a:pt x="4" y="1552"/>
                    <a:pt x="8" y="166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8312" name="Freeform 15"/>
            <p:cNvSpPr>
              <a:spLocks/>
            </p:cNvSpPr>
            <p:nvPr/>
          </p:nvSpPr>
          <p:spPr bwMode="auto">
            <a:xfrm>
              <a:off x="4038600" y="2984500"/>
              <a:ext cx="1295400" cy="1663700"/>
            </a:xfrm>
            <a:custGeom>
              <a:avLst/>
              <a:gdLst>
                <a:gd name="T0" fmla="*/ 1295400 w 912"/>
                <a:gd name="T1" fmla="*/ 390802 h 1192"/>
                <a:gd name="T2" fmla="*/ 954505 w 912"/>
                <a:gd name="T3" fmla="*/ 55829 h 1192"/>
                <a:gd name="T4" fmla="*/ 409074 w 912"/>
                <a:gd name="T5" fmla="*/ 55829 h 1192"/>
                <a:gd name="T6" fmla="*/ 68179 w 912"/>
                <a:gd name="T7" fmla="*/ 323807 h 1192"/>
                <a:gd name="T8" fmla="*/ 0 w 912"/>
                <a:gd name="T9" fmla="*/ 166370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1192"/>
                <a:gd name="T17" fmla="*/ 912 w 912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1192">
                  <a:moveTo>
                    <a:pt x="912" y="280"/>
                  </a:moveTo>
                  <a:cubicBezTo>
                    <a:pt x="844" y="180"/>
                    <a:pt x="776" y="80"/>
                    <a:pt x="672" y="40"/>
                  </a:cubicBezTo>
                  <a:cubicBezTo>
                    <a:pt x="568" y="0"/>
                    <a:pt x="392" y="8"/>
                    <a:pt x="288" y="40"/>
                  </a:cubicBezTo>
                  <a:cubicBezTo>
                    <a:pt x="184" y="72"/>
                    <a:pt x="96" y="40"/>
                    <a:pt x="48" y="232"/>
                  </a:cubicBezTo>
                  <a:cubicBezTo>
                    <a:pt x="0" y="424"/>
                    <a:pt x="0" y="808"/>
                    <a:pt x="0" y="119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8313" name="Rectangle 16"/>
            <p:cNvSpPr>
              <a:spLocks noChangeArrowheads="1"/>
            </p:cNvSpPr>
            <p:nvPr/>
          </p:nvSpPr>
          <p:spPr bwMode="auto">
            <a:xfrm>
              <a:off x="1371600" y="1981200"/>
              <a:ext cx="2895600" cy="2209800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00"/>
                  </a:solidFill>
                </a:rPr>
                <a:t>Undivided</a:t>
              </a:r>
            </a:p>
            <a:p>
              <a:r>
                <a:rPr lang="en-US" sz="2400" b="1">
                  <a:solidFill>
                    <a:srgbClr val="000000"/>
                  </a:solidFill>
                </a:rPr>
                <a:t>Ownership of</a:t>
              </a:r>
            </a:p>
            <a:p>
              <a:r>
                <a:rPr lang="en-US" sz="2400" b="1">
                  <a:solidFill>
                    <a:srgbClr val="000000"/>
                  </a:solidFill>
                </a:rPr>
                <a:t>Common Elements</a:t>
              </a:r>
            </a:p>
            <a:p>
              <a:r>
                <a:rPr lang="en-US" sz="2400" b="1">
                  <a:solidFill>
                    <a:srgbClr val="000000"/>
                  </a:solidFill>
                </a:rPr>
                <a:t>Through</a:t>
              </a:r>
            </a:p>
            <a:p>
              <a:r>
                <a:rPr lang="en-US" sz="2400" b="1">
                  <a:solidFill>
                    <a:srgbClr val="000000"/>
                  </a:solidFill>
                </a:rPr>
                <a:t>Tenancy in </a:t>
              </a:r>
            </a:p>
            <a:p>
              <a:r>
                <a:rPr lang="en-US" sz="2400" b="1">
                  <a:solidFill>
                    <a:srgbClr val="000000"/>
                  </a:solidFill>
                </a:rPr>
                <a:t>Common</a:t>
              </a:r>
            </a:p>
          </p:txBody>
        </p:sp>
      </p:grpSp>
      <p:sp>
        <p:nvSpPr>
          <p:cNvPr id="98309" name="Oval 17"/>
          <p:cNvSpPr>
            <a:spLocks noChangeArrowheads="1"/>
          </p:cNvSpPr>
          <p:nvPr/>
        </p:nvSpPr>
        <p:spPr bwMode="auto">
          <a:xfrm>
            <a:off x="1676400" y="4648200"/>
            <a:ext cx="4648200" cy="1981200"/>
          </a:xfrm>
          <a:prstGeom prst="ellipse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EC6D17-C122-84F8-4CCC-B55EAE02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E7ED1-7244-6B3D-82DC-FAA7CB1E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F385-59FA-4459-8F78-7FBD4F68655C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Personal Rights vs. Property Rights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Personal rights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Freedoms guaranteed by Constitution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Supreme Court interpretations of Constitution</a:t>
            </a:r>
            <a:r>
              <a:rPr lang="en-US" dirty="0"/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Property rights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Exclusive possession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Enjoyment of the use or benefit: Use, collect rents, harvest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Freedom to dispose as one pleases:  sell, convert, rebuild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Within the limits of safety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92DD6E-4C86-7039-5EF3-7C802374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26C67-5664-04A2-1395-AD2BFA76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would you want a condo?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Price</a:t>
            </a:r>
          </a:p>
          <a:p>
            <a:pPr>
              <a:lnSpc>
                <a:spcPct val="150000"/>
              </a:lnSpc>
            </a:pPr>
            <a:r>
              <a:rPr lang="en-US" dirty="0"/>
              <a:t>Amenities</a:t>
            </a:r>
          </a:p>
          <a:p>
            <a:pPr>
              <a:lnSpc>
                <a:spcPct val="150000"/>
              </a:lnSpc>
            </a:pPr>
            <a:r>
              <a:rPr lang="en-US" dirty="0"/>
              <a:t>Security, both when you are in residence, or away</a:t>
            </a:r>
          </a:p>
          <a:p>
            <a:pPr>
              <a:lnSpc>
                <a:spcPct val="150000"/>
              </a:lnSpc>
            </a:pPr>
            <a:r>
              <a:rPr lang="en-US" dirty="0"/>
              <a:t>Others do the maintenance and upkeep</a:t>
            </a:r>
          </a:p>
          <a:p>
            <a:pPr>
              <a:lnSpc>
                <a:spcPct val="150000"/>
              </a:lnSpc>
            </a:pPr>
            <a:r>
              <a:rPr lang="en-US" dirty="0"/>
              <a:t>Interesting social context and/or location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61EDF2-DE4A-30BA-8121-1F39F817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F89D57-9868-88AD-C79F-0AB61DAF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2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special risks do you buy into?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and construction</a:t>
            </a:r>
          </a:p>
          <a:p>
            <a:pPr lvl="1"/>
            <a:r>
              <a:rPr lang="en-US" dirty="0"/>
              <a:t>Noise issues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Parking and storage limits</a:t>
            </a:r>
          </a:p>
          <a:p>
            <a:pPr lvl="1"/>
            <a:r>
              <a:rPr lang="en-US" dirty="0"/>
              <a:t>Common area and structure maintenance costs</a:t>
            </a:r>
          </a:p>
          <a:p>
            <a:r>
              <a:rPr lang="en-US" dirty="0"/>
              <a:t>Rules that may be frustrating</a:t>
            </a:r>
          </a:p>
          <a:p>
            <a:pPr lvl="1"/>
            <a:r>
              <a:rPr lang="en-US" dirty="0"/>
              <a:t>Exterior decoration and use of patio or balcony</a:t>
            </a:r>
          </a:p>
          <a:p>
            <a:pPr lvl="1"/>
            <a:r>
              <a:rPr lang="en-US" dirty="0"/>
              <a:t>Guest policies</a:t>
            </a:r>
          </a:p>
          <a:p>
            <a:pPr lvl="1"/>
            <a:r>
              <a:rPr lang="en-US" dirty="0"/>
              <a:t>Right to rent out</a:t>
            </a:r>
          </a:p>
          <a:p>
            <a:r>
              <a:rPr lang="en-US" dirty="0"/>
              <a:t>Quality of management? (professional or not?)</a:t>
            </a:r>
          </a:p>
          <a:p>
            <a:r>
              <a:rPr lang="en-US" dirty="0"/>
              <a:t>Property reputation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CEB0A-A9C3-E495-C52C-6DE023AD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2B899-2B72-5108-897B-B31EF16D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32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Condo documents You Want to Examine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Declaration</a:t>
            </a:r>
          </a:p>
          <a:p>
            <a:pPr>
              <a:lnSpc>
                <a:spcPct val="150000"/>
              </a:lnSpc>
            </a:pPr>
            <a:r>
              <a:rPr lang="en-US" dirty="0"/>
              <a:t>By-laws</a:t>
            </a:r>
          </a:p>
          <a:p>
            <a:pPr>
              <a:lnSpc>
                <a:spcPct val="150000"/>
              </a:lnSpc>
            </a:pPr>
            <a:r>
              <a:rPr lang="en-US" dirty="0"/>
              <a:t>Minutes from recent board meetings</a:t>
            </a:r>
          </a:p>
          <a:p>
            <a:pPr>
              <a:lnSpc>
                <a:spcPct val="150000"/>
              </a:lnSpc>
            </a:pPr>
            <a:r>
              <a:rPr lang="en-US" dirty="0"/>
              <a:t>Any pending legal actions</a:t>
            </a:r>
          </a:p>
          <a:p>
            <a:pPr>
              <a:lnSpc>
                <a:spcPct val="150000"/>
              </a:lnSpc>
            </a:pPr>
            <a:r>
              <a:rPr lang="en-US" dirty="0"/>
              <a:t>Association budget</a:t>
            </a:r>
          </a:p>
          <a:p>
            <a:pPr>
              <a:lnSpc>
                <a:spcPct val="150000"/>
              </a:lnSpc>
            </a:pPr>
            <a:r>
              <a:rPr lang="en-US" dirty="0"/>
              <a:t>Maintenance reserves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9EE0-85BF-3A3F-3C90-4938B113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30821-4AB8-94DB-5662-1876C2BB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70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Cooperative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Corporation owns property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Each owner holds shares and a proprietary lease (no term and no rent)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Cannot mortgage individual interests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Owner’s mutually liable for any specific liens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D95A67-8034-F3A2-A3C6-D1AB2B58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B9FB2-D6A2-D123-2F83-C947210D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7772400" cy="715963"/>
          </a:xfrm>
        </p:spPr>
        <p:txBody>
          <a:bodyPr/>
          <a:lstStyle/>
          <a:p>
            <a:pPr eaLnBrk="1" hangingPunct="1"/>
            <a:r>
              <a:rPr lang="en-US" sz="3600"/>
              <a:t>Cooperative</a:t>
            </a:r>
          </a:p>
        </p:txBody>
      </p:sp>
      <p:grpSp>
        <p:nvGrpSpPr>
          <p:cNvPr id="102402" name="Group 19"/>
          <p:cNvGrpSpPr>
            <a:grpSpLocks/>
          </p:cNvGrpSpPr>
          <p:nvPr/>
        </p:nvGrpSpPr>
        <p:grpSpPr bwMode="auto">
          <a:xfrm>
            <a:off x="2133600" y="1219200"/>
            <a:ext cx="6561138" cy="5153025"/>
            <a:chOff x="2133600" y="1219200"/>
            <a:chExt cx="6561138" cy="5153025"/>
          </a:xfrm>
        </p:grpSpPr>
        <p:pic>
          <p:nvPicPr>
            <p:cNvPr id="102418" name="Picture 6" descr="co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200" y="1981200"/>
              <a:ext cx="13938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19" name="Picture 7" descr="knitt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96200" y="1219200"/>
              <a:ext cx="998538" cy="123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20" name="Picture 8" descr="cond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3600" y="4849813"/>
              <a:ext cx="3406775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21" name="Picture 17" descr="nai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29200" y="2743200"/>
              <a:ext cx="1198563" cy="164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2286000"/>
            <a:ext cx="5867400" cy="4419600"/>
            <a:chOff x="2362200" y="2286000"/>
            <a:chExt cx="5867400" cy="4419600"/>
          </a:xfrm>
        </p:grpSpPr>
        <p:sp>
          <p:nvSpPr>
            <p:cNvPr id="102414" name="Freeform 14"/>
            <p:cNvSpPr>
              <a:spLocks/>
            </p:cNvSpPr>
            <p:nvPr/>
          </p:nvSpPr>
          <p:spPr bwMode="auto">
            <a:xfrm>
              <a:off x="2362200" y="2286000"/>
              <a:ext cx="5753100" cy="4419600"/>
            </a:xfrm>
            <a:custGeom>
              <a:avLst/>
              <a:gdLst>
                <a:gd name="T0" fmla="*/ 5638800 w 3624"/>
                <a:gd name="T1" fmla="*/ 0 h 2784"/>
                <a:gd name="T2" fmla="*/ 5638800 w 3624"/>
                <a:gd name="T3" fmla="*/ 2590800 h 2784"/>
                <a:gd name="T4" fmla="*/ 4953000 w 3624"/>
                <a:gd name="T5" fmla="*/ 3962400 h 2784"/>
                <a:gd name="T6" fmla="*/ 3733801 w 3624"/>
                <a:gd name="T7" fmla="*/ 4343400 h 2784"/>
                <a:gd name="T8" fmla="*/ 1600200 w 3624"/>
                <a:gd name="T9" fmla="*/ 4419600 h 2784"/>
                <a:gd name="T10" fmla="*/ 304800 w 3624"/>
                <a:gd name="T11" fmla="*/ 4343400 h 2784"/>
                <a:gd name="T12" fmla="*/ 0 w 3624"/>
                <a:gd name="T13" fmla="*/ 3962400 h 27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4"/>
                <a:gd name="T22" fmla="*/ 0 h 2784"/>
                <a:gd name="T23" fmla="*/ 3624 w 3624"/>
                <a:gd name="T24" fmla="*/ 2784 h 27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4" h="2784">
                  <a:moveTo>
                    <a:pt x="3552" y="0"/>
                  </a:moveTo>
                  <a:cubicBezTo>
                    <a:pt x="3588" y="608"/>
                    <a:pt x="3624" y="1216"/>
                    <a:pt x="3552" y="1632"/>
                  </a:cubicBezTo>
                  <a:cubicBezTo>
                    <a:pt x="3480" y="2048"/>
                    <a:pt x="3320" y="2312"/>
                    <a:pt x="3120" y="2496"/>
                  </a:cubicBezTo>
                  <a:cubicBezTo>
                    <a:pt x="2920" y="2680"/>
                    <a:pt x="2704" y="2688"/>
                    <a:pt x="2352" y="2736"/>
                  </a:cubicBezTo>
                  <a:cubicBezTo>
                    <a:pt x="2000" y="2784"/>
                    <a:pt x="1368" y="2784"/>
                    <a:pt x="1008" y="2784"/>
                  </a:cubicBezTo>
                  <a:cubicBezTo>
                    <a:pt x="648" y="2784"/>
                    <a:pt x="360" y="2784"/>
                    <a:pt x="192" y="2736"/>
                  </a:cubicBezTo>
                  <a:cubicBezTo>
                    <a:pt x="24" y="2688"/>
                    <a:pt x="12" y="2592"/>
                    <a:pt x="0" y="249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/>
            </p:cNvSpPr>
            <p:nvPr/>
          </p:nvSpPr>
          <p:spPr bwMode="auto">
            <a:xfrm>
              <a:off x="3200400" y="3733800"/>
              <a:ext cx="4241800" cy="2857500"/>
            </a:xfrm>
            <a:custGeom>
              <a:avLst/>
              <a:gdLst>
                <a:gd name="T0" fmla="*/ 4114800 w 2672"/>
                <a:gd name="T1" fmla="*/ 0 h 1800"/>
                <a:gd name="T2" fmla="*/ 4114800 w 2672"/>
                <a:gd name="T3" fmla="*/ 838200 h 1800"/>
                <a:gd name="T4" fmla="*/ 4114800 w 2672"/>
                <a:gd name="T5" fmla="*/ 2057400 h 1800"/>
                <a:gd name="T6" fmla="*/ 3352800 w 2672"/>
                <a:gd name="T7" fmla="*/ 2590800 h 1800"/>
                <a:gd name="T8" fmla="*/ 1981200 w 2672"/>
                <a:gd name="T9" fmla="*/ 2819400 h 1800"/>
                <a:gd name="T10" fmla="*/ 533400 w 2672"/>
                <a:gd name="T11" fmla="*/ 2819400 h 1800"/>
                <a:gd name="T12" fmla="*/ 152400 w 2672"/>
                <a:gd name="T13" fmla="*/ 2819400 h 1800"/>
                <a:gd name="T14" fmla="*/ 0 w 2672"/>
                <a:gd name="T15" fmla="*/ 2667000 h 1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2"/>
                <a:gd name="T25" fmla="*/ 0 h 1800"/>
                <a:gd name="T26" fmla="*/ 2672 w 2672"/>
                <a:gd name="T27" fmla="*/ 1800 h 1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2" h="1800">
                  <a:moveTo>
                    <a:pt x="2592" y="0"/>
                  </a:moveTo>
                  <a:cubicBezTo>
                    <a:pt x="2592" y="156"/>
                    <a:pt x="2592" y="312"/>
                    <a:pt x="2592" y="528"/>
                  </a:cubicBezTo>
                  <a:cubicBezTo>
                    <a:pt x="2592" y="744"/>
                    <a:pt x="2672" y="1112"/>
                    <a:pt x="2592" y="1296"/>
                  </a:cubicBezTo>
                  <a:cubicBezTo>
                    <a:pt x="2512" y="1480"/>
                    <a:pt x="2336" y="1552"/>
                    <a:pt x="2112" y="1632"/>
                  </a:cubicBezTo>
                  <a:cubicBezTo>
                    <a:pt x="1888" y="1712"/>
                    <a:pt x="1544" y="1752"/>
                    <a:pt x="1248" y="1776"/>
                  </a:cubicBezTo>
                  <a:cubicBezTo>
                    <a:pt x="952" y="1800"/>
                    <a:pt x="528" y="1776"/>
                    <a:pt x="336" y="1776"/>
                  </a:cubicBezTo>
                  <a:cubicBezTo>
                    <a:pt x="144" y="1776"/>
                    <a:pt x="152" y="1792"/>
                    <a:pt x="96" y="1776"/>
                  </a:cubicBezTo>
                  <a:cubicBezTo>
                    <a:pt x="40" y="1760"/>
                    <a:pt x="20" y="1720"/>
                    <a:pt x="0" y="168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4724400" y="3733800"/>
              <a:ext cx="2235200" cy="2679700"/>
            </a:xfrm>
            <a:custGeom>
              <a:avLst/>
              <a:gdLst>
                <a:gd name="T0" fmla="*/ 1447800 w 1408"/>
                <a:gd name="T1" fmla="*/ 0 h 1688"/>
                <a:gd name="T2" fmla="*/ 2057400 w 1408"/>
                <a:gd name="T3" fmla="*/ 304800 h 1688"/>
                <a:gd name="T4" fmla="*/ 2133600 w 1408"/>
                <a:gd name="T5" fmla="*/ 1295400 h 1688"/>
                <a:gd name="T6" fmla="*/ 2133600 w 1408"/>
                <a:gd name="T7" fmla="*/ 1981200 h 1688"/>
                <a:gd name="T8" fmla="*/ 1524000 w 1408"/>
                <a:gd name="T9" fmla="*/ 2514600 h 1688"/>
                <a:gd name="T10" fmla="*/ 304800 w 1408"/>
                <a:gd name="T11" fmla="*/ 2667000 h 1688"/>
                <a:gd name="T12" fmla="*/ 0 w 1408"/>
                <a:gd name="T13" fmla="*/ 2590800 h 1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8"/>
                <a:gd name="T22" fmla="*/ 0 h 1688"/>
                <a:gd name="T23" fmla="*/ 1408 w 1408"/>
                <a:gd name="T24" fmla="*/ 1688 h 1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8" h="1688">
                  <a:moveTo>
                    <a:pt x="912" y="0"/>
                  </a:moveTo>
                  <a:cubicBezTo>
                    <a:pt x="1068" y="28"/>
                    <a:pt x="1224" y="56"/>
                    <a:pt x="1296" y="192"/>
                  </a:cubicBezTo>
                  <a:cubicBezTo>
                    <a:pt x="1368" y="328"/>
                    <a:pt x="1336" y="640"/>
                    <a:pt x="1344" y="816"/>
                  </a:cubicBezTo>
                  <a:cubicBezTo>
                    <a:pt x="1352" y="992"/>
                    <a:pt x="1408" y="1120"/>
                    <a:pt x="1344" y="1248"/>
                  </a:cubicBezTo>
                  <a:cubicBezTo>
                    <a:pt x="1280" y="1376"/>
                    <a:pt x="1152" y="1512"/>
                    <a:pt x="960" y="1584"/>
                  </a:cubicBezTo>
                  <a:cubicBezTo>
                    <a:pt x="768" y="1656"/>
                    <a:pt x="352" y="1672"/>
                    <a:pt x="192" y="1680"/>
                  </a:cubicBezTo>
                  <a:cubicBezTo>
                    <a:pt x="32" y="1688"/>
                    <a:pt x="32" y="1648"/>
                    <a:pt x="0" y="163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17" name="Text Box 18"/>
            <p:cNvSpPr txBox="1">
              <a:spLocks noChangeArrowheads="1"/>
            </p:cNvSpPr>
            <p:nvPr/>
          </p:nvSpPr>
          <p:spPr bwMode="auto">
            <a:xfrm>
              <a:off x="6324600" y="4419600"/>
              <a:ext cx="1905000" cy="688975"/>
            </a:xfrm>
            <a:prstGeom prst="rect">
              <a:avLst/>
            </a:prstGeom>
            <a:solidFill>
              <a:srgbClr val="CC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Proprietary Leases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914400" y="990600"/>
            <a:ext cx="6934200" cy="3886200"/>
            <a:chOff x="762000" y="1219200"/>
            <a:chExt cx="6934200" cy="3886200"/>
          </a:xfrm>
        </p:grpSpPr>
        <p:grpSp>
          <p:nvGrpSpPr>
            <p:cNvPr id="102405" name="Group 3"/>
            <p:cNvGrpSpPr>
              <a:grpSpLocks/>
            </p:cNvGrpSpPr>
            <p:nvPr/>
          </p:nvGrpSpPr>
          <p:grpSpPr bwMode="auto">
            <a:xfrm>
              <a:off x="762000" y="1219200"/>
              <a:ext cx="2514600" cy="1552575"/>
              <a:chOff x="144" y="2160"/>
              <a:chExt cx="1584" cy="978"/>
            </a:xfrm>
          </p:grpSpPr>
          <p:sp>
            <p:nvSpPr>
              <p:cNvPr id="102412" name="Rectangle 4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1584" cy="912"/>
              </a:xfrm>
              <a:prstGeom prst="rect">
                <a:avLst/>
              </a:prstGeom>
              <a:solidFill>
                <a:srgbClr val="CC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13" name="Text Box 5"/>
              <p:cNvSpPr txBox="1">
                <a:spLocks noChangeArrowheads="1"/>
              </p:cNvSpPr>
              <p:nvPr/>
            </p:nvSpPr>
            <p:spPr bwMode="auto">
              <a:xfrm>
                <a:off x="192" y="2160"/>
                <a:ext cx="1536" cy="97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Corporation holds title to all land, improvements</a:t>
                </a:r>
              </a:p>
            </p:txBody>
          </p:sp>
        </p:grpSp>
        <p:sp>
          <p:nvSpPr>
            <p:cNvPr id="102406" name="Oval 9"/>
            <p:cNvSpPr>
              <a:spLocks noChangeArrowheads="1"/>
            </p:cNvSpPr>
            <p:nvPr/>
          </p:nvSpPr>
          <p:spPr bwMode="auto">
            <a:xfrm>
              <a:off x="2590800" y="3810000"/>
              <a:ext cx="1981200" cy="8382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400" b="1">
                  <a:solidFill>
                    <a:srgbClr val="000000"/>
                  </a:solidFill>
                </a:rPr>
                <a:t>Corporation</a:t>
              </a:r>
            </a:p>
          </p:txBody>
        </p:sp>
        <p:sp>
          <p:nvSpPr>
            <p:cNvPr id="102407" name="Freeform 10"/>
            <p:cNvSpPr>
              <a:spLocks/>
            </p:cNvSpPr>
            <p:nvPr/>
          </p:nvSpPr>
          <p:spPr bwMode="auto">
            <a:xfrm>
              <a:off x="3848100" y="2476500"/>
              <a:ext cx="1638300" cy="1333500"/>
            </a:xfrm>
            <a:custGeom>
              <a:avLst/>
              <a:gdLst>
                <a:gd name="T0" fmla="*/ 1638300 w 1032"/>
                <a:gd name="T1" fmla="*/ 342900 h 840"/>
                <a:gd name="T2" fmla="*/ 1181100 w 1032"/>
                <a:gd name="T3" fmla="*/ 190500 h 840"/>
                <a:gd name="T4" fmla="*/ 190500 w 1032"/>
                <a:gd name="T5" fmla="*/ 190500 h 840"/>
                <a:gd name="T6" fmla="*/ 38100 w 1032"/>
                <a:gd name="T7" fmla="*/ 1333500 h 8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2"/>
                <a:gd name="T13" fmla="*/ 0 h 840"/>
                <a:gd name="T14" fmla="*/ 1032 w 1032"/>
                <a:gd name="T15" fmla="*/ 840 h 8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2" h="840">
                  <a:moveTo>
                    <a:pt x="1032" y="216"/>
                  </a:moveTo>
                  <a:cubicBezTo>
                    <a:pt x="964" y="176"/>
                    <a:pt x="896" y="136"/>
                    <a:pt x="744" y="120"/>
                  </a:cubicBezTo>
                  <a:cubicBezTo>
                    <a:pt x="592" y="104"/>
                    <a:pt x="240" y="0"/>
                    <a:pt x="120" y="120"/>
                  </a:cubicBezTo>
                  <a:cubicBezTo>
                    <a:pt x="0" y="240"/>
                    <a:pt x="12" y="540"/>
                    <a:pt x="24" y="84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08" name="Freeform 11"/>
            <p:cNvSpPr>
              <a:spLocks/>
            </p:cNvSpPr>
            <p:nvPr/>
          </p:nvSpPr>
          <p:spPr bwMode="auto">
            <a:xfrm>
              <a:off x="3644900" y="2184400"/>
              <a:ext cx="3517900" cy="1625600"/>
            </a:xfrm>
            <a:custGeom>
              <a:avLst/>
              <a:gdLst>
                <a:gd name="T0" fmla="*/ 3517900 w 2216"/>
                <a:gd name="T1" fmla="*/ 330200 h 1024"/>
                <a:gd name="T2" fmla="*/ 2222500 w 2216"/>
                <a:gd name="T3" fmla="*/ 25400 h 1024"/>
                <a:gd name="T4" fmla="*/ 546100 w 2216"/>
                <a:gd name="T5" fmla="*/ 177800 h 1024"/>
                <a:gd name="T6" fmla="*/ 88900 w 2216"/>
                <a:gd name="T7" fmla="*/ 787400 h 1024"/>
                <a:gd name="T8" fmla="*/ 12700 w 2216"/>
                <a:gd name="T9" fmla="*/ 1625600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1024"/>
                <a:gd name="T17" fmla="*/ 2216 w 2216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1024">
                  <a:moveTo>
                    <a:pt x="2216" y="208"/>
                  </a:moveTo>
                  <a:cubicBezTo>
                    <a:pt x="1964" y="120"/>
                    <a:pt x="1712" y="32"/>
                    <a:pt x="1400" y="16"/>
                  </a:cubicBezTo>
                  <a:cubicBezTo>
                    <a:pt x="1088" y="0"/>
                    <a:pt x="568" y="32"/>
                    <a:pt x="344" y="112"/>
                  </a:cubicBezTo>
                  <a:cubicBezTo>
                    <a:pt x="120" y="192"/>
                    <a:pt x="112" y="344"/>
                    <a:pt x="56" y="496"/>
                  </a:cubicBezTo>
                  <a:cubicBezTo>
                    <a:pt x="0" y="648"/>
                    <a:pt x="4" y="836"/>
                    <a:pt x="8" y="102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09" name="Freeform 12"/>
            <p:cNvSpPr>
              <a:spLocks/>
            </p:cNvSpPr>
            <p:nvPr/>
          </p:nvSpPr>
          <p:spPr bwMode="auto">
            <a:xfrm>
              <a:off x="3390900" y="1828800"/>
              <a:ext cx="4305300" cy="1981200"/>
            </a:xfrm>
            <a:custGeom>
              <a:avLst/>
              <a:gdLst>
                <a:gd name="T0" fmla="*/ 4305300 w 2712"/>
                <a:gd name="T1" fmla="*/ 0 h 1248"/>
                <a:gd name="T2" fmla="*/ 2552700 w 2712"/>
                <a:gd name="T3" fmla="*/ 76200 h 1248"/>
                <a:gd name="T4" fmla="*/ 723900 w 2712"/>
                <a:gd name="T5" fmla="*/ 304800 h 1248"/>
                <a:gd name="T6" fmla="*/ 114300 w 2712"/>
                <a:gd name="T7" fmla="*/ 914400 h 1248"/>
                <a:gd name="T8" fmla="*/ 38100 w 2712"/>
                <a:gd name="T9" fmla="*/ 1981200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2"/>
                <a:gd name="T16" fmla="*/ 0 h 1248"/>
                <a:gd name="T17" fmla="*/ 2712 w 2712"/>
                <a:gd name="T18" fmla="*/ 1248 h 1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2" h="1248">
                  <a:moveTo>
                    <a:pt x="2712" y="0"/>
                  </a:moveTo>
                  <a:cubicBezTo>
                    <a:pt x="2348" y="8"/>
                    <a:pt x="1984" y="16"/>
                    <a:pt x="1608" y="48"/>
                  </a:cubicBezTo>
                  <a:cubicBezTo>
                    <a:pt x="1232" y="80"/>
                    <a:pt x="712" y="104"/>
                    <a:pt x="456" y="192"/>
                  </a:cubicBezTo>
                  <a:cubicBezTo>
                    <a:pt x="200" y="280"/>
                    <a:pt x="144" y="400"/>
                    <a:pt x="72" y="576"/>
                  </a:cubicBezTo>
                  <a:cubicBezTo>
                    <a:pt x="0" y="752"/>
                    <a:pt x="12" y="1000"/>
                    <a:pt x="24" y="1248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10" name="Text Box 13"/>
            <p:cNvSpPr txBox="1">
              <a:spLocks noChangeArrowheads="1"/>
            </p:cNvSpPr>
            <p:nvPr/>
          </p:nvSpPr>
          <p:spPr bwMode="auto">
            <a:xfrm>
              <a:off x="2971800" y="2971800"/>
              <a:ext cx="1295400" cy="469900"/>
            </a:xfrm>
            <a:prstGeom prst="rect">
              <a:avLst/>
            </a:prstGeom>
            <a:solidFill>
              <a:srgbClr val="CC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Shares</a:t>
              </a:r>
            </a:p>
          </p:txBody>
        </p:sp>
        <p:sp>
          <p:nvSpPr>
            <p:cNvPr id="102411" name="Line 19"/>
            <p:cNvSpPr>
              <a:spLocks noChangeShapeType="1"/>
            </p:cNvSpPr>
            <p:nvPr/>
          </p:nvSpPr>
          <p:spPr bwMode="auto">
            <a:xfrm>
              <a:off x="3581400" y="4648200"/>
              <a:ext cx="0" cy="4572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10157F-3C83-E904-2501-2F086B09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3E205-FFD9-D061-99ED-C80A54E8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F385-59FA-4459-8F78-7FBD4F68655C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Automatic Ownership from Marriage:</a:t>
            </a:r>
            <a:br>
              <a:rPr lang="en-US" sz="3600"/>
            </a:br>
            <a:r>
              <a:rPr lang="en-US" sz="3600"/>
              <a:t>Early Forms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Dower/curtesy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Automatic one-third life estate for a surviving spouse in real property of a decedent spouse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Common law roots (traditional English)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Dower is widow’s claim; curtesy is widower’s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Covers all real property ever owned during the marriage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Problems with dower (widow’s interest):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Life estate unmarketable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Much of modern wealth not in real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Real property may be in multiple states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C958DC-00E4-D0B5-FEB0-D7BE66CD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DEBC5-4C9E-661F-478A-3F8ED1CA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Automatic Ownership from Marriage: </a:t>
            </a:r>
            <a:br>
              <a:rPr lang="en-US" sz="3600" dirty="0"/>
            </a:br>
            <a:r>
              <a:rPr lang="en-US" sz="3600" dirty="0"/>
              <a:t>Modern Forms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Elective share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Modern substitute for dower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Surviving spouse receives up to one-third of all decedent’s personal property and in-state real property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Must chose by explicit “election” within specified time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Adopted in some form by 25 states</a:t>
            </a:r>
          </a:p>
          <a:p>
            <a:pPr lvl="1" eaLnBrk="1" hangingPunct="1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0D68FF-3135-D9B3-263C-D7DD7392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CB1A7-34AA-AE8F-5CA0-8A53BD0B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Automatic Ownership from Marriage:</a:t>
            </a:r>
            <a:br>
              <a:rPr lang="en-US" sz="3600"/>
            </a:br>
            <a:r>
              <a:rPr lang="en-US" sz="3600"/>
              <a:t>Modern Forms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Community property</a:t>
            </a:r>
            <a:r>
              <a:rPr lang="en-US" dirty="0"/>
              <a:t> </a:t>
            </a:r>
          </a:p>
          <a:p>
            <a:pPr lvl="1" eaLnBrk="1" hangingPunct="1"/>
            <a:r>
              <a:rPr lang="en-US" sz="2400" dirty="0"/>
              <a:t>One-half interest in all property acquired “out of the fruits of the marriage”</a:t>
            </a:r>
          </a:p>
          <a:p>
            <a:pPr lvl="1" eaLnBrk="1" hangingPunct="1"/>
            <a:r>
              <a:rPr lang="en-US" sz="2400" dirty="0"/>
              <a:t>Not property owned before the marriage</a:t>
            </a:r>
          </a:p>
          <a:p>
            <a:pPr lvl="1" eaLnBrk="1" hangingPunct="1"/>
            <a:r>
              <a:rPr lang="en-US" sz="2400" dirty="0"/>
              <a:t>Not gifts or inheritances to one spouse</a:t>
            </a:r>
          </a:p>
          <a:p>
            <a:pPr lvl="1" eaLnBrk="1" hangingPunct="1"/>
            <a:r>
              <a:rPr lang="en-US" sz="2400" dirty="0"/>
              <a:t>May include income generated from “separate” property</a:t>
            </a:r>
          </a:p>
          <a:p>
            <a:pPr eaLnBrk="1" hangingPunct="1"/>
            <a:r>
              <a:rPr lang="en-US" sz="2800" dirty="0"/>
              <a:t>Found in states of Spanish tradition, plus Louisiana, Wisconsin and Alaska</a:t>
            </a:r>
          </a:p>
          <a:p>
            <a:pPr eaLnBrk="1" hangingPunct="1"/>
            <a:r>
              <a:rPr lang="en-US" sz="2800" dirty="0"/>
              <a:t>Growing in acceptance as a superior arrangement to elective share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867852-D36C-A103-20D9-43FF1259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F86D1-789C-DA61-561B-6C78BBB5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Exhibit 2-10 Two Main Forms of Marital Property Rights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698402"/>
              </p:ext>
            </p:extLst>
          </p:nvPr>
        </p:nvGraphicFramePr>
        <p:xfrm>
          <a:off x="457200" y="1774825"/>
          <a:ext cx="8229600" cy="3032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Mainly used in: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English heritage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Mainly Spanish/French heritage</a:t>
                      </a:r>
                      <a:r>
                        <a:rPr lang="en-US" baseline="0" dirty="0"/>
                        <a:t> states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Spousal share: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One-third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One-half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triggered: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Explicit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Wealth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Varies</a:t>
                      </a:r>
                      <a:r>
                        <a:rPr lang="en-US" baseline="0" dirty="0"/>
                        <a:t> up to all wealth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wealth created in the marriage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Number of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About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 states, with influence in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496E7F-17C2-F61D-B317-88B96272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884EC-BA63-EC18-5BDC-B52738BD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Timeshare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Common interval is a week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Range in “quality” of ownership: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Condominium share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Leasehold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License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Choice of floating time intervals (e.g. within three months) and choice of resorts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Industry with a questionable history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Never a financial investment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developer has all the market information and the buyer has none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Key is ability of developer to sustain services promised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E8CD2C-727F-8560-A4D8-BFDB7C17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52022-6830-E735-D3ED-00A614B2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/>
          <a:lstStyle/>
          <a:p>
            <a:pPr eaLnBrk="1" hangingPunct="1"/>
            <a:r>
              <a:rPr lang="en-US" sz="3600" dirty="0"/>
              <a:t>Real Property vs. Personal Property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Real property</a:t>
            </a:r>
            <a:r>
              <a:rPr lang="en-US" sz="2800" dirty="0"/>
              <a:t>: Rights in land and its permanent structures</a:t>
            </a:r>
          </a:p>
          <a:p>
            <a:pPr lvl="1" eaLnBrk="1" hangingPunct="1"/>
            <a:r>
              <a:rPr lang="en-US" sz="2400" dirty="0"/>
              <a:t>Surface of the earth and improvements</a:t>
            </a:r>
          </a:p>
          <a:p>
            <a:pPr lvl="1" eaLnBrk="1" hangingPunct="1"/>
            <a:r>
              <a:rPr lang="en-US" sz="2400" dirty="0"/>
              <a:t>Air, up to reserved air space or tallest structure</a:t>
            </a:r>
          </a:p>
          <a:p>
            <a:pPr lvl="1" eaLnBrk="1" hangingPunct="1"/>
            <a:r>
              <a:rPr lang="en-US" sz="2400" dirty="0"/>
              <a:t>Beneath the earth: minerals, oil and gas, water</a:t>
            </a:r>
          </a:p>
          <a:p>
            <a:pPr marL="457200" lvl="1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800" b="1" dirty="0"/>
              <a:t>Personal property</a:t>
            </a:r>
            <a:r>
              <a:rPr lang="en-US" sz="2800" dirty="0"/>
              <a:t>: All other property</a:t>
            </a:r>
          </a:p>
          <a:p>
            <a:pPr lvl="1" eaLnBrk="1" hangingPunct="1"/>
            <a:r>
              <a:rPr lang="en-US" sz="2400" dirty="0"/>
              <a:t>Personal and household goods</a:t>
            </a:r>
          </a:p>
          <a:p>
            <a:pPr lvl="1" eaLnBrk="1" hangingPunct="1"/>
            <a:r>
              <a:rPr lang="en-US" sz="2400" dirty="0"/>
              <a:t>Intellectual property</a:t>
            </a:r>
          </a:p>
          <a:p>
            <a:pPr lvl="1" eaLnBrk="1" hangingPunct="1"/>
            <a:r>
              <a:rPr lang="en-US" sz="2400" dirty="0"/>
              <a:t>Music</a:t>
            </a:r>
          </a:p>
          <a:p>
            <a:pPr lvl="2" eaLnBrk="1" hangingPunct="1"/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11BAD7-86DE-FD23-470C-83CEBC98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BC25A-AE79-2C5D-54C4-DD462B6D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Issues in Rights to Water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Who owns the land under a body of water?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Who controls use of land under a body of water?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Who has the right to use the surface?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Who has the right to use the water itself?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Who has the right to use groundwater?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For answers, see on-line appendix to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6A9CC8-A066-B7F8-B57E-7D4F5E6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D2730-3B56-A7B4-E9E8-6D7B76A7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Rights to Oil, Gas, and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Rights carry implied easement for removal</a:t>
            </a:r>
          </a:p>
          <a:p>
            <a:pPr eaLnBrk="1" hangingPunct="1"/>
            <a:r>
              <a:rPr lang="en-US" sz="2800" dirty="0"/>
              <a:t>In some states, mineral rights imply ownership of the space being mined</a:t>
            </a:r>
          </a:p>
          <a:p>
            <a:pPr eaLnBrk="1" hangingPunct="1"/>
            <a:r>
              <a:rPr lang="en-US" sz="2800" dirty="0"/>
              <a:t>Oil rights have two forms</a:t>
            </a:r>
          </a:p>
          <a:p>
            <a:pPr lvl="1" eaLnBrk="1" hangingPunct="1"/>
            <a:r>
              <a:rPr lang="en-US" sz="2400" dirty="0"/>
              <a:t>Traditional “rule of capture” (If you could  remove it, it was yours)</a:t>
            </a:r>
          </a:p>
          <a:p>
            <a:pPr lvl="1" eaLnBrk="1" hangingPunct="1"/>
            <a:r>
              <a:rPr lang="en-US" sz="2400" dirty="0"/>
              <a:t>Unitization states:  Regardless of the point of extraction, oil is allocated to the properties from which it likely came.</a:t>
            </a:r>
          </a:p>
          <a:p>
            <a:pPr lvl="1"/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555EB5-9385-6BF6-D430-61077D50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6F0BE-5054-2115-F50C-C9E38316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374"/>
            <a:ext cx="8229600" cy="4835525"/>
          </a:xfrm>
        </p:spPr>
        <p:txBody>
          <a:bodyPr>
            <a:normAutofit/>
          </a:bodyPr>
          <a:lstStyle/>
          <a:p>
            <a:r>
              <a:rPr lang="en-US" dirty="0"/>
              <a:t>There is real property and personal property</a:t>
            </a:r>
          </a:p>
          <a:p>
            <a:pPr lvl="1"/>
            <a:r>
              <a:rPr lang="en-US" dirty="0"/>
              <a:t>….and the problem of fixtures</a:t>
            </a:r>
          </a:p>
          <a:p>
            <a:r>
              <a:rPr lang="en-US" dirty="0"/>
              <a:t>Real estate is a bundle of rights:</a:t>
            </a:r>
          </a:p>
          <a:p>
            <a:pPr lvl="1"/>
            <a:r>
              <a:rPr lang="en-US" dirty="0"/>
              <a:t>Exclusive possession</a:t>
            </a:r>
          </a:p>
          <a:p>
            <a:pPr lvl="1"/>
            <a:r>
              <a:rPr lang="en-US" dirty="0"/>
              <a:t>Enjoyment</a:t>
            </a:r>
          </a:p>
          <a:p>
            <a:pPr lvl="1"/>
            <a:r>
              <a:rPr lang="en-US" dirty="0"/>
              <a:t>Disposition</a:t>
            </a:r>
          </a:p>
          <a:p>
            <a:r>
              <a:rPr lang="en-US" dirty="0"/>
              <a:t>This bundle has many variations</a:t>
            </a:r>
          </a:p>
          <a:p>
            <a:pPr lvl="1"/>
            <a:r>
              <a:rPr lang="en-US" dirty="0"/>
              <a:t>Estates – freehold or leasehold</a:t>
            </a:r>
          </a:p>
          <a:p>
            <a:pPr lvl="1"/>
            <a:r>
              <a:rPr lang="en-US" dirty="0"/>
              <a:t>Non-possessory interests – easements, restrictive covenants, liens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8F27B-3031-9E33-5908-631FD730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9871-4D16-6A68-80B7-526C4E7D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33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There can be more than one direct owner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Tenancy in common, joint tenancy, tenancy by the entirety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Condominium, cooperative</a:t>
            </a:r>
          </a:p>
          <a:p>
            <a:pPr>
              <a:lnSpc>
                <a:spcPct val="150000"/>
              </a:lnSpc>
            </a:pPr>
            <a:r>
              <a:rPr lang="en-US" dirty="0"/>
              <a:t>There can be automatic marital co-ownership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Community property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Dower, elective share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D9C6-8BBA-745F-570B-29162C0D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95111-F7AE-AA5A-9FF6-8161A76E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Rights in Our Society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4917A-3C0A-7C7D-87E9-C3B3EF95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1B3E8-FF9B-1B33-2D00-942DE7FB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6400"/>
            <a:ext cx="6324600" cy="40969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91DC6-739F-869D-9BF4-C2F26077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3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Real Property: Rights in Three Dimensions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21A9-191F-9A80-90BE-38C6117A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60C09-8C79-CB60-81E3-A9D5E8C9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8" y="1609763"/>
            <a:ext cx="6772275" cy="41992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86EBE-9F60-5F5D-9D1A-FF37C6F2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Built on Air Rights</a:t>
            </a:r>
          </a:p>
        </p:txBody>
      </p:sp>
      <p:sp>
        <p:nvSpPr>
          <p:cNvPr id="2" name="Oval 1"/>
          <p:cNvSpPr/>
          <p:nvPr/>
        </p:nvSpPr>
        <p:spPr>
          <a:xfrm>
            <a:off x="5638800" y="3155950"/>
            <a:ext cx="2362200" cy="14478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22272" y="5713179"/>
            <a:ext cx="29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MetLife Building, New York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4343" y="572343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East Side, Chicago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4563-AC93-D72C-BD11-04C58B05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EC886-5F66-3E1E-028D-13ECC3335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28" y="1598379"/>
            <a:ext cx="268605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EB18B-5F12-65C3-DFD8-C342066F0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290" y="1598379"/>
            <a:ext cx="2668331" cy="4114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5975E-27FF-5BB3-766B-69D07F49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5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Fixtures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dirty="0"/>
              <a:t>Fixture</a:t>
            </a:r>
            <a:r>
              <a:rPr lang="en-US" sz="2800" dirty="0"/>
              <a:t>: Real property that formerly was personal property</a:t>
            </a:r>
          </a:p>
          <a:p>
            <a:pPr marL="118872" indent="0" eaLnBrk="1" hangingPunct="1">
              <a:lnSpc>
                <a:spcPct val="150000"/>
              </a:lnSpc>
              <a:buNone/>
            </a:pP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Rules for identifying a fixture: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Manner of attachment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Character of the article and manner of adaptation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custom screens or storm windows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church pews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custom designed furniture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ADE28D-52BC-1393-C225-BA8465F2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3DFFA-DCE0-D844-E55E-D7E8BD5E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</TotalTime>
  <Words>3649</Words>
  <Application>Microsoft Office PowerPoint</Application>
  <PresentationFormat>On-screen Show (4:3)</PresentationFormat>
  <Paragraphs>596</Paragraphs>
  <Slides>53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Book Antiqua</vt:lpstr>
      <vt:lpstr>Calibri</vt:lpstr>
      <vt:lpstr>Lucida Sans</vt:lpstr>
      <vt:lpstr>Times</vt:lpstr>
      <vt:lpstr>Times New Roman</vt:lpstr>
      <vt:lpstr>Wingdings</vt:lpstr>
      <vt:lpstr>Wingdings 2</vt:lpstr>
      <vt:lpstr>2_Module</vt:lpstr>
      <vt:lpstr>PowerPoint Presentation</vt:lpstr>
      <vt:lpstr>The Real Property Bundle of Rights:   A Few Questions</vt:lpstr>
      <vt:lpstr>What Are Rights?</vt:lpstr>
      <vt:lpstr>Personal Rights vs. Property Rights</vt:lpstr>
      <vt:lpstr>Real Property vs. Personal Property</vt:lpstr>
      <vt:lpstr>Rights in Our Society</vt:lpstr>
      <vt:lpstr>Real Property: Rights in Three Dimensions</vt:lpstr>
      <vt:lpstr>Built on Air Rights</vt:lpstr>
      <vt:lpstr>Fixtures</vt:lpstr>
      <vt:lpstr>Fixtures - continued</vt:lpstr>
      <vt:lpstr>Importance of Fixtures</vt:lpstr>
      <vt:lpstr>Real Property Interests</vt:lpstr>
      <vt:lpstr>Estates</vt:lpstr>
      <vt:lpstr>Ownership (Freehold) Estates</vt:lpstr>
      <vt:lpstr>Ownership (Freehold) Estates</vt:lpstr>
      <vt:lpstr>Leasehold Estates</vt:lpstr>
      <vt:lpstr>Modernizing Leasehold Law</vt:lpstr>
      <vt:lpstr>Model Residential Landlord – Tenant Act</vt:lpstr>
      <vt:lpstr>Non-Possessory Interests in Land</vt:lpstr>
      <vt:lpstr>Easements</vt:lpstr>
      <vt:lpstr>Easement Appurtenant</vt:lpstr>
      <vt:lpstr>An Easement Appurtenant Involves a Dominant Parcel and a Servient Parcel </vt:lpstr>
      <vt:lpstr>Easements in Gross (“Commercial Easements”)</vt:lpstr>
      <vt:lpstr>More Easement Concepts</vt:lpstr>
      <vt:lpstr>How Many Easements in This Scene? </vt:lpstr>
      <vt:lpstr>Rights Included in Various Real Property Interests</vt:lpstr>
      <vt:lpstr>Restrictive Covenants (Deed Restrictions)</vt:lpstr>
      <vt:lpstr>Restrictive Covenants - continued</vt:lpstr>
      <vt:lpstr>Restrictive Covenants: Enforcement</vt:lpstr>
      <vt:lpstr>Liens</vt:lpstr>
      <vt:lpstr>Three Levels of Liens on a Personal Residence</vt:lpstr>
      <vt:lpstr>Forms of Co-Ownership</vt:lpstr>
      <vt:lpstr>Indirect Co-ownership</vt:lpstr>
      <vt:lpstr>Forms of Direct Co-ownership</vt:lpstr>
      <vt:lpstr>Direct Co-ownership</vt:lpstr>
      <vt:lpstr>Forms of Direct Co-ownership</vt:lpstr>
      <vt:lpstr>Forms of Direct Co-ownership</vt:lpstr>
      <vt:lpstr>Direct Co-ownership - continued</vt:lpstr>
      <vt:lpstr>Direct Co-ownership:  Condominiums</vt:lpstr>
      <vt:lpstr>Why would you want a condo?</vt:lpstr>
      <vt:lpstr>What special risks do you buy into?</vt:lpstr>
      <vt:lpstr>Condo documents You Want to Examine</vt:lpstr>
      <vt:lpstr>Cooperative</vt:lpstr>
      <vt:lpstr>Cooperative</vt:lpstr>
      <vt:lpstr>Automatic Ownership from Marriage: Early Forms</vt:lpstr>
      <vt:lpstr>Automatic Ownership from Marriage:  Modern Forms</vt:lpstr>
      <vt:lpstr>Automatic Ownership from Marriage: Modern Forms</vt:lpstr>
      <vt:lpstr>Exhibit 2-10 Two Main Forms of Marital Property Rights</vt:lpstr>
      <vt:lpstr>Timeshare</vt:lpstr>
      <vt:lpstr>Issues in Rights to Water</vt:lpstr>
      <vt:lpstr>Rights to Oil, Gas, and Minerals</vt:lpstr>
      <vt:lpstr>Summing Up</vt:lpstr>
      <vt:lpstr>More Summing Up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Katherine Mau</dc:creator>
  <cp:lastModifiedBy>Schrenk, Lawrence</cp:lastModifiedBy>
  <cp:revision>85</cp:revision>
  <dcterms:created xsi:type="dcterms:W3CDTF">2009-06-23T15:04:27Z</dcterms:created>
  <dcterms:modified xsi:type="dcterms:W3CDTF">2024-08-28T23:24:12Z</dcterms:modified>
</cp:coreProperties>
</file>