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33"/>
  </p:notesMasterIdLst>
  <p:sldIdLst>
    <p:sldId id="371" r:id="rId2"/>
    <p:sldId id="311" r:id="rId3"/>
    <p:sldId id="334" r:id="rId4"/>
    <p:sldId id="339" r:id="rId5"/>
    <p:sldId id="353" r:id="rId6"/>
    <p:sldId id="364" r:id="rId7"/>
    <p:sldId id="356" r:id="rId8"/>
    <p:sldId id="365" r:id="rId9"/>
    <p:sldId id="355" r:id="rId10"/>
    <p:sldId id="366" r:id="rId11"/>
    <p:sldId id="345" r:id="rId12"/>
    <p:sldId id="367" r:id="rId13"/>
    <p:sldId id="373" r:id="rId14"/>
    <p:sldId id="359" r:id="rId15"/>
    <p:sldId id="369" r:id="rId16"/>
    <p:sldId id="361" r:id="rId17"/>
    <p:sldId id="322" r:id="rId18"/>
    <p:sldId id="377" r:id="rId19"/>
    <p:sldId id="362" r:id="rId20"/>
    <p:sldId id="349" r:id="rId21"/>
    <p:sldId id="331" r:id="rId22"/>
    <p:sldId id="372" r:id="rId23"/>
    <p:sldId id="378" r:id="rId24"/>
    <p:sldId id="351" r:id="rId25"/>
    <p:sldId id="350" r:id="rId26"/>
    <p:sldId id="326" r:id="rId27"/>
    <p:sldId id="327" r:id="rId28"/>
    <p:sldId id="328" r:id="rId29"/>
    <p:sldId id="329" r:id="rId30"/>
    <p:sldId id="370" r:id="rId31"/>
    <p:sldId id="34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39D"/>
    <a:srgbClr val="27436B"/>
    <a:srgbClr val="F26F3A"/>
    <a:srgbClr val="FFF0B1"/>
    <a:srgbClr val="E69502"/>
    <a:srgbClr val="FFE3B1"/>
    <a:srgbClr val="CCCCFF"/>
    <a:srgbClr val="303F70"/>
    <a:srgbClr val="E7AC00"/>
    <a:srgbClr val="FA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30" autoAdjust="0"/>
  </p:normalViewPr>
  <p:slideViewPr>
    <p:cSldViewPr>
      <p:cViewPr varScale="1">
        <p:scale>
          <a:sx n="105" d="100"/>
          <a:sy n="105" d="100"/>
        </p:scale>
        <p:origin x="13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482C39-CDF5-41A1-9860-9A936CE01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6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6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5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61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EFA4C5-FEE8-4D77-BF1C-7392043B12D6}" type="slidenum">
              <a:rPr lang="en-US" b="0" smtClean="0"/>
              <a:pPr eaLnBrk="1" hangingPunct="1"/>
              <a:t>11</a:t>
            </a:fld>
            <a:endParaRPr lang="en-US" b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15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2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6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2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98" y="346687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>
            <a:normAutofit/>
          </a:bodyPr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1889" y="129611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47800" y="1341652"/>
            <a:ext cx="5791200" cy="43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6D4AAB-72D0-4667-907F-912476BCAB6B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7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46CC-6814-4D5D-BC47-844C27E89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047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7F385-59FA-4459-8F78-7FBD4F686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068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19401" y="1515088"/>
            <a:ext cx="6063917" cy="4719559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D44C64-E16A-46A2-82C3-4595BBEB5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3244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79248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038600"/>
            <a:ext cx="79248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52400" y="6172200"/>
            <a:ext cx="533400" cy="3048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D4DFC18D-AF6B-4FF7-A215-D950E4EF1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36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7E766-95F0-4163-A779-D557921EC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22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524000" y="1524001"/>
            <a:ext cx="5353476" cy="402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2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8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0149-2EC9-4501-AB7B-E7DE0407788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7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531B-C14E-4625-B468-64F860767C1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1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7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F30-67A7-423B-B401-1A98CDE9ECB8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6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4FE1-3750-409B-865F-AE300458B58C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6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DB48-BE50-4650-A4F4-CC53C52AC6B5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0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9DC751-1D33-45B0-BECB-8F645D672552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221161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27436B"/>
        </a:buClr>
        <a:buSzPct val="80000"/>
        <a:buFont typeface="Wingdings" pitchFamily="2" charset="2"/>
        <a:buChar char="§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rgbClr val="27436B"/>
        </a:buClr>
        <a:buSzPct val="90000"/>
        <a:buFont typeface="Wingdings" pitchFamily="2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B0853-220C-FF16-9FD2-6419CB314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14" y="422887"/>
            <a:ext cx="8996686" cy="796313"/>
          </a:xfrm>
        </p:spPr>
        <p:txBody>
          <a:bodyPr>
            <a:normAutofit/>
          </a:bodyPr>
          <a:lstStyle/>
          <a:p>
            <a:r>
              <a:rPr lang="en-US" sz="4800" dirty="0"/>
              <a:t>Chapter 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AFBB8-F8F6-B62D-4D23-54B010188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4724400"/>
            <a:ext cx="8077200" cy="1524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Investment Decisions: NPV &amp; IRR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A12CA2-EA18-D490-9EDD-58C81D01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241901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B231AE-BDE1-7621-345E-02E8B0E72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71748"/>
            <a:ext cx="8457649" cy="2767606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99" y="152400"/>
            <a:ext cx="8854401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Present Value of Levered Cash Flows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8600" y="5486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 b="0">
              <a:latin typeface="Times New Roman" pitchFamily="18" charset="0"/>
            </a:endParaRPr>
          </a:p>
        </p:txBody>
      </p:sp>
      <p:sp>
        <p:nvSpPr>
          <p:cNvPr id="164" name="Text Box 4"/>
          <p:cNvSpPr txBox="1">
            <a:spLocks noChangeArrowheads="1"/>
          </p:cNvSpPr>
          <p:nvPr/>
        </p:nvSpPr>
        <p:spPr bwMode="auto">
          <a:xfrm>
            <a:off x="304800" y="4876800"/>
            <a:ext cx="861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</a:rPr>
              <a:t>Justification for increasing discount rate from 10.0% to 14.0%?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76600" y="167640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0" dirty="0">
                <a:latin typeface="+mn-lt"/>
              </a:rPr>
              <a:t>Exhibit 19-6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334000" y="2011978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“Levered” CFs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533400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</a:rPr>
              <a:t>Levered CFs are more risky than unlevered CFs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5862935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Keystrokes: CF</a:t>
            </a:r>
            <a:r>
              <a:rPr lang="en-US" sz="2000" b="0" baseline="-25000" dirty="0">
                <a:latin typeface="+mn-lt"/>
              </a:rPr>
              <a:t>0</a:t>
            </a:r>
            <a:r>
              <a:rPr lang="en-US" sz="2000" b="0" dirty="0">
                <a:latin typeface="+mn-lt"/>
              </a:rPr>
              <a:t>=0; CF</a:t>
            </a:r>
            <a:r>
              <a:rPr lang="en-US" sz="2000" b="0" baseline="-25000" dirty="0">
                <a:latin typeface="+mn-lt"/>
              </a:rPr>
              <a:t>1</a:t>
            </a:r>
            <a:r>
              <a:rPr lang="en-US" sz="2000" b="0" dirty="0">
                <a:latin typeface="+mn-lt"/>
              </a:rPr>
              <a:t>=29,028, CF</a:t>
            </a:r>
            <a:r>
              <a:rPr lang="en-US" sz="2000" b="0" baseline="-25000" dirty="0">
                <a:latin typeface="+mn-lt"/>
              </a:rPr>
              <a:t>2</a:t>
            </a:r>
            <a:r>
              <a:rPr lang="en-US" sz="2000" b="0" dirty="0">
                <a:latin typeface="+mn-lt"/>
              </a:rPr>
              <a:t>=31,701; etc., I/YR=14; “shift NPV”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4102E3-8F8A-6884-455B-3BE7D665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EE888E-7FEA-3449-FF81-4FE7A976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10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8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8229600" cy="1752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+mn-lt"/>
              </a:rPr>
              <a:t>So…From Where Do Discount Rates Come?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901AC7-AA26-D449-392B-84B13E238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1455A-5EA4-2F35-D2EF-259FA300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11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0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Selecting Discount Rates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651375"/>
          </a:xfrm>
        </p:spPr>
        <p:txBody>
          <a:bodyPr/>
          <a:lstStyle/>
          <a:p>
            <a:pPr eaLnBrk="1" hangingPunct="1"/>
            <a:r>
              <a:rPr lang="en-US" dirty="0"/>
              <a:t>Review of Chapter 14</a:t>
            </a:r>
          </a:p>
          <a:p>
            <a:pPr eaLnBrk="1" hangingPunct="1"/>
            <a:r>
              <a:rPr lang="en-US" dirty="0"/>
              <a:t>Discount rate is composed of two parts: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                       E(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) = </a:t>
            </a:r>
            <a:r>
              <a:rPr lang="en-US" i="1" dirty="0"/>
              <a:t>r</a:t>
            </a:r>
            <a:r>
              <a:rPr lang="en-US" dirty="0"/>
              <a:t> = </a:t>
            </a:r>
            <a:r>
              <a:rPr lang="en-US" dirty="0" err="1"/>
              <a:t>R</a:t>
            </a:r>
            <a:r>
              <a:rPr lang="en-US" i="1" baseline="-25000" dirty="0" err="1"/>
              <a:t>f</a:t>
            </a:r>
            <a:r>
              <a:rPr lang="en-US" dirty="0"/>
              <a:t> + </a:t>
            </a:r>
            <a:r>
              <a:rPr lang="en-US" dirty="0" err="1"/>
              <a:t>RP</a:t>
            </a:r>
            <a:r>
              <a:rPr lang="en-US" baseline="-25000" dirty="0" err="1"/>
              <a:t>j</a:t>
            </a:r>
            <a:endParaRPr lang="en-US" dirty="0"/>
          </a:p>
          <a:p>
            <a:pPr lvl="1" eaLnBrk="1" hangingPunct="1"/>
            <a:r>
              <a:rPr lang="en-US" b="1" dirty="0" err="1"/>
              <a:t>R</a:t>
            </a:r>
            <a:r>
              <a:rPr lang="en-US" b="1" i="1" baseline="-25000" dirty="0" err="1"/>
              <a:t>f</a:t>
            </a:r>
            <a:r>
              <a:rPr lang="en-US" b="1" i="1" baseline="-25000" dirty="0"/>
              <a:t> </a:t>
            </a:r>
            <a:r>
              <a:rPr lang="en-US" i="1" dirty="0"/>
              <a:t> = </a:t>
            </a:r>
            <a:r>
              <a:rPr lang="en-US" dirty="0"/>
              <a:t>risk-free rate</a:t>
            </a:r>
          </a:p>
          <a:p>
            <a:pPr lvl="2" eaLnBrk="1" hangingPunct="1"/>
            <a:r>
              <a:rPr lang="en-US" dirty="0"/>
              <a:t>yield/return available on U.S. Treasury securities with maturity equal to expected holding period of the property</a:t>
            </a:r>
          </a:p>
          <a:p>
            <a:pPr lvl="2" eaLnBrk="1" hangingPunct="1"/>
            <a:r>
              <a:rPr lang="en-US" dirty="0"/>
              <a:t>This benchmark rate is readily observable </a:t>
            </a:r>
          </a:p>
          <a:p>
            <a:pPr lvl="1" eaLnBrk="1" hangingPunct="1"/>
            <a:r>
              <a:rPr lang="en-US" b="1" dirty="0" err="1"/>
              <a:t>RP</a:t>
            </a:r>
            <a:r>
              <a:rPr lang="en-US" b="1" baseline="-25000" dirty="0" err="1"/>
              <a:t>j</a:t>
            </a:r>
            <a:r>
              <a:rPr lang="en-US" dirty="0"/>
              <a:t> is risk premium for “subject” property</a:t>
            </a:r>
          </a:p>
          <a:p>
            <a:pPr lvl="2"/>
            <a:r>
              <a:rPr lang="en-US" dirty="0"/>
              <a:t>This component of discount rate is difficult to determine</a:t>
            </a:r>
          </a:p>
          <a:p>
            <a:pPr lvl="2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C53B2F-9763-5164-0C27-1F5CA275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8D3831-A1CC-7357-E97B-44F8D2B2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12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49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9810E8-68A8-4DF0-8F72-777517D54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828" y="4191000"/>
            <a:ext cx="4576572" cy="26654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CBAAB0-2DBB-469C-A442-99A299BF4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732" y="1524000"/>
            <a:ext cx="4582668" cy="2670048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U.S. Example: Class A (least risky) Apartment Properties </a:t>
            </a:r>
            <a:r>
              <a:rPr lang="en-US" sz="2800" dirty="0"/>
              <a:t>(through 2021Q2)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6200" y="1630740"/>
            <a:ext cx="1905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0" dirty="0">
                <a:latin typeface="+mn-lt"/>
              </a:rPr>
              <a:t>Source: quarterly survey conducted by Real Estate Research Corporation (www.RERC.com)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010400" y="3200400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0" dirty="0">
                <a:latin typeface="+mn-lt"/>
              </a:rPr>
              <a:t>10-Year Treasury Yield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010400" y="2514600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0" dirty="0">
                <a:latin typeface="+mn-lt"/>
              </a:rPr>
              <a:t>Required unlevered apartment return</a:t>
            </a:r>
          </a:p>
        </p:txBody>
      </p: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H="1">
            <a:off x="6477000" y="2819400"/>
            <a:ext cx="762000" cy="76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010400" y="5181600"/>
            <a:ext cx="198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0" dirty="0">
                <a:latin typeface="+mn-lt"/>
              </a:rPr>
              <a:t>Difference           (the risk premium)</a:t>
            </a:r>
          </a:p>
        </p:txBody>
      </p:sp>
      <p:cxnSp>
        <p:nvCxnSpPr>
          <p:cNvPr id="14" name="Straight Arrow Connector 5"/>
          <p:cNvCxnSpPr>
            <a:cxnSpLocks noChangeShapeType="1"/>
          </p:cNvCxnSpPr>
          <p:nvPr/>
        </p:nvCxnSpPr>
        <p:spPr bwMode="auto">
          <a:xfrm flipH="1" flipV="1">
            <a:off x="6477000" y="3276600"/>
            <a:ext cx="762000" cy="1524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5"/>
          <p:cNvCxnSpPr>
            <a:cxnSpLocks noChangeShapeType="1"/>
          </p:cNvCxnSpPr>
          <p:nvPr/>
        </p:nvCxnSpPr>
        <p:spPr bwMode="auto">
          <a:xfrm flipH="1">
            <a:off x="6477000" y="5410200"/>
            <a:ext cx="8382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010400" y="5791200"/>
            <a:ext cx="1981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0" dirty="0">
                <a:latin typeface="+mn-lt"/>
              </a:rPr>
              <a:t> (unlevered!)</a:t>
            </a:r>
          </a:p>
        </p:txBody>
      </p:sp>
    </p:spTree>
    <p:extLst>
      <p:ext uri="{BB962C8B-B14F-4D97-AF65-F5344CB8AC3E}">
        <p14:creationId xmlns:p14="http://schemas.microsoft.com/office/powerpoint/2010/main" val="428430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Selecting Discount Rates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0825"/>
            <a:ext cx="8686800" cy="4651375"/>
          </a:xfrm>
        </p:spPr>
        <p:txBody>
          <a:bodyPr/>
          <a:lstStyle/>
          <a:p>
            <a:pPr eaLnBrk="1" hangingPunct="1"/>
            <a:r>
              <a:rPr lang="en-US" dirty="0"/>
              <a:t>Since risk premiums vary, so do required yields</a:t>
            </a:r>
          </a:p>
          <a:p>
            <a:pPr lvl="1" eaLnBrk="1" hangingPunct="1"/>
            <a:r>
              <a:rPr lang="en-US" dirty="0"/>
              <a:t>High quality, relatively safe RE investments: currently 6-8% required returns</a:t>
            </a:r>
          </a:p>
          <a:p>
            <a:pPr lvl="1" eaLnBrk="1" hangingPunct="1"/>
            <a:r>
              <a:rPr lang="en-US" dirty="0"/>
              <a:t>Development deals: 15%-30% or more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So…how do investors determine required risk premiums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b="1" dirty="0" err="1"/>
              <a:t>RP</a:t>
            </a:r>
            <a:r>
              <a:rPr lang="en-US" b="1" baseline="-25000" dirty="0" err="1"/>
              <a:t>j</a:t>
            </a:r>
            <a:r>
              <a:rPr lang="en-US" dirty="0" err="1"/>
              <a:t>s</a:t>
            </a:r>
            <a:r>
              <a:rPr lang="en-US" dirty="0"/>
              <a:t>)?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6896C6-B320-B5B5-6870-0C54ABD6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955AED-4C9B-64F1-7C1B-6DF4E7264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14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7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Net Present Value of Centre Point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09D76-D6AC-4F28-AA31-BDA4E35822BB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2514600" y="1600200"/>
            <a:ext cx="28937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latin typeface="+mn-lt"/>
              </a:rPr>
              <a:t>NPV = </a:t>
            </a:r>
            <a:r>
              <a:rPr lang="en-US" sz="2400" i="1" dirty="0" err="1">
                <a:latin typeface="+mn-lt"/>
              </a:rPr>
              <a:t>PV</a:t>
            </a:r>
            <a:r>
              <a:rPr lang="en-US" sz="2400" baseline="-25000" dirty="0" err="1">
                <a:latin typeface="+mn-lt"/>
              </a:rPr>
              <a:t>in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>
                <a:latin typeface="+mn-lt"/>
                <a:cs typeface="Tahoma" pitchFamily="34" charset="0"/>
              </a:rPr>
              <a:t>−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PV</a:t>
            </a:r>
            <a:r>
              <a:rPr lang="en-US" sz="2400" baseline="-25000" dirty="0" err="1">
                <a:latin typeface="+mn-lt"/>
              </a:rPr>
              <a:t>out</a:t>
            </a:r>
            <a:r>
              <a:rPr lang="en-US" sz="2400" dirty="0">
                <a:latin typeface="+mn-lt"/>
              </a:rPr>
              <a:t> </a:t>
            </a: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2547937" y="3200400"/>
            <a:ext cx="3837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latin typeface="+mn-lt"/>
              </a:rPr>
              <a:t>NPV</a:t>
            </a:r>
            <a:r>
              <a:rPr lang="en-US" sz="2400" dirty="0">
                <a:latin typeface="+mn-lt"/>
              </a:rPr>
              <a:t> = $319,591 </a:t>
            </a:r>
            <a:r>
              <a:rPr lang="en-US" sz="2400" dirty="0">
                <a:latin typeface="+mn-lt"/>
                <a:cs typeface="Tahoma" pitchFamily="34" charset="0"/>
              </a:rPr>
              <a:t>−</a:t>
            </a:r>
            <a:r>
              <a:rPr lang="en-US" sz="2400" dirty="0">
                <a:latin typeface="+mn-lt"/>
              </a:rPr>
              <a:t> $287,760</a:t>
            </a: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457200" y="22098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 err="1">
                <a:latin typeface="+mn-lt"/>
              </a:rPr>
              <a:t>PV</a:t>
            </a:r>
            <a:r>
              <a:rPr lang="en-US" sz="2400" baseline="-25000" dirty="0" err="1">
                <a:latin typeface="+mn-lt"/>
              </a:rPr>
              <a:t>out</a:t>
            </a:r>
            <a:r>
              <a:rPr lang="en-US" sz="2400" dirty="0">
                <a:latin typeface="+mn-lt"/>
              </a:rPr>
              <a:t> in this example is equal to original equity investment of $287,760</a:t>
            </a:r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2557462" y="3810000"/>
            <a:ext cx="21739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latin typeface="+mn-lt"/>
              </a:rPr>
              <a:t>NPV</a:t>
            </a:r>
            <a:r>
              <a:rPr lang="en-US" sz="2400" dirty="0">
                <a:latin typeface="+mn-lt"/>
              </a:rPr>
              <a:t> = $31,831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7200" y="4876800"/>
            <a:ext cx="8229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+mn-lt"/>
              </a:rPr>
              <a:t>Decision: </a:t>
            </a:r>
          </a:p>
          <a:p>
            <a:pPr lvl="1"/>
            <a:r>
              <a:rPr lang="en-US" sz="2000" dirty="0">
                <a:latin typeface="+mn-lt"/>
              </a:rPr>
              <a:t>Accept Centre Point investment opportunity because doing so will increase equity investor’s wealth by $31,831</a:t>
            </a:r>
          </a:p>
          <a:p>
            <a:pPr lvl="1"/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∆ in wealth vs. ∆ in cash holdings?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81600" y="3733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From Exhibit 19-6</a:t>
            </a:r>
          </a:p>
        </p:txBody>
      </p: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H="1" flipV="1">
            <a:off x="4556125" y="3581400"/>
            <a:ext cx="701676" cy="3365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04800" y="4400490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Keystrokes: CF</a:t>
            </a:r>
            <a:r>
              <a:rPr lang="en-US" b="0" baseline="-25000" dirty="0">
                <a:latin typeface="+mn-lt"/>
              </a:rPr>
              <a:t>0</a:t>
            </a:r>
            <a:r>
              <a:rPr lang="en-US" b="0" dirty="0">
                <a:latin typeface="+mn-lt"/>
              </a:rPr>
              <a:t>=-287,760; CF</a:t>
            </a:r>
            <a:r>
              <a:rPr lang="en-US" b="0" baseline="-25000" dirty="0">
                <a:latin typeface="+mn-lt"/>
              </a:rPr>
              <a:t>1</a:t>
            </a:r>
            <a:r>
              <a:rPr lang="en-US" b="0" dirty="0">
                <a:latin typeface="+mn-lt"/>
              </a:rPr>
              <a:t>=29,028, CF</a:t>
            </a:r>
            <a:r>
              <a:rPr lang="en-US" b="0" baseline="-25000" dirty="0">
                <a:latin typeface="+mn-lt"/>
              </a:rPr>
              <a:t>2</a:t>
            </a:r>
            <a:r>
              <a:rPr lang="en-US" b="0" dirty="0">
                <a:latin typeface="+mn-lt"/>
              </a:rPr>
              <a:t>=31,701; etc., I/YR=14; “shift NPV”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F422C6-7451-E276-0B72-24E6969C2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70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E428E0-2F35-DE25-9EF4-7577D1410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03252"/>
            <a:ext cx="7340550" cy="3435548"/>
          </a:xfrm>
          <a:prstGeom prst="rect">
            <a:avLst/>
          </a:prstGeom>
        </p:spPr>
      </p:pic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/>
              <a:t>Effect on </a:t>
            </a:r>
            <a:r>
              <a:rPr lang="en-US" sz="3600" i="1" dirty="0"/>
              <a:t>NPV</a:t>
            </a:r>
            <a:r>
              <a:rPr lang="en-US" sz="3600" dirty="0"/>
              <a:t> of Variation in Discount Rate</a:t>
            </a:r>
          </a:p>
        </p:txBody>
      </p:sp>
      <p:sp>
        <p:nvSpPr>
          <p:cNvPr id="5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EB07F-2AE1-43C7-9F46-A21BDE9A5CF9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533400" y="5741313"/>
            <a:ext cx="8229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922838" algn="l"/>
              </a:tabLst>
              <a:defRPr/>
            </a:pPr>
            <a:r>
              <a:rPr lang="en-US" sz="2200" dirty="0">
                <a:latin typeface="+mn-lt"/>
              </a:rPr>
              <a:t>At a discount rate of 16.8727%, </a:t>
            </a:r>
            <a:r>
              <a:rPr lang="en-US" sz="2200" i="1" dirty="0">
                <a:latin typeface="+mn-lt"/>
              </a:rPr>
              <a:t>NPV</a:t>
            </a:r>
            <a:r>
              <a:rPr lang="en-US" sz="2200" dirty="0">
                <a:latin typeface="+mn-lt"/>
              </a:rPr>
              <a:t>  = 0, this is the going-in </a:t>
            </a:r>
            <a:r>
              <a:rPr lang="en-US" sz="2200" i="1" dirty="0">
                <a:latin typeface="+mn-lt"/>
              </a:rPr>
              <a:t>IRR</a:t>
            </a:r>
            <a:endParaRPr lang="en-US" sz="2200" dirty="0">
              <a:latin typeface="+mn-l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00400" y="158109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0" dirty="0">
                <a:latin typeface="+mn-lt"/>
              </a:rPr>
              <a:t>Exhibit 19-</a:t>
            </a:r>
            <a:r>
              <a:rPr lang="en-US" sz="2000" dirty="0">
                <a:latin typeface="+mn-lt"/>
              </a:rPr>
              <a:t>7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66800" y="2206823"/>
            <a:ext cx="2895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0" dirty="0">
                <a:latin typeface="+mn-lt"/>
              </a:rPr>
              <a:t>Holding everything else constant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543800" y="3807023"/>
            <a:ext cx="990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0" dirty="0">
                <a:latin typeface="+mn-lt"/>
              </a:rPr>
              <a:t>Base-case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4E488B-03B7-03B5-DB45-4CB94DE67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3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85860" cy="12160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Why </a:t>
            </a:r>
            <a:r>
              <a:rPr lang="en-US" sz="3600" i="1" dirty="0"/>
              <a:t>IRR</a:t>
            </a:r>
            <a:r>
              <a:rPr lang="en-US" sz="3600" dirty="0"/>
              <a:t> Is Technically Inferior to </a:t>
            </a:r>
            <a:r>
              <a:rPr lang="en-US" sz="3600" i="1" dirty="0"/>
              <a:t>NPV</a:t>
            </a:r>
            <a:r>
              <a:rPr lang="en-US" sz="3600" dirty="0"/>
              <a:t> as an Investment Criterion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625609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i="1" dirty="0"/>
              <a:t>IRR </a:t>
            </a:r>
            <a:r>
              <a:rPr lang="en-US" sz="2400" i="1" dirty="0"/>
              <a:t>&amp;</a:t>
            </a:r>
            <a:r>
              <a:rPr lang="en-US" i="1" dirty="0"/>
              <a:t> NPV </a:t>
            </a:r>
            <a:r>
              <a:rPr lang="en-US" dirty="0"/>
              <a:t>will always give the same accept/reject signal w.r.t. an individual investment</a:t>
            </a:r>
          </a:p>
          <a:p>
            <a:pPr eaLnBrk="1" hangingPunct="1">
              <a:spcBef>
                <a:spcPts val="600"/>
              </a:spcBef>
            </a:pPr>
            <a:r>
              <a:rPr lang="en-US" dirty="0"/>
              <a:t>But…..</a:t>
            </a:r>
          </a:p>
          <a:p>
            <a:pPr lvl="1" eaLnBrk="1" hangingPunct="1">
              <a:spcBef>
                <a:spcPts val="600"/>
              </a:spcBef>
            </a:pPr>
            <a:r>
              <a:rPr lang="en-US" i="1" dirty="0"/>
              <a:t>IRR</a:t>
            </a:r>
            <a:r>
              <a:rPr lang="en-US" dirty="0"/>
              <a:t> may rank investment opportunities differently than </a:t>
            </a:r>
            <a:r>
              <a:rPr lang="en-US" i="1" dirty="0"/>
              <a:t>NPV</a:t>
            </a:r>
          </a:p>
          <a:p>
            <a:pPr lvl="2">
              <a:spcBef>
                <a:spcPts val="600"/>
              </a:spcBef>
            </a:pPr>
            <a:r>
              <a:rPr lang="en-US" i="1" dirty="0"/>
              <a:t>NPV</a:t>
            </a:r>
            <a:r>
              <a:rPr lang="en-US" dirty="0"/>
              <a:t> ranking is </a:t>
            </a:r>
            <a:r>
              <a:rPr lang="en-US" b="1" dirty="0"/>
              <a:t>always</a:t>
            </a:r>
            <a:r>
              <a:rPr lang="en-US" dirty="0"/>
              <a:t> consistent with wealth maximization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If projected CFs change signs more than once over expected holding period, there may be multiple </a:t>
            </a:r>
            <a:r>
              <a:rPr lang="en-US" i="1" dirty="0"/>
              <a:t>IRR</a:t>
            </a:r>
            <a:r>
              <a:rPr lang="en-US" dirty="0"/>
              <a:t>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And you will not know this!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A371F-BBEE-4AEB-9E01-D99E9BF622E3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27D35-3AE8-1890-0592-844ECFE6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C0B895-2315-0A65-47C8-B8606FC8A8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9639D"/>
                </a:solidFill>
              </a:rPr>
              <a:t>Understanding the Effects of Leverage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62E5F-8362-CAEB-8532-6703A267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18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63ABB-DDC5-0C1C-F51C-BF4E5111E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64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0284ED-4BFE-93B9-7BCD-99676FD1E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83238"/>
            <a:ext cx="6096000" cy="3233531"/>
          </a:xfrm>
          <a:prstGeom prst="rect">
            <a:avLst/>
          </a:prstGeom>
        </p:spPr>
      </p:pic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Effects of Leverage on </a:t>
            </a:r>
            <a:r>
              <a:rPr lang="en-US" sz="3600" i="1" dirty="0"/>
              <a:t>NPV</a:t>
            </a:r>
            <a:r>
              <a:rPr lang="en-US" sz="3600" dirty="0"/>
              <a:t> &amp; IRR</a:t>
            </a:r>
          </a:p>
        </p:txBody>
      </p:sp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09DF-D389-41F9-AADD-9CFDC1B91E38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609600" y="5921514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But…leverage </a:t>
            </a:r>
            <a:r>
              <a:rPr lang="en-US" sz="2000" b="1" dirty="0">
                <a:latin typeface="+mn-lt"/>
              </a:rPr>
              <a:t>also increases risk to equity investor</a:t>
            </a:r>
            <a:r>
              <a:rPr lang="en-US" sz="2000" dirty="0">
                <a:latin typeface="+mn-lt"/>
              </a:rPr>
              <a:t>, thus required equity return should increase with leverage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Increased leverage usually increases both NPV </a:t>
            </a:r>
            <a:r>
              <a:rPr lang="en-US" sz="2000" dirty="0">
                <a:latin typeface="+mn-lt"/>
              </a:rPr>
              <a:t>&amp;</a:t>
            </a:r>
            <a:r>
              <a:rPr lang="en-US" sz="2400" dirty="0">
                <a:latin typeface="+mn-lt"/>
              </a:rPr>
              <a:t> IRR—holding mortgage rate </a:t>
            </a:r>
            <a:r>
              <a:rPr lang="en-US" sz="2000" dirty="0">
                <a:latin typeface="+mn-lt"/>
              </a:rPr>
              <a:t>&amp;</a:t>
            </a:r>
            <a:r>
              <a:rPr lang="en-US" sz="2400" dirty="0">
                <a:latin typeface="+mn-lt"/>
              </a:rPr>
              <a:t> all other assumptions constant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52800" y="234309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0" dirty="0">
                <a:latin typeface="+mn-lt"/>
              </a:rPr>
              <a:t>Exhibit </a:t>
            </a:r>
            <a:r>
              <a:rPr lang="en-US" sz="2000" dirty="0">
                <a:latin typeface="+mn-lt"/>
              </a:rPr>
              <a:t>19-8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24000" y="2590800"/>
            <a:ext cx="2895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0" dirty="0">
                <a:latin typeface="+mn-lt"/>
              </a:rPr>
              <a:t>Holding everything else constant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010400" y="4496018"/>
            <a:ext cx="990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0" dirty="0">
                <a:latin typeface="+mn-lt"/>
              </a:rPr>
              <a:t>Base-case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1B17ED-149A-B2E7-88CF-8491134E9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3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152400"/>
            <a:ext cx="85915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Overview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Major theme: most RE decisions are made with an investment motive</a:t>
            </a:r>
          </a:p>
          <a:p>
            <a:pPr lvl="1" eaLnBrk="1" hangingPunct="1"/>
            <a:r>
              <a:rPr lang="en-US" dirty="0"/>
              <a:t>magnitude of expected CFs—and the values they create—are at the center of investment decision making</a:t>
            </a:r>
          </a:p>
          <a:p>
            <a:pPr eaLnBrk="1" hangingPunct="1"/>
            <a:r>
              <a:rPr lang="en-US" dirty="0"/>
              <a:t>Chapter 18 focuses on widely used, single-year, return measures, ratios, </a:t>
            </a:r>
            <a:r>
              <a:rPr lang="en-US" sz="2400" dirty="0"/>
              <a:t>&amp;</a:t>
            </a:r>
            <a:r>
              <a:rPr lang="en-US" dirty="0"/>
              <a:t> income multipliers</a:t>
            </a:r>
          </a:p>
          <a:p>
            <a:pPr eaLnBrk="1" hangingPunct="1"/>
            <a:r>
              <a:rPr lang="en-US" dirty="0"/>
              <a:t>These criteria are relatively easy to calculate </a:t>
            </a:r>
            <a:r>
              <a:rPr lang="en-US" sz="2400" dirty="0"/>
              <a:t>&amp;</a:t>
            </a:r>
            <a:r>
              <a:rPr lang="en-US" dirty="0"/>
              <a:t> understand—an advantage in the eyes of many industry professionals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EDCE2-10C2-45BD-8620-792F71BD718A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AE5797-BAB3-775F-B320-B654A5A73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When Will Leverage Increase NPV </a:t>
            </a:r>
            <a:r>
              <a:rPr lang="en-US" sz="3200" dirty="0"/>
              <a:t>&amp;</a:t>
            </a:r>
            <a:r>
              <a:rPr lang="en-US" sz="3600" dirty="0"/>
              <a:t> IRR? 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4876800"/>
          </a:xfrm>
        </p:spPr>
        <p:txBody>
          <a:bodyPr/>
          <a:lstStyle/>
          <a:p>
            <a:pPr eaLnBrk="1" hangingPunct="1"/>
            <a:r>
              <a:rPr lang="en-US" dirty="0"/>
              <a:t>Holding everything else constant…..</a:t>
            </a:r>
          </a:p>
          <a:p>
            <a:pPr eaLnBrk="1" hangingPunct="1"/>
            <a:r>
              <a:rPr lang="en-US" dirty="0"/>
              <a:t>Increased leverage will </a:t>
            </a:r>
            <a:r>
              <a:rPr lang="en-US" b="1" dirty="0"/>
              <a:t>increase</a:t>
            </a:r>
            <a:r>
              <a:rPr lang="en-US" dirty="0"/>
              <a:t> calculated NPV when….</a:t>
            </a:r>
          </a:p>
          <a:p>
            <a:pPr lvl="1" eaLnBrk="1" hangingPunct="1"/>
            <a:r>
              <a:rPr lang="en-US" dirty="0"/>
              <a:t>opportunity cost of equity capital (discount rate) exceeds effective borrowing cost </a:t>
            </a:r>
          </a:p>
          <a:p>
            <a:pPr eaLnBrk="1" hangingPunct="1"/>
            <a:r>
              <a:rPr lang="en-US" dirty="0"/>
              <a:t>Increased leverage will </a:t>
            </a:r>
            <a:r>
              <a:rPr lang="en-US" b="1" dirty="0"/>
              <a:t>increase</a:t>
            </a:r>
            <a:r>
              <a:rPr lang="en-US" dirty="0"/>
              <a:t> going-in IRR when….</a:t>
            </a:r>
          </a:p>
          <a:p>
            <a:pPr lvl="1" eaLnBrk="1" hangingPunct="1"/>
            <a:r>
              <a:rPr lang="en-US" dirty="0"/>
              <a:t>unlevered going-in IRR exceeds effective borrowing cost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19557F-8C3A-FA63-3A14-715FF7BB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042082-886C-7BE1-BF27-BAE92417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20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93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51CB47-4C1E-548E-BDD9-88CAAA5DA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1" y="1981200"/>
            <a:ext cx="6184899" cy="4399498"/>
          </a:xfrm>
          <a:prstGeom prst="rect">
            <a:avLst/>
          </a:prstGeom>
        </p:spPr>
      </p:pic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868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Impact of Leverage on Risk of Equity Investment </a:t>
            </a:r>
            <a:r>
              <a:rPr lang="en-US" sz="3200" dirty="0"/>
              <a:t>(Exhibit 19-9)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49877-4443-47ED-BBD0-D08817A8ED5B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34200" y="2381071"/>
            <a:ext cx="190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The mean (expected) IRR increases with leverage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34200" y="3628072"/>
            <a:ext cx="1905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But…</a:t>
            </a:r>
            <a:r>
              <a:rPr lang="en-US" b="1" dirty="0">
                <a:latin typeface="+mn-lt"/>
              </a:rPr>
              <a:t>ris</a:t>
            </a:r>
            <a:r>
              <a:rPr lang="en-US" dirty="0">
                <a:latin typeface="+mn-lt"/>
              </a:rPr>
              <a:t>k/   variability of the expected IRR on equity </a:t>
            </a:r>
            <a:r>
              <a:rPr lang="en-US" b="1" dirty="0">
                <a:latin typeface="+mn-lt"/>
              </a:rPr>
              <a:t>increases</a:t>
            </a:r>
            <a:r>
              <a:rPr lang="en-US" dirty="0">
                <a:latin typeface="+mn-lt"/>
              </a:rPr>
              <a:t> with leverage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34200" y="5152072"/>
            <a:ext cx="1981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Result: expected (mean) IRR PER UNIT OF RISK decreases for 0% to 75% leverage</a:t>
            </a:r>
          </a:p>
        </p:txBody>
      </p:sp>
      <p:cxnSp>
        <p:nvCxnSpPr>
          <p:cNvPr id="8" name="Straight Arrow Connector 5"/>
          <p:cNvCxnSpPr>
            <a:cxnSpLocks noChangeShapeType="1"/>
          </p:cNvCxnSpPr>
          <p:nvPr/>
        </p:nvCxnSpPr>
        <p:spPr bwMode="auto">
          <a:xfrm flipH="1" flipV="1">
            <a:off x="5394324" y="5530850"/>
            <a:ext cx="1616076" cy="1841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5"/>
          <p:cNvCxnSpPr>
            <a:cxnSpLocks noChangeShapeType="1"/>
          </p:cNvCxnSpPr>
          <p:nvPr/>
        </p:nvCxnSpPr>
        <p:spPr bwMode="auto">
          <a:xfrm flipH="1">
            <a:off x="6324600" y="4419600"/>
            <a:ext cx="685800" cy="9144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586C90-9493-FB7B-AC5F-914D0A59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CFAC-889C-F86E-B41E-B48E9E7C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/>
              <a:t>Summary: The Effects of Leverage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C116D4-1FE0-88D2-F0EA-FDE757B54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133600"/>
            <a:ext cx="8775315" cy="2971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41D11-BB85-E0CF-36A1-3B86E2CB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8D8DC-4FCF-218F-86DC-6AB1B601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22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CDFA201-4E65-7682-032F-054C720BD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320" y="1733490"/>
            <a:ext cx="2468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0" dirty="0">
                <a:latin typeface="+mn-lt"/>
              </a:rPr>
              <a:t>Exhibit </a:t>
            </a:r>
            <a:r>
              <a:rPr lang="en-US" sz="2000" dirty="0">
                <a:latin typeface="+mn-lt"/>
              </a:rPr>
              <a:t>19-10</a:t>
            </a:r>
          </a:p>
        </p:txBody>
      </p:sp>
    </p:spTree>
    <p:extLst>
      <p:ext uri="{BB962C8B-B14F-4D97-AF65-F5344CB8AC3E}">
        <p14:creationId xmlns:p14="http://schemas.microsoft.com/office/powerpoint/2010/main" val="1194516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C0B895-2315-0A65-47C8-B8606FC8A8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39639D"/>
                </a:solidFill>
              </a:rPr>
              <a:t>The Effects of Income Taxes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62E5F-8362-CAEB-8532-6703A267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23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63ABB-DDC5-0C1C-F51C-BF4E5111E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C17DDA-FF5B-6C8B-5ED3-F33FDAFF6BA0}"/>
              </a:ext>
            </a:extLst>
          </p:cNvPr>
          <p:cNvSpPr>
            <a:spLocks noGrp="1"/>
          </p:cNvSpPr>
          <p:nvPr/>
        </p:nvSpPr>
        <p:spPr>
          <a:xfrm>
            <a:off x="880213" y="6333213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800" kern="1200">
                <a:solidFill>
                  <a:schemeClr val="tx1">
                    <a:tint val="9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35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Income Taxes, Cash Flows </a:t>
            </a:r>
            <a:r>
              <a:rPr lang="en-US" sz="3200" dirty="0"/>
              <a:t>&amp;</a:t>
            </a:r>
            <a:r>
              <a:rPr lang="en-US" sz="3600" dirty="0"/>
              <a:t> Returns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49877-4443-47ED-BBD0-D08817A8ED5B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600"/>
              </a:spcBef>
              <a:buClr>
                <a:srgbClr val="39639D"/>
              </a:buClr>
            </a:pPr>
            <a:r>
              <a:rPr lang="en-US" sz="2800" dirty="0"/>
              <a:t>Cash flows </a:t>
            </a:r>
            <a:r>
              <a:rPr lang="en-US" sz="2400" dirty="0"/>
              <a:t>&amp;</a:t>
            </a:r>
            <a:r>
              <a:rPr lang="en-US" sz="2800" dirty="0"/>
              <a:t> returns most important to investors are </a:t>
            </a:r>
            <a:r>
              <a:rPr lang="en-US" sz="2800" b="1" dirty="0"/>
              <a:t>after-tax</a:t>
            </a:r>
            <a:r>
              <a:rPr lang="en-US" sz="2800" dirty="0"/>
              <a:t> cash flows </a:t>
            </a:r>
            <a:r>
              <a:rPr lang="en-US" sz="2400" dirty="0"/>
              <a:t>&amp;</a:t>
            </a:r>
            <a:r>
              <a:rPr lang="en-US" sz="2800" dirty="0"/>
              <a:t> returns</a:t>
            </a:r>
          </a:p>
          <a:p>
            <a:pPr>
              <a:spcBef>
                <a:spcPts val="600"/>
              </a:spcBef>
              <a:buClr>
                <a:srgbClr val="39639D"/>
              </a:buClr>
            </a:pPr>
            <a:r>
              <a:rPr lang="en-US" sz="2800" dirty="0"/>
              <a:t>The following after-tax analysis assumes a 24%  income tax rate </a:t>
            </a:r>
          </a:p>
          <a:p>
            <a:pPr lvl="1">
              <a:spcBef>
                <a:spcPts val="600"/>
              </a:spcBef>
              <a:buClr>
                <a:srgbClr val="39639D"/>
              </a:buClr>
            </a:pPr>
            <a:r>
              <a:rPr lang="en-US" sz="2400" dirty="0"/>
              <a:t>A combination of the tax rate on wage and salary income and the tax rate on capital gain income</a:t>
            </a:r>
          </a:p>
          <a:p>
            <a:pPr>
              <a:spcBef>
                <a:spcPts val="600"/>
              </a:spcBef>
              <a:buClr>
                <a:srgbClr val="39639D"/>
              </a:buClr>
            </a:pPr>
            <a:r>
              <a:rPr lang="en-US" sz="2800" dirty="0"/>
              <a:t>More detail on tax calculations is provided in Chapter 20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EBCD73-E121-A165-8F5A-864C1AC3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91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Centre Point: After-Tax Cash Flows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49877-4443-47ED-BBD0-D08817A8ED5B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52800" y="1447800"/>
            <a:ext cx="2468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0" dirty="0">
                <a:latin typeface="+mn-lt"/>
              </a:rPr>
              <a:t>Exhibit </a:t>
            </a:r>
            <a:r>
              <a:rPr lang="en-US" sz="2000" dirty="0">
                <a:latin typeface="+mn-lt"/>
              </a:rPr>
              <a:t>19-11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52800" y="394329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0" dirty="0">
                <a:latin typeface="+mn-lt"/>
              </a:rPr>
              <a:t>Exhibit </a:t>
            </a:r>
            <a:r>
              <a:rPr lang="en-US" sz="2000" dirty="0">
                <a:latin typeface="+mn-lt"/>
              </a:rPr>
              <a:t>19-12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5A3410-FCE1-3C46-8B79-52DA27A3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2CFAC-AEAD-E3CF-4A0F-AAA98145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767773"/>
            <a:ext cx="7567613" cy="2137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8B6F90-AD77-F265-E5FD-B894247C7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4314764"/>
            <a:ext cx="6724650" cy="1314450"/>
          </a:xfrm>
          <a:prstGeom prst="rect">
            <a:avLst/>
          </a:prstGeom>
        </p:spPr>
      </p:pic>
      <p:cxnSp>
        <p:nvCxnSpPr>
          <p:cNvPr id="3" name="Straight Arrow Connector 5">
            <a:extLst>
              <a:ext uri="{FF2B5EF4-FFF2-40B4-BE49-F238E27FC236}">
                <a16:creationId xmlns:a16="http://schemas.microsoft.com/office/drawing/2014/main" id="{AA354CCE-FEE5-D363-0913-17364939977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191000" y="2819400"/>
            <a:ext cx="838200" cy="9144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>
            <a:extLst>
              <a:ext uri="{FF2B5EF4-FFF2-40B4-BE49-F238E27FC236}">
                <a16:creationId xmlns:a16="http://schemas.microsoft.com/office/drawing/2014/main" id="{3D167BF9-A240-DBE3-5943-7ABA34694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606225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n-lt"/>
              </a:rPr>
              <a:t>Important: Tax liability is NOT = BTCF × tax rate</a:t>
            </a:r>
            <a:r>
              <a:rPr lang="en-US" dirty="0"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21715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096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How is Required After-Tax Discount Rate Determined?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3999"/>
            <a:ext cx="8229600" cy="533400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600" dirty="0"/>
              <a:t>Assume: required levered before-tax return on equity = 14%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600" dirty="0"/>
              <a:t>Assume a weighted average of the tax rate on wage income &amp; tax rate on capital gain income = 24%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600" dirty="0"/>
              <a:t>After-tax required return = 14% </a:t>
            </a:r>
            <a:r>
              <a:rPr lang="en-US" sz="2600" dirty="0">
                <a:cs typeface="Arial" charset="0"/>
              </a:rPr>
              <a:t>−</a:t>
            </a:r>
            <a:r>
              <a:rPr lang="en-US" sz="2600" dirty="0"/>
              <a:t> (0.24 </a:t>
            </a:r>
            <a:r>
              <a:rPr lang="en-US" sz="2600" baseline="14000" dirty="0"/>
              <a:t>×</a:t>
            </a:r>
            <a:r>
              <a:rPr lang="en-US" sz="2600" dirty="0"/>
              <a:t> 14%)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600" dirty="0"/>
              <a:t>			                            = 14% × (1 </a:t>
            </a:r>
            <a:r>
              <a:rPr lang="en-US" sz="2600" dirty="0">
                <a:cs typeface="Arial" charset="0"/>
              </a:rPr>
              <a:t>− 0</a:t>
            </a:r>
            <a:r>
              <a:rPr lang="en-US" sz="2600" dirty="0"/>
              <a:t>.24)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600" dirty="0"/>
              <a:t>					      = 10.6%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600" dirty="0"/>
              <a:t>That is, a reasonable assumption is:</a:t>
            </a:r>
          </a:p>
          <a:p>
            <a:pPr marL="118872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600" dirty="0"/>
              <a:t>       required after-tax return = before-tax return </a:t>
            </a:r>
            <a:r>
              <a:rPr lang="en-US" sz="2600" baseline="14000" dirty="0"/>
              <a:t>×</a:t>
            </a:r>
            <a:r>
              <a:rPr lang="en-US" sz="2600" dirty="0"/>
              <a:t>      	(1</a:t>
            </a:r>
            <a:r>
              <a:rPr lang="en-US" sz="2600" dirty="0">
                <a:cs typeface="Arial" charset="0"/>
              </a:rPr>
              <a:t>−</a:t>
            </a:r>
            <a:r>
              <a:rPr lang="en-US" sz="2600" i="1" dirty="0"/>
              <a:t>TR</a:t>
            </a:r>
            <a:r>
              <a:rPr lang="en-US" sz="2600" dirty="0"/>
              <a:t>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600" dirty="0"/>
              <a:t>    where</a:t>
            </a:r>
            <a:r>
              <a:rPr lang="en-US" sz="2600" i="1" dirty="0"/>
              <a:t> TR</a:t>
            </a:r>
            <a:r>
              <a:rPr lang="en-US" sz="2600" dirty="0"/>
              <a:t> is investor’s effective tax rate on CRE taxable income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EB2C8-DC97-4D8B-8827-B1C4EC83B14A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7E581F-7346-B1D8-1B9E-5FA8155F2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Centre Point: After-Tax </a:t>
            </a:r>
            <a:r>
              <a:rPr lang="en-US" sz="3600" i="1" dirty="0"/>
              <a:t>NPV</a:t>
            </a:r>
            <a:r>
              <a:rPr lang="en-US" sz="3600" dirty="0"/>
              <a:t> &amp; </a:t>
            </a:r>
            <a:r>
              <a:rPr lang="en-US" sz="3600" i="1" dirty="0"/>
              <a:t>IRR</a:t>
            </a:r>
          </a:p>
        </p:txBody>
      </p:sp>
      <p:sp>
        <p:nvSpPr>
          <p:cNvPr id="1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226AE-2F52-4F87-B6CB-A69FA59E606A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457200" y="5481935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Note</a:t>
            </a:r>
            <a:r>
              <a:rPr lang="en-US" sz="2400" i="1" dirty="0">
                <a:latin typeface="+mn-lt"/>
              </a:rPr>
              <a:t>: IRR</a:t>
            </a:r>
            <a:r>
              <a:rPr lang="en-US" sz="2400" dirty="0">
                <a:latin typeface="+mn-lt"/>
              </a:rPr>
              <a:t> falls 24%: (16.9 – 12.8) </a:t>
            </a:r>
            <a:r>
              <a:rPr lang="en-US" sz="2400" dirty="0">
                <a:latin typeface="+mn-lt"/>
                <a:cs typeface="Tahoma" pitchFamily="34" charset="0"/>
              </a:rPr>
              <a:t>÷</a:t>
            </a:r>
            <a:r>
              <a:rPr lang="en-US" sz="2400" dirty="0">
                <a:latin typeface="+mn-lt"/>
              </a:rPr>
              <a:t> 16.9 = 0.24 or 24%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52800" y="160020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0" dirty="0">
                <a:latin typeface="+mn-lt"/>
              </a:rPr>
              <a:t>Exhibit </a:t>
            </a:r>
            <a:r>
              <a:rPr lang="en-US" sz="2000" dirty="0">
                <a:latin typeface="+mn-lt"/>
              </a:rPr>
              <a:t>19-13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6A921F-D10B-BB84-F6D9-5F52A0F24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D01E5-B145-642C-4B7D-6A48B77BE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81" y="1938040"/>
            <a:ext cx="8159819" cy="354389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Comparison of Three Scenarios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962400"/>
            <a:ext cx="8229600" cy="2057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400" dirty="0"/>
              <a:t>Some important conclusions: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200" dirty="0"/>
              <a:t>Leverage increases </a:t>
            </a:r>
            <a:r>
              <a:rPr lang="en-US" sz="2200" i="1" dirty="0"/>
              <a:t>expected</a:t>
            </a:r>
            <a:r>
              <a:rPr lang="en-US" sz="2200" dirty="0"/>
              <a:t> Centre Point equity returns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1800" dirty="0"/>
              <a:t>But expected returns may not be realized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200" dirty="0"/>
              <a:t>Taxes significantly reduce investor CFs </a:t>
            </a:r>
            <a:r>
              <a:rPr lang="en-US" sz="1800" dirty="0"/>
              <a:t>&amp;</a:t>
            </a:r>
            <a:r>
              <a:rPr lang="en-US" sz="2200" dirty="0"/>
              <a:t> equity returns</a:t>
            </a:r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404CE-AD21-49BE-8186-58C17083114C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76600" y="190500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0" dirty="0">
                <a:latin typeface="+mn-lt"/>
              </a:rPr>
              <a:t>Exhibit </a:t>
            </a:r>
            <a:r>
              <a:rPr lang="en-US" sz="2000" dirty="0">
                <a:latin typeface="+mn-lt"/>
              </a:rPr>
              <a:t>19-14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AFEBFB-D1AD-E7DB-288D-06EC40BD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E2F9A-5AC1-9B14-BB00-3B3C2807D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286000"/>
            <a:ext cx="8258175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More Detailed Cash Flow Projections 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dirty="0"/>
              <a:t>The pro </a:t>
            </a:r>
            <a:r>
              <a:rPr lang="en-US" dirty="0" err="1"/>
              <a:t>formas</a:t>
            </a:r>
            <a:r>
              <a:rPr lang="en-US" dirty="0"/>
              <a:t> detailed in Exhibits 19-2 - 19-13 display major categories of revenues </a:t>
            </a:r>
            <a:r>
              <a:rPr lang="en-US" sz="2400" dirty="0"/>
              <a:t>&amp;</a:t>
            </a:r>
            <a:r>
              <a:rPr lang="en-US" dirty="0"/>
              <a:t> expenses</a:t>
            </a:r>
          </a:p>
          <a:p>
            <a:pPr eaLnBrk="1" hangingPunct="1">
              <a:spcBef>
                <a:spcPts val="600"/>
              </a:spcBef>
            </a:pPr>
            <a:r>
              <a:rPr lang="en-US" dirty="0"/>
              <a:t>However, most RE pro </a:t>
            </a:r>
            <a:r>
              <a:rPr lang="en-US" dirty="0" err="1"/>
              <a:t>formas</a:t>
            </a:r>
            <a:r>
              <a:rPr lang="en-US" dirty="0"/>
              <a:t> provide significantly more detail on projections of 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revenue sources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vacancies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operating expenses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capital expenditures</a:t>
            </a:r>
          </a:p>
          <a:p>
            <a:pPr eaLnBrk="1" hangingPunct="1">
              <a:spcBef>
                <a:spcPts val="600"/>
              </a:spcBef>
            </a:pPr>
            <a:r>
              <a:rPr lang="en-US" dirty="0"/>
              <a:t>See Exhibit 19-15 for an example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181DF-7150-45D7-B5E3-89B550FC245D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5D29A9-DAC8-2D70-7B77-9C217844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Overview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153400" cy="4724400"/>
          </a:xfrm>
        </p:spPr>
        <p:txBody>
          <a:bodyPr/>
          <a:lstStyle/>
          <a:p>
            <a:pPr eaLnBrk="1" hangingPunct="1"/>
            <a:r>
              <a:rPr lang="en-US" dirty="0"/>
              <a:t>Limitation of these single-year return measures </a:t>
            </a:r>
            <a:r>
              <a:rPr lang="en-US" sz="2400" dirty="0"/>
              <a:t>&amp;</a:t>
            </a:r>
            <a:r>
              <a:rPr lang="en-US" dirty="0"/>
              <a:t> ratios?</a:t>
            </a:r>
          </a:p>
          <a:p>
            <a:pPr lvl="1" eaLnBrk="1" hangingPunct="1"/>
            <a:r>
              <a:rPr lang="en-US" dirty="0"/>
              <a:t>They don’t explicitly incorporate the income producing ability of property beyond 1</a:t>
            </a:r>
            <a:r>
              <a:rPr lang="en-US" baseline="30000" dirty="0"/>
              <a:t>st</a:t>
            </a:r>
            <a:r>
              <a:rPr lang="en-US" dirty="0"/>
              <a:t> year of rental operations</a:t>
            </a:r>
          </a:p>
          <a:p>
            <a:pPr lvl="2"/>
            <a:r>
              <a:rPr lang="en-US" dirty="0"/>
              <a:t>May lead to suboptimal investment decisions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4769-3F12-4E3C-AD24-A328471AFD84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871A31-528A-3D58-1E6F-C0D01AC94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226AE-2F52-4F87-B6CB-A69FA59E606A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239000" y="14478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0" dirty="0">
                <a:latin typeface="+mn-lt"/>
              </a:rPr>
              <a:t>Exhibit </a:t>
            </a:r>
            <a:r>
              <a:rPr lang="en-US" sz="2000" dirty="0">
                <a:latin typeface="+mn-lt"/>
              </a:rPr>
              <a:t>19-14</a:t>
            </a:r>
          </a:p>
          <a:p>
            <a:pPr algn="ctr">
              <a:defRPr/>
            </a:pPr>
            <a:r>
              <a:rPr lang="en-US" sz="2000" dirty="0">
                <a:latin typeface="+mn-lt"/>
              </a:rPr>
              <a:t>ARGUS Enterprise   Pro Forma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239000" y="5401270"/>
            <a:ext cx="1905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Note: a below-line treatment of CAPX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11B79-EE30-A252-36BB-FCB0F7392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801" y="6536256"/>
            <a:ext cx="7691115" cy="274320"/>
          </a:xfrm>
        </p:spPr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1B3E08-718A-C66D-0385-4CF0B3AA8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162800" cy="66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40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Risk Analysis: Varying the Assumptions 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001000" cy="5105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/>
              <a:t>Sensitivity analysis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Most likely scenario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Worst-case scenario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Best-case scenario</a:t>
            </a:r>
          </a:p>
          <a:p>
            <a:pPr eaLnBrk="1" hangingPunct="1">
              <a:spcBef>
                <a:spcPts val="600"/>
              </a:spcBef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r>
              <a:rPr lang="en-US" dirty="0"/>
              <a:t>Value of computer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Excel spreadsheets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Specialized software such as ARGUS Enterprise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79303-0DAC-4178-B3FF-C8AF2BE5CDDF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0668DA-C311-5279-4824-15D230613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Overview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 marL="400050" indent="-400050" eaLnBrk="1" hangingPunct="1"/>
            <a:r>
              <a:rPr lang="en-US" dirty="0"/>
              <a:t>Many investors also perform multi-year analyses of potential acquisitions</a:t>
            </a:r>
          </a:p>
          <a:p>
            <a:pPr marL="400050" indent="-400050" eaLnBrk="1" hangingPunct="1"/>
            <a:r>
              <a:rPr lang="en-US" dirty="0"/>
              <a:t>When using multi-year discounted CF decision making methods, investor must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dirty="0"/>
              <a:t>estimate how long she expects to hold property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dirty="0"/>
              <a:t>make explicit forecasts of:</a:t>
            </a:r>
          </a:p>
          <a:p>
            <a:pPr marL="1238250" lvl="2" indent="-381000" eaLnBrk="1" hangingPunct="1"/>
            <a:r>
              <a:rPr lang="en-US" dirty="0"/>
              <a:t>property’s net CF for each year, </a:t>
            </a:r>
          </a:p>
          <a:p>
            <a:pPr marL="1238250" lvl="2" indent="-381000" eaLnBrk="1" hangingPunct="1"/>
            <a:r>
              <a:rPr lang="en-US" dirty="0"/>
              <a:t>net CF produced by expected sale of property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dirty="0"/>
              <a:t>Select rate of return at which to discount all future CFs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A67229-A459-1034-99B3-E399F302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78D8A1-3798-6407-1FC1-865ED884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01B3E1-028B-DD99-7C18-EEF6A4E20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69281"/>
            <a:ext cx="7658100" cy="4642067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93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Centre Point Office Building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22D38-D757-4CEF-9E9C-615507B1C179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52800" y="152400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0" dirty="0">
                <a:latin typeface="+mn-lt"/>
              </a:rPr>
              <a:t>Exhibit 19-1</a:t>
            </a:r>
          </a:p>
        </p:txBody>
      </p:sp>
      <p:sp>
        <p:nvSpPr>
          <p:cNvPr id="6" name="Right Brace 24"/>
          <p:cNvSpPr>
            <a:spLocks/>
          </p:cNvSpPr>
          <p:nvPr/>
        </p:nvSpPr>
        <p:spPr bwMode="auto">
          <a:xfrm>
            <a:off x="5486400" y="5287962"/>
            <a:ext cx="152400" cy="1005840"/>
          </a:xfrm>
          <a:prstGeom prst="rightBrace">
            <a:avLst>
              <a:gd name="adj1" fmla="val 8308"/>
              <a:gd name="adj2" fmla="val 50000"/>
            </a:avLst>
          </a:prstGeom>
          <a:solidFill>
            <a:srgbClr val="303F7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7" name="Straight Arrow Connector 5"/>
          <p:cNvCxnSpPr>
            <a:cxnSpLocks noChangeShapeType="1"/>
          </p:cNvCxnSpPr>
          <p:nvPr/>
        </p:nvCxnSpPr>
        <p:spPr bwMode="auto">
          <a:xfrm rot="10680000">
            <a:off x="5562485" y="5800503"/>
            <a:ext cx="533400" cy="15875"/>
          </a:xfrm>
          <a:prstGeom prst="straightConnector1">
            <a:avLst/>
          </a:prstGeom>
          <a:noFill/>
          <a:ln w="25400" algn="ctr">
            <a:solidFill>
              <a:srgbClr val="303F7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943600" y="5449888"/>
            <a:ext cx="2438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Mortgage financing assumptions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C60479-D18A-1EC3-CA60-30E3C662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8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AB9D9F-2152-A1C2-3E2A-9CE49AAD8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2182210"/>
            <a:ext cx="8763000" cy="2084989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93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Centre Point: 5-Year Pro Forma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267200"/>
            <a:ext cx="8839200" cy="2209800"/>
          </a:xfrm>
        </p:spPr>
        <p:txBody>
          <a:bodyPr>
            <a:normAutofit lnSpcReduction="10000"/>
          </a:bodyPr>
          <a:lstStyle/>
          <a:p>
            <a:pPr marL="400050" indent="-400050" eaLnBrk="1" hangingPunct="1">
              <a:spcBef>
                <a:spcPts val="600"/>
              </a:spcBef>
            </a:pPr>
            <a:r>
              <a:rPr lang="en-US" sz="2400" dirty="0"/>
              <a:t>PGI is projected to grow 3% per year, the assumed rate of growth in market rents</a:t>
            </a:r>
          </a:p>
          <a:p>
            <a:pPr marL="400050" indent="-400050" eaLnBrk="1" hangingPunct="1">
              <a:spcBef>
                <a:spcPts val="600"/>
              </a:spcBef>
            </a:pPr>
            <a:r>
              <a:rPr lang="en-US" sz="2400" dirty="0"/>
              <a:t>If the purchased property is subject to one or more leases, the contract rent on these leases would have to be incorporated into PGI projections</a:t>
            </a:r>
          </a:p>
          <a:p>
            <a:pPr marL="692658" lvl="1" indent="-400050">
              <a:spcBef>
                <a:spcPts val="600"/>
              </a:spcBef>
            </a:pPr>
            <a:r>
              <a:rPr lang="en-US" sz="2000" dirty="0"/>
              <a:t>i.e., “potential“ rental income is limited by existing leases</a:t>
            </a:r>
          </a:p>
          <a:p>
            <a:pPr marL="692658" lvl="1" indent="-400050">
              <a:spcBef>
                <a:spcPts val="600"/>
              </a:spcBef>
            </a:pPr>
            <a:endParaRPr lang="en-US" sz="2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22D38-D757-4CEF-9E9C-615507B1C179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76600" y="152400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0" dirty="0">
                <a:latin typeface="+mn-lt"/>
              </a:rPr>
              <a:t>Exhibit 19-2</a:t>
            </a:r>
          </a:p>
        </p:txBody>
      </p:sp>
      <p:cxnSp>
        <p:nvCxnSpPr>
          <p:cNvPr id="10" name="Straight Arrow Connector 5"/>
          <p:cNvCxnSpPr>
            <a:cxnSpLocks noChangeShapeType="1"/>
          </p:cNvCxnSpPr>
          <p:nvPr/>
        </p:nvCxnSpPr>
        <p:spPr bwMode="auto">
          <a:xfrm flipH="1">
            <a:off x="4648200" y="2182209"/>
            <a:ext cx="381000" cy="428367"/>
          </a:xfrm>
          <a:prstGeom prst="straightConnector1">
            <a:avLst/>
          </a:prstGeom>
          <a:noFill/>
          <a:ln w="25400" algn="ctr">
            <a:solidFill>
              <a:srgbClr val="303F7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H="1">
            <a:off x="5600700" y="2182209"/>
            <a:ext cx="295275" cy="428367"/>
          </a:xfrm>
          <a:prstGeom prst="straightConnector1">
            <a:avLst/>
          </a:prstGeom>
          <a:noFill/>
          <a:ln w="25400" algn="ctr">
            <a:solidFill>
              <a:srgbClr val="303F7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438650" y="1949377"/>
            <a:ext cx="2514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0" dirty="0">
                <a:solidFill>
                  <a:srgbClr val="303F70"/>
                </a:solidFill>
                <a:latin typeface="+mn-lt"/>
              </a:rPr>
              <a:t>Very simple lease structure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2E2F4E-CF4A-B579-96CF-0656FC2A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A2908B0A-0787-70A4-5C80-ADA9B7406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47800"/>
            <a:ext cx="37377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0" dirty="0">
                <a:solidFill>
                  <a:srgbClr val="303F70"/>
                </a:solidFill>
                <a:latin typeface="+mn-lt"/>
              </a:rPr>
              <a:t>Rent expected to be collected from the 8  tenants would be separately estimated and then aggregated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50E641-6EB4-A12A-0004-6755FB655C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2182209"/>
            <a:ext cx="1371600" cy="428367"/>
          </a:xfrm>
          <a:prstGeom prst="straightConnector1">
            <a:avLst/>
          </a:prstGeom>
          <a:noFill/>
          <a:ln w="25400" algn="ctr">
            <a:solidFill>
              <a:srgbClr val="303F7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5958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2414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Effects of Leverage on Centre Point Cash Inflows </a:t>
            </a:r>
            <a:r>
              <a:rPr lang="en-US" sz="3200" dirty="0"/>
              <a:t>&amp;</a:t>
            </a:r>
            <a:r>
              <a:rPr lang="en-US" sz="3600" dirty="0"/>
              <a:t> Outflows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4459287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dirty="0"/>
              <a:t>Loan Terms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75% loan, 30 years, 6.5% annual interest rate, total up-front fees = 3% of loan amount</a:t>
            </a:r>
          </a:p>
          <a:p>
            <a:pPr eaLnBrk="1" hangingPunct="1">
              <a:spcBef>
                <a:spcPts val="600"/>
              </a:spcBef>
            </a:pPr>
            <a:r>
              <a:rPr lang="en-US" dirty="0"/>
              <a:t>Net loan proceeds: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dirty="0"/>
              <a:t>	 	=  </a:t>
            </a:r>
            <a:r>
              <a:rPr lang="en-US" sz="2800" dirty="0"/>
              <a:t>$792,000 </a:t>
            </a:r>
            <a:r>
              <a:rPr lang="en-US" sz="2800" dirty="0">
                <a:cs typeface="Arial" charset="0"/>
              </a:rPr>
              <a:t>−</a:t>
            </a:r>
            <a:r>
              <a:rPr lang="en-US" sz="2800" dirty="0"/>
              <a:t> (0.03 </a:t>
            </a:r>
            <a:r>
              <a:rPr lang="en-US" sz="2800" baseline="14000" dirty="0"/>
              <a:t>×</a:t>
            </a:r>
            <a:r>
              <a:rPr lang="en-US" sz="2800" dirty="0"/>
              <a:t> 792,000)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800" dirty="0"/>
              <a:t>	 	=  $768,240</a:t>
            </a:r>
          </a:p>
          <a:p>
            <a:pPr>
              <a:spcBef>
                <a:spcPts val="600"/>
              </a:spcBef>
            </a:pPr>
            <a:r>
              <a:rPr lang="en-US" dirty="0"/>
              <a:t>Required equity </a:t>
            </a:r>
            <a:r>
              <a:rPr lang="en-US" sz="2800" dirty="0"/>
              <a:t>= $1,056,000 </a:t>
            </a:r>
            <a:r>
              <a:rPr lang="en-US" dirty="0">
                <a:cs typeface="Arial" charset="0"/>
              </a:rPr>
              <a:t>−</a:t>
            </a:r>
            <a:r>
              <a:rPr lang="en-US" sz="2800" dirty="0"/>
              <a:t> $768,240           			              = $287,760</a:t>
            </a:r>
          </a:p>
          <a:p>
            <a:pPr eaLnBrk="1" hangingPunct="1">
              <a:spcBef>
                <a:spcPts val="600"/>
              </a:spcBef>
            </a:pPr>
            <a:r>
              <a:rPr lang="en-US" dirty="0"/>
              <a:t>Payment: $5,005.98 or $60,072 per year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9B1FF-472E-4914-83D9-65DAC483984A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371043-81FA-5061-DF0D-52C958BAD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7C6CF022-E30C-B1D6-72E1-3E1EB7835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938046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= $23,760</a:t>
            </a:r>
          </a:p>
        </p:txBody>
      </p:sp>
      <p:cxnSp>
        <p:nvCxnSpPr>
          <p:cNvPr id="5" name="Straight Arrow Connector 5">
            <a:extLst>
              <a:ext uri="{FF2B5EF4-FFF2-40B4-BE49-F238E27FC236}">
                <a16:creationId xmlns:a16="http://schemas.microsoft.com/office/drawing/2014/main" id="{1EF32F8C-CE52-375E-700D-293049863C4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486400" y="3124200"/>
            <a:ext cx="304800" cy="304800"/>
          </a:xfrm>
          <a:prstGeom prst="straightConnector1">
            <a:avLst/>
          </a:prstGeom>
          <a:noFill/>
          <a:ln w="25400" algn="ctr">
            <a:solidFill>
              <a:srgbClr val="303F7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7851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Centre Point w. Mortgage Financing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2576513"/>
            <a:ext cx="9144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1612900" algn="l"/>
              </a:tabLst>
            </a:pPr>
            <a:endParaRPr lang="en-US" sz="4200" b="0">
              <a:solidFill>
                <a:srgbClr val="303F70"/>
              </a:solidFill>
              <a:latin typeface="Garamond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52800" y="165729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0" dirty="0">
                <a:latin typeface="+mn-lt"/>
              </a:rPr>
              <a:t>Exhibit 19-4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3962400"/>
            <a:ext cx="8839200" cy="2514600"/>
          </a:xfrm>
          <a:prstGeom prst="rect">
            <a:avLst/>
          </a:prstGeom>
        </p:spPr>
        <p:txBody>
          <a:bodyPr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0050" indent="-400050" fontAlgn="auto"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BTCFs are “levered” cash flows</a:t>
            </a:r>
          </a:p>
          <a:p>
            <a:pPr marL="400050" indent="-400050" fontAlgn="auto"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Lender(s) has first claim on the property’s cash flows</a:t>
            </a:r>
          </a:p>
          <a:p>
            <a:pPr marL="692658" lvl="1" indent="-400050" fontAlgn="auto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Owner’s claim on a property’s CFs refereed to as a “residual claim”?</a:t>
            </a:r>
          </a:p>
          <a:p>
            <a:pPr marL="400050" indent="-400050" fontAlgn="auto"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Valuation of the CFs to the equity investor is accomplished by discounting the projected levered CFs</a:t>
            </a:r>
          </a:p>
          <a:p>
            <a:pPr marL="692658" lvl="1" indent="-400050" fontAlgn="auto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At the required levered rate of return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A6E97C-2166-D591-BC55-D8D12C32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5EC5C-7607-8A89-E6C3-53E1B5DA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8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A9B89A-B7C8-92EA-E48A-E6AA87BB3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46" y="2057400"/>
            <a:ext cx="8746114" cy="179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4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2E6CA03-E25B-0526-E480-C3B5EEC9C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385368"/>
            <a:ext cx="6619875" cy="20574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Centre Point w. Mortgage Financing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2576513"/>
            <a:ext cx="9144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1612900" algn="l"/>
              </a:tabLst>
            </a:pPr>
            <a:endParaRPr lang="en-US" sz="4200" b="0">
              <a:solidFill>
                <a:srgbClr val="303F70"/>
              </a:solidFill>
              <a:latin typeface="Garamond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76600" y="158109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0" dirty="0">
                <a:latin typeface="+mn-lt"/>
              </a:rPr>
              <a:t>Exhibit 19-4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248400" y="3926619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0" dirty="0" err="1">
                <a:solidFill>
                  <a:srgbClr val="303F70"/>
                </a:solidFill>
                <a:latin typeface="+mn-lt"/>
              </a:rPr>
              <a:t>Yr</a:t>
            </a:r>
            <a:r>
              <a:rPr lang="en-US" sz="1600" b="0" dirty="0">
                <a:solidFill>
                  <a:srgbClr val="303F70"/>
                </a:solidFill>
                <a:latin typeface="+mn-lt"/>
              </a:rPr>
              <a:t> 6 NOI “capped” at 8.</a:t>
            </a:r>
            <a:r>
              <a:rPr lang="en-US" sz="1600" dirty="0">
                <a:solidFill>
                  <a:srgbClr val="27436B"/>
                </a:solidFill>
                <a:latin typeface="+mn-lt"/>
              </a:rPr>
              <a:t>7</a:t>
            </a:r>
            <a:r>
              <a:rPr lang="en-US" sz="1600" b="0" dirty="0">
                <a:solidFill>
                  <a:srgbClr val="303F70"/>
                </a:solidFill>
                <a:latin typeface="+mn-lt"/>
              </a:rPr>
              <a:t>5%</a:t>
            </a:r>
          </a:p>
        </p:txBody>
      </p:sp>
      <p:cxnSp>
        <p:nvCxnSpPr>
          <p:cNvPr id="7178" name="Straight Arrow Connector 5"/>
          <p:cNvCxnSpPr>
            <a:cxnSpLocks noChangeShapeType="1"/>
          </p:cNvCxnSpPr>
          <p:nvPr/>
        </p:nvCxnSpPr>
        <p:spPr bwMode="auto">
          <a:xfrm flipH="1">
            <a:off x="6934200" y="4216747"/>
            <a:ext cx="457200" cy="507653"/>
          </a:xfrm>
          <a:prstGeom prst="straightConnector1">
            <a:avLst/>
          </a:prstGeom>
          <a:noFill/>
          <a:ln w="25400" algn="ctr">
            <a:solidFill>
              <a:srgbClr val="303F7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286531" y="4265173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>
                <a:solidFill>
                  <a:srgbClr val="303F70"/>
                </a:solidFill>
                <a:latin typeface="+mn-lt"/>
              </a:rPr>
              <a:t>= $103,291/0.08</a:t>
            </a:r>
            <a:r>
              <a:rPr lang="en-US" sz="1400" dirty="0">
                <a:solidFill>
                  <a:srgbClr val="27436B"/>
                </a:solidFill>
                <a:latin typeface="+mn-lt"/>
              </a:rPr>
              <a:t>7</a:t>
            </a:r>
            <a:r>
              <a:rPr lang="en-US" sz="1400" b="0" dirty="0">
                <a:solidFill>
                  <a:srgbClr val="303F70"/>
                </a:solidFill>
                <a:latin typeface="+mn-lt"/>
              </a:rPr>
              <a:t>5</a:t>
            </a:r>
          </a:p>
          <a:p>
            <a:pPr>
              <a:defRPr/>
            </a:pPr>
            <a:r>
              <a:rPr lang="en-US" sz="1400" b="0" dirty="0">
                <a:solidFill>
                  <a:srgbClr val="303F70"/>
                </a:solidFill>
                <a:latin typeface="+mn-lt"/>
              </a:rPr>
              <a:t>= $1,180,469 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76600" y="401949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0" dirty="0">
                <a:latin typeface="+mn-lt"/>
              </a:rPr>
              <a:t>Exhibit 19-5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502BE9-B67E-38C7-7C68-E403D446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C8D1F6-CFEE-FD97-5487-7079551D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9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62877-9CA4-62EC-8B59-59B6B2552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51" y="1982721"/>
            <a:ext cx="82772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52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Modu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7677</TotalTime>
  <Words>2111</Words>
  <Application>Microsoft Office PowerPoint</Application>
  <PresentationFormat>On-screen Show (4:3)</PresentationFormat>
  <Paragraphs>230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Book Antiqua</vt:lpstr>
      <vt:lpstr>Calibri</vt:lpstr>
      <vt:lpstr>Garamond</vt:lpstr>
      <vt:lpstr>Lucida Sans</vt:lpstr>
      <vt:lpstr>Times</vt:lpstr>
      <vt:lpstr>Times New Roman</vt:lpstr>
      <vt:lpstr>Wingdings</vt:lpstr>
      <vt:lpstr>Wingdings 2</vt:lpstr>
      <vt:lpstr>2_Module</vt:lpstr>
      <vt:lpstr>Chapter 19</vt:lpstr>
      <vt:lpstr>Overview</vt:lpstr>
      <vt:lpstr>Overview</vt:lpstr>
      <vt:lpstr>Overview</vt:lpstr>
      <vt:lpstr>Centre Point Office Building</vt:lpstr>
      <vt:lpstr>Centre Point: 5-Year Pro Forma</vt:lpstr>
      <vt:lpstr>Effects of Leverage on Centre Point Cash Inflows &amp; Outflows</vt:lpstr>
      <vt:lpstr>Centre Point w. Mortgage Financing</vt:lpstr>
      <vt:lpstr>Centre Point w. Mortgage Financing</vt:lpstr>
      <vt:lpstr>Present Value of Levered Cash Flows</vt:lpstr>
      <vt:lpstr>So…From Where Do Discount Rates Come?</vt:lpstr>
      <vt:lpstr>Selecting Discount Rates</vt:lpstr>
      <vt:lpstr>U.S. Example: Class A (least risky) Apartment Properties (through 2021Q2)</vt:lpstr>
      <vt:lpstr>Selecting Discount Rates</vt:lpstr>
      <vt:lpstr>Net Present Value of Centre Point</vt:lpstr>
      <vt:lpstr>Effect on NPV of Variation in Discount Rate</vt:lpstr>
      <vt:lpstr>Why IRR Is Technically Inferior to NPV as an Investment Criterion</vt:lpstr>
      <vt:lpstr>PowerPoint Presentation</vt:lpstr>
      <vt:lpstr>Effects of Leverage on NPV &amp; IRR</vt:lpstr>
      <vt:lpstr>When Will Leverage Increase NPV &amp; IRR? </vt:lpstr>
      <vt:lpstr>Impact of Leverage on Risk of Equity Investment (Exhibit 19-9)</vt:lpstr>
      <vt:lpstr>Summary: The Effects of Leverage</vt:lpstr>
      <vt:lpstr>PowerPoint Presentation</vt:lpstr>
      <vt:lpstr>Income Taxes, Cash Flows &amp; Returns </vt:lpstr>
      <vt:lpstr>Centre Point: After-Tax Cash Flows</vt:lpstr>
      <vt:lpstr>How is Required After-Tax Discount Rate Determined?</vt:lpstr>
      <vt:lpstr>Centre Point: After-Tax NPV &amp; IRR</vt:lpstr>
      <vt:lpstr>Comparison of Three Scenarios</vt:lpstr>
      <vt:lpstr>More Detailed Cash Flow Projections </vt:lpstr>
      <vt:lpstr>PowerPoint Presentation</vt:lpstr>
      <vt:lpstr>Risk Analysis: Varying the Assumptions 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20:</dc:title>
  <dc:creator>Katherine Mau</dc:creator>
  <cp:lastModifiedBy>Schrenk, Lawrence</cp:lastModifiedBy>
  <cp:revision>48</cp:revision>
  <dcterms:created xsi:type="dcterms:W3CDTF">2009-06-23T15:20:15Z</dcterms:created>
  <dcterms:modified xsi:type="dcterms:W3CDTF">2024-08-29T13:39:55Z</dcterms:modified>
</cp:coreProperties>
</file>