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38"/>
  </p:notesMasterIdLst>
  <p:handoutMasterIdLst>
    <p:handoutMasterId r:id="rId39"/>
  </p:handoutMasterIdLst>
  <p:sldIdLst>
    <p:sldId id="360" r:id="rId2"/>
    <p:sldId id="354" r:id="rId3"/>
    <p:sldId id="347" r:id="rId4"/>
    <p:sldId id="346" r:id="rId5"/>
    <p:sldId id="333" r:id="rId6"/>
    <p:sldId id="332" r:id="rId7"/>
    <p:sldId id="314" r:id="rId8"/>
    <p:sldId id="355" r:id="rId9"/>
    <p:sldId id="316" r:id="rId10"/>
    <p:sldId id="356" r:id="rId11"/>
    <p:sldId id="318" r:id="rId12"/>
    <p:sldId id="317" r:id="rId13"/>
    <p:sldId id="334" r:id="rId14"/>
    <p:sldId id="335" r:id="rId15"/>
    <p:sldId id="357" r:id="rId16"/>
    <p:sldId id="319" r:id="rId17"/>
    <p:sldId id="349" r:id="rId18"/>
    <p:sldId id="350" r:id="rId19"/>
    <p:sldId id="321" r:id="rId20"/>
    <p:sldId id="322" r:id="rId21"/>
    <p:sldId id="340" r:id="rId22"/>
    <p:sldId id="323" r:id="rId23"/>
    <p:sldId id="352" r:id="rId24"/>
    <p:sldId id="324" r:id="rId25"/>
    <p:sldId id="326" r:id="rId26"/>
    <p:sldId id="327" r:id="rId27"/>
    <p:sldId id="328" r:id="rId28"/>
    <p:sldId id="329" r:id="rId29"/>
    <p:sldId id="351" r:id="rId30"/>
    <p:sldId id="331" r:id="rId31"/>
    <p:sldId id="341" r:id="rId32"/>
    <p:sldId id="358" r:id="rId33"/>
    <p:sldId id="343" r:id="rId34"/>
    <p:sldId id="344" r:id="rId35"/>
    <p:sldId id="353" r:id="rId36"/>
    <p:sldId id="359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436B"/>
    <a:srgbClr val="39639D"/>
    <a:srgbClr val="F26F3A"/>
    <a:srgbClr val="FFF0B1"/>
    <a:srgbClr val="E69502"/>
    <a:srgbClr val="FFE3B1"/>
    <a:srgbClr val="CCCCFF"/>
    <a:srgbClr val="303F70"/>
    <a:srgbClr val="E7AC00"/>
    <a:srgbClr val="FAF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66" autoAdjust="0"/>
    <p:restoredTop sz="94630" autoAdjust="0"/>
  </p:normalViewPr>
  <p:slideViewPr>
    <p:cSldViewPr>
      <p:cViewPr varScale="1">
        <p:scale>
          <a:sx n="105" d="100"/>
          <a:sy n="105" d="100"/>
        </p:scale>
        <p:origin x="115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D33ED03-4BE6-4676-BD7B-71A1DBBB9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65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EDD414E-7994-4940-ABD6-205F87FD2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13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04" y="346687"/>
            <a:ext cx="8996686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4515" y="48006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1889" y="1296115"/>
            <a:ext cx="9144000" cy="45720"/>
          </a:xfrm>
          <a:prstGeom prst="rect">
            <a:avLst/>
          </a:prstGeom>
          <a:solidFill>
            <a:srgbClr val="FFC000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476999"/>
            <a:ext cx="7767315" cy="27432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755025-1033-ED38-7EE0-293E506D1B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1447800" y="1341652"/>
            <a:ext cx="5791200" cy="433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45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66D4AAB-72D0-4667-907F-912476BCAB6B}" type="slidenum">
              <a:rPr lang="en-US" altLang="en-US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032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© MCGRAW HILL LLC. ALL RIGHTS RESERVED. NO REPRODUCTION OR DISTRIBUTION WITHOUT THE PRIOR WRITTEN CONSENT OF MCGRAW HILL LLC.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F46CC-6814-4D5D-BC47-844C27E89D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833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MCGRAW HILL LLC. ALL RIGHTS RESERVED. NO REPRODUCTION OR DISTRIBUTION WITHOUT THE PRIOR WRITTEN CONSENT OF MCGRAW HILL LLC.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7F385-59FA-4459-8F78-7FBD4F6865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120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19401" y="1515088"/>
            <a:ext cx="6063917" cy="4719559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D44C64-E16A-46A2-82C3-4595BBEB5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0811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14" y="85385"/>
            <a:ext cx="8996686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4515" y="48006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71115" y="1295932"/>
            <a:ext cx="9144000" cy="45720"/>
          </a:xfrm>
          <a:prstGeom prst="rect">
            <a:avLst/>
          </a:prstGeom>
          <a:solidFill>
            <a:srgbClr val="FFC000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476999"/>
            <a:ext cx="7767315" cy="27432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755025-1033-ED38-7EE0-293E506D1B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1432977" y="1343702"/>
            <a:ext cx="5353476" cy="400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53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>
            <a:lvl1pPr>
              <a:defRPr sz="3600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944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30149-2EC9-4501-AB7B-E7DE0407788F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82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531B-C14E-4625-B468-64F860767C1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0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6846-6EF5-48D3-ACE1-8C09D6A31DEF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99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4F30-67A7-423B-B401-1A98CDE9ECB8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850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4FE1-3750-409B-865F-AE300458B58C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186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DB48-BE50-4650-A4F4-CC53C52AC6B5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90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C000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chemeClr val="tx2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99DC751-1D33-45B0-BECB-8F645D672552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76999"/>
            <a:ext cx="769111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ctr" eaLnBrk="1" latinLnBrk="0" hangingPunct="1">
              <a:defRPr kumimoji="0" sz="8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altLang="en-US" sz="900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27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bg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rgbClr val="27436B"/>
        </a:buClr>
        <a:buSzPct val="80000"/>
        <a:buFont typeface="Wingdings" pitchFamily="2" charset="2"/>
        <a:buChar char="§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rgbClr val="27436B"/>
        </a:buClr>
        <a:buSzPct val="90000"/>
        <a:buFont typeface="Wingdings" pitchFamily="2" charset="2"/>
        <a:buChar char="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rgbClr val="27436B"/>
        </a:buClr>
        <a:buFont typeface="Wingdings" pitchFamily="2" charset="2"/>
        <a:buChar char="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rgbClr val="27436B"/>
        </a:buClr>
        <a:buFont typeface="Wingdings" pitchFamily="2" charset="2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rgbClr val="27436B"/>
        </a:buClr>
        <a:buFont typeface="Wingdings" pitchFamily="2" charset="2"/>
        <a:buChar char="§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6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6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42B5-6651-627E-3641-37F00BDFA2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314" y="422887"/>
            <a:ext cx="8996686" cy="872513"/>
          </a:xfrm>
        </p:spPr>
        <p:txBody>
          <a:bodyPr>
            <a:normAutofit/>
          </a:bodyPr>
          <a:lstStyle/>
          <a:p>
            <a:r>
              <a:rPr lang="en-US" sz="4800" dirty="0"/>
              <a:t>Chapter 18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480A13-112D-4D7B-D690-464AD9E00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4724400"/>
            <a:ext cx="8077200" cy="149961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Investment Decisions: Ratios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C1DDD7-18EB-6F0C-D115-F74981897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442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More on Net Operating Income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001000" cy="46482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i="1" dirty="0"/>
              <a:t>NOI</a:t>
            </a:r>
            <a:r>
              <a:rPr lang="en-US" dirty="0"/>
              <a:t>: $'s that flow out of the property</a:t>
            </a:r>
          </a:p>
          <a:p>
            <a:pPr eaLnBrk="1" hangingPunct="1">
              <a:spcBef>
                <a:spcPts val="600"/>
              </a:spcBef>
            </a:pPr>
            <a:r>
              <a:rPr lang="en-US" i="1" dirty="0"/>
              <a:t>NOI</a:t>
            </a:r>
            <a:r>
              <a:rPr lang="en-US" dirty="0"/>
              <a:t> is the property's expected "dividend“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Assuming an above-line treatment of CAPX</a:t>
            </a:r>
          </a:p>
          <a:p>
            <a:pPr eaLnBrk="1" hangingPunct="1">
              <a:spcBef>
                <a:spcPts val="600"/>
              </a:spcBef>
            </a:pPr>
            <a:r>
              <a:rPr lang="en-US" dirty="0"/>
              <a:t>Projected stream of </a:t>
            </a:r>
            <a:r>
              <a:rPr lang="en-US" i="1" dirty="0"/>
              <a:t>NOI</a:t>
            </a:r>
            <a:r>
              <a:rPr lang="en-US" dirty="0"/>
              <a:t> is the </a:t>
            </a:r>
            <a:r>
              <a:rPr lang="en-US" u="sng" dirty="0"/>
              <a:t>fundamental</a:t>
            </a:r>
            <a:r>
              <a:rPr lang="en-US" dirty="0"/>
              <a:t> determinant of value</a:t>
            </a:r>
          </a:p>
          <a:p>
            <a:pPr eaLnBrk="1" hangingPunct="1">
              <a:spcBef>
                <a:spcPts val="600"/>
              </a:spcBef>
            </a:pPr>
            <a:r>
              <a:rPr lang="en-US" i="1" dirty="0"/>
              <a:t>NOI</a:t>
            </a:r>
            <a:r>
              <a:rPr lang="en-US" dirty="0"/>
              <a:t> must be sufficient to: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/>
              <a:t>service the mortgage debt </a:t>
            </a:r>
            <a:r>
              <a:rPr lang="en-US" u="sng" dirty="0"/>
              <a:t>and</a:t>
            </a:r>
            <a:r>
              <a:rPr lang="en-US" dirty="0"/>
              <a:t> 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/>
              <a:t>provide investor with an acceptable return on equity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2A95F-0952-4514-8E6C-5EB5AA52D316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270C2A-1393-DEBE-E90E-7FEFDF1BF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689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105727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Operating vs. Capital Expenditures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Operating expenses:  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Keep property operating </a:t>
            </a:r>
            <a:r>
              <a:rPr lang="en-US" sz="2200" dirty="0"/>
              <a:t>&amp;</a:t>
            </a:r>
            <a:r>
              <a:rPr lang="en-US" dirty="0"/>
              <a:t> competitive in its local market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Do not increase value or extend useful life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Examples: minor roof repairs, air conditioner servicing, lawn maintenance, utilities, etc.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endParaRPr lang="en-US" dirty="0"/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Capital Expenditures:  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Increases market value of property/extend useful life 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Examples: roof replacement, air-conditioner replacement, installation of new landscaping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132BB9-09D4-43D4-8435-816E881605C8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7FE18-DA29-2452-8966-FA6238AAD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20967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How Are Capital Expenditures Treated in Pro Forma? (It Depends)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15988" y="1600200"/>
            <a:ext cx="3427412" cy="3810000"/>
          </a:xfrm>
        </p:spPr>
        <p:txBody>
          <a:bodyPr>
            <a:normAutofit/>
          </a:bodyPr>
          <a:lstStyle/>
          <a:p>
            <a:pPr indent="0" eaLnBrk="1" hangingPunct="1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  <a:tabLst>
                <a:tab pos="914400" algn="l"/>
              </a:tabLst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Appraisal Terminology and Pro Forma:</a:t>
            </a:r>
          </a:p>
          <a:p>
            <a:pPr eaLnBrk="1" hangingPunct="1">
              <a:buFont typeface="Wingdings" pitchFamily="2" charset="2"/>
              <a:buNone/>
              <a:tabLst>
                <a:tab pos="914400" algn="l"/>
              </a:tabLst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	(“Above line”)</a:t>
            </a:r>
          </a:p>
          <a:p>
            <a:pPr eaLnBrk="1" hangingPunct="1">
              <a:buFont typeface="Wingdings" pitchFamily="2" charset="2"/>
              <a:buNone/>
              <a:tabLst>
                <a:tab pos="914400" algn="l"/>
              </a:tabLst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		 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PGI</a:t>
            </a:r>
          </a:p>
          <a:p>
            <a:pPr eaLnBrk="1" hangingPunct="1">
              <a:buFont typeface="Wingdings" pitchFamily="2" charset="2"/>
              <a:buNone/>
              <a:tabLst>
                <a:tab pos="914400" algn="l"/>
              </a:tabLst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  	    −	 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VC</a:t>
            </a:r>
          </a:p>
          <a:p>
            <a:pPr eaLnBrk="1" hangingPunct="1">
              <a:buFont typeface="Wingdings" pitchFamily="2" charset="2"/>
              <a:buNone/>
              <a:tabLst>
                <a:tab pos="914400" algn="l"/>
              </a:tabLst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 	    =  EGI</a:t>
            </a:r>
          </a:p>
          <a:p>
            <a:pPr eaLnBrk="1" hangingPunct="1">
              <a:buFont typeface="Wingdings" pitchFamily="2" charset="2"/>
              <a:buNone/>
              <a:tabLst>
                <a:tab pos="914400" algn="l"/>
              </a:tabLst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        − 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OE</a:t>
            </a:r>
          </a:p>
          <a:p>
            <a:pPr eaLnBrk="1" hangingPunct="1">
              <a:buFont typeface="Wingdings" pitchFamily="2" charset="2"/>
              <a:buNone/>
              <a:tabLst>
                <a:tab pos="914400" algn="l"/>
              </a:tabLst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        − CAPX Reserve</a:t>
            </a:r>
          </a:p>
          <a:p>
            <a:pPr eaLnBrk="1" hangingPunct="1">
              <a:buFont typeface="Wingdings" pitchFamily="2" charset="2"/>
              <a:buNone/>
              <a:tabLst>
                <a:tab pos="914400" algn="l"/>
              </a:tabLst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        = 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NOI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267200" y="1641475"/>
            <a:ext cx="4037013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tabLst>
                <a:tab pos="974725" algn="l"/>
              </a:tabLst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  Investment Terminology</a:t>
            </a:r>
          </a:p>
          <a:p>
            <a:pPr eaLnBrk="1" hangingPunct="1">
              <a:buFont typeface="Wingdings" pitchFamily="2" charset="2"/>
              <a:buNone/>
              <a:tabLst>
                <a:tab pos="974725" algn="l"/>
              </a:tabLst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   and Pro Forma:</a:t>
            </a:r>
          </a:p>
          <a:p>
            <a:pPr eaLnBrk="1" hangingPunct="1">
              <a:buFont typeface="Wingdings" pitchFamily="2" charset="2"/>
              <a:buNone/>
              <a:tabLst>
                <a:tab pos="974725" algn="l"/>
              </a:tabLst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   (“Below line”)</a:t>
            </a:r>
          </a:p>
          <a:p>
            <a:pPr eaLnBrk="1" hangingPunct="1">
              <a:buFont typeface="Wingdings" pitchFamily="2" charset="2"/>
              <a:buNone/>
              <a:tabLst>
                <a:tab pos="974725" algn="l"/>
              </a:tabLst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		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PGI</a:t>
            </a:r>
          </a:p>
          <a:p>
            <a:pPr eaLnBrk="1" hangingPunct="1">
              <a:buFont typeface="Wingdings" pitchFamily="2" charset="2"/>
              <a:buNone/>
              <a:tabLst>
                <a:tab pos="974725" algn="l"/>
              </a:tabLst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  	   − 	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VC</a:t>
            </a:r>
          </a:p>
          <a:p>
            <a:pPr eaLnBrk="1" hangingPunct="1">
              <a:buFont typeface="Wingdings" pitchFamily="2" charset="2"/>
              <a:buNone/>
              <a:tabLst>
                <a:tab pos="974725" algn="l"/>
              </a:tabLst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 	   =	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EGI</a:t>
            </a:r>
          </a:p>
          <a:p>
            <a:pPr eaLnBrk="1" hangingPunct="1">
              <a:buFont typeface="Wingdings" pitchFamily="2" charset="2"/>
              <a:buNone/>
              <a:tabLst>
                <a:tab pos="974725" algn="l"/>
              </a:tabLst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       − 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OE</a:t>
            </a:r>
          </a:p>
          <a:p>
            <a:pPr eaLnBrk="1" hangingPunct="1">
              <a:buFont typeface="Wingdings" pitchFamily="2" charset="2"/>
              <a:buNone/>
              <a:tabLst>
                <a:tab pos="974725" algn="l"/>
              </a:tabLst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       =	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NOI</a:t>
            </a:r>
          </a:p>
          <a:p>
            <a:pPr eaLnBrk="1" hangingPunct="1">
              <a:buFont typeface="Wingdings" pitchFamily="2" charset="2"/>
              <a:buNone/>
              <a:tabLst>
                <a:tab pos="974725" algn="l"/>
              </a:tabLst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       −	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CAPX</a:t>
            </a:r>
          </a:p>
          <a:p>
            <a:pPr eaLnBrk="1" hangingPunct="1">
              <a:buFont typeface="Wingdings" pitchFamily="2" charset="2"/>
              <a:buNone/>
              <a:tabLst>
                <a:tab pos="974725" algn="l"/>
              </a:tabLst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       =	Net cash flow</a:t>
            </a:r>
          </a:p>
          <a:p>
            <a:pPr eaLnBrk="1" hangingPunct="1">
              <a:buFont typeface="Wingdings" pitchFamily="2" charset="2"/>
              <a:buNone/>
              <a:tabLst>
                <a:tab pos="974725" algn="l"/>
              </a:tabLst>
            </a:pPr>
            <a:endParaRPr lang="en-US" sz="2200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1BAFBD-B2B3-42C0-852C-965F74F30E13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1600200" y="44196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1600200" y="37338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4876800" y="37338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4876800" y="44196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533400" y="5486400"/>
            <a:ext cx="8153400" cy="6286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ts val="18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2400" dirty="0">
                <a:latin typeface="+mn-lt"/>
              </a:rPr>
              <a:t>For consistency, we will assume an “above-line treatment throughout the book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7546772-85D5-7845-C624-FAE96CE12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Borrowing (Leveraging)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839200" cy="47244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dirty="0"/>
              <a:t>Why do investors borrow?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/>
              <a:t>Limited financial resources/wealth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/>
              <a:t>Leverage amplifies equity returns (</a:t>
            </a:r>
            <a:r>
              <a:rPr lang="en-US" sz="2200" dirty="0"/>
              <a:t>&amp;</a:t>
            </a:r>
            <a:r>
              <a:rPr lang="en-US" dirty="0"/>
              <a:t> risk)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/>
              <a:t>Also permits more portfolio diversification</a:t>
            </a:r>
          </a:p>
          <a:p>
            <a:pPr eaLnBrk="1" hangingPunct="1">
              <a:spcBef>
                <a:spcPts val="600"/>
              </a:spcBef>
            </a:pPr>
            <a:endParaRPr lang="en-US" dirty="0"/>
          </a:p>
          <a:p>
            <a:pPr eaLnBrk="1" hangingPunct="1">
              <a:spcBef>
                <a:spcPts val="600"/>
              </a:spcBef>
            </a:pPr>
            <a:r>
              <a:rPr lang="en-US" dirty="0"/>
              <a:t>Cash flow effect of borrowing: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dirty="0"/>
              <a:t> 		Net operating income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dirty="0"/>
              <a:t>     </a:t>
            </a:r>
            <a:r>
              <a:rPr lang="en-US" dirty="0">
                <a:cs typeface="Arial" charset="0"/>
              </a:rPr>
              <a:t>−</a:t>
            </a:r>
            <a:r>
              <a:rPr lang="en-US" dirty="0"/>
              <a:t> Debt service                       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dirty="0"/>
              <a:t>     = Before-tax cash flow (</a:t>
            </a:r>
            <a:r>
              <a:rPr lang="en-US" i="1" dirty="0"/>
              <a:t>BTCF</a:t>
            </a:r>
            <a:r>
              <a:rPr lang="en-US" dirty="0"/>
              <a:t>)</a:t>
            </a:r>
          </a:p>
          <a:p>
            <a:pPr lvl="1" eaLnBrk="1" hangingPunct="1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1ABF2-3595-463C-BDED-1274420070EA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066800" y="4876800"/>
            <a:ext cx="493776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FCC96B-FB0E-62A7-21DC-925CEF458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Debt Financing for Centre Point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305800" cy="4724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Loan terms</a:t>
            </a:r>
          </a:p>
          <a:p>
            <a:pPr lvl="1" eaLnBrk="1" hangingPunct="1"/>
            <a:r>
              <a:rPr lang="en-US" dirty="0"/>
              <a:t>75% LTV, 30-year term, 6.5% contract rate, up-front fees = 3% of loan amount</a:t>
            </a:r>
          </a:p>
          <a:p>
            <a:pPr eaLnBrk="1" hangingPunct="1"/>
            <a:r>
              <a:rPr lang="en-US" dirty="0"/>
              <a:t>Net loan proceeds to borrower: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	 	=  $792,000 </a:t>
            </a:r>
            <a:r>
              <a:rPr lang="en-US" dirty="0">
                <a:cs typeface="Arial" charset="0"/>
              </a:rPr>
              <a:t>−</a:t>
            </a:r>
            <a:r>
              <a:rPr lang="en-US" dirty="0"/>
              <a:t> (0.03 </a:t>
            </a:r>
            <a:r>
              <a:rPr lang="en-US" baseline="14000" dirty="0"/>
              <a:t>×</a:t>
            </a:r>
            <a:r>
              <a:rPr lang="en-US" dirty="0"/>
              <a:t> $792,000)</a:t>
            </a:r>
          </a:p>
          <a:p>
            <a:pPr>
              <a:buNone/>
            </a:pPr>
            <a:r>
              <a:rPr lang="en-US" dirty="0"/>
              <a:t>		=  $792,000 </a:t>
            </a:r>
            <a:r>
              <a:rPr lang="en-US" dirty="0">
                <a:cs typeface="Arial" charset="0"/>
              </a:rPr>
              <a:t>−</a:t>
            </a:r>
            <a:r>
              <a:rPr lang="en-US" dirty="0"/>
              <a:t> $23,760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    	=  $768,240</a:t>
            </a:r>
          </a:p>
          <a:p>
            <a:r>
              <a:rPr lang="en-US" dirty="0"/>
              <a:t>Initial equity investment = $1,056,000 </a:t>
            </a:r>
            <a:r>
              <a:rPr lang="en-US" dirty="0">
                <a:cs typeface="Arial" charset="0"/>
              </a:rPr>
              <a:t>−</a:t>
            </a:r>
            <a:r>
              <a:rPr lang="en-US" dirty="0"/>
              <a:t> $768,240               			                  = $287,760</a:t>
            </a:r>
          </a:p>
          <a:p>
            <a:pPr eaLnBrk="1" hangingPunct="1"/>
            <a:r>
              <a:rPr lang="en-US" dirty="0"/>
              <a:t>Payment: $5,005.98 or $60,072 per year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42D22-1C30-41EA-9FD4-1D1480A2EEF7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531035-ADBB-8CCF-547E-230A40ED5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F928D8E6-4263-3476-4F8D-1F540DD8D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042740"/>
            <a:ext cx="2819400" cy="30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ts val="18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dirty="0">
                <a:latin typeface="+mn-lt"/>
              </a:rPr>
              <a:t>= 0.75 </a:t>
            </a:r>
            <a:r>
              <a:rPr lang="en-US" baseline="14000" dirty="0"/>
              <a:t>×</a:t>
            </a:r>
            <a:r>
              <a:rPr lang="en-US" dirty="0">
                <a:latin typeface="+mn-lt"/>
              </a:rPr>
              <a:t> $1,056,000</a:t>
            </a:r>
          </a:p>
        </p:txBody>
      </p:sp>
      <p:sp>
        <p:nvSpPr>
          <p:cNvPr id="5" name="Line 15">
            <a:extLst>
              <a:ext uri="{FF2B5EF4-FFF2-40B4-BE49-F238E27FC236}">
                <a16:creationId xmlns:a16="http://schemas.microsoft.com/office/drawing/2014/main" id="{09915338-12E5-3856-92D2-C6908D2B688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95600" y="3581400"/>
            <a:ext cx="33528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2414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Centre Point: Estimated Before-Tax Cash Flow (</a:t>
            </a:r>
            <a:r>
              <a:rPr lang="en-US" sz="3600" i="1" dirty="0"/>
              <a:t>BTCF</a:t>
            </a:r>
            <a:r>
              <a:rPr lang="en-US" sz="3600" dirty="0"/>
              <a:t>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7C213-D18F-4825-97F3-611E78ED542E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352800" y="1671935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Exhibit 18-3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914400" y="4648200"/>
            <a:ext cx="7467600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ts val="18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2400" dirty="0">
                <a:latin typeface="+mn-lt"/>
              </a:rPr>
              <a:t>Levered vs. unlevered CFs? </a:t>
            </a:r>
            <a:endParaRPr lang="en-US" sz="4000" dirty="0"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949DF86-2624-A9B7-6B95-C9554A54F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CDC5C4-C1B1-8E47-5ED8-1AE2B7401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18" y="2209800"/>
            <a:ext cx="8166382" cy="223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61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6106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Evaluating Cash Flow Estimates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dirty="0"/>
              <a:t>Are income </a:t>
            </a:r>
            <a:r>
              <a:rPr lang="en-US" sz="2400" dirty="0"/>
              <a:t>&amp;</a:t>
            </a:r>
            <a:r>
              <a:rPr lang="en-US" dirty="0"/>
              <a:t> expenses items appropriate? 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/>
              <a:t>Include only income </a:t>
            </a:r>
            <a:r>
              <a:rPr lang="en-US" sz="2000" dirty="0"/>
              <a:t>&amp;</a:t>
            </a:r>
            <a:r>
              <a:rPr lang="en-US" dirty="0"/>
              <a:t> expenses that relate directly to income producing ability of property </a:t>
            </a:r>
          </a:p>
          <a:p>
            <a:pPr eaLnBrk="1" hangingPunct="1">
              <a:spcBef>
                <a:spcPts val="600"/>
              </a:spcBef>
            </a:pPr>
            <a:r>
              <a:rPr lang="en-US" dirty="0"/>
              <a:t>Have trends for each item been carefully considered?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/>
              <a:t>Should not just extrapolate recent trends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/>
              <a:t>Importance of rental rate growth </a:t>
            </a:r>
            <a:r>
              <a:rPr lang="en-US" sz="2000" dirty="0"/>
              <a:t>&amp;</a:t>
            </a:r>
            <a:r>
              <a:rPr lang="en-US" dirty="0"/>
              <a:t> vacancy assumptions</a:t>
            </a:r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6188B1-3BFC-4B98-BD0F-34C71ECDEAB6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B7876B-B0D8-D725-913D-730DFCC01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6106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Evaluating Cash Flow Estimates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05800" cy="47244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dirty="0"/>
              <a:t>What about comparable properties?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/>
              <a:t>Should obtain as much information as possible on comparable/substitute properties</a:t>
            </a:r>
          </a:p>
          <a:p>
            <a:pPr eaLnBrk="1" hangingPunct="1">
              <a:spcBef>
                <a:spcPts val="600"/>
              </a:spcBef>
            </a:pPr>
            <a:r>
              <a:rPr lang="en-US" dirty="0"/>
              <a:t>What are social </a:t>
            </a:r>
            <a:r>
              <a:rPr lang="en-US" sz="2400" dirty="0"/>
              <a:t>&amp;</a:t>
            </a:r>
            <a:r>
              <a:rPr lang="en-US" dirty="0"/>
              <a:t> legal environments?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/>
              <a:t>Zoning, land use, </a:t>
            </a:r>
            <a:r>
              <a:rPr lang="en-US" sz="2200" dirty="0"/>
              <a:t>&amp;</a:t>
            </a:r>
            <a:r>
              <a:rPr lang="en-US" dirty="0"/>
              <a:t> environmental controls change quickly at state </a:t>
            </a:r>
            <a:r>
              <a:rPr lang="en-US" sz="2200" dirty="0"/>
              <a:t>&amp;</a:t>
            </a:r>
            <a:r>
              <a:rPr lang="en-US" dirty="0"/>
              <a:t> local levels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/>
              <a:t>How has subject’s neighborhood been changing?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/>
              <a:t>Are local public officials pro or anti-growth?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/>
              <a:t>Trends in property taxes?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/>
              <a:t>Trends in insurance premiums?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A00F63-DE9F-4B55-A64D-D3DAA0D9EF83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6DE862D-2180-A9A5-9EEC-5645F5E43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Partnerships, Limited Liability Companies, etc. 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Centre Point pro forma displays expected </a:t>
            </a:r>
            <a:r>
              <a:rPr lang="en-US" b="1" dirty="0"/>
              <a:t>total</a:t>
            </a:r>
            <a:r>
              <a:rPr lang="en-US" dirty="0"/>
              <a:t> CFs from property available for distribution to investors</a:t>
            </a:r>
          </a:p>
          <a:p>
            <a:pPr eaLnBrk="1" hangingPunct="1"/>
            <a:r>
              <a:rPr lang="en-US" dirty="0"/>
              <a:t>When using partnerships </a:t>
            </a:r>
            <a:r>
              <a:rPr lang="en-US" sz="2400" dirty="0"/>
              <a:t>&amp;</a:t>
            </a:r>
            <a:r>
              <a:rPr lang="en-US" dirty="0"/>
              <a:t> limited liability companies, all CFs </a:t>
            </a:r>
            <a:r>
              <a:rPr lang="en-US" sz="2400" dirty="0"/>
              <a:t>&amp;</a:t>
            </a:r>
            <a:r>
              <a:rPr lang="en-US" dirty="0"/>
              <a:t> income tax consequences are allocated and “</a:t>
            </a:r>
            <a:r>
              <a:rPr lang="en-US" b="1" dirty="0"/>
              <a:t>flow through</a:t>
            </a:r>
            <a:r>
              <a:rPr lang="en-US" dirty="0"/>
              <a:t>” to individual investors</a:t>
            </a:r>
          </a:p>
          <a:p>
            <a:pPr eaLnBrk="1" hangingPunct="1"/>
            <a:r>
              <a:rPr lang="en-US" dirty="0"/>
              <a:t>Thus, further analysis is usually required to determine expected CFs </a:t>
            </a:r>
            <a:r>
              <a:rPr lang="en-US" sz="2400" dirty="0"/>
              <a:t>&amp;</a:t>
            </a:r>
            <a:r>
              <a:rPr lang="en-US" dirty="0"/>
              <a:t> returns earned by various equity investors</a:t>
            </a:r>
          </a:p>
          <a:p>
            <a:pPr lvl="1" eaLnBrk="1" hangingPunct="1"/>
            <a:r>
              <a:rPr lang="en-US" dirty="0"/>
              <a:t>complicated unless all distribution are based on investors’ </a:t>
            </a:r>
            <a:r>
              <a:rPr lang="en-US" b="1" dirty="0"/>
              <a:t>pro rata share</a:t>
            </a:r>
            <a:r>
              <a:rPr lang="en-US" dirty="0"/>
              <a:t> of contributed equity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81D66-526A-42E8-9C7E-15734467D873}" type="slidenum">
              <a:rPr lang="en-US" altLang="en-US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7DAFB8C-D5DC-0F99-8897-C7794B423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Traditional Single-Year Investment Criteria 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7924800" cy="5029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Profitability ratios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Capitalization rate (</a:t>
            </a:r>
            <a:r>
              <a:rPr lang="en-US" i="1" dirty="0"/>
              <a:t>R</a:t>
            </a:r>
            <a:r>
              <a:rPr lang="en-US" i="1" baseline="-25000" dirty="0"/>
              <a:t>o</a:t>
            </a:r>
            <a:r>
              <a:rPr lang="en-US" dirty="0"/>
              <a:t>)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Cash-on-cash return (</a:t>
            </a:r>
            <a:r>
              <a:rPr lang="en-US" i="1" dirty="0"/>
              <a:t>COC</a:t>
            </a:r>
            <a:r>
              <a:rPr lang="en-US" dirty="0"/>
              <a:t>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endParaRPr lang="en-US" dirty="0"/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Multiplier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Effective gross income multiplier (</a:t>
            </a:r>
            <a:r>
              <a:rPr lang="en-US" i="1" dirty="0"/>
              <a:t>EGIM</a:t>
            </a:r>
            <a:r>
              <a:rPr lang="en-US" dirty="0"/>
              <a:t>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endParaRPr lang="en-US" dirty="0"/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Financial risk ratios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Operating expense ratio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Loan-to-value ratio (</a:t>
            </a:r>
            <a:r>
              <a:rPr lang="en-US" i="1" dirty="0"/>
              <a:t>LTV</a:t>
            </a:r>
            <a:r>
              <a:rPr lang="en-US" dirty="0"/>
              <a:t>)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Debt coverage ratio (</a:t>
            </a:r>
            <a:r>
              <a:rPr lang="en-US" i="1" dirty="0"/>
              <a:t>DCR</a:t>
            </a:r>
            <a:r>
              <a:rPr lang="en-US" dirty="0"/>
              <a:t>)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Debt yield ratio (</a:t>
            </a:r>
            <a:r>
              <a:rPr lang="en-US" i="1" dirty="0"/>
              <a:t>DYR</a:t>
            </a:r>
            <a:r>
              <a:rPr lang="en-US" dirty="0"/>
              <a:t>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63C819-44BD-42EC-90D4-61910D788F72}" type="slidenum">
              <a:rPr lang="en-US" altLang="en-US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F752BE6-AFC6-877D-3E46-0423E14F2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Decision Making in Real Estate Centers Around Valuation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We examined the concept of market value in Chapters 7 </a:t>
            </a:r>
            <a:r>
              <a:rPr lang="en-US" sz="2400" dirty="0"/>
              <a:t>&amp;</a:t>
            </a:r>
            <a:r>
              <a:rPr lang="en-US" dirty="0"/>
              <a:t> 8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As noted, professional RE appraisers are paid to estimate the </a:t>
            </a:r>
            <a:r>
              <a:rPr lang="en-US" b="1" dirty="0"/>
              <a:t>market value</a:t>
            </a:r>
            <a:r>
              <a:rPr lang="en-US" dirty="0"/>
              <a:t> of a property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Market value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is the basis for economic transactions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buyer does not want to pay more than market value of property…</a:t>
            </a:r>
            <a:r>
              <a:rPr lang="en-US" i="1" dirty="0"/>
              <a:t>seller does not typically want to take less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4F6FD-EC83-48C7-B510-EC3204AC8764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192E87-EF3B-1A07-820F-C7679FFAC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314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Profitability Ratios: Capitalization Rate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162D1-4475-496B-9D88-EF1A52733164}" type="slidenum">
              <a:rPr lang="en-US" altLang="en-US"/>
              <a:pPr>
                <a:defRPr/>
              </a:pPr>
              <a:t>20</a:t>
            </a:fld>
            <a:endParaRPr lang="en-US" altLang="en-US"/>
          </a:p>
        </p:txBody>
      </p:sp>
      <p:graphicFrame>
        <p:nvGraphicFramePr>
          <p:cNvPr id="199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105598"/>
              </p:ext>
            </p:extLst>
          </p:nvPr>
        </p:nvGraphicFramePr>
        <p:xfrm>
          <a:off x="2686050" y="2205037"/>
          <a:ext cx="356235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4960" imgH="431640" progId="Equation.3">
                  <p:embed/>
                </p:oleObj>
              </mc:Choice>
              <mc:Fallback>
                <p:oleObj name="Equation" r:id="rId2" imgW="143496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6050" y="2205037"/>
                        <a:ext cx="3562350" cy="1071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684" name="Text Box 4"/>
          <p:cNvSpPr txBox="1">
            <a:spLocks noChangeArrowheads="1"/>
          </p:cNvSpPr>
          <p:nvPr/>
        </p:nvSpPr>
        <p:spPr bwMode="auto">
          <a:xfrm>
            <a:off x="1447800" y="1569720"/>
            <a:ext cx="51139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sz="3200" dirty="0">
                <a:latin typeface="Tahoma" pitchFamily="34" charset="0"/>
              </a:rPr>
              <a:t> </a:t>
            </a:r>
            <a:r>
              <a:rPr lang="en-US" sz="2800" dirty="0">
                <a:latin typeface="+mn-lt"/>
              </a:rPr>
              <a:t>Capitalization rate (going-in)</a:t>
            </a:r>
          </a:p>
          <a:p>
            <a:pPr>
              <a:defRPr/>
            </a:pPr>
            <a:endParaRPr lang="en-US" sz="2400" dirty="0">
              <a:latin typeface="Tahoma" pitchFamily="34" charset="0"/>
            </a:endParaRPr>
          </a:p>
        </p:txBody>
      </p:sp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1447800" y="3200400"/>
            <a:ext cx="4098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sz="3200" dirty="0">
                <a:latin typeface="Tahoma" pitchFamily="34" charset="0"/>
              </a:rPr>
              <a:t> </a:t>
            </a:r>
            <a:r>
              <a:rPr lang="en-US" sz="2800" dirty="0">
                <a:latin typeface="+mn-lt"/>
              </a:rPr>
              <a:t>Centre Point example</a:t>
            </a:r>
            <a:r>
              <a:rPr lang="en-US" sz="3200" dirty="0">
                <a:latin typeface="Times New Roman" pitchFamily="18" charset="0"/>
              </a:rPr>
              <a:t>:</a:t>
            </a:r>
          </a:p>
        </p:txBody>
      </p:sp>
      <p:graphicFrame>
        <p:nvGraphicFramePr>
          <p:cNvPr id="1996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795238"/>
              </p:ext>
            </p:extLst>
          </p:nvPr>
        </p:nvGraphicFramePr>
        <p:xfrm>
          <a:off x="2078038" y="3981450"/>
          <a:ext cx="51879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34880" imgH="419040" progId="Equation.3">
                  <p:embed/>
                </p:oleObj>
              </mc:Choice>
              <mc:Fallback>
                <p:oleObj name="Equation" r:id="rId4" imgW="2234880" imgH="419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8038" y="3981450"/>
                        <a:ext cx="518795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687" name="Rectangle 7"/>
          <p:cNvSpPr>
            <a:spLocks noChangeArrowheads="1"/>
          </p:cNvSpPr>
          <p:nvPr/>
        </p:nvSpPr>
        <p:spPr bwMode="auto">
          <a:xfrm>
            <a:off x="533400" y="5276850"/>
            <a:ext cx="8153400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  <a:defRPr/>
            </a:pPr>
            <a:r>
              <a:rPr lang="en-US" sz="2400" i="1" dirty="0">
                <a:latin typeface="+mn-lt"/>
              </a:rPr>
              <a:t>R</a:t>
            </a:r>
            <a:r>
              <a:rPr lang="en-US" sz="2400" i="1" baseline="-25000" dirty="0">
                <a:latin typeface="+mn-lt"/>
              </a:rPr>
              <a:t>o</a:t>
            </a:r>
            <a:r>
              <a:rPr lang="en-US" sz="2400" dirty="0">
                <a:latin typeface="+mn-lt"/>
              </a:rPr>
              <a:t> is return on funds supplied by both equity investor(s) </a:t>
            </a:r>
            <a:r>
              <a:rPr lang="en-US" sz="2400" i="1" dirty="0">
                <a:latin typeface="+mn-lt"/>
              </a:rPr>
              <a:t>and</a:t>
            </a:r>
            <a:r>
              <a:rPr lang="en-US" sz="2400" dirty="0">
                <a:latin typeface="+mn-lt"/>
              </a:rPr>
              <a:t> lender; as such, it measures </a:t>
            </a:r>
            <a:r>
              <a:rPr lang="en-US" sz="2400" b="1" dirty="0">
                <a:latin typeface="+mn-lt"/>
              </a:rPr>
              <a:t>overall</a:t>
            </a:r>
            <a:r>
              <a:rPr lang="en-US" sz="2400" dirty="0">
                <a:latin typeface="+mn-lt"/>
              </a:rPr>
              <a:t> income producing ability of property.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9A1180-7654-DD4A-C331-72848EDB1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Profitability Ratios: Capitalization Rate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Is 8.44% an acceptable overall cap rate?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endParaRPr lang="en-US" dirty="0"/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Question can only be answered by comparisons to cap rates on similar properties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endParaRPr lang="en-US" dirty="0"/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Investors should rely on cap rate information  abstracted from comparable transactions in the local market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endParaRPr lang="en-US" dirty="0"/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However, regularly published surveys may also provide useful information on cap rate trends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3976E7-2B3A-4811-A502-F0CF47367E76}" type="slidenum">
              <a:rPr lang="en-US" altLang="en-US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A5EEA8-7029-0159-7156-0E224A988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2414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Example: Real Estate Research Corporation Cap Rate Survey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0"/>
            <a:ext cx="8229600" cy="8921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/>
              <a:t>Cap rates vary inversely with quality (i.e., “class”)</a:t>
            </a:r>
          </a:p>
          <a:p>
            <a:pPr eaLnBrk="1" hangingPunct="1"/>
            <a:r>
              <a:rPr lang="en-US" sz="2400" dirty="0"/>
              <a:t>Cap rates vary by property type risk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5270F-289C-42B7-A83B-7133F5C6F45E}" type="slidenum">
              <a:rPr lang="en-US" altLang="en-US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200400" y="1733490"/>
            <a:ext cx="251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Exhibit 18-</a:t>
            </a:r>
            <a:r>
              <a:rPr lang="en-US" sz="2400" b="0" dirty="0">
                <a:latin typeface="+mn-lt"/>
              </a:rPr>
              <a:t>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820FC6-3714-FBE9-2998-9AD23662A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74FF50-4605-EA3E-864B-F40010908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2605"/>
            <a:ext cx="9144000" cy="245279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89D437-67FB-AE38-94B5-C8C529650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2193050"/>
            <a:ext cx="8862060" cy="1413274"/>
          </a:xfrm>
          <a:prstGeom prst="rect">
            <a:avLst/>
          </a:prstGeom>
        </p:spPr>
      </p:pic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2414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Example: Real Estate Research Corporation Cap Rate Survey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4589463"/>
            <a:ext cx="8610600" cy="1201737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/>
              <a:t>First-tier warehouse properties sell for 29% more, </a:t>
            </a:r>
            <a:r>
              <a:rPr lang="en-US" sz="2400" b="1" dirty="0"/>
              <a:t>per dollar of in-place NOI</a:t>
            </a:r>
            <a:r>
              <a:rPr lang="en-US" sz="2400" dirty="0"/>
              <a:t>, than third-tier properties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5270F-289C-42B7-A83B-7133F5C6F45E}" type="slidenum">
              <a:rPr lang="en-US" altLang="en-US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200400" y="1733490"/>
            <a:ext cx="251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Exhibit 18-</a:t>
            </a:r>
            <a:r>
              <a:rPr lang="en-US" sz="2000" b="0" dirty="0">
                <a:latin typeface="+mn-lt"/>
              </a:rPr>
              <a:t>5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48814" y="4012248"/>
            <a:ext cx="8763000" cy="44608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4"/>
              </a:buClr>
              <a:buSzPct val="80000"/>
              <a:buFont typeface="Wingdings" pitchFamily="2" charset="2"/>
              <a:buChar char="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" pitchFamily="2" charset="2"/>
              <a:buChar char="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/>
              <a:t>$1/0.061 = $16.39      $1/0.079 = $12.66    $16.39/$12.66 = 1.29 or 29% diff</a:t>
            </a:r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 flipV="1">
            <a:off x="1524000" y="2819400"/>
            <a:ext cx="1219200" cy="129927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H="1" flipV="1">
            <a:off x="3200400" y="3326448"/>
            <a:ext cx="536986" cy="79222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CE98CF-09DB-DFF6-BA5D-05A6524F7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912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Profitability Ratios: Cash-on-Cash Return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800600"/>
            <a:ext cx="8229600" cy="1201737"/>
          </a:xfrm>
        </p:spPr>
        <p:txBody>
          <a:bodyPr>
            <a:no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sz="2400" dirty="0"/>
              <a:t>Residual cash flow return to equity investment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dirty="0"/>
              <a:t>Common reference point for smaller investments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B8FE6-6A6D-4B7D-B80E-C1EF4276A332}" type="slidenum">
              <a:rPr lang="en-US" altLang="en-US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201732" name="Text Box 4"/>
          <p:cNvSpPr txBox="1">
            <a:spLocks noChangeArrowheads="1"/>
          </p:cNvSpPr>
          <p:nvPr/>
        </p:nvSpPr>
        <p:spPr bwMode="auto">
          <a:xfrm>
            <a:off x="914399" y="1511300"/>
            <a:ext cx="44694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sz="3200" dirty="0">
                <a:latin typeface="Tahoma" pitchFamily="34" charset="0"/>
              </a:rPr>
              <a:t> </a:t>
            </a:r>
            <a:r>
              <a:rPr lang="en-US" sz="2400" dirty="0">
                <a:latin typeface="+mn-lt"/>
              </a:rPr>
              <a:t>Cash-on-Cash Return (</a:t>
            </a:r>
            <a:r>
              <a:rPr lang="en-US" sz="2400" i="1" dirty="0">
                <a:latin typeface="+mn-lt"/>
              </a:rPr>
              <a:t>COC</a:t>
            </a:r>
            <a:r>
              <a:rPr lang="en-US" sz="2400" dirty="0">
                <a:latin typeface="+mn-lt"/>
              </a:rPr>
              <a:t>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1733" name="Object 5"/>
              <p:cNvSpPr txBox="1"/>
              <p:nvPr/>
            </p:nvSpPr>
            <p:spPr bwMode="auto">
              <a:xfrm>
                <a:off x="1694656" y="2152937"/>
                <a:ext cx="4697412" cy="1054101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r>
                  <a:rPr lang="en-US" sz="200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COC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 = 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Before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tax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 </m:t>
                        </m:r>
                        <m:r>
                          <m:rPr>
                            <m:sty m:val="p"/>
                          </m:r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cash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 </m:t>
                        </m:r>
                        <m:r>
                          <m:rPr>
                            <m:sty m:val="p"/>
                          </m:r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flow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Equity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 </m:t>
                        </m:r>
                        <m:r>
                          <m:rPr>
                            <m:sty m:val="p"/>
                          </m:r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investment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01733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4656" y="2152937"/>
                <a:ext cx="4697412" cy="1054101"/>
              </a:xfrm>
              <a:prstGeom prst="rect">
                <a:avLst/>
              </a:prstGeom>
              <a:blipFill>
                <a:blip r:embed="rId2"/>
                <a:stretch>
                  <a:fillRect l="-1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1740" name="Text Box 6"/>
          <p:cNvSpPr txBox="1">
            <a:spLocks noChangeArrowheads="1"/>
          </p:cNvSpPr>
          <p:nvPr/>
        </p:nvSpPr>
        <p:spPr bwMode="auto">
          <a:xfrm>
            <a:off x="987689" y="3124200"/>
            <a:ext cx="35605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3200" dirty="0">
                <a:latin typeface="Tahoma" pitchFamily="34" charset="0"/>
              </a:rPr>
              <a:t> </a:t>
            </a:r>
            <a:r>
              <a:rPr lang="en-US" sz="2400" dirty="0">
                <a:latin typeface="+mn-lt"/>
                <a:cs typeface="Arial" charset="0"/>
              </a:rPr>
              <a:t>Centre Point example</a:t>
            </a:r>
            <a:r>
              <a:rPr lang="en-US" sz="3200" dirty="0">
                <a:latin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1735" name="Object 7"/>
              <p:cNvSpPr txBox="1"/>
              <p:nvPr/>
            </p:nvSpPr>
            <p:spPr bwMode="auto">
              <a:xfrm>
                <a:off x="1466850" y="3810000"/>
                <a:ext cx="5467350" cy="94615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COC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 = 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$29,028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$287,760</m:t>
                        </m:r>
                      </m:den>
                    </m:f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 = 0.1009, </m:t>
                    </m:r>
                    <m:r>
                      <m:rPr>
                        <m:sty m:val="p"/>
                      </m:rP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or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 10.1%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01735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66850" y="3810000"/>
                <a:ext cx="5467350" cy="946150"/>
              </a:xfrm>
              <a:prstGeom prst="rect">
                <a:avLst/>
              </a:prstGeom>
              <a:blipFill>
                <a:blip r:embed="rId3"/>
                <a:stretch>
                  <a:fillRect l="-1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94F3AC-0A5B-C7B3-2BDF-21ED441BD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Effective Gross Income Multiplier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17C6C2-C2CA-496A-A3A7-41D622A81D5A}" type="slidenum">
              <a:rPr lang="en-US" altLang="en-US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203779" name="Text Box 3"/>
          <p:cNvSpPr txBox="1">
            <a:spLocks noChangeArrowheads="1"/>
          </p:cNvSpPr>
          <p:nvPr/>
        </p:nvSpPr>
        <p:spPr bwMode="auto">
          <a:xfrm>
            <a:off x="1015998" y="1600200"/>
            <a:ext cx="7015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sz="2400" dirty="0">
                <a:latin typeface="Tahoma" pitchFamily="34" charset="0"/>
              </a:rPr>
              <a:t> </a:t>
            </a:r>
            <a:r>
              <a:rPr lang="en-US" sz="2800" dirty="0">
                <a:latin typeface="+mn-lt"/>
              </a:rPr>
              <a:t>Effective</a:t>
            </a:r>
            <a:r>
              <a:rPr lang="en-US" sz="24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gross income multiplier (</a:t>
            </a:r>
            <a:r>
              <a:rPr lang="en-US" sz="2800" i="1" dirty="0">
                <a:latin typeface="+mn-lt"/>
              </a:rPr>
              <a:t>EGIM</a:t>
            </a:r>
            <a:r>
              <a:rPr lang="en-US" sz="2800" dirty="0">
                <a:latin typeface="+mn-lt"/>
              </a:rPr>
              <a:t>):</a:t>
            </a:r>
          </a:p>
        </p:txBody>
      </p:sp>
      <p:graphicFrame>
        <p:nvGraphicFramePr>
          <p:cNvPr id="2037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909835"/>
              </p:ext>
            </p:extLst>
          </p:nvPr>
        </p:nvGraphicFramePr>
        <p:xfrm>
          <a:off x="2017712" y="2093913"/>
          <a:ext cx="4865688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19240" imgH="431640" progId="Equation.3">
                  <p:embed/>
                </p:oleObj>
              </mc:Choice>
              <mc:Fallback>
                <p:oleObj name="Equation" r:id="rId2" imgW="201924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712" y="2093913"/>
                        <a:ext cx="4865688" cy="1041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987267"/>
              </p:ext>
            </p:extLst>
          </p:nvPr>
        </p:nvGraphicFramePr>
        <p:xfrm>
          <a:off x="1935162" y="3792538"/>
          <a:ext cx="4160838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26920" imgH="419040" progId="Equation.3">
                  <p:embed/>
                </p:oleObj>
              </mc:Choice>
              <mc:Fallback>
                <p:oleObj name="Equation" r:id="rId4" imgW="172692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162" y="3792538"/>
                        <a:ext cx="4160838" cy="1008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1093788" y="3209925"/>
            <a:ext cx="40179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sz="2400" dirty="0">
                <a:latin typeface="Tahoma" pitchFamily="34" charset="0"/>
              </a:rPr>
              <a:t> </a:t>
            </a:r>
            <a:r>
              <a:rPr lang="en-US" sz="2800" dirty="0">
                <a:latin typeface="+mn-lt"/>
              </a:rPr>
              <a:t>Centre Point Example:</a:t>
            </a: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49867" y="4800600"/>
            <a:ext cx="74676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>
                <a:latin typeface="+mn-lt"/>
              </a:rPr>
              <a:t>Caution:  </a:t>
            </a:r>
          </a:p>
          <a:p>
            <a:pPr lvl="1">
              <a:defRPr/>
            </a:pPr>
            <a:r>
              <a:rPr lang="en-US" sz="2800" dirty="0">
                <a:latin typeface="+mn-lt"/>
              </a:rPr>
              <a:t>- </a:t>
            </a:r>
            <a:r>
              <a:rPr lang="en-US" sz="2400" dirty="0">
                <a:latin typeface="+mn-lt"/>
              </a:rPr>
              <a:t>Use only among properties with similar operating expenses and CAPX </a:t>
            </a:r>
          </a:p>
          <a:p>
            <a:pPr lvl="1">
              <a:defRPr/>
            </a:pPr>
            <a:endParaRPr lang="en-US" sz="2400" dirty="0">
              <a:solidFill>
                <a:srgbClr val="303F70"/>
              </a:solidFill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7A9F75-10B3-0C1C-4AEA-802E98CE0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610600" cy="12160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Financial Risk Ratios: Operating Expense Ratio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1672F-A2D4-4447-9C16-8A812EB5B6BA}" type="slidenum">
              <a:rPr lang="en-US" altLang="en-US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204809" name="Rectangle 3"/>
          <p:cNvSpPr>
            <a:spLocks noChangeArrowheads="1"/>
          </p:cNvSpPr>
          <p:nvPr/>
        </p:nvSpPr>
        <p:spPr bwMode="auto">
          <a:xfrm>
            <a:off x="3595688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04804" name="Object 4"/>
          <p:cNvGraphicFramePr>
            <a:graphicFrameLocks noChangeAspect="1"/>
          </p:cNvGraphicFramePr>
          <p:nvPr/>
        </p:nvGraphicFramePr>
        <p:xfrm>
          <a:off x="2286000" y="2209800"/>
          <a:ext cx="4662488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4760" imgH="431640" progId="Equation.3">
                  <p:embed/>
                </p:oleObj>
              </mc:Choice>
              <mc:Fallback>
                <p:oleObj name="Equation" r:id="rId2" imgW="190476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209800"/>
                        <a:ext cx="4662488" cy="1049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10" name="Rectangle 5"/>
          <p:cNvSpPr>
            <a:spLocks noChangeArrowheads="1"/>
          </p:cNvSpPr>
          <p:nvPr/>
        </p:nvSpPr>
        <p:spPr bwMode="auto">
          <a:xfrm>
            <a:off x="3586163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048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687260"/>
              </p:ext>
            </p:extLst>
          </p:nvPr>
        </p:nvGraphicFramePr>
        <p:xfrm>
          <a:off x="2239963" y="3810000"/>
          <a:ext cx="4740275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19240" imgH="419040" progId="Equation.3">
                  <p:embed/>
                </p:oleObj>
              </mc:Choice>
              <mc:Fallback>
                <p:oleObj name="Equation" r:id="rId4" imgW="2019240" imgH="419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963" y="3810000"/>
                        <a:ext cx="4740275" cy="1020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07" name="Text Box 7"/>
          <p:cNvSpPr txBox="1">
            <a:spLocks noChangeArrowheads="1"/>
          </p:cNvSpPr>
          <p:nvPr/>
        </p:nvSpPr>
        <p:spPr bwMode="auto">
          <a:xfrm>
            <a:off x="1249363" y="1674813"/>
            <a:ext cx="4387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sz="2400" dirty="0">
                <a:latin typeface="Tahoma" pitchFamily="34" charset="0"/>
              </a:rPr>
              <a:t> </a:t>
            </a:r>
            <a:r>
              <a:rPr lang="en-US" sz="2800" dirty="0">
                <a:latin typeface="+mn-lt"/>
              </a:rPr>
              <a:t>Operating expense ratio</a:t>
            </a:r>
            <a:r>
              <a:rPr lang="en-US" sz="2800" dirty="0">
                <a:latin typeface="Tahoma" pitchFamily="34" charset="0"/>
              </a:rPr>
              <a:t>: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190625" y="3352800"/>
            <a:ext cx="4019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>
                <a:latin typeface="+mn-lt"/>
              </a:rPr>
              <a:t>Centre Point example:</a:t>
            </a: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158875" y="4960938"/>
            <a:ext cx="68421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  <a:defRPr/>
            </a:pP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>
                <a:latin typeface="+mn-lt"/>
              </a:rPr>
              <a:t>Seasoned analysts watch for deviations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   from normal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CBE903-A18E-1A74-B7AC-1A412C3E4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5202"/>
            <a:ext cx="8610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Financial Risk Ratios:                        Loan-to-Value Ratio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D0A13-D20A-454C-B8F9-87F0A22A7184}" type="slidenum">
              <a:rPr lang="en-US" altLang="en-US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205827" name="Text Box 3"/>
          <p:cNvSpPr txBox="1">
            <a:spLocks noChangeArrowheads="1"/>
          </p:cNvSpPr>
          <p:nvPr/>
        </p:nvSpPr>
        <p:spPr bwMode="auto">
          <a:xfrm>
            <a:off x="982663" y="1549400"/>
            <a:ext cx="51133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  <a:defRPr/>
            </a:pPr>
            <a:r>
              <a:rPr lang="en-US" sz="3200" dirty="0">
                <a:latin typeface="Tahoma" pitchFamily="34" charset="0"/>
              </a:rPr>
              <a:t> </a:t>
            </a:r>
            <a:r>
              <a:rPr lang="en-US" sz="2800" dirty="0">
                <a:latin typeface="+mn-lt"/>
              </a:rPr>
              <a:t>Loan-to-value ratio (</a:t>
            </a:r>
            <a:r>
              <a:rPr lang="en-US" sz="2800" i="1" dirty="0">
                <a:latin typeface="+mn-lt"/>
              </a:rPr>
              <a:t>LTV</a:t>
            </a:r>
            <a:r>
              <a:rPr lang="en-US" sz="2800" dirty="0">
                <a:latin typeface="+mn-lt"/>
              </a:rPr>
              <a:t>):</a:t>
            </a:r>
          </a:p>
        </p:txBody>
      </p:sp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930275" y="3302000"/>
            <a:ext cx="4057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sz="3200" dirty="0">
                <a:latin typeface="Tahoma" pitchFamily="34" charset="0"/>
              </a:rPr>
              <a:t> </a:t>
            </a:r>
            <a:r>
              <a:rPr lang="en-US" sz="2800" dirty="0">
                <a:latin typeface="+mn-lt"/>
              </a:rPr>
              <a:t>Centre Point example:</a:t>
            </a:r>
          </a:p>
        </p:txBody>
      </p:sp>
      <p:sp>
        <p:nvSpPr>
          <p:cNvPr id="205837" name="Rectangle 5"/>
          <p:cNvSpPr>
            <a:spLocks noChangeArrowheads="1"/>
          </p:cNvSpPr>
          <p:nvPr/>
        </p:nvSpPr>
        <p:spPr bwMode="auto">
          <a:xfrm>
            <a:off x="3748088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058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709543"/>
              </p:ext>
            </p:extLst>
          </p:nvPr>
        </p:nvGraphicFramePr>
        <p:xfrm>
          <a:off x="2225675" y="2246313"/>
          <a:ext cx="4094163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12800" imgH="431640" progId="Equation.3">
                  <p:embed/>
                </p:oleObj>
              </mc:Choice>
              <mc:Fallback>
                <p:oleObj name="Equation" r:id="rId2" imgW="161280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5675" y="2246313"/>
                        <a:ext cx="4094163" cy="1106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38" name="Rectangle 7"/>
          <p:cNvSpPr>
            <a:spLocks noChangeArrowheads="1"/>
          </p:cNvSpPr>
          <p:nvPr/>
        </p:nvSpPr>
        <p:spPr bwMode="auto">
          <a:xfrm>
            <a:off x="358140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058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873415"/>
              </p:ext>
            </p:extLst>
          </p:nvPr>
        </p:nvGraphicFramePr>
        <p:xfrm>
          <a:off x="2081213" y="4010025"/>
          <a:ext cx="5311775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08160" imgH="419040" progId="Equation.3">
                  <p:embed/>
                </p:oleObj>
              </mc:Choice>
              <mc:Fallback>
                <p:oleObj name="Equation" r:id="rId4" imgW="2108160" imgH="419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213" y="4010025"/>
                        <a:ext cx="5311775" cy="109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33" name="Text Box 9"/>
          <p:cNvSpPr txBox="1">
            <a:spLocks noChangeArrowheads="1"/>
          </p:cNvSpPr>
          <p:nvPr/>
        </p:nvSpPr>
        <p:spPr bwMode="auto">
          <a:xfrm>
            <a:off x="974725" y="5218112"/>
            <a:ext cx="79406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  <a:defRPr/>
            </a:pPr>
            <a:r>
              <a:rPr lang="en-US" sz="3200" dirty="0">
                <a:latin typeface="Tahoma" pitchFamily="34" charset="0"/>
              </a:rPr>
              <a:t> </a:t>
            </a:r>
            <a:r>
              <a:rPr lang="en-US" sz="2400" dirty="0">
                <a:latin typeface="+mn-lt"/>
              </a:rPr>
              <a:t>Lenders generally want </a:t>
            </a:r>
            <a:r>
              <a:rPr lang="en-US" sz="2400" i="1" dirty="0">
                <a:latin typeface="+mn-lt"/>
              </a:rPr>
              <a:t>LTV</a:t>
            </a:r>
            <a:r>
              <a:rPr lang="en-US" sz="2400" dirty="0">
                <a:latin typeface="+mn-lt"/>
              </a:rPr>
              <a:t> of first mortgage loan to be no greater than 65–75% of acquisition price, although 2</a:t>
            </a:r>
            <a:r>
              <a:rPr lang="en-US" sz="2400" baseline="30000" dirty="0">
                <a:latin typeface="+mn-lt"/>
              </a:rPr>
              <a:t>nd</a:t>
            </a:r>
            <a:r>
              <a:rPr lang="en-US" sz="2400" dirty="0">
                <a:latin typeface="+mn-lt"/>
              </a:rPr>
              <a:t> mortgage could push total </a:t>
            </a:r>
            <a:r>
              <a:rPr lang="en-US" sz="2400" i="1" dirty="0">
                <a:latin typeface="+mn-lt"/>
              </a:rPr>
              <a:t>LTV</a:t>
            </a:r>
            <a:r>
              <a:rPr lang="en-US" sz="2400" dirty="0">
                <a:latin typeface="+mn-lt"/>
              </a:rPr>
              <a:t> much higher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FD1593-21AE-C3B8-9CBE-0B8416FD9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Financial Risk Ratios:                         Debt Coverage Ratio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9BF49-DC2F-46DB-8584-9ACBA50927C8}" type="slidenum">
              <a:rPr lang="en-US" altLang="en-US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206851" name="Text Box 3"/>
          <p:cNvSpPr txBox="1">
            <a:spLocks noChangeArrowheads="1"/>
          </p:cNvSpPr>
          <p:nvPr/>
        </p:nvSpPr>
        <p:spPr bwMode="auto">
          <a:xfrm>
            <a:off x="896938" y="1676400"/>
            <a:ext cx="4819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>
                <a:latin typeface="+mn-lt"/>
              </a:rPr>
              <a:t>Debt coverage ratio (</a:t>
            </a:r>
            <a:r>
              <a:rPr lang="en-US" sz="2800" i="1" dirty="0">
                <a:latin typeface="+mn-lt"/>
              </a:rPr>
              <a:t>DCR</a:t>
            </a:r>
            <a:r>
              <a:rPr lang="en-US" sz="2800" dirty="0">
                <a:latin typeface="+mn-lt"/>
              </a:rPr>
              <a:t>):</a:t>
            </a: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822325" y="3309937"/>
            <a:ext cx="4019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>
                <a:latin typeface="+mn-lt"/>
              </a:rPr>
              <a:t>Centre Point example:</a:t>
            </a:r>
          </a:p>
        </p:txBody>
      </p:sp>
      <p:sp>
        <p:nvSpPr>
          <p:cNvPr id="206861" name="Rectangle 5"/>
          <p:cNvSpPr>
            <a:spLocks noChangeArrowheads="1"/>
          </p:cNvSpPr>
          <p:nvPr/>
        </p:nvSpPr>
        <p:spPr bwMode="auto">
          <a:xfrm>
            <a:off x="3605213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068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793059"/>
              </p:ext>
            </p:extLst>
          </p:nvPr>
        </p:nvGraphicFramePr>
        <p:xfrm>
          <a:off x="2101850" y="2308225"/>
          <a:ext cx="4375150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66600" imgH="431640" progId="Equation.3">
                  <p:embed/>
                </p:oleObj>
              </mc:Choice>
              <mc:Fallback>
                <p:oleObj name="Equation" r:id="rId2" imgW="186660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1850" y="2308225"/>
                        <a:ext cx="4375150" cy="1001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62" name="Rectangle 7"/>
          <p:cNvSpPr>
            <a:spLocks noChangeArrowheads="1"/>
          </p:cNvSpPr>
          <p:nvPr/>
        </p:nvSpPr>
        <p:spPr bwMode="auto">
          <a:xfrm>
            <a:off x="386715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068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785119"/>
              </p:ext>
            </p:extLst>
          </p:nvPr>
        </p:nvGraphicFramePr>
        <p:xfrm>
          <a:off x="1981200" y="3962400"/>
          <a:ext cx="362585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47560" imgH="419040" progId="Equation.3">
                  <p:embed/>
                </p:oleObj>
              </mc:Choice>
              <mc:Fallback>
                <p:oleObj name="Equation" r:id="rId4" imgW="1447560" imgH="419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962400"/>
                        <a:ext cx="3625850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57" name="Text Box 9"/>
          <p:cNvSpPr txBox="1">
            <a:spLocks noChangeArrowheads="1"/>
          </p:cNvSpPr>
          <p:nvPr/>
        </p:nvSpPr>
        <p:spPr bwMode="auto">
          <a:xfrm>
            <a:off x="860425" y="5257800"/>
            <a:ext cx="7673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2800" dirty="0">
                <a:latin typeface="Tahoma" pitchFamily="34" charset="0"/>
              </a:rPr>
              <a:t> </a:t>
            </a:r>
            <a:r>
              <a:rPr lang="en-US" sz="2400" dirty="0">
                <a:latin typeface="+mn-lt"/>
              </a:rPr>
              <a:t>Primary risk assessment ratio used by most lenders</a:t>
            </a:r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844550" y="5668962"/>
            <a:ext cx="768985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2800" dirty="0">
                <a:latin typeface="Tahoma" pitchFamily="34" charset="0"/>
              </a:rPr>
              <a:t> </a:t>
            </a:r>
            <a:r>
              <a:rPr lang="en-US" sz="2400" dirty="0">
                <a:latin typeface="+mn-lt"/>
              </a:rPr>
              <a:t>Indicates amount of “cash flow cushion” above that which is needed to pay debt service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11CED3-E557-4373-1CE5-63CF11AE9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Financial Risk Ratios:                         Debt Yield Ratio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9BF49-DC2F-46DB-8584-9ACBA50927C8}" type="slidenum">
              <a:rPr lang="en-US" altLang="en-US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206851" name="Text Box 3"/>
          <p:cNvSpPr txBox="1">
            <a:spLocks noChangeArrowheads="1"/>
          </p:cNvSpPr>
          <p:nvPr/>
        </p:nvSpPr>
        <p:spPr bwMode="auto">
          <a:xfrm>
            <a:off x="896938" y="1676400"/>
            <a:ext cx="41184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>
                <a:latin typeface="+mn-lt"/>
              </a:rPr>
              <a:t>Debt yield ratio (</a:t>
            </a:r>
            <a:r>
              <a:rPr lang="en-US" sz="2800" i="1" dirty="0">
                <a:latin typeface="+mn-lt"/>
              </a:rPr>
              <a:t>DYR</a:t>
            </a:r>
            <a:r>
              <a:rPr lang="en-US" sz="2800" dirty="0">
                <a:latin typeface="+mn-lt"/>
              </a:rPr>
              <a:t>):</a:t>
            </a: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822325" y="3309937"/>
            <a:ext cx="4019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>
                <a:latin typeface="+mn-lt"/>
              </a:rPr>
              <a:t>Centre Point example:</a:t>
            </a:r>
          </a:p>
        </p:txBody>
      </p:sp>
      <p:sp>
        <p:nvSpPr>
          <p:cNvPr id="206861" name="Rectangle 5"/>
          <p:cNvSpPr>
            <a:spLocks noChangeArrowheads="1"/>
          </p:cNvSpPr>
          <p:nvPr/>
        </p:nvSpPr>
        <p:spPr bwMode="auto">
          <a:xfrm>
            <a:off x="3605213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068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122020"/>
              </p:ext>
            </p:extLst>
          </p:nvPr>
        </p:nvGraphicFramePr>
        <p:xfrm>
          <a:off x="2116138" y="2352675"/>
          <a:ext cx="4344987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54000" imgH="393480" progId="Equation.3">
                  <p:embed/>
                </p:oleObj>
              </mc:Choice>
              <mc:Fallback>
                <p:oleObj name="Equation" r:id="rId2" imgW="1854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138" y="2352675"/>
                        <a:ext cx="4344987" cy="912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62" name="Rectangle 7"/>
          <p:cNvSpPr>
            <a:spLocks noChangeArrowheads="1"/>
          </p:cNvSpPr>
          <p:nvPr/>
        </p:nvSpPr>
        <p:spPr bwMode="auto">
          <a:xfrm>
            <a:off x="386715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068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236785"/>
              </p:ext>
            </p:extLst>
          </p:nvPr>
        </p:nvGraphicFramePr>
        <p:xfrm>
          <a:off x="2027238" y="3962400"/>
          <a:ext cx="5884862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49360" imgH="419040" progId="Equation.3">
                  <p:embed/>
                </p:oleObj>
              </mc:Choice>
              <mc:Fallback>
                <p:oleObj name="Equation" r:id="rId4" imgW="2349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7238" y="3962400"/>
                        <a:ext cx="5884862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57" name="Text Box 9"/>
          <p:cNvSpPr txBox="1">
            <a:spLocks noChangeArrowheads="1"/>
          </p:cNvSpPr>
          <p:nvPr/>
        </p:nvSpPr>
        <p:spPr bwMode="auto">
          <a:xfrm>
            <a:off x="822325" y="5138916"/>
            <a:ext cx="7712075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  <a:defRPr/>
            </a:pPr>
            <a:r>
              <a:rPr lang="en-US" sz="2800" dirty="0">
                <a:latin typeface="Tahoma" pitchFamily="34" charset="0"/>
              </a:rPr>
              <a:t> </a:t>
            </a:r>
            <a:r>
              <a:rPr lang="en-US" sz="2400" dirty="0">
                <a:latin typeface="+mn-lt"/>
              </a:rPr>
              <a:t>Primary risk assessment ratio used by lenders who are originating loans that will be packaged together </a:t>
            </a:r>
            <a:r>
              <a:rPr lang="en-US" sz="2000" dirty="0">
                <a:latin typeface="+mn-lt"/>
              </a:rPr>
              <a:t>&amp;</a:t>
            </a:r>
            <a:r>
              <a:rPr lang="en-US" sz="2400" dirty="0">
                <a:latin typeface="+mn-lt"/>
              </a:rPr>
              <a:t> used as collateral for the issuance of a CMBS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D67D46-3B40-FFBD-D444-518A3E8C3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085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077200" cy="11398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Decision Making in Real Estate Centers Around Valuation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0772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But…for many investors market value is </a:t>
            </a:r>
            <a:r>
              <a:rPr lang="en-US" b="1" dirty="0"/>
              <a:t>not</a:t>
            </a:r>
            <a:r>
              <a:rPr lang="en-US" dirty="0"/>
              <a:t> the whole story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endParaRPr lang="en-US" dirty="0"/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Most RE decisions are made with an investment motive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1C36B3-9EB5-4FD8-9EC8-94370253D999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B655E6-B07D-E163-4B64-6DDC05A67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Exhibit 18-6: Common Ratios</a:t>
            </a:r>
            <a:endParaRPr lang="en-US" sz="36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3A66E7-37B6-4F71-A282-FA45BA056003}" type="slidenum">
              <a:rPr lang="en-US" altLang="en-US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C5CE8F-DD24-AF25-1F56-F6766632C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63E6B8-3F42-40B6-AEF1-6CD063236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42" y="1489391"/>
            <a:ext cx="7536173" cy="511112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Example 18-1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10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/>
              <a:t>You are considering purchasing a small office building for $1,975,000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/>
              <a:t>Your expectations include: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/>
              <a:t>First-year gross potential income of $340,000;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/>
              <a:t>Vacancy </a:t>
            </a:r>
            <a:r>
              <a:rPr lang="en-US" sz="2000" dirty="0"/>
              <a:t>&amp;</a:t>
            </a:r>
            <a:r>
              <a:rPr lang="en-US" sz="2200" dirty="0"/>
              <a:t> collection losses equal to 15% of PGI;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/>
              <a:t>Operating expenses = 40% of EGI;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/>
              <a:t>Capital expenditures = 5% of EGI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/>
              <a:t>$1,481,250 mortgage (75% LTV) @ 7%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/>
              <a:t>Mortgage will be amortized over 25 years with a monthly payment of $10,469.17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/>
              <a:t>Total up-front financing costs = 2% of the loan amount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/>
              <a:t>Required equity investment is $523,375 [$1,975,000 – ($1,481,250 + $29,625)]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F9303-968B-4C8E-9054-C13B3ECA39B0}" type="slidenum">
              <a:rPr lang="en-US" altLang="en-US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42359C-4655-DCF2-EA92-19E20FDE0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28538D4F-3B7E-0EBB-68F7-7C43FDE4F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6182380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latin typeface="Tahoma" pitchFamily="34" charset="0"/>
              </a:rPr>
              <a:t> </a:t>
            </a:r>
            <a:r>
              <a:rPr lang="en-US" sz="1600" dirty="0">
                <a:latin typeface="Book Antiqua" panose="02040602050305030304" pitchFamily="18" charset="0"/>
              </a:rPr>
              <a:t>= 0.02 × $1,481,250</a:t>
            </a:r>
          </a:p>
        </p:txBody>
      </p:sp>
      <p:sp>
        <p:nvSpPr>
          <p:cNvPr id="5" name="Line 15">
            <a:extLst>
              <a:ext uri="{FF2B5EF4-FFF2-40B4-BE49-F238E27FC236}">
                <a16:creationId xmlns:a16="http://schemas.microsoft.com/office/drawing/2014/main" id="{3C2D9B6C-4978-E9D3-5773-5CE9C126A41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24200" y="6202676"/>
            <a:ext cx="990600" cy="27432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Example 18-1: 1</a:t>
            </a:r>
            <a:r>
              <a:rPr lang="en-US" sz="3600" baseline="30000" dirty="0"/>
              <a:t>st</a:t>
            </a:r>
            <a:r>
              <a:rPr lang="en-US" sz="3600" dirty="0"/>
              <a:t> Year Projections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A3BE5-BA5D-423D-A5EC-1CA825BEA608}" type="slidenum">
              <a:rPr lang="en-US" altLang="en-US"/>
              <a:pPr>
                <a:defRPr/>
              </a:pPr>
              <a:t>32</a:t>
            </a:fld>
            <a:endParaRPr lang="en-US" altLang="en-US"/>
          </a:p>
        </p:txBody>
      </p:sp>
      <p:pic>
        <p:nvPicPr>
          <p:cNvPr id="216067" name="Picture 5"/>
          <p:cNvPicPr>
            <a:picLocks noChangeAspect="1" noChangeArrowheads="1"/>
          </p:cNvPicPr>
          <p:nvPr/>
        </p:nvPicPr>
        <p:blipFill rotWithShape="1">
          <a:blip r:embed="rId2"/>
          <a:srcRect l="23077" r="23507"/>
          <a:stretch/>
        </p:blipFill>
        <p:spPr bwMode="auto">
          <a:xfrm>
            <a:off x="76200" y="1752600"/>
            <a:ext cx="7239000" cy="43640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162800" y="2590800"/>
            <a:ext cx="16459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03F70"/>
              </a:buClr>
              <a:defRPr/>
            </a:pPr>
            <a:r>
              <a:rPr lang="en-US" sz="2000" kern="0" dirty="0">
                <a:latin typeface="+mn-lt"/>
              </a:rPr>
              <a:t>(15% of PGI)</a:t>
            </a:r>
            <a:r>
              <a:rPr lang="en-US" sz="2300" kern="0" dirty="0">
                <a:latin typeface="+mn-lt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62800" y="3520440"/>
            <a:ext cx="16459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03F70"/>
              </a:buClr>
              <a:defRPr/>
            </a:pPr>
            <a:r>
              <a:rPr lang="en-US" sz="2000" kern="0" dirty="0">
                <a:latin typeface="+mn-lt"/>
              </a:rPr>
              <a:t>(40% of PGI)</a:t>
            </a:r>
            <a:r>
              <a:rPr lang="en-US" sz="2300" kern="0" dirty="0">
                <a:latin typeface="+mn-lt"/>
              </a:rPr>
              <a:t>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162800" y="3901440"/>
            <a:ext cx="16459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03F70"/>
              </a:buClr>
              <a:defRPr/>
            </a:pPr>
            <a:r>
              <a:rPr lang="en-US" sz="2000" kern="0" dirty="0">
                <a:latin typeface="+mn-lt"/>
              </a:rPr>
              <a:t>(5% of PGI)</a:t>
            </a:r>
            <a:r>
              <a:rPr lang="en-US" sz="2300" kern="0" dirty="0">
                <a:latin typeface="+mn-lt"/>
              </a:rPr>
              <a:t>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117080" y="4815840"/>
            <a:ext cx="199644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03F70"/>
              </a:buClr>
              <a:defRPr/>
            </a:pPr>
            <a:r>
              <a:rPr lang="en-US" kern="0" dirty="0">
                <a:latin typeface="+mn-lt"/>
              </a:rPr>
              <a:t>($10,469.17 × 12) </a:t>
            </a:r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 flipH="1" flipV="1">
            <a:off x="4953000" y="4191000"/>
            <a:ext cx="53340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010150" y="5791200"/>
            <a:ext cx="36766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latin typeface="Tahoma" pitchFamily="34" charset="0"/>
              </a:rPr>
              <a:t> </a:t>
            </a:r>
            <a:r>
              <a:rPr lang="en-US" sz="2000" dirty="0">
                <a:latin typeface="Bell MT" panose="02020503060305020303" pitchFamily="18" charset="0"/>
              </a:rPr>
              <a:t>Above-line treatment of CAPX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CF5405-C1BF-CB48-8B02-BBA95D882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3853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2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Example 18-1: 1</a:t>
            </a:r>
            <a:r>
              <a:rPr lang="en-US" sz="3600" baseline="30000" dirty="0"/>
              <a:t>st</a:t>
            </a:r>
            <a:r>
              <a:rPr lang="en-US" sz="3600" dirty="0"/>
              <a:t> Year Ratios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020FB9-3347-4D3F-A356-9584AD740A8C}" type="slidenum">
              <a:rPr lang="en-US" altLang="en-US"/>
              <a:pPr>
                <a:defRPr/>
              </a:pPr>
              <a:t>33</a:t>
            </a:fld>
            <a:endParaRPr lang="en-US" altLang="en-US"/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685800" y="1676400"/>
            <a:ext cx="7315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  <a:defRPr/>
            </a:pPr>
            <a:r>
              <a:rPr lang="en-US" sz="2400" dirty="0">
                <a:latin typeface="+mn-lt"/>
              </a:rPr>
              <a:t>Going-in cap rate (</a:t>
            </a:r>
            <a:r>
              <a:rPr lang="en-US" sz="2400" i="1" dirty="0">
                <a:latin typeface="+mn-lt"/>
              </a:rPr>
              <a:t>R</a:t>
            </a:r>
            <a:r>
              <a:rPr lang="en-US" sz="2400" i="1" baseline="-25000" dirty="0">
                <a:latin typeface="+mn-lt"/>
              </a:rPr>
              <a:t>0</a:t>
            </a:r>
            <a:r>
              <a:rPr lang="en-US" sz="2400" dirty="0">
                <a:latin typeface="+mn-lt"/>
              </a:rPr>
              <a:t>):</a:t>
            </a:r>
          </a:p>
        </p:txBody>
      </p:sp>
      <p:sp>
        <p:nvSpPr>
          <p:cNvPr id="222214" name="Rectangle 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graphicFrame>
        <p:nvGraphicFramePr>
          <p:cNvPr id="2222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635060"/>
              </p:ext>
            </p:extLst>
          </p:nvPr>
        </p:nvGraphicFramePr>
        <p:xfrm>
          <a:off x="1970088" y="2209800"/>
          <a:ext cx="4745037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76360" imgH="431640" progId="Equation.3">
                  <p:embed/>
                </p:oleObj>
              </mc:Choice>
              <mc:Fallback>
                <p:oleObj name="Equation" r:id="rId2" imgW="327636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0088" y="2209800"/>
                        <a:ext cx="4745037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16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2215" name="Object 7"/>
              <p:cNvSpPr txBox="1"/>
              <p:nvPr/>
            </p:nvSpPr>
            <p:spPr bwMode="auto">
              <a:xfrm>
                <a:off x="685800" y="3581400"/>
                <a:ext cx="8077199" cy="627063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COC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 = 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𝐵𝑒𝑓𝑜𝑟𝑒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𝑡𝑎𝑥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 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𝑐𝑎𝑠h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 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𝑓𝑙𝑜𝑤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𝐸𝑞𝑢𝑖𝑡𝑦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 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𝑖𝑛𝑣𝑒𝑠𝑡𝑚𝑒𝑛𝑡</m:t>
                        </m:r>
                      </m:den>
                    </m:f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 = 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$33,320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$523,375</m:t>
                        </m:r>
                      </m:den>
                    </m:f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 =0.063 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 6.3%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22215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3581400"/>
                <a:ext cx="8077199" cy="627063"/>
              </a:xfrm>
              <a:prstGeom prst="rect">
                <a:avLst/>
              </a:prstGeom>
              <a:blipFill>
                <a:blip r:embed="rId4"/>
                <a:stretch>
                  <a:fillRect l="-1208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2217" name="Rectangle 9"/>
          <p:cNvSpPr>
            <a:spLocks noChangeArrowheads="1"/>
          </p:cNvSpPr>
          <p:nvPr/>
        </p:nvSpPr>
        <p:spPr bwMode="auto">
          <a:xfrm>
            <a:off x="685800" y="2971800"/>
            <a:ext cx="7315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  <a:defRPr/>
            </a:pPr>
            <a:r>
              <a:rPr lang="en-US" sz="2400" dirty="0">
                <a:latin typeface="+mn-lt"/>
              </a:rPr>
              <a:t>Cash-on-cash return (</a:t>
            </a:r>
            <a:r>
              <a:rPr lang="en-US" sz="2400" i="1" dirty="0">
                <a:latin typeface="+mn-lt"/>
              </a:rPr>
              <a:t>COC</a:t>
            </a:r>
            <a:r>
              <a:rPr lang="en-US" sz="2400" dirty="0">
                <a:latin typeface="+mn-lt"/>
              </a:rPr>
              <a:t>):</a:t>
            </a:r>
          </a:p>
        </p:txBody>
      </p:sp>
      <p:sp>
        <p:nvSpPr>
          <p:cNvPr id="222219" name="Rectangle 1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graphicFrame>
        <p:nvGraphicFramePr>
          <p:cNvPr id="2222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682247"/>
              </p:ext>
            </p:extLst>
          </p:nvPr>
        </p:nvGraphicFramePr>
        <p:xfrm>
          <a:off x="1704975" y="4953000"/>
          <a:ext cx="508952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276360" imgH="431640" progId="Equation.3">
                  <p:embed/>
                </p:oleObj>
              </mc:Choice>
              <mc:Fallback>
                <p:oleObj name="Equation" r:id="rId5" imgW="3276360" imgH="4316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975" y="4953000"/>
                        <a:ext cx="5089525" cy="66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762000" y="4343400"/>
            <a:ext cx="7315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  <a:defRPr/>
            </a:pPr>
            <a:r>
              <a:rPr lang="en-US" sz="2400" dirty="0">
                <a:latin typeface="+mn-lt"/>
              </a:rPr>
              <a:t>(Effective) gross income multiplier (</a:t>
            </a:r>
            <a:r>
              <a:rPr lang="en-US" sz="2400" i="1" dirty="0">
                <a:latin typeface="+mn-lt"/>
              </a:rPr>
              <a:t>EGIM</a:t>
            </a:r>
            <a:r>
              <a:rPr lang="en-US" sz="2400" dirty="0">
                <a:latin typeface="+mn-lt"/>
              </a:rPr>
              <a:t>):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0EB889-A658-FE0A-74E3-DBCB16E30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4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Example 18-1: 1</a:t>
            </a:r>
            <a:r>
              <a:rPr lang="en-US" sz="3600" baseline="30000" dirty="0"/>
              <a:t>st</a:t>
            </a:r>
            <a:r>
              <a:rPr lang="en-US" sz="3600" dirty="0"/>
              <a:t> Year Ratios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D67A4E-CB60-46BD-9687-F88D39E99CAE}" type="slidenum">
              <a:rPr lang="en-US" altLang="en-US"/>
              <a:pPr>
                <a:defRPr/>
              </a:pPr>
              <a:t>34</a:t>
            </a:fld>
            <a:endParaRPr lang="en-US" altLang="en-US"/>
          </a:p>
        </p:txBody>
      </p:sp>
      <p:sp>
        <p:nvSpPr>
          <p:cNvPr id="223235" name="Rectangle 3"/>
          <p:cNvSpPr>
            <a:spLocks noChangeArrowheads="1"/>
          </p:cNvSpPr>
          <p:nvPr/>
        </p:nvSpPr>
        <p:spPr bwMode="auto">
          <a:xfrm>
            <a:off x="685800" y="1752600"/>
            <a:ext cx="7315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  <a:defRPr/>
            </a:pPr>
            <a:r>
              <a:rPr lang="en-US" sz="2400" dirty="0">
                <a:latin typeface="+mn-lt"/>
              </a:rPr>
              <a:t>Operating expense ratio (</a:t>
            </a:r>
            <a:r>
              <a:rPr lang="en-US" sz="2400" i="1" dirty="0">
                <a:latin typeface="+mn-lt"/>
              </a:rPr>
              <a:t>OER</a:t>
            </a:r>
            <a:r>
              <a:rPr lang="en-US" sz="2400" dirty="0">
                <a:latin typeface="+mn-lt"/>
              </a:rPr>
              <a:t>)</a:t>
            </a:r>
            <a:r>
              <a:rPr lang="en-US" sz="2400" dirty="0">
                <a:latin typeface="Tahoma" pitchFamily="34" charset="0"/>
              </a:rPr>
              <a:t>:</a:t>
            </a:r>
          </a:p>
        </p:txBody>
      </p:sp>
      <p:sp>
        <p:nvSpPr>
          <p:cNvPr id="223236" name="Rectangle 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23238" name="Rectangle 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23240" name="Rectangle 8"/>
          <p:cNvSpPr>
            <a:spLocks noChangeArrowheads="1"/>
          </p:cNvSpPr>
          <p:nvPr/>
        </p:nvSpPr>
        <p:spPr bwMode="auto">
          <a:xfrm>
            <a:off x="685800" y="3223155"/>
            <a:ext cx="7315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  <a:defRPr/>
            </a:pPr>
            <a:r>
              <a:rPr lang="en-US" sz="2400" dirty="0">
                <a:latin typeface="+mn-lt"/>
              </a:rPr>
              <a:t>Debt coverage ratio (</a:t>
            </a:r>
            <a:r>
              <a:rPr lang="en-US" sz="2400" i="1" dirty="0">
                <a:latin typeface="+mn-lt"/>
              </a:rPr>
              <a:t>DCR</a:t>
            </a:r>
            <a:r>
              <a:rPr lang="en-US" sz="2400" dirty="0">
                <a:latin typeface="+mn-lt"/>
              </a:rPr>
              <a:t>):</a:t>
            </a:r>
          </a:p>
        </p:txBody>
      </p:sp>
      <p:sp>
        <p:nvSpPr>
          <p:cNvPr id="223241" name="Rectangle 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23245" name="Rectangle 13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graphicFrame>
        <p:nvGraphicFramePr>
          <p:cNvPr id="22324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279746"/>
              </p:ext>
            </p:extLst>
          </p:nvPr>
        </p:nvGraphicFramePr>
        <p:xfrm>
          <a:off x="1728788" y="2362200"/>
          <a:ext cx="583882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68680" imgH="431640" progId="Equation.3">
                  <p:embed/>
                </p:oleObj>
              </mc:Choice>
              <mc:Fallback>
                <p:oleObj name="Equation" r:id="rId2" imgW="3568680" imgH="4316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8788" y="2362200"/>
                        <a:ext cx="5838825" cy="70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3247" name="Rectangle 1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graphicFrame>
        <p:nvGraphicFramePr>
          <p:cNvPr id="22324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041146"/>
              </p:ext>
            </p:extLst>
          </p:nvPr>
        </p:nvGraphicFramePr>
        <p:xfrm>
          <a:off x="1892300" y="3886200"/>
          <a:ext cx="5053013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22560" imgH="431640" progId="Equation.3">
                  <p:embed/>
                </p:oleObj>
              </mc:Choice>
              <mc:Fallback>
                <p:oleObj name="Equation" r:id="rId4" imgW="3022560" imgH="43164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300" y="3886200"/>
                        <a:ext cx="5053013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62000" y="4648200"/>
            <a:ext cx="7315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  <a:defRPr/>
            </a:pPr>
            <a:r>
              <a:rPr lang="en-US" sz="2400" dirty="0">
                <a:latin typeface="+mn-lt"/>
              </a:rPr>
              <a:t>Debt yield ratio (</a:t>
            </a:r>
            <a:r>
              <a:rPr lang="en-US" sz="2400" i="1" dirty="0">
                <a:latin typeface="+mn-lt"/>
              </a:rPr>
              <a:t>DYR</a:t>
            </a:r>
            <a:r>
              <a:rPr lang="en-US" sz="2400" dirty="0">
                <a:latin typeface="+mn-lt"/>
              </a:rPr>
              <a:t>):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372870"/>
              </p:ext>
            </p:extLst>
          </p:nvPr>
        </p:nvGraphicFramePr>
        <p:xfrm>
          <a:off x="1244600" y="5226050"/>
          <a:ext cx="6348413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797280" imgH="431640" progId="Equation.3">
                  <p:embed/>
                </p:oleObj>
              </mc:Choice>
              <mc:Fallback>
                <p:oleObj name="Equation" r:id="rId6" imgW="3797280" imgH="4316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5226050"/>
                        <a:ext cx="6348413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FA7DE4-531F-403E-1EA5-756CBDFE9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Pros and Cons of Ratios &amp; Multipliers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153400" cy="4724400"/>
          </a:xfrm>
        </p:spPr>
        <p:txBody>
          <a:bodyPr/>
          <a:lstStyle/>
          <a:p>
            <a:pPr eaLnBrk="1" hangingPunct="1"/>
            <a:r>
              <a:rPr lang="en-US" dirty="0"/>
              <a:t>Pros</a:t>
            </a:r>
          </a:p>
          <a:p>
            <a:pPr lvl="1" eaLnBrk="1" hangingPunct="1"/>
            <a:r>
              <a:rPr lang="en-US" dirty="0"/>
              <a:t>Quick </a:t>
            </a:r>
            <a:r>
              <a:rPr lang="en-US" sz="2200" dirty="0"/>
              <a:t>&amp;</a:t>
            </a:r>
            <a:r>
              <a:rPr lang="en-US" dirty="0"/>
              <a:t> relatively easy to compute</a:t>
            </a:r>
          </a:p>
          <a:p>
            <a:pPr lvl="1" eaLnBrk="1" hangingPunct="1"/>
            <a:r>
              <a:rPr lang="en-US" dirty="0"/>
              <a:t>Intuitive</a:t>
            </a:r>
          </a:p>
          <a:p>
            <a:pPr lvl="1" eaLnBrk="1" hangingPunct="1"/>
            <a:r>
              <a:rPr lang="en-US" dirty="0"/>
              <a:t>Facilitates comparison with similar properties</a:t>
            </a:r>
          </a:p>
          <a:p>
            <a:pPr lvl="1" eaLnBrk="1" hangingPunct="1"/>
            <a:r>
              <a:rPr lang="en-US" dirty="0"/>
              <a:t>No explicit assumptions about future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Cons</a:t>
            </a:r>
          </a:p>
          <a:p>
            <a:pPr lvl="1" eaLnBrk="1" hangingPunct="1"/>
            <a:r>
              <a:rPr lang="en-US" dirty="0"/>
              <a:t>No clear benchmarks for acceptable range</a:t>
            </a:r>
          </a:p>
          <a:p>
            <a:pPr lvl="1" eaLnBrk="1" hangingPunct="1"/>
            <a:r>
              <a:rPr lang="en-US" dirty="0"/>
              <a:t>Only a partial view of performance</a:t>
            </a:r>
          </a:p>
          <a:p>
            <a:pPr lvl="1" eaLnBrk="1" hangingPunct="1"/>
            <a:r>
              <a:rPr lang="en-US" dirty="0"/>
              <a:t>No explicit assumptions about future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3A66E7-37B6-4F71-A282-FA45BA056003}" type="slidenum">
              <a:rPr lang="en-US" altLang="en-US"/>
              <a:pPr>
                <a:defRPr/>
              </a:pPr>
              <a:t>35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CEF16A-2CF1-17C4-D7D3-6C76FCA71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How Are Ratios &amp; Multipliers Used by Most Investors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/>
          <a:lstStyle/>
          <a:p>
            <a:pPr eaLnBrk="1" hangingPunct="1"/>
            <a:r>
              <a:rPr lang="en-US" dirty="0"/>
              <a:t>As screening tools to shift through possible investment opportunities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3A66E7-37B6-4F71-A282-FA45BA056003}" type="slidenum">
              <a:rPr lang="en-US" altLang="en-US"/>
              <a:pPr>
                <a:defRPr/>
              </a:pPr>
              <a:t>36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57449E-4E0B-3059-E9EC-C08A93274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81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Chapter 18 Overview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Chapter introduces framework for making </a:t>
            </a:r>
            <a:r>
              <a:rPr lang="en-US" i="1" dirty="0"/>
              <a:t>single-property</a:t>
            </a:r>
            <a:r>
              <a:rPr lang="en-US" dirty="0"/>
              <a:t> RE investment decisions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Focus is on a set of widely used ratios </a:t>
            </a:r>
            <a:r>
              <a:rPr lang="en-US" sz="2400" dirty="0"/>
              <a:t>&amp;</a:t>
            </a:r>
            <a:r>
              <a:rPr lang="en-US" dirty="0"/>
              <a:t> multipliers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These measures are: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relatively easy to calculate but…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do not explicitly consider cash flows beyond 1</a:t>
            </a:r>
            <a:r>
              <a:rPr lang="en-US" baseline="30000" dirty="0"/>
              <a:t>st</a:t>
            </a:r>
            <a:r>
              <a:rPr lang="en-US" dirty="0"/>
              <a:t> year of the analysis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Many investors also perform multi-year discounted cash flow (DCF) analyses, discussed in Chapter 19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4344D-7BEA-4BA3-803F-DC2517520F51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2BC7B6-4143-3BD3-3D66-A326C44B3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A Word of Caution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dirty="0"/>
              <a:t>This chapter </a:t>
            </a:r>
            <a:r>
              <a:rPr lang="en-US" sz="2400" dirty="0"/>
              <a:t>&amp;</a:t>
            </a:r>
            <a:r>
              <a:rPr lang="en-US" dirty="0"/>
              <a:t> Chapter 19 focus on quantitative decision tools</a:t>
            </a:r>
          </a:p>
          <a:p>
            <a:pPr eaLnBrk="1" hangingPunct="1">
              <a:spcBef>
                <a:spcPts val="600"/>
              </a:spcBef>
            </a:pPr>
            <a:r>
              <a:rPr lang="en-US" dirty="0"/>
              <a:t>Although quantitative tools are widely used, their usefulness is limited by the quality of the cash flow assumption used by the analyst.</a:t>
            </a:r>
          </a:p>
          <a:p>
            <a:pPr eaLnBrk="1" hangingPunct="1">
              <a:spcBef>
                <a:spcPts val="600"/>
              </a:spcBef>
            </a:pPr>
            <a:r>
              <a:rPr lang="en-US" dirty="0"/>
              <a:t>In short, the “</a:t>
            </a:r>
            <a:r>
              <a:rPr lang="en-US" b="1" dirty="0"/>
              <a:t>garbage in, garbage out</a:t>
            </a:r>
            <a:r>
              <a:rPr lang="en-US" dirty="0"/>
              <a:t>” maxim applies to RE investing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B9A41F-6CD1-4DAA-80DF-722B398E794A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BD4F09F-C4F6-F21C-2AB3-83F749D66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2160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Why Investment Value Differs from Market Value 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153400" cy="4302125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dirty="0"/>
              <a:t>Investors have different required returns 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/>
              <a:t>Different risk assessment/opportunity cost of invested equity</a:t>
            </a:r>
          </a:p>
          <a:p>
            <a:pPr eaLnBrk="1" hangingPunct="1">
              <a:spcBef>
                <a:spcPts val="600"/>
              </a:spcBef>
            </a:pPr>
            <a:r>
              <a:rPr lang="en-US" dirty="0"/>
              <a:t>Different expectations about future: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/>
              <a:t>rental rates 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/>
              <a:t>vacancies 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/>
              <a:t>operating expenses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/>
              <a:t>etc.</a:t>
            </a:r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CD6A85-BAE8-4E2D-9127-0DE564F0379D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750756-70CB-1EFA-FC0E-63884276F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1066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Centre Point Office Building:  Review of Assumptions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3534A-A395-4E4B-BBCF-0A7D6F6C69E2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00400" y="1600200"/>
            <a:ext cx="243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Exhibit 18-1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D3BE68-D473-2E72-3E39-18F5A5D07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24D00A-28C4-9E44-E9CC-9AF9AE232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2095468"/>
            <a:ext cx="8327104" cy="32873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12414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1</a:t>
            </a:r>
            <a:r>
              <a:rPr lang="en-US" sz="3600" baseline="30000" dirty="0"/>
              <a:t>st</a:t>
            </a:r>
            <a:r>
              <a:rPr lang="en-US" sz="3600" dirty="0"/>
              <a:t> Step in Investment Analysis: Estimating </a:t>
            </a:r>
            <a:r>
              <a:rPr lang="en-US" sz="3600" i="1" dirty="0"/>
              <a:t>NOI</a:t>
            </a:r>
            <a:r>
              <a:rPr lang="en-US" sz="3600" dirty="0"/>
              <a:t> Over Next Year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229600" cy="3733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i="1" dirty="0"/>
              <a:t>PGI</a:t>
            </a:r>
            <a:r>
              <a:rPr lang="en-US" dirty="0"/>
              <a:t>		Potential Gross Income</a:t>
            </a:r>
          </a:p>
          <a:p>
            <a:pPr eaLnBrk="1" hangingPunct="1">
              <a:buFontTx/>
              <a:buChar char="-"/>
            </a:pPr>
            <a:r>
              <a:rPr lang="en-US" i="1" dirty="0"/>
              <a:t>VC</a:t>
            </a:r>
            <a:r>
              <a:rPr lang="en-US" dirty="0"/>
              <a:t>		Vacancy </a:t>
            </a:r>
            <a:r>
              <a:rPr lang="en-US" sz="2400" dirty="0"/>
              <a:t>&amp;</a:t>
            </a:r>
            <a:r>
              <a:rPr lang="en-US" dirty="0"/>
              <a:t> Collection Loss</a:t>
            </a:r>
          </a:p>
          <a:p>
            <a:pPr eaLnBrk="1" hangingPunct="1">
              <a:buFontTx/>
              <a:buNone/>
            </a:pPr>
            <a:r>
              <a:rPr lang="en-US" dirty="0"/>
              <a:t>+</a:t>
            </a:r>
            <a:r>
              <a:rPr lang="en-US" u="sng" dirty="0"/>
              <a:t> </a:t>
            </a:r>
            <a:r>
              <a:rPr lang="en-US" i="1" u="sng" dirty="0"/>
              <a:t>MI	</a:t>
            </a:r>
            <a:r>
              <a:rPr lang="en-US" u="sng" dirty="0"/>
              <a:t>		Miscellaneous Income</a:t>
            </a:r>
          </a:p>
          <a:p>
            <a:pPr eaLnBrk="1" hangingPunct="1">
              <a:buFontTx/>
              <a:buNone/>
            </a:pPr>
            <a:r>
              <a:rPr lang="en-US" dirty="0"/>
              <a:t>= </a:t>
            </a:r>
            <a:r>
              <a:rPr lang="en-US" i="1" dirty="0"/>
              <a:t>EGI</a:t>
            </a:r>
            <a:r>
              <a:rPr lang="en-US" dirty="0"/>
              <a:t>		Effective Gross Income</a:t>
            </a:r>
          </a:p>
          <a:p>
            <a:pPr eaLnBrk="1" hangingPunct="1">
              <a:buFontTx/>
              <a:buChar char="-"/>
            </a:pPr>
            <a:r>
              <a:rPr lang="en-US" i="1" dirty="0"/>
              <a:t>OE</a:t>
            </a:r>
            <a:r>
              <a:rPr lang="en-US" dirty="0"/>
              <a:t>		Operating Expenses</a:t>
            </a:r>
          </a:p>
          <a:p>
            <a:pPr eaLnBrk="1" hangingPunct="1">
              <a:buFontTx/>
              <a:buChar char="-"/>
            </a:pPr>
            <a:r>
              <a:rPr lang="en-US" i="1" u="sng" dirty="0"/>
              <a:t>CAPX</a:t>
            </a:r>
            <a:r>
              <a:rPr lang="en-US" u="sng" dirty="0"/>
              <a:t>		Capital Expenditures</a:t>
            </a:r>
          </a:p>
          <a:p>
            <a:pPr eaLnBrk="1" hangingPunct="1">
              <a:buFontTx/>
              <a:buNone/>
            </a:pPr>
            <a:r>
              <a:rPr lang="en-US" dirty="0"/>
              <a:t>= </a:t>
            </a:r>
            <a:r>
              <a:rPr lang="en-US" i="1" dirty="0"/>
              <a:t>NOI</a:t>
            </a:r>
            <a:r>
              <a:rPr lang="en-US" dirty="0"/>
              <a:t>		Net Operating Income</a:t>
            </a:r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E740DF-98C3-4412-9DF7-CA17606CCEF8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5007933"/>
            <a:ext cx="8229600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ts val="18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2400" dirty="0">
                <a:latin typeface="+mn-lt"/>
              </a:rPr>
              <a:t>Same “first step” as income approach to valuation </a:t>
            </a:r>
          </a:p>
          <a:p>
            <a:pPr eaLnBrk="1" hangingPunct="1">
              <a:lnSpc>
                <a:spcPct val="70000"/>
              </a:lnSpc>
              <a:spcBef>
                <a:spcPts val="18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2400" dirty="0">
                <a:latin typeface="+mn-lt"/>
              </a:rPr>
              <a:t>Note the “above-line” treatment of CAPX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F9014A-1553-57BD-2C2E-A3251225C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054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Centre Point: Projected 1st-Year NOI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36F93-018A-4E71-BD09-0A3EE6EAF48E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200400" y="1657290"/>
            <a:ext cx="243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0" dirty="0">
                <a:latin typeface="+mn-lt"/>
              </a:rPr>
              <a:t>Exhibit 18-2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7269480" y="2606040"/>
            <a:ext cx="16459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03F70"/>
              </a:buClr>
              <a:defRPr/>
            </a:pPr>
            <a:r>
              <a:rPr lang="en-US" sz="2000" kern="0" dirty="0">
                <a:latin typeface="+mn-lt"/>
              </a:rPr>
              <a:t>(10% of PGI)</a:t>
            </a:r>
            <a:r>
              <a:rPr lang="en-US" sz="2300" kern="0" dirty="0">
                <a:latin typeface="+mn-lt"/>
              </a:rPr>
              <a:t> 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7269480" y="3444240"/>
            <a:ext cx="16459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03F70"/>
              </a:buClr>
              <a:defRPr/>
            </a:pPr>
            <a:r>
              <a:rPr lang="en-US" sz="2000" kern="0" dirty="0">
                <a:latin typeface="+mn-lt"/>
              </a:rPr>
              <a:t>(40% of PGI)</a:t>
            </a:r>
            <a:r>
              <a:rPr lang="en-US" sz="2300" kern="0" dirty="0">
                <a:latin typeface="+mn-lt"/>
              </a:rPr>
              <a:t> 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345680" y="3810000"/>
            <a:ext cx="16459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03F70"/>
              </a:buClr>
              <a:defRPr/>
            </a:pPr>
            <a:r>
              <a:rPr lang="en-US" sz="2000" kern="0" dirty="0">
                <a:latin typeface="+mn-lt"/>
              </a:rPr>
              <a:t>(5% of PGI)</a:t>
            </a:r>
            <a:r>
              <a:rPr lang="en-US" sz="2300" kern="0" dirty="0">
                <a:latin typeface="+mn-lt"/>
              </a:rPr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BCDE58-0514-BFAD-2791-F06B6EAF7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927DDE-4A76-8830-F31F-A6E655E43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" y="2213839"/>
            <a:ext cx="7267237" cy="2815361"/>
          </a:xfrm>
          <a:prstGeom prst="rect">
            <a:avLst/>
          </a:prstGeom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4CEF94A1-0740-9AD4-D8B4-2DC32993F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029200"/>
            <a:ext cx="2133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0" dirty="0">
                <a:latin typeface="+mn-lt"/>
              </a:rPr>
              <a:t>NOI is an “unlevered” CF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F37421F2-9087-528F-7C45-3697F43F3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105400"/>
            <a:ext cx="2133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0" dirty="0">
                <a:latin typeface="+mn-lt"/>
              </a:rPr>
              <a:t>Forecast for next 12 months</a:t>
            </a:r>
          </a:p>
        </p:txBody>
      </p:sp>
    </p:spTree>
    <p:extLst>
      <p:ext uri="{BB962C8B-B14F-4D97-AF65-F5344CB8AC3E}">
        <p14:creationId xmlns:p14="http://schemas.microsoft.com/office/powerpoint/2010/main" val="18588387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Modul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2580</TotalTime>
  <Words>2553</Words>
  <Application>Microsoft Office PowerPoint</Application>
  <PresentationFormat>On-screen Show (4:3)</PresentationFormat>
  <Paragraphs>304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Arial</vt:lpstr>
      <vt:lpstr>Bell MT</vt:lpstr>
      <vt:lpstr>Book Antiqua</vt:lpstr>
      <vt:lpstr>Calibri</vt:lpstr>
      <vt:lpstr>Cambria Math</vt:lpstr>
      <vt:lpstr>Lucida Sans</vt:lpstr>
      <vt:lpstr>Tahoma</vt:lpstr>
      <vt:lpstr>Times</vt:lpstr>
      <vt:lpstr>Times New Roman</vt:lpstr>
      <vt:lpstr>Wingdings</vt:lpstr>
      <vt:lpstr>Wingdings 2</vt:lpstr>
      <vt:lpstr>2_Module</vt:lpstr>
      <vt:lpstr>Equation</vt:lpstr>
      <vt:lpstr>Chapter 18</vt:lpstr>
      <vt:lpstr>Decision Making in Real Estate Centers Around Valuation</vt:lpstr>
      <vt:lpstr>Decision Making in Real Estate Centers Around Valuation</vt:lpstr>
      <vt:lpstr>Chapter 18 Overview</vt:lpstr>
      <vt:lpstr>A Word of Caution</vt:lpstr>
      <vt:lpstr>Why Investment Value Differs from Market Value </vt:lpstr>
      <vt:lpstr>Centre Point Office Building:  Review of Assumptions</vt:lpstr>
      <vt:lpstr>1st Step in Investment Analysis: Estimating NOI Over Next Year </vt:lpstr>
      <vt:lpstr>Centre Point: Projected 1st-Year NOI</vt:lpstr>
      <vt:lpstr>More on Net Operating Income</vt:lpstr>
      <vt:lpstr>Operating vs. Capital Expenditures</vt:lpstr>
      <vt:lpstr>How Are Capital Expenditures Treated in Pro Forma? (It Depends)</vt:lpstr>
      <vt:lpstr>Borrowing (Leveraging)</vt:lpstr>
      <vt:lpstr>Debt Financing for Centre Point</vt:lpstr>
      <vt:lpstr>Centre Point: Estimated Before-Tax Cash Flow (BTCF)</vt:lpstr>
      <vt:lpstr>Evaluating Cash Flow Estimates</vt:lpstr>
      <vt:lpstr>Evaluating Cash Flow Estimates</vt:lpstr>
      <vt:lpstr>Partnerships, Limited Liability Companies, etc. </vt:lpstr>
      <vt:lpstr>Traditional Single-Year Investment Criteria </vt:lpstr>
      <vt:lpstr>Profitability Ratios: Capitalization Rate</vt:lpstr>
      <vt:lpstr>Profitability Ratios: Capitalization Rate</vt:lpstr>
      <vt:lpstr>Example: Real Estate Research Corporation Cap Rate Survey</vt:lpstr>
      <vt:lpstr>Example: Real Estate Research Corporation Cap Rate Survey</vt:lpstr>
      <vt:lpstr>Profitability Ratios: Cash-on-Cash Return</vt:lpstr>
      <vt:lpstr>Effective Gross Income Multiplier</vt:lpstr>
      <vt:lpstr>Financial Risk Ratios: Operating Expense Ratio</vt:lpstr>
      <vt:lpstr>Financial Risk Ratios:                        Loan-to-Value Ratio</vt:lpstr>
      <vt:lpstr>Financial Risk Ratios:                         Debt Coverage Ratio</vt:lpstr>
      <vt:lpstr>Financial Risk Ratios:                         Debt Yield Ratio</vt:lpstr>
      <vt:lpstr>Exhibit 18-6: Common Ratios</vt:lpstr>
      <vt:lpstr>Example 18-1</vt:lpstr>
      <vt:lpstr>Example 18-1: 1st Year Projections</vt:lpstr>
      <vt:lpstr>Example 18-1: 1st Year Ratios</vt:lpstr>
      <vt:lpstr>Example 18-1: 1st Year Ratios</vt:lpstr>
      <vt:lpstr>Pros and Cons of Ratios &amp; Multipliers</vt:lpstr>
      <vt:lpstr>How Are Ratios &amp; Multipliers Used by Most Investors</vt:lpstr>
    </vt:vector>
  </TitlesOfParts>
  <Company>The McGraw-Hill Companies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19:</dc:title>
  <dc:creator>Katherine Mau</dc:creator>
  <cp:lastModifiedBy>Schrenk, Lawrence</cp:lastModifiedBy>
  <cp:revision>57</cp:revision>
  <dcterms:created xsi:type="dcterms:W3CDTF">2009-06-23T15:19:46Z</dcterms:created>
  <dcterms:modified xsi:type="dcterms:W3CDTF">2024-08-29T13:37:16Z</dcterms:modified>
</cp:coreProperties>
</file>