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86"/>
  </p:notesMasterIdLst>
  <p:handoutMasterIdLst>
    <p:handoutMasterId r:id="rId87"/>
  </p:handoutMasterIdLst>
  <p:sldIdLst>
    <p:sldId id="492" r:id="rId2"/>
    <p:sldId id="429" r:id="rId3"/>
    <p:sldId id="430" r:id="rId4"/>
    <p:sldId id="387" r:id="rId5"/>
    <p:sldId id="494" r:id="rId6"/>
    <p:sldId id="495" r:id="rId7"/>
    <p:sldId id="472" r:id="rId8"/>
    <p:sldId id="432" r:id="rId9"/>
    <p:sldId id="473" r:id="rId10"/>
    <p:sldId id="613" r:id="rId11"/>
    <p:sldId id="390" r:id="rId12"/>
    <p:sldId id="498" r:id="rId13"/>
    <p:sldId id="391" r:id="rId14"/>
    <p:sldId id="435" r:id="rId15"/>
    <p:sldId id="394" r:id="rId16"/>
    <p:sldId id="436" r:id="rId17"/>
    <p:sldId id="398" r:id="rId18"/>
    <p:sldId id="399" r:id="rId19"/>
    <p:sldId id="497" r:id="rId20"/>
    <p:sldId id="474" r:id="rId21"/>
    <p:sldId id="350" r:id="rId22"/>
    <p:sldId id="614" r:id="rId23"/>
    <p:sldId id="405" r:id="rId24"/>
    <p:sldId id="407" r:id="rId25"/>
    <p:sldId id="409" r:id="rId26"/>
    <p:sldId id="475" r:id="rId27"/>
    <p:sldId id="476" r:id="rId28"/>
    <p:sldId id="477" r:id="rId29"/>
    <p:sldId id="478" r:id="rId30"/>
    <p:sldId id="479" r:id="rId31"/>
    <p:sldId id="597" r:id="rId32"/>
    <p:sldId id="380" r:id="rId33"/>
    <p:sldId id="615" r:id="rId34"/>
    <p:sldId id="442" r:id="rId35"/>
    <p:sldId id="480" r:id="rId36"/>
    <p:sldId id="601" r:id="rId37"/>
    <p:sldId id="599" r:id="rId38"/>
    <p:sldId id="600" r:id="rId39"/>
    <p:sldId id="616" r:id="rId40"/>
    <p:sldId id="452" r:id="rId41"/>
    <p:sldId id="453" r:id="rId42"/>
    <p:sldId id="454" r:id="rId43"/>
    <p:sldId id="486" r:id="rId44"/>
    <p:sldId id="458" r:id="rId45"/>
    <p:sldId id="617" r:id="rId46"/>
    <p:sldId id="605" r:id="rId47"/>
    <p:sldId id="606" r:id="rId48"/>
    <p:sldId id="607" r:id="rId49"/>
    <p:sldId id="608" r:id="rId50"/>
    <p:sldId id="609" r:id="rId51"/>
    <p:sldId id="325" r:id="rId52"/>
    <p:sldId id="428" r:id="rId53"/>
    <p:sldId id="618" r:id="rId54"/>
    <p:sldId id="455" r:id="rId55"/>
    <p:sldId id="353" r:id="rId56"/>
    <p:sldId id="354" r:id="rId57"/>
    <p:sldId id="611" r:id="rId58"/>
    <p:sldId id="357" r:id="rId59"/>
    <p:sldId id="493" r:id="rId60"/>
    <p:sldId id="463" r:id="rId61"/>
    <p:sldId id="334" r:id="rId62"/>
    <p:sldId id="335" r:id="rId63"/>
    <p:sldId id="364" r:id="rId64"/>
    <p:sldId id="365" r:id="rId65"/>
    <p:sldId id="336" r:id="rId66"/>
    <p:sldId id="383" r:id="rId67"/>
    <p:sldId id="386" r:id="rId68"/>
    <p:sldId id="384" r:id="rId69"/>
    <p:sldId id="344" r:id="rId70"/>
    <p:sldId id="513" r:id="rId71"/>
    <p:sldId id="544" r:id="rId72"/>
    <p:sldId id="367" r:id="rId73"/>
    <p:sldId id="377" r:id="rId74"/>
    <p:sldId id="368" r:id="rId75"/>
    <p:sldId id="514" r:id="rId76"/>
    <p:sldId id="337" r:id="rId77"/>
    <p:sldId id="548" r:id="rId78"/>
    <p:sldId id="549" r:id="rId79"/>
    <p:sldId id="550" r:id="rId80"/>
    <p:sldId id="554" r:id="rId81"/>
    <p:sldId id="552" r:id="rId82"/>
    <p:sldId id="500" r:id="rId83"/>
    <p:sldId id="501" r:id="rId84"/>
    <p:sldId id="515" r:id="rId8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9D"/>
    <a:srgbClr val="27436B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30" autoAdjust="0"/>
  </p:normalViewPr>
  <p:slideViewPr>
    <p:cSldViewPr>
      <p:cViewPr varScale="1">
        <p:scale>
          <a:sx n="105" d="100"/>
          <a:sy n="105" d="100"/>
        </p:scale>
        <p:origin x="11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3.xml"/><Relationship Id="rId2" Type="http://schemas.openxmlformats.org/officeDocument/2006/relationships/slide" Target="slides/slide60.xml"/><Relationship Id="rId1" Type="http://schemas.openxmlformats.org/officeDocument/2006/relationships/slide" Target="slides/slide55.xml"/><Relationship Id="rId6" Type="http://schemas.openxmlformats.org/officeDocument/2006/relationships/slide" Target="slides/slide84.xml"/><Relationship Id="rId5" Type="http://schemas.openxmlformats.org/officeDocument/2006/relationships/slide" Target="slides/slide75.xml"/><Relationship Id="rId4" Type="http://schemas.openxmlformats.org/officeDocument/2006/relationships/slide" Target="slides/slide7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3B8334B-66BA-4695-8511-C42500C2D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D02001D-6223-4114-AB45-E11BE8838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8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73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9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18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47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07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31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4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9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64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0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98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900" indent="-289962" defTabSz="94398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846" indent="-231969" defTabSz="9439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3785" indent="-231969" defTabSz="9439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7723" indent="-231969" defTabSz="9439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1662" indent="-231969" defTabSz="943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5600" indent="-231969" defTabSz="943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9538" indent="-231969" defTabSz="943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3476" indent="-231969" defTabSz="943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FC6284-0D68-4430-9962-A0C4B181CB99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106501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98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900" indent="-289962" defTabSz="94398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846" indent="-231969" defTabSz="9439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3785" indent="-231969" defTabSz="9439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7723" indent="-231969" defTabSz="9439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1662" indent="-231969" defTabSz="943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5600" indent="-231969" defTabSz="943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9538" indent="-231969" defTabSz="943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3476" indent="-231969" defTabSz="943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Real Estate Capital Markets</a:t>
            </a:r>
          </a:p>
        </p:txBody>
      </p:sp>
    </p:spTree>
    <p:extLst>
      <p:ext uri="{BB962C8B-B14F-4D97-AF65-F5344CB8AC3E}">
        <p14:creationId xmlns:p14="http://schemas.microsoft.com/office/powerpoint/2010/main" val="3571708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4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29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7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56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4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3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8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16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D7C8CF-06D3-432B-BCCC-87915297EF78}" type="slidenum">
              <a:rPr lang="en-US" altLang="en-US" smtClean="0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04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17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2B3834-699A-406C-A0B1-D83AB6E5785A}" type="slidenum">
              <a:rPr lang="en-US" altLang="en-US" smtClean="0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572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09674D-189D-4845-A3D3-97144D0C8B09}" type="slidenum">
              <a:rPr lang="en-US" altLang="en-US" smtClean="0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792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69870C-47FC-4FF9-B230-94EBA37A99DF}" type="slidenum">
              <a:rPr lang="en-US" altLang="en-US" smtClean="0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058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C9A73-C0BC-46F8-8C71-798A98D53EF3}" type="slidenum">
              <a:rPr lang="en-US" altLang="en-US" smtClean="0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87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60E810-1F7D-4918-BA1E-CD8D74CA02D1}" type="slidenum">
              <a:rPr lang="en-US" altLang="en-US" smtClean="0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1261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23196A-1942-4EBE-8D4A-FBBBB85E5C6C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090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8D69BC-E291-4163-9164-406F9E9FBB32}" type="slidenum">
              <a:rPr lang="en-US" altLang="en-US" smtClean="0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377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C74D42-9349-4C0A-A580-FDF648ECF770}" type="slidenum">
              <a:rPr lang="en-US" altLang="en-US" smtClean="0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4133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087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1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59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F8BBE-AC4C-4569-AA0F-8AF971A693B9}" type="slidenum">
              <a:rPr lang="en-US" altLang="en-US" smtClean="0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8144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9A9EE6-1907-42BE-B54F-892D7EE564CD}" type="slidenum">
              <a:rPr lang="en-US" altLang="en-US" smtClean="0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1919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93E384-0E54-4E9C-BF77-634071BBFD3C}" type="slidenum">
              <a:rPr lang="en-US" altLang="en-US" smtClean="0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2802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FCA6B7-13FD-4715-8521-9BE771EEAC4C}" type="slidenum">
              <a:rPr lang="en-US" altLang="en-US" smtClean="0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9111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9835" indent="-292244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978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569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4160" indent="-233795" defTabSz="94654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1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9342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93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4524" indent="-233795" defTabSz="9465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D98C52-50D1-4159-A294-18E5B1E9F93B}" type="slidenum">
              <a:rPr lang="en-US" altLang="en-US" smtClean="0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46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8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2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8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04" y="346687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889" y="129611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1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9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00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7963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4A13-F47E-4A0E-962C-B7D8A04DD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713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447800" y="2514600"/>
            <a:ext cx="6324600" cy="2590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9965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524001"/>
            <a:ext cx="5381448" cy="40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6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1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8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3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9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0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altLang="en-US" sz="90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9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reserve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itsacrossamerica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.xlsx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it.com/data-research/reit-indexes/reits-sp-indexes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it.com/data-research/reit-indexes/real-time-index-returns/enhgeur-f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145F-62E0-2FB9-E88E-CB936A859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14" y="422887"/>
            <a:ext cx="8996686" cy="796313"/>
          </a:xfrm>
        </p:spPr>
        <p:txBody>
          <a:bodyPr>
            <a:normAutofit/>
          </a:bodyPr>
          <a:lstStyle/>
          <a:p>
            <a:r>
              <a:rPr lang="en-US" sz="4800" dirty="0"/>
              <a:t>Chapter 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4C6D2-6771-4CD1-795F-BB50D6DBF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17398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Sources of Commercial Debt </a:t>
            </a:r>
          </a:p>
          <a:p>
            <a:pPr algn="ctr"/>
            <a:r>
              <a:rPr lang="en-US" sz="3600" dirty="0"/>
              <a:t>&amp; Equity Capital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B38AF-394A-E7E7-09E4-94B76D48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544056"/>
            <a:ext cx="7767315" cy="2743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3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608" y="5122163"/>
            <a:ext cx="8077200" cy="14996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A Quick Tour of Possible Ownership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10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8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Private vs. Public Markets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Most ownership (equity) interests in U.S. CRE (≈ 80%-85%) are held by investment vehicles that do </a:t>
            </a:r>
            <a:r>
              <a:rPr lang="en-US" b="1" dirty="0"/>
              <a:t>not</a:t>
            </a:r>
            <a:r>
              <a:rPr lang="en-US" dirty="0"/>
              <a:t> trade on a stock exchange</a:t>
            </a:r>
          </a:p>
          <a:p>
            <a:pPr marL="118872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That is, the majority of U.S. CRE is owned, managed, and traded in </a:t>
            </a:r>
            <a:r>
              <a:rPr lang="en-US" b="1" dirty="0"/>
              <a:t>private</a:t>
            </a:r>
            <a:r>
              <a:rPr lang="en-US" dirty="0"/>
              <a:t> CRE markets</a:t>
            </a:r>
          </a:p>
          <a:p>
            <a:pPr marL="118872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We first examine ownership forms/vehicles that can be used to acquire CRE assets in private markets</a:t>
            </a:r>
          </a:p>
          <a:p>
            <a:pPr marL="118872" indent="0" eaLnBrk="1" hangingPunct="1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01EA44-78AC-ABEC-3086-2B6E2221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BFEF60-17B7-4A89-409B-806313E1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6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General Partnership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Treated as conduit for tax purposes… investors avoid double taxation</a:t>
            </a:r>
          </a:p>
          <a:p>
            <a:pPr marL="118872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All partners can make operating decisions:</a:t>
            </a:r>
          </a:p>
          <a:p>
            <a:pPr lvl="1" eaLnBrk="1" hangingPunct="1"/>
            <a:r>
              <a:rPr lang="en-US" dirty="0"/>
              <a:t>How much leverage; when to sell, etc.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No separation between ownership </a:t>
            </a:r>
            <a:r>
              <a:rPr lang="en-US" sz="2400" dirty="0"/>
              <a:t>&amp;</a:t>
            </a:r>
            <a:r>
              <a:rPr lang="en-US" dirty="0"/>
              <a:t> control; lessens potential conflicts of interest</a:t>
            </a:r>
          </a:p>
          <a:p>
            <a:pPr marL="118872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Share of cash flow </a:t>
            </a:r>
            <a:r>
              <a:rPr lang="en-US" sz="2400" dirty="0"/>
              <a:t>&amp;</a:t>
            </a:r>
            <a:r>
              <a:rPr lang="en-US" dirty="0"/>
              <a:t> taxable income determined by partnership agreement</a:t>
            </a:r>
          </a:p>
          <a:p>
            <a:pPr lvl="1" eaLnBrk="1" hangingPunct="1"/>
            <a:r>
              <a:rPr lang="en-US" dirty="0"/>
              <a:t>“special allocations” permitted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01EA44-78AC-ABEC-3086-2B6E2221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BFEF60-17B7-4A89-409B-806313E1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0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General Partnership-Disadvantages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572000"/>
          </a:xfrm>
        </p:spPr>
        <p:txBody>
          <a:bodyPr/>
          <a:lstStyle/>
          <a:p>
            <a:pPr eaLnBrk="1" hangingPunct="1"/>
            <a:r>
              <a:rPr lang="en-US" dirty="0"/>
              <a:t>General partners liable for </a:t>
            </a:r>
            <a:r>
              <a:rPr lang="en-US" b="1" dirty="0"/>
              <a:t>all debts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Contractual debts, debts arising from legal actions, wrongful acts committed by other partners…</a:t>
            </a:r>
          </a:p>
          <a:p>
            <a:pPr lvl="1" eaLnBrk="1" hangingPunct="1"/>
            <a:r>
              <a:rPr lang="en-US" dirty="0"/>
              <a:t>So…</a:t>
            </a:r>
            <a:r>
              <a:rPr lang="en-US" b="1" dirty="0"/>
              <a:t>personal assets</a:t>
            </a:r>
            <a:r>
              <a:rPr lang="en-US" dirty="0"/>
              <a:t> are subject to claims of the partnership’s creditors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Result?</a:t>
            </a:r>
          </a:p>
          <a:p>
            <a:pPr lvl="1" eaLnBrk="1" hangingPunct="1"/>
            <a:r>
              <a:rPr lang="en-US" dirty="0"/>
              <a:t>Fairly uncommon </a:t>
            </a:r>
            <a:r>
              <a:rPr lang="en-US" sz="2000" dirty="0"/>
              <a:t>&amp;</a:t>
            </a:r>
            <a:r>
              <a:rPr lang="en-US" dirty="0"/>
              <a:t> those that are created have few partners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A5C6A5-FF12-AA7D-A8FC-29F075C3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C60E7-0360-DA63-6581-0C3ECAE1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Limited Partnership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054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800" dirty="0"/>
              <a:t>Creates 2 types of partners: general </a:t>
            </a:r>
            <a:r>
              <a:rPr lang="en-US" sz="2400" dirty="0"/>
              <a:t>&amp;</a:t>
            </a:r>
            <a:r>
              <a:rPr lang="en-US" sz="2800" dirty="0"/>
              <a:t> limited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/>
              <a:t>GP who sponsors/organizes venture is usually a knowledgeable builder, broker, or investor 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/>
              <a:t>“Flow-through” tax treatment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/>
              <a:t>Limited liability for LPs; unlimited for GP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600" dirty="0"/>
              <a:t>But GP may be a corporation, LLC, etc.….</a:t>
            </a:r>
          </a:p>
          <a:p>
            <a:pPr>
              <a:spcBef>
                <a:spcPts val="600"/>
              </a:spcBef>
            </a:pPr>
            <a:r>
              <a:rPr lang="en-US" dirty="0"/>
              <a:t>LPs give up control of management </a:t>
            </a:r>
            <a:r>
              <a:rPr lang="en-US" sz="2400" dirty="0"/>
              <a:t>&amp;</a:t>
            </a:r>
            <a:r>
              <a:rPr lang="en-US" dirty="0"/>
              <a:t> policy making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 “principal-agent” relationship is created with its attendant problems </a:t>
            </a:r>
          </a:p>
          <a:p>
            <a:pPr marL="118872" indent="0">
              <a:buNone/>
            </a:pPr>
            <a:endParaRPr lang="en-US" sz="3000" dirty="0"/>
          </a:p>
          <a:p>
            <a:pPr marL="118872" indent="0">
              <a:buNone/>
            </a:pPr>
            <a:r>
              <a:rPr lang="en-US" sz="19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130D7-365B-8DE4-D295-9066C423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2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 Corporations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5181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800" dirty="0"/>
              <a:t>Legal </a:t>
            </a:r>
            <a:r>
              <a:rPr lang="en-US" sz="2400" dirty="0"/>
              <a:t>&amp;</a:t>
            </a:r>
            <a:r>
              <a:rPr lang="en-US" sz="2800" dirty="0"/>
              <a:t> taxable entity separate from shareholders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dirty="0"/>
              <a:t>Therefore, potential double taxation</a:t>
            </a:r>
          </a:p>
          <a:p>
            <a:pPr lvl="1" eaLnBrk="1" hangingPunct="1">
              <a:spcBef>
                <a:spcPts val="600"/>
              </a:spcBef>
            </a:pPr>
            <a:endParaRPr lang="en-US" sz="2400" dirty="0"/>
          </a:p>
          <a:p>
            <a:pPr eaLnBrk="1" hangingPunct="1">
              <a:spcBef>
                <a:spcPts val="600"/>
              </a:spcBef>
            </a:pPr>
            <a:r>
              <a:rPr lang="en-US" sz="2800" dirty="0"/>
              <a:t>All shareholders have </a:t>
            </a:r>
            <a:r>
              <a:rPr lang="en-US" sz="2800" b="1" dirty="0"/>
              <a:t>limited</a:t>
            </a:r>
            <a:r>
              <a:rPr lang="en-US" sz="2800" dirty="0"/>
              <a:t> liability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Can’t lose more than their equity investment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sz="2800" dirty="0"/>
              <a:t>Separation of ownership &amp; control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dirty="0"/>
              <a:t>which creates agency problems </a:t>
            </a:r>
          </a:p>
          <a:p>
            <a:pPr lvl="1" eaLnBrk="1" hangingPunct="1">
              <a:spcBef>
                <a:spcPts val="600"/>
              </a:spcBef>
            </a:pPr>
            <a:endParaRPr lang="en-US" sz="2400" dirty="0"/>
          </a:p>
          <a:p>
            <a:pPr eaLnBrk="1" hangingPunct="1">
              <a:spcBef>
                <a:spcPts val="600"/>
              </a:spcBef>
            </a:pPr>
            <a:r>
              <a:rPr lang="en-US" sz="2800" dirty="0"/>
              <a:t>Many non-RE C corporations own real estate, but </a:t>
            </a:r>
            <a:r>
              <a:rPr lang="en-US" sz="2800" b="1" dirty="0"/>
              <a:t>not</a:t>
            </a:r>
            <a:r>
              <a:rPr lang="en-US" sz="2800" dirty="0"/>
              <a:t> a desirable structure for </a:t>
            </a:r>
            <a:r>
              <a:rPr lang="en-US" sz="2800" b="1" dirty="0"/>
              <a:t>investing</a:t>
            </a:r>
            <a:r>
              <a:rPr lang="en-US" sz="2800" dirty="0"/>
              <a:t> in 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39D91-AD28-22B8-406F-E1620CB2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968BBF-D7CD-FA6D-F54B-FCB98FC3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0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 Corporations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5105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Limited liability for shareholders</a:t>
            </a:r>
          </a:p>
          <a:p>
            <a:pPr>
              <a:spcBef>
                <a:spcPts val="600"/>
              </a:spcBef>
            </a:pPr>
            <a:r>
              <a:rPr lang="en-US" dirty="0"/>
              <a:t>S corps pay no taxes; taxable income is passed through to stockholders who pay taxes</a:t>
            </a:r>
          </a:p>
          <a:p>
            <a:pPr>
              <a:spcBef>
                <a:spcPts val="600"/>
              </a:spcBef>
            </a:pPr>
            <a:r>
              <a:rPr lang="en-US" dirty="0"/>
              <a:t>≤ 100 shareholders</a:t>
            </a:r>
          </a:p>
          <a:p>
            <a:pPr>
              <a:spcBef>
                <a:spcPts val="600"/>
              </a:spcBef>
            </a:pPr>
            <a:r>
              <a:rPr lang="en-US" dirty="0"/>
              <a:t>All CFs </a:t>
            </a:r>
            <a:r>
              <a:rPr lang="en-US" sz="2400" dirty="0"/>
              <a:t>&amp;</a:t>
            </a:r>
            <a:r>
              <a:rPr lang="en-US" dirty="0"/>
              <a:t> taxable income allocated on a pro rata basis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i.e., “special” allocations are </a:t>
            </a:r>
            <a:r>
              <a:rPr lang="en-US" b="1" dirty="0"/>
              <a:t>not</a:t>
            </a:r>
            <a:r>
              <a:rPr lang="en-US" dirty="0"/>
              <a:t> allowed</a:t>
            </a:r>
          </a:p>
          <a:p>
            <a:pPr>
              <a:spcBef>
                <a:spcPts val="600"/>
              </a:spcBef>
            </a:pPr>
            <a:r>
              <a:rPr lang="en-US" dirty="0"/>
              <a:t>Used in some cases by individuals </a:t>
            </a:r>
            <a:r>
              <a:rPr lang="en-US" sz="2400" dirty="0"/>
              <a:t>&amp;</a:t>
            </a:r>
            <a:r>
              <a:rPr lang="en-US" dirty="0"/>
              <a:t> families to own CRE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61596-5350-D844-A52D-1514C1BE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4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cs typeface="Times New Roman" pitchFamily="18" charset="0"/>
              </a:rPr>
              <a:t>Limited Liability Companies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800" dirty="0"/>
              <a:t>NOT a corporation, partnership, or sole proprietorship</a:t>
            </a:r>
          </a:p>
          <a:p>
            <a:pPr eaLnBrk="1" hangingPunct="1">
              <a:spcBef>
                <a:spcPts val="600"/>
              </a:spcBef>
            </a:pPr>
            <a:endParaRPr lang="en-US" sz="2800" dirty="0"/>
          </a:p>
          <a:p>
            <a:pPr eaLnBrk="1" hangingPunct="1">
              <a:spcBef>
                <a:spcPts val="600"/>
              </a:spcBef>
            </a:pPr>
            <a:r>
              <a:rPr lang="en-US" sz="2800" dirty="0"/>
              <a:t>IS a blend of some of best characteristics of corporations, partnerships, &amp; sole proprietorship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		➨  a “super passthrough entity”</a:t>
            </a:r>
          </a:p>
          <a:p>
            <a:pPr eaLnBrk="1" hangingPunct="1">
              <a:spcBef>
                <a:spcPts val="600"/>
              </a:spcBef>
            </a:pPr>
            <a:endParaRPr lang="en-US" sz="2800" dirty="0"/>
          </a:p>
          <a:p>
            <a:pPr eaLnBrk="1" hangingPunct="1">
              <a:spcBef>
                <a:spcPts val="600"/>
              </a:spcBef>
            </a:pPr>
            <a:r>
              <a:rPr lang="en-US" sz="2800" dirty="0"/>
              <a:t>IS a separate legal entity (like a corporation), but is treated as a partnership for tax purposes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411E7-7B91-0B2E-3A02-FBB1C71B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3C744E-9DB4-2DFA-A089-8BAD2847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1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cs typeface="Times New Roman" pitchFamily="18" charset="0"/>
              </a:rPr>
              <a:t>Limited Liability Companies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953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Relative to LPs, LLC</a:t>
            </a:r>
            <a:r>
              <a:rPr lang="en-US" sz="2400" dirty="0"/>
              <a:t>s 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permit all owners to participate in management </a:t>
            </a:r>
            <a:r>
              <a:rPr lang="en-US" sz="2000" dirty="0"/>
              <a:t>&amp;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have limited liability</a:t>
            </a:r>
          </a:p>
          <a:p>
            <a:pPr marL="457200" lvl="1" indent="0" eaLnBrk="1" hangingPunct="1">
              <a:lnSpc>
                <a:spcPct val="95000"/>
              </a:lnSpc>
              <a:spcBef>
                <a:spcPts val="600"/>
              </a:spcBef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1" dirty="0"/>
              <a:t>Managing member</a:t>
            </a:r>
            <a:r>
              <a:rPr lang="en-US" dirty="0"/>
              <a:t> (sponsor) creates “operating agreement” that explains operation </a:t>
            </a:r>
            <a:r>
              <a:rPr lang="en-US" sz="2400" dirty="0"/>
              <a:t>&amp;</a:t>
            </a:r>
            <a:r>
              <a:rPr lang="en-US" dirty="0"/>
              <a:t> management of entity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Limits decision making ability of passive investors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5C412-28E6-8F5E-0D1B-313FCB57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4CF92-0C51-444C-E299-54C48873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8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Real Estate Investment Trusts (REITs)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2600" dirty="0"/>
              <a:t>REITs are a special type of corporation </a:t>
            </a:r>
            <a:r>
              <a:rPr lang="en-US" sz="2400" dirty="0"/>
              <a:t>&amp;</a:t>
            </a:r>
            <a:r>
              <a:rPr lang="en-US" sz="2600" dirty="0"/>
              <a:t> a creature of the U.S. tax code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2600" dirty="0"/>
              <a:t>Shareholders receive same limited liability protection as shareholders in C corporations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2600" dirty="0"/>
              <a:t>Unlike C corps, REITs are not taxed (at the entity level) if they satisfy a set of restrictive conditions on an ongoing basis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2600" dirty="0"/>
              <a:t>REITs are primary investment vehicle used to acquire CRE when sponsors desire that ownership interests (shares) be listed (traded) on a public stock exchange 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2600" dirty="0"/>
              <a:t>But…there are some non-exchanged traded REITs 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2600" dirty="0"/>
              <a:t>More on REITs later…….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5C412-28E6-8F5E-0D1B-313FCB57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4CF92-0C51-444C-E299-54C48873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0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070CE4-E577-7587-16A6-D04A8C3BD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36402"/>
            <a:ext cx="8763000" cy="3226089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85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How Large/Valuable is U.S. CRE Market?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14125-F917-43DC-A5C6-560C4C123A2E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8435" name="Text Box 66"/>
          <p:cNvSpPr txBox="1">
            <a:spLocks noChangeArrowheads="1"/>
          </p:cNvSpPr>
          <p:nvPr/>
        </p:nvSpPr>
        <p:spPr bwMode="auto">
          <a:xfrm>
            <a:off x="381000" y="5754469"/>
            <a:ext cx="838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dirty="0">
                <a:latin typeface="+mn-lt"/>
              </a:rPr>
              <a:t>Note: $14.3 trillion of investible CRE </a:t>
            </a:r>
            <a:r>
              <a:rPr lang="en-US" b="1" dirty="0">
                <a:latin typeface="+mn-lt"/>
              </a:rPr>
              <a:t>excludes</a:t>
            </a:r>
            <a:r>
              <a:rPr lang="en-US" dirty="0">
                <a:latin typeface="+mn-lt"/>
              </a:rPr>
              <a:t> CRE owned by non-RE companies and by federal, state, and local governments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1400" y="161131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0" dirty="0"/>
              <a:t>Exhibit 17-1</a:t>
            </a: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6096000" y="2286000"/>
            <a:ext cx="14478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400" dirty="0">
                <a:latin typeface="+mn-lt"/>
              </a:rPr>
              <a:t>(Year-end 2021)</a:t>
            </a:r>
          </a:p>
        </p:txBody>
      </p:sp>
      <p:sp>
        <p:nvSpPr>
          <p:cNvPr id="17" name="Text Box 66"/>
          <p:cNvSpPr txBox="1">
            <a:spLocks noChangeArrowheads="1"/>
          </p:cNvSpPr>
          <p:nvPr/>
        </p:nvSpPr>
        <p:spPr bwMode="auto">
          <a:xfrm>
            <a:off x="152400" y="5238690"/>
            <a:ext cx="8839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000" dirty="0">
                <a:latin typeface="+mn-lt"/>
              </a:rPr>
              <a:t>Source: Data from </a:t>
            </a:r>
            <a:r>
              <a:rPr lang="en-US" sz="1000" i="1" dirty="0">
                <a:latin typeface="+mn-lt"/>
              </a:rPr>
              <a:t>Flow of Funds Accounts of the United States Federal Reserve</a:t>
            </a:r>
            <a:r>
              <a:rPr lang="en-US" sz="1000" dirty="0">
                <a:latin typeface="+mn-lt"/>
              </a:rPr>
              <a:t>, March 10, 2022, various tables, </a:t>
            </a:r>
            <a:r>
              <a:rPr lang="en-US" sz="1000" dirty="0">
                <a:solidFill>
                  <a:srgbClr val="39639D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www.federalreserve.gov</a:t>
            </a:r>
            <a:r>
              <a:rPr lang="en-US" sz="1000" dirty="0">
                <a:latin typeface="+mn-lt"/>
              </a:rPr>
              <a:t>. Estimate of investible commercial real estate is from LaSalle Investment Management.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BF4B0C-3C44-FB0F-BB3A-7800090A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5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cs typeface="Times New Roman" pitchFamily="18" charset="0"/>
              </a:rPr>
              <a:t>Optimal Ownership Form?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724400"/>
          </a:xfrm>
        </p:spPr>
        <p:txBody>
          <a:bodyPr/>
          <a:lstStyle/>
          <a:p>
            <a:pPr eaLnBrk="1" hangingPunct="1"/>
            <a:r>
              <a:rPr lang="en-US" sz="2800" dirty="0"/>
              <a:t>If the CRE is to be owned, managed, and traded in private CRE markets, LLCs </a:t>
            </a:r>
            <a:r>
              <a:rPr lang="en-US" sz="2400" dirty="0"/>
              <a:t>&amp;</a:t>
            </a:r>
            <a:r>
              <a:rPr lang="en-US" sz="2800" dirty="0"/>
              <a:t> LPs are the dominant ownership forms</a:t>
            </a:r>
          </a:p>
          <a:p>
            <a:pPr lvl="1" eaLnBrk="1" hangingPunct="1"/>
            <a:r>
              <a:rPr lang="en-US" sz="2400" dirty="0"/>
              <a:t>RE private equity funds typically set up as LPs</a:t>
            </a:r>
          </a:p>
          <a:p>
            <a:pPr lvl="1" eaLnBrk="1" hangingPunct="1"/>
            <a:r>
              <a:rPr lang="en-US" sz="2400" dirty="0"/>
              <a:t>Other private investment vehicles typically set up as LLCs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999EF-56D7-CCE4-3E1E-3F69B63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70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Note: Estimating Property-Level CFs is Usually Just 1</a:t>
            </a:r>
            <a:r>
              <a:rPr lang="en-US" sz="3600" baseline="30000" dirty="0"/>
              <a:t>st</a:t>
            </a:r>
            <a:r>
              <a:rPr lang="en-US" sz="3600" dirty="0"/>
              <a:t> Step in Valuation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85860" cy="5227319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When using partnerships </a:t>
            </a:r>
            <a:r>
              <a:rPr lang="en-US" sz="2400" dirty="0"/>
              <a:t>&amp;</a:t>
            </a:r>
            <a:r>
              <a:rPr lang="en-US" dirty="0"/>
              <a:t> limited liability companies, all CFs </a:t>
            </a:r>
            <a:r>
              <a:rPr lang="en-US" sz="2400" dirty="0"/>
              <a:t>&amp;</a:t>
            </a:r>
            <a:r>
              <a:rPr lang="en-US" dirty="0"/>
              <a:t> income tax consequences are allocated </a:t>
            </a:r>
            <a:r>
              <a:rPr lang="en-US" sz="2400" dirty="0"/>
              <a:t>&amp;</a:t>
            </a:r>
            <a:r>
              <a:rPr lang="en-US" dirty="0"/>
              <a:t> “</a:t>
            </a:r>
            <a:r>
              <a:rPr lang="en-US" b="1" dirty="0"/>
              <a:t>flowthrough</a:t>
            </a:r>
            <a:r>
              <a:rPr lang="en-US" dirty="0"/>
              <a:t>” to individual investors</a:t>
            </a:r>
          </a:p>
          <a:p>
            <a:pPr eaLnBrk="1" hangingPunct="1"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Thus, further analysis is usually required to determine expected CFs </a:t>
            </a:r>
            <a:r>
              <a:rPr lang="en-US" sz="2400" dirty="0"/>
              <a:t>&amp;</a:t>
            </a:r>
            <a:r>
              <a:rPr lang="en-US" dirty="0"/>
              <a:t> returns earned by various equity investors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complicated unless all distribution are based on investors’ </a:t>
            </a:r>
            <a:r>
              <a:rPr lang="en-US" b="1" dirty="0"/>
              <a:t>pro rata share</a:t>
            </a:r>
            <a:r>
              <a:rPr lang="en-US" dirty="0"/>
              <a:t> of contributed equity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1D66-526A-42E8-9C7E-15734467D873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4A979-1DF5-1C29-8848-32ABFA184F14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9104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Direct vs. Indirect Investment in CRE?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22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63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Ultimate Equity Investors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19238"/>
            <a:ext cx="8686800" cy="4805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Investors can hold ownership (equity) positions directly or through intermediaries (ex., private equity funds, LLCs, LPs)</a:t>
            </a:r>
          </a:p>
          <a:p>
            <a:pPr eaLnBrk="1" hangingPunct="1">
              <a:defRPr/>
            </a:pPr>
            <a:r>
              <a:rPr lang="en-US" dirty="0"/>
              <a:t>But…most “small” investors </a:t>
            </a:r>
            <a:r>
              <a:rPr lang="en-US" b="1" dirty="0"/>
              <a:t>can’t invest directly</a:t>
            </a:r>
          </a:p>
          <a:p>
            <a:pPr eaLnBrk="1" hangingPunct="1">
              <a:defRPr/>
            </a:pPr>
            <a:r>
              <a:rPr lang="en-US" dirty="0"/>
              <a:t>For well capitalized investors, choice of direct vs. indirect involves trade-offs between:</a:t>
            </a:r>
          </a:p>
          <a:p>
            <a:pPr lvl="1" eaLnBrk="1" hangingPunct="1">
              <a:defRPr/>
            </a:pPr>
            <a:r>
              <a:rPr lang="en-US" dirty="0"/>
              <a:t>control</a:t>
            </a:r>
          </a:p>
          <a:p>
            <a:pPr lvl="1" eaLnBrk="1" hangingPunct="1">
              <a:defRPr/>
            </a:pPr>
            <a:r>
              <a:rPr lang="en-US" dirty="0"/>
              <a:t>access to managerial expertise</a:t>
            </a:r>
          </a:p>
          <a:p>
            <a:pPr lvl="1" eaLnBrk="1" hangingPunct="1">
              <a:defRPr/>
            </a:pPr>
            <a:r>
              <a:rPr lang="en-US" dirty="0"/>
              <a:t>liquidity </a:t>
            </a:r>
            <a:r>
              <a:rPr lang="en-US" sz="2000" dirty="0"/>
              <a:t>&amp;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risk sharing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7C473-9769-2042-F1AA-EE28A3BB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FD9E46-6A75-7E37-D110-E8B91245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0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Direct Investment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5362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Gives individual </a:t>
            </a:r>
            <a:r>
              <a:rPr lang="en-US" sz="2400" dirty="0"/>
              <a:t>&amp;</a:t>
            </a:r>
            <a:r>
              <a:rPr lang="en-US" dirty="0"/>
              <a:t> institutional investors complete control: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who leases it, who manages it, how much debt financing is used, when it is sold…</a:t>
            </a:r>
          </a:p>
          <a:p>
            <a:pPr lvl="1" eaLnBrk="1" hangingPunct="1"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But…investor must supply the expertise</a:t>
            </a:r>
          </a:p>
          <a:p>
            <a:pPr eaLnBrk="1" hangingPunct="1"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Liquidity of direct investments reflects the liquidity of the underlying property market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i.e., there is no  liquidity!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7020E7-D91A-B973-AE2D-3E1ABEF3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FDF7B6-73C8-EC57-1354-6B642475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01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Direct Investment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5362"/>
          </a:xfrm>
        </p:spPr>
        <p:txBody>
          <a:bodyPr/>
          <a:lstStyle/>
          <a:p>
            <a:pPr eaLnBrk="1" hangingPunct="1"/>
            <a:r>
              <a:rPr lang="en-US" dirty="0"/>
              <a:t>As size of investor's portfolio increases, the economics of direct ownership make more sense; i.e., easier to</a:t>
            </a:r>
          </a:p>
          <a:p>
            <a:pPr lvl="1" eaLnBrk="1" hangingPunct="1"/>
            <a:r>
              <a:rPr lang="en-US" dirty="0"/>
              <a:t>retain in-house experts or hire consultants</a:t>
            </a:r>
          </a:p>
          <a:p>
            <a:pPr lvl="1" eaLnBrk="1" hangingPunct="1"/>
            <a:r>
              <a:rPr lang="en-US" dirty="0"/>
              <a:t>diversify risk</a:t>
            </a:r>
          </a:p>
          <a:p>
            <a:pPr lvl="1" eaLnBrk="1" hangingPunct="1"/>
            <a:r>
              <a:rPr lang="en-US" dirty="0"/>
              <a:t>create liquidity across assets classes </a:t>
            </a:r>
            <a:r>
              <a:rPr lang="en-US" sz="2000" dirty="0"/>
              <a:t>(stocks, bonds, etc.)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3DB42-490C-0385-67F4-7791B338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36BAB-9455-45BE-623C-62691A43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52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Direct Investment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480536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Direct ownership also prevalent at smaller end of investor spectrum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Single-family rental homes, duplexes and </a:t>
            </a:r>
            <a:r>
              <a:rPr lang="en-US" dirty="0" err="1"/>
              <a:t>fourplexes</a:t>
            </a:r>
            <a:endParaRPr lang="en-US" dirty="0"/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Owner-occupied office buildings</a:t>
            </a:r>
          </a:p>
          <a:p>
            <a:pPr lvl="1" eaLnBrk="1" hangingPunct="1"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Lack of diversification vs. local market knowledge?</a:t>
            </a:r>
          </a:p>
          <a:p>
            <a:pPr eaLnBrk="1" hangingPunct="1"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But…even “direct” investment should be done through an LLC, not as an individual or as tenancy in common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E09FA7-B1B4-934E-1317-541F5712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28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Investment Through Intermediaries:                            </a:t>
            </a:r>
            <a:r>
              <a:rPr lang="en-US" sz="2800" dirty="0"/>
              <a:t>Other Private Market Investment Vehicles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pPr eaLnBrk="1" hangingPunct="1"/>
            <a:r>
              <a:rPr lang="en-US" sz="2800" dirty="0"/>
              <a:t>Open-end “commingled” RE funds</a:t>
            </a:r>
          </a:p>
          <a:p>
            <a:pPr lvl="1" eaLnBrk="1" hangingPunct="1"/>
            <a:r>
              <a:rPr lang="en-US" sz="2400" dirty="0"/>
              <a:t>Offered by many banks, life companies, investment banks, RE advisory firms</a:t>
            </a:r>
          </a:p>
          <a:p>
            <a:pPr lvl="1" eaLnBrk="1" hangingPunct="1"/>
            <a:r>
              <a:rPr lang="en-US" sz="2400" dirty="0"/>
              <a:t>Typically organized as LPs</a:t>
            </a:r>
          </a:p>
          <a:p>
            <a:pPr lvl="1" eaLnBrk="1" hangingPunct="1"/>
            <a:r>
              <a:rPr lang="en-US" sz="2400" dirty="0"/>
              <a:t>Can buy into/sell on a quarterly basis</a:t>
            </a:r>
          </a:p>
          <a:p>
            <a:pPr lvl="2"/>
            <a:r>
              <a:rPr lang="en-US" dirty="0"/>
              <a:t>i.e., some liquidity</a:t>
            </a:r>
          </a:p>
          <a:p>
            <a:pPr lvl="1" eaLnBrk="1" hangingPunct="1"/>
            <a:r>
              <a:rPr lang="en-US" sz="2400" dirty="0"/>
              <a:t>Targeted to institutional investors (e.g., pension funds) w/o in-house expertise</a:t>
            </a:r>
          </a:p>
          <a:p>
            <a:pPr lvl="1" eaLnBrk="1" hangingPunct="1"/>
            <a:r>
              <a:rPr lang="en-US" sz="2400" dirty="0"/>
              <a:t>Fund manager/sponsor:</a:t>
            </a:r>
          </a:p>
          <a:p>
            <a:pPr lvl="2"/>
            <a:r>
              <a:rPr lang="en-US" dirty="0"/>
              <a:t>pools contributions from multiple investors to purchase multiple properties</a:t>
            </a:r>
          </a:p>
          <a:p>
            <a:pPr lvl="2"/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invest its own equity capital</a:t>
            </a:r>
          </a:p>
          <a:p>
            <a:pPr lvl="2" eaLnBrk="1" hangingPunct="1"/>
            <a:endParaRPr lang="en-US" dirty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dirty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C58E9-1C00-613E-8598-EE6F8CC2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84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Investment Through Intermediaries:                            </a:t>
            </a:r>
            <a:r>
              <a:rPr lang="en-US" sz="2800" dirty="0"/>
              <a:t>Other Private Market Investment Vehicles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5181600"/>
          </a:xfrm>
        </p:spPr>
        <p:txBody>
          <a:bodyPr/>
          <a:lstStyle/>
          <a:p>
            <a:pPr eaLnBrk="1" hangingPunct="1"/>
            <a:r>
              <a:rPr lang="en-US" sz="2800" dirty="0"/>
              <a:t>Open-end “commingled” RE funds, continued</a:t>
            </a:r>
          </a:p>
          <a:p>
            <a:pPr lvl="1" eaLnBrk="1" hangingPunct="1"/>
            <a:r>
              <a:rPr lang="en-US" sz="2400" dirty="0">
                <a:cs typeface="Times New Roman" pitchFamily="18" charset="0"/>
              </a:rPr>
              <a:t>Fee structure</a:t>
            </a:r>
          </a:p>
          <a:p>
            <a:pPr lvl="2" eaLnBrk="1" hangingPunct="1"/>
            <a:r>
              <a:rPr lang="en-US" sz="2000" dirty="0">
                <a:cs typeface="Times New Roman" pitchFamily="18" charset="0"/>
              </a:rPr>
              <a:t>front-end fees for acquiring properties</a:t>
            </a:r>
          </a:p>
          <a:p>
            <a:pPr lvl="2" eaLnBrk="1" hangingPunct="1"/>
            <a:r>
              <a:rPr lang="en-US" sz="2000" dirty="0">
                <a:cs typeface="Times New Roman" pitchFamily="18" charset="0"/>
              </a:rPr>
              <a:t>% of assets under management (AUM)</a:t>
            </a:r>
          </a:p>
          <a:p>
            <a:pPr lvl="3"/>
            <a:r>
              <a:rPr lang="en-US" dirty="0">
                <a:cs typeface="Times New Roman" pitchFamily="18" charset="0"/>
              </a:rPr>
              <a:t>1.5% of AUM is most typical</a:t>
            </a:r>
          </a:p>
          <a:p>
            <a:pPr lvl="2" eaLnBrk="1" hangingPunct="1"/>
            <a:r>
              <a:rPr lang="en-US" sz="2000" dirty="0">
                <a:cs typeface="Times New Roman" pitchFamily="18" charset="0"/>
              </a:rPr>
              <a:t>back-end fees</a:t>
            </a:r>
          </a:p>
          <a:p>
            <a:pPr lvl="2" eaLnBrk="1" hangingPunct="1"/>
            <a:r>
              <a:rPr lang="en-US" sz="2000" dirty="0">
                <a:cs typeface="Times New Roman" pitchFamily="18" charset="0"/>
              </a:rPr>
              <a:t>performance fees</a:t>
            </a:r>
          </a:p>
          <a:p>
            <a:pPr lvl="2" eaLnBrk="1" hangingPunct="1"/>
            <a:endParaRPr lang="en-US" dirty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dirty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E1DF1E-8405-2D8D-B4D4-8C0E8EA6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26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Investment Through Intermediaries:                               </a:t>
            </a:r>
            <a:r>
              <a:rPr lang="en-US" sz="2800" dirty="0"/>
              <a:t>Other Private Market Investment Vehicles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Closed-end private equity (PERE) funds</a:t>
            </a:r>
          </a:p>
          <a:p>
            <a:pPr lvl="1" eaLnBrk="1" hangingPunct="1"/>
            <a:r>
              <a:rPr lang="en-US" sz="2400" dirty="0"/>
              <a:t>Did not really exist prior to early 1990s</a:t>
            </a:r>
          </a:p>
          <a:p>
            <a:pPr lvl="1" eaLnBrk="1" hangingPunct="1"/>
            <a:r>
              <a:rPr lang="en-US" dirty="0"/>
              <a:t>Mostly f</a:t>
            </a:r>
            <a:r>
              <a:rPr lang="en-US" sz="2400" dirty="0"/>
              <a:t>inite life (typically 7-10 years)</a:t>
            </a:r>
          </a:p>
          <a:p>
            <a:pPr lvl="2" eaLnBrk="1" hangingPunct="1"/>
            <a:r>
              <a:rPr lang="en-US" sz="2000" dirty="0"/>
              <a:t>Although manager can typically extend life a year or two</a:t>
            </a:r>
          </a:p>
          <a:p>
            <a:pPr lvl="1" eaLnBrk="1" hangingPunct="1"/>
            <a:r>
              <a:rPr lang="en-US" sz="2400" dirty="0"/>
              <a:t>Typically include some degree of side-by-side investment by fund manager/sponsor</a:t>
            </a:r>
          </a:p>
          <a:p>
            <a:pPr lvl="2" eaLnBrk="1" hangingPunct="1"/>
            <a:r>
              <a:rPr lang="en-US" sz="2000" dirty="0"/>
              <a:t>Sponsor invests as both GP and LP</a:t>
            </a:r>
          </a:p>
          <a:p>
            <a:pPr lvl="2" eaLnBrk="1" hangingPunct="1"/>
            <a:r>
              <a:rPr lang="en-US" dirty="0"/>
              <a:t>A</a:t>
            </a:r>
            <a:r>
              <a:rPr lang="en-US" sz="2000" dirty="0"/>
              <a:t>ligns manager’s incentives </a:t>
            </a:r>
            <a:r>
              <a:rPr lang="en-US" sz="1600" dirty="0"/>
              <a:t>&amp;</a:t>
            </a:r>
            <a:r>
              <a:rPr lang="en-US" sz="2000" dirty="0"/>
              <a:t> returns with investors</a:t>
            </a:r>
          </a:p>
          <a:p>
            <a:pPr lvl="1"/>
            <a:r>
              <a:rPr lang="en-US" dirty="0">
                <a:cs typeface="Times New Roman" pitchFamily="18" charset="0"/>
              </a:rPr>
              <a:t>Minimum required equity investment?</a:t>
            </a:r>
          </a:p>
          <a:p>
            <a:pPr lvl="2"/>
            <a:r>
              <a:rPr lang="en-US" dirty="0">
                <a:cs typeface="Times New Roman" pitchFamily="18" charset="0"/>
              </a:rPr>
              <a:t>$1 million or more is typical</a:t>
            </a:r>
          </a:p>
          <a:p>
            <a:pPr lvl="1"/>
            <a:r>
              <a:rPr lang="en-US" dirty="0">
                <a:cs typeface="Times New Roman" pitchFamily="18" charset="0"/>
              </a:rPr>
              <a:t>Very illiquid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sz="2400" dirty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966EC-3520-2DA9-0E9F-4E3275A1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3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Market Value of U.S. CRE?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E8674-F525-4240-AD44-F5D53CB510BE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7697" y="5944555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000" dirty="0">
                <a:latin typeface="+mn-lt"/>
              </a:rPr>
              <a:t>Direct vs. securitized investments?</a:t>
            </a:r>
          </a:p>
          <a:p>
            <a:pPr marL="342900" indent="-342900"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000" dirty="0">
                <a:latin typeface="+mn-lt"/>
              </a:rPr>
              <a:t>How leveraged is commercial RE?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57600" y="1524000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0" dirty="0"/>
              <a:t>Exhibit 17-2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C3755A-E60B-B1D7-E163-1E3E213B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63B10-5045-BB5C-107A-880A106FF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834040"/>
            <a:ext cx="84486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35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Investment Through Intermediaries:           </a:t>
            </a:r>
            <a:r>
              <a:rPr lang="en-US" sz="2800" dirty="0"/>
              <a:t>Other Private Market Investment Vehicles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Private equity funds-continued</a:t>
            </a:r>
          </a:p>
          <a:p>
            <a:pPr lvl="1" eaLnBrk="1" hangingPunct="1"/>
            <a:r>
              <a:rPr lang="en-US" sz="2400" dirty="0"/>
              <a:t>LPs earn a preferred return (e.g., 8%) before GP earns bulk of its expected fees/return</a:t>
            </a:r>
          </a:p>
          <a:p>
            <a:pPr lvl="1" eaLnBrk="1" hangingPunct="1"/>
            <a:r>
              <a:rPr lang="en-US" sz="2400" dirty="0"/>
              <a:t>Once LPs’ IRR exceeds threshold, GP receives a disproportionate share of remaining cash distributions– called “carried interest”</a:t>
            </a:r>
          </a:p>
          <a:p>
            <a:pPr lvl="2"/>
            <a:r>
              <a:rPr lang="en-US" sz="2000" dirty="0"/>
              <a:t>Disproportionate relative to what?</a:t>
            </a:r>
          </a:p>
          <a:p>
            <a:pPr lvl="1"/>
            <a:r>
              <a:rPr lang="en-US" dirty="0"/>
              <a:t>20% is a typical carried interest </a:t>
            </a:r>
          </a:p>
          <a:p>
            <a:pPr lvl="2"/>
            <a:r>
              <a:rPr lang="en-US" dirty="0"/>
              <a:t>which is more than a pro rata share</a:t>
            </a:r>
          </a:p>
          <a:p>
            <a:endParaRPr lang="en-US" sz="3200" dirty="0"/>
          </a:p>
          <a:p>
            <a:r>
              <a:rPr lang="en-US" dirty="0"/>
              <a:t>How is risk being shared?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10BC6-E0ED-DC98-1342-69F62F1E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7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Investment Through Intermediaries:           </a:t>
            </a:r>
            <a:r>
              <a:rPr lang="en-US" sz="2800" dirty="0"/>
              <a:t>Other Private Market Investment Vehicles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3999"/>
            <a:ext cx="8763000" cy="5227319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800" dirty="0"/>
              <a:t>What about non-institutional </a:t>
            </a:r>
            <a:r>
              <a:rPr lang="en-US" sz="2400" dirty="0"/>
              <a:t>&amp;</a:t>
            </a:r>
            <a:r>
              <a:rPr lang="en-US" sz="2800" dirty="0"/>
              <a:t> non-high net worth investors?</a:t>
            </a:r>
          </a:p>
          <a:p>
            <a:pPr eaLnBrk="1" hangingPunct="1">
              <a:spcBef>
                <a:spcPts val="600"/>
              </a:spcBef>
            </a:pPr>
            <a:endParaRPr lang="en-US" sz="2800" dirty="0"/>
          </a:p>
          <a:p>
            <a:pPr eaLnBrk="1" hangingPunct="1">
              <a:spcBef>
                <a:spcPts val="600"/>
              </a:spcBef>
            </a:pPr>
            <a:r>
              <a:rPr lang="en-US" sz="2800" dirty="0"/>
              <a:t>Most other CRE investors invest in the private market through small, single-property, LLCs sponsored/organized by a local CRE expert</a:t>
            </a:r>
          </a:p>
          <a:p>
            <a:pPr eaLnBrk="1" hangingPunct="1"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REITs (public market) are also an option</a:t>
            </a:r>
          </a:p>
          <a:p>
            <a:pPr marL="768096" lvl="2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ABE79E7B-636D-34E7-525C-836FBA902059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308594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What About Joint Ventures?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029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/>
              <a:t>After sponsor/operator acquires a track record of success with “local” syndications, he/she may “graduate” to Joint Ventures (JVs) with: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high net worth investors, or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institutional investors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en-US" dirty="0"/>
              <a:t>Wall Street firms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en-US" dirty="0"/>
              <a:t>Pension funds </a:t>
            </a:r>
            <a:r>
              <a:rPr lang="en-US" altLang="en-US" sz="1600" dirty="0"/>
              <a:t>&amp;</a:t>
            </a:r>
            <a:r>
              <a:rPr lang="en-US" altLang="en-US" dirty="0"/>
              <a:t> endowments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en-US" dirty="0"/>
              <a:t>REITs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en-US" dirty="0"/>
              <a:t>Private equity funds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Note: JVs are </a:t>
            </a:r>
            <a:r>
              <a:rPr lang="en-US" altLang="en-US" b="1" dirty="0"/>
              <a:t>not</a:t>
            </a:r>
            <a:r>
              <a:rPr lang="en-US" altLang="en-US" dirty="0"/>
              <a:t> a form of ownership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Typically organized as LLC or LP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486400" y="3733800"/>
            <a:ext cx="2514600" cy="646331"/>
          </a:xfrm>
          <a:prstGeom prst="rect">
            <a:avLst/>
          </a:prstGeom>
          <a:solidFill>
            <a:srgbClr val="303F70"/>
          </a:solidFill>
          <a:ln w="19050">
            <a:solidFill>
              <a:srgbClr val="E6950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Raising equity capital in larger chunks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5DACFE-7DE5-3EB1-F059-7BFFDD8D28BC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516453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099303"/>
            <a:ext cx="8077200" cy="14996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Who are the Ultimate Equity Investors in U.S. CRE?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33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22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What is an “Institutional Quality” Property?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1"/>
            <a:ext cx="8785860" cy="472439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Properties that are attractive to institutional investors such as pension funds, endowment funds, open-end PERE funds, REITs</a:t>
            </a:r>
          </a:p>
          <a:p>
            <a:pPr>
              <a:spcBef>
                <a:spcPts val="600"/>
              </a:spcBef>
            </a:pPr>
            <a:r>
              <a:rPr lang="en-US" dirty="0"/>
              <a:t>We have typically said they had to have values in excess of $10 million; perhaps now +$30 million (or more)</a:t>
            </a:r>
          </a:p>
          <a:p>
            <a:pPr>
              <a:spcBef>
                <a:spcPts val="600"/>
              </a:spcBef>
            </a:pPr>
            <a:r>
              <a:rPr lang="en-US" dirty="0"/>
              <a:t>Properties also must low vacancies and are not in need of major renovations/CAPX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i.e., generally, “stabilized” properties</a:t>
            </a:r>
          </a:p>
          <a:p>
            <a:pPr>
              <a:spcBef>
                <a:spcPts val="600"/>
              </a:spcBef>
            </a:pPr>
            <a:r>
              <a:rPr lang="en-US" dirty="0"/>
              <a:t>Typically located in one of the 50-60 major metropolitan areas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9510E-BB6F-89AD-D08D-A4E06421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09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9521C2-5C81-41F8-D472-433E91DF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2" y="1844040"/>
            <a:ext cx="7498718" cy="4317443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820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Value of U.S. CRE Equity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45DD6-1A1B-4F31-8E13-C8B2BCC88426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950913"/>
            <a:ext cx="914400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939800"/>
            <a:ext cx="6583363" cy="33766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81400" y="15240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Clr>
                <a:srgbClr val="303F70"/>
              </a:buClr>
            </a:pPr>
            <a:r>
              <a:rPr lang="en-US" sz="2000" dirty="0">
                <a:latin typeface="+mn-lt"/>
              </a:rPr>
              <a:t>Exhibit 17-3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5943600" y="5181600"/>
            <a:ext cx="1447800" cy="97787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90800" y="6159478"/>
            <a:ext cx="6096000" cy="311047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dirty="0">
                <a:latin typeface="+mn-lt"/>
              </a:rPr>
              <a:t>Let’s focus first on equity investors in the private market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C68375-B638-B526-1435-33150C57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4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Investors in “Institutional Quality” Properties--Private Markets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1"/>
            <a:ext cx="8610600" cy="4724399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Pension funds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Long-term liabilities well suited to LT RE investments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Direct purchases as well as acquisitions through funds</a:t>
            </a:r>
          </a:p>
          <a:p>
            <a:pPr>
              <a:spcBef>
                <a:spcPts val="600"/>
              </a:spcBef>
            </a:pPr>
            <a:r>
              <a:rPr lang="en-US" dirty="0"/>
              <a:t>Foreign/off-shore investors</a:t>
            </a:r>
          </a:p>
          <a:p>
            <a:pPr>
              <a:spcBef>
                <a:spcPts val="600"/>
              </a:spcBef>
            </a:pPr>
            <a:r>
              <a:rPr lang="en-US" dirty="0"/>
              <a:t>Life insurance companies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Long-term liabilities a good match for long-term, illiquid, private CRE investments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But…much more active as CRE lenders than as equity investors 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9510E-BB6F-89AD-D08D-A4E06421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23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Investors in “Institutional Quality” Properties—Private Markets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1"/>
            <a:ext cx="8610600" cy="4724399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High net worth (HNW) investors that invest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“indirectly” in JVs/LLCs/PERE funds organized by others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“directly” (although they form LLCs, etc.) (ex., Collier) </a:t>
            </a:r>
            <a:r>
              <a:rPr lang="en-US" dirty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Endowment funds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Universities, charitable organizations</a:t>
            </a:r>
          </a:p>
          <a:p>
            <a:pPr>
              <a:spcBef>
                <a:spcPts val="600"/>
              </a:spcBef>
            </a:pPr>
            <a:r>
              <a:rPr lang="en-US" dirty="0"/>
              <a:t>As well as open- and closed-end funds that invest in institutional quality properties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9510E-BB6F-89AD-D08D-A4E06421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55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Investors in “Institutional Quality” Properties—Private Markets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B4A13-F47E-4A0E-962C-B7D8A04DDF42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72200" y="1600200"/>
            <a:ext cx="2514600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dirty="0">
                <a:latin typeface="+mn-lt"/>
              </a:rPr>
              <a:t>Exhibit 17-3 (partial)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AB893-C921-4599-787A-7434ACD9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16575-1B66-B14B-E719-3F8ACC2CC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75" t="4833" r="4132" b="17400"/>
          <a:stretch/>
        </p:blipFill>
        <p:spPr>
          <a:xfrm>
            <a:off x="5415285" y="1981200"/>
            <a:ext cx="3576315" cy="3357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185405-ADD3-D0AD-1F17-A91406DDE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524001"/>
            <a:ext cx="5105400" cy="4724399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000" dirty="0"/>
              <a:t>Just $1.39 trillion (21%) of $6.6 trillion in private equity is invested in institutional quality properties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/>
              <a:t>Remaining $5.2 trillion (79%) is invested in non-institutional quality properties </a:t>
            </a:r>
          </a:p>
          <a:p>
            <a:pPr eaLnBrk="1" hangingPunct="1">
              <a:spcBef>
                <a:spcPts val="600"/>
              </a:spcBef>
            </a:pPr>
            <a:endParaRPr lang="en-US" sz="2000" dirty="0"/>
          </a:p>
          <a:p>
            <a:pPr eaLnBrk="1" hangingPunct="1">
              <a:spcBef>
                <a:spcPts val="600"/>
              </a:spcBef>
            </a:pPr>
            <a:r>
              <a:rPr lang="en-US" sz="2000" dirty="0"/>
              <a:t>It is the “</a:t>
            </a:r>
            <a:r>
              <a:rPr lang="en-US" sz="2000" i="1" dirty="0"/>
              <a:t>great investor masses</a:t>
            </a:r>
            <a:r>
              <a:rPr lang="en-US" sz="2000" dirty="0"/>
              <a:t>” that own most of these non-institutional quality properties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Which are purchased by private “local” CRE syndications that form LLCs</a:t>
            </a:r>
          </a:p>
          <a:p>
            <a:pPr marL="118872" indent="0" eaLnBrk="1" hangingPunct="1">
              <a:spcBef>
                <a:spcPts val="600"/>
              </a:spcBef>
              <a:buNone/>
            </a:pPr>
            <a:r>
              <a:rPr lang="en-US" sz="2000" dirty="0"/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343F8A-C39E-9DFC-ACA1-C9ACE4FDC6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057400"/>
            <a:ext cx="4262115" cy="6096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4DFDA7-A270-D081-C4A2-E82FB4F9E6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3276600"/>
            <a:ext cx="3708596" cy="16002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97058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114543"/>
            <a:ext cx="8077200" cy="14996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Who Provides Long-Term Debt Financing?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39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6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Forms of Ownership for Pooled Equity Investments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600200"/>
            <a:ext cx="4114800" cy="43846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General partnership</a:t>
            </a:r>
          </a:p>
          <a:p>
            <a:pPr eaLnBrk="1" hangingPunct="1"/>
            <a:r>
              <a:rPr lang="en-US" dirty="0"/>
              <a:t>Limited partnership</a:t>
            </a:r>
          </a:p>
          <a:p>
            <a:pPr eaLnBrk="1" hangingPunct="1"/>
            <a:r>
              <a:rPr lang="en-US" dirty="0"/>
              <a:t>C corporation</a:t>
            </a:r>
          </a:p>
          <a:p>
            <a:pPr eaLnBrk="1" hangingPunct="1"/>
            <a:r>
              <a:rPr lang="en-US" dirty="0"/>
              <a:t>S corporation</a:t>
            </a:r>
          </a:p>
          <a:p>
            <a:pPr eaLnBrk="1" hangingPunct="1"/>
            <a:r>
              <a:rPr lang="en-US" dirty="0"/>
              <a:t>Limited liability company</a:t>
            </a:r>
          </a:p>
          <a:p>
            <a:pPr eaLnBrk="1" hangingPunct="1"/>
            <a:r>
              <a:rPr lang="en-US" dirty="0"/>
              <a:t>REIT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n"/>
              <a:defRPr sz="2800">
                <a:solidFill>
                  <a:srgbClr val="303F70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q"/>
              <a:defRPr sz="2400">
                <a:solidFill>
                  <a:srgbClr val="303F70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n"/>
              <a:defRPr sz="2200">
                <a:solidFill>
                  <a:srgbClr val="303F70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q"/>
              <a:defRPr sz="2000">
                <a:solidFill>
                  <a:srgbClr val="303F70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1800">
                <a:solidFill>
                  <a:srgbClr val="303F70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Due to large size of typical RE investments, investors almost always pool their </a:t>
            </a:r>
            <a:r>
              <a:rPr lang="en-US" b="1" dirty="0">
                <a:solidFill>
                  <a:schemeClr val="tx1"/>
                </a:solidFill>
              </a:rPr>
              <a:t>equity</a:t>
            </a:r>
            <a:r>
              <a:rPr lang="en-US" dirty="0">
                <a:solidFill>
                  <a:schemeClr val="tx1"/>
                </a:solidFill>
              </a:rPr>
              <a:t> capital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B460E9-C435-AB44-1086-017E3C81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3DECB-EDF7-F867-88AE-22E48A8E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69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Sources of CRE Debt: Investment Holdings NOT Loan Originations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45DD6-1A1B-4F31-8E13-C8B2BCC88426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950913"/>
            <a:ext cx="9144000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939800"/>
            <a:ext cx="6583363" cy="33766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15240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Clr>
                <a:srgbClr val="303F70"/>
              </a:buClr>
            </a:pPr>
            <a:r>
              <a:rPr lang="en-US" sz="2000" dirty="0">
                <a:latin typeface="+mn-lt"/>
              </a:rPr>
              <a:t>Exhibit 17-4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01B132-6F9B-A460-B06F-F7A768EF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1EDAF-DAD8-249C-4231-A9030630B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47611"/>
            <a:ext cx="8404860" cy="46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8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7A27A7-9E82-8C16-8761-007ECEA6E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809" y="2865119"/>
            <a:ext cx="3529111" cy="3694737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Sources of CRE Debt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724400"/>
          </a:xfrm>
        </p:spPr>
        <p:txBody>
          <a:bodyPr/>
          <a:lstStyle/>
          <a:p>
            <a:pPr eaLnBrk="1" hangingPunct="1"/>
            <a:r>
              <a:rPr lang="en-US" sz="2800" dirty="0"/>
              <a:t>78% of outstanding commercial mortgage debt (or $4.9 trillion) is </a:t>
            </a:r>
            <a:r>
              <a:rPr lang="en-US" sz="2800" b="1" dirty="0"/>
              <a:t>privately held</a:t>
            </a:r>
            <a:r>
              <a:rPr lang="en-US" sz="2800" dirty="0"/>
              <a:t> as an investment by individuals </a:t>
            </a:r>
            <a:r>
              <a:rPr lang="en-US" sz="2400" dirty="0"/>
              <a:t>&amp;</a:t>
            </a:r>
            <a:r>
              <a:rPr lang="en-US" sz="2800" dirty="0"/>
              <a:t> institutional investors:</a:t>
            </a:r>
          </a:p>
          <a:p>
            <a:pPr lvl="1" eaLnBrk="1" hangingPunct="1"/>
            <a:r>
              <a:rPr lang="en-US" sz="2400" dirty="0"/>
              <a:t>Commercial banks</a:t>
            </a:r>
          </a:p>
          <a:p>
            <a:pPr lvl="1" eaLnBrk="1" hangingPunct="1"/>
            <a:r>
              <a:rPr lang="en-US" sz="2400" dirty="0"/>
              <a:t>Savings associations</a:t>
            </a:r>
          </a:p>
          <a:p>
            <a:pPr lvl="1" eaLnBrk="1" hangingPunct="1"/>
            <a:r>
              <a:rPr lang="en-US" sz="2400" dirty="0"/>
              <a:t>Life insurance companies</a:t>
            </a:r>
          </a:p>
          <a:p>
            <a:pPr lvl="1" eaLnBrk="1" hangingPunct="1"/>
            <a:r>
              <a:rPr lang="en-US" sz="2400" dirty="0"/>
              <a:t>GSEs: Freddie </a:t>
            </a:r>
            <a:r>
              <a:rPr lang="en-US" sz="2000" dirty="0"/>
              <a:t>&amp;</a:t>
            </a:r>
            <a:r>
              <a:rPr lang="en-US" sz="2400" dirty="0"/>
              <a:t> Fannie (multi)</a:t>
            </a:r>
          </a:p>
          <a:p>
            <a:pPr lvl="1" eaLnBrk="1" hangingPunct="1"/>
            <a:r>
              <a:rPr lang="en-US" sz="2400" dirty="0"/>
              <a:t>State </a:t>
            </a:r>
            <a:r>
              <a:rPr lang="en-US" sz="2000" dirty="0"/>
              <a:t>&amp;</a:t>
            </a:r>
            <a:r>
              <a:rPr lang="en-US" sz="2400" dirty="0"/>
              <a:t> local governments</a:t>
            </a:r>
          </a:p>
          <a:p>
            <a:pPr lvl="1" eaLnBrk="1" hangingPunct="1"/>
            <a:r>
              <a:rPr lang="en-US" dirty="0"/>
              <a:t>Private debt funds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58676" y="6278880"/>
            <a:ext cx="640080" cy="18288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Clr>
                <a:srgbClr val="73132E"/>
              </a:buClr>
              <a:buFont typeface="Wingdings" pitchFamily="2" charset="2"/>
              <a:buNone/>
            </a:pPr>
            <a:endParaRPr lang="en-US" dirty="0">
              <a:latin typeface="+mn-lt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343400" y="2438400"/>
            <a:ext cx="3860996" cy="38100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3552F-1759-AF7D-EC5C-C0DA2E60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4213735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FE4EA9-E988-27B6-F4E4-CE5EB9A62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809" y="2865119"/>
            <a:ext cx="3529111" cy="3694737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41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Commercial Banks are Major Holders of Permanent CRE Mortgages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110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Commercial banks (&amp; savings associations) hold in portfolio 41% ($2.56 trillion/$6.29 trillion) of existing CRE debt</a:t>
            </a:r>
          </a:p>
          <a:p>
            <a:pPr lvl="1">
              <a:defRPr/>
            </a:pPr>
            <a:r>
              <a:rPr lang="en-US" dirty="0"/>
              <a:t>54% of outstanding private                                                           CRE debt ($2.56T/$4.929T)</a:t>
            </a:r>
          </a:p>
          <a:p>
            <a:pPr lvl="2">
              <a:defRPr/>
            </a:pPr>
            <a:r>
              <a:rPr lang="en-US" dirty="0"/>
              <a:t>Does not include construction loans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5029200" y="2514600"/>
            <a:ext cx="3276600" cy="22860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16B5C-A9D4-5D11-26B3-66195BE7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07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9A010F-4E64-E143-F05C-8D6B34E80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689" y="2937991"/>
            <a:ext cx="3529111" cy="3694737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Sources of CRE Debt: Public Market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3058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22% </a:t>
            </a:r>
            <a:r>
              <a:rPr lang="en-US" sz="2400" dirty="0"/>
              <a:t>($1.36 trillion)</a:t>
            </a:r>
            <a:r>
              <a:rPr lang="en-US" sz="2800" dirty="0"/>
              <a:t> is </a:t>
            </a:r>
            <a:r>
              <a:rPr lang="en-US" sz="2800" b="1" dirty="0"/>
              <a:t>publicly traded</a:t>
            </a:r>
          </a:p>
          <a:p>
            <a:pPr lvl="1" eaLnBrk="1" hangingPunct="1"/>
            <a:r>
              <a:rPr lang="en-US" sz="2400" dirty="0"/>
              <a:t>GSE-backed commercial mortgage-backed securities (CMBSs)-</a:t>
            </a:r>
            <a:r>
              <a:rPr lang="en-US" sz="2400" b="1" dirty="0"/>
              <a:t>all multifamily</a:t>
            </a:r>
          </a:p>
          <a:p>
            <a:pPr lvl="1" eaLnBrk="1" hangingPunct="1"/>
            <a:r>
              <a:rPr lang="en-US" sz="2400" dirty="0"/>
              <a:t>Non-government backed                                                   (“private label”) CMBS</a:t>
            </a:r>
          </a:p>
          <a:p>
            <a:pPr lvl="1" eaLnBrk="1" hangingPunct="1"/>
            <a:r>
              <a:rPr lang="en-US" sz="2400" dirty="0"/>
              <a:t>Investment grade unsecured                                       debt of large REITs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038600" y="3429000"/>
            <a:ext cx="1524002" cy="533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3505200" y="4191000"/>
            <a:ext cx="2057400" cy="762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343400" y="2667000"/>
            <a:ext cx="1195289" cy="10668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D81495-C030-7979-58DF-1B8EACB4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65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1252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So…Can You Tell a “Story” About the Value &amp; Ownership of CRE Debt &amp; Equity?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E8674-F525-4240-AD44-F5D53CB510BE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81400" y="1524000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0" dirty="0"/>
              <a:t>Exhibit 17-2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145CA3-8C40-D1DC-C0E9-B96934E0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786A9-170A-35C9-7355-3975BD3B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55797"/>
            <a:ext cx="8692766" cy="42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106922"/>
            <a:ext cx="8077200" cy="14996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Advantages &amp; Disadvantages of Primary Debt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45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07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252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Loans Originated to be Packaged in Commercial Mortgage-Backed Securities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85860" cy="522731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Advantage from borrower’s perspective: CMBS loans allow moderate to high leverage (65–75 percent LTVs), are nonrecourse, and carry a fixed rate for the loan term.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Loan terms of five, seven, and 10 years are available, although 10-year loans are the most common.</a:t>
            </a:r>
          </a:p>
          <a:p>
            <a:pPr>
              <a:spcBef>
                <a:spcPts val="600"/>
              </a:spcBef>
            </a:pPr>
            <a:r>
              <a:rPr lang="en-US" dirty="0"/>
              <a:t>30-year amortization is typical; however, some CMBS loans are interest-only for 3-5 years.</a:t>
            </a:r>
          </a:p>
          <a:p>
            <a:pPr>
              <a:spcBef>
                <a:spcPts val="600"/>
              </a:spcBef>
            </a:pPr>
            <a:r>
              <a:rPr lang="en-US" dirty="0"/>
              <a:t>Major disadvantage is strict prepayment penalties, which effectively prohibits prepayment</a:t>
            </a:r>
          </a:p>
          <a:p>
            <a:pPr>
              <a:spcBef>
                <a:spcPts val="600"/>
              </a:spcBef>
            </a:pPr>
            <a:r>
              <a:rPr lang="en-US" dirty="0"/>
              <a:t>CMBS loans are not suitable for “transitional” properties; that is, those with high vacancy rates or that need major CAPX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6AF7-9CF6-405E-B5D1-11B632752644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2CFA1F-E3C6-F016-F9F2-BA2EAAC6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04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Life Insurance Debt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85860" cy="522731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Loans from life insurance companies (LICs) are nonrecourse and carry a fixed rate for the loan term</a:t>
            </a:r>
          </a:p>
          <a:p>
            <a:pPr>
              <a:spcBef>
                <a:spcPts val="600"/>
              </a:spcBef>
            </a:pPr>
            <a:r>
              <a:rPr lang="en-US" dirty="0"/>
              <a:t>10-year terms are common with some LICs offering terms of 15 years or longer</a:t>
            </a:r>
          </a:p>
          <a:p>
            <a:pPr>
              <a:spcBef>
                <a:spcPts val="600"/>
              </a:spcBef>
            </a:pPr>
            <a:r>
              <a:rPr lang="en-US" dirty="0"/>
              <a:t>Amortization periods of 25-30 years are common </a:t>
            </a:r>
          </a:p>
          <a:p>
            <a:pPr>
              <a:spcBef>
                <a:spcPts val="600"/>
              </a:spcBef>
            </a:pPr>
            <a:r>
              <a:rPr lang="en-US" dirty="0"/>
              <a:t>Borrowers can lock in rate when application is completed; avoiding risk of rates increasing before closing </a:t>
            </a:r>
          </a:p>
          <a:p>
            <a:pPr>
              <a:spcBef>
                <a:spcPts val="600"/>
              </a:spcBef>
            </a:pPr>
            <a:r>
              <a:rPr lang="en-US" dirty="0"/>
              <a:t>LIC loans have several potential disadvantages: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Max. leverage is typically low (60% or less) &amp; strict prepayment penalties (i.e., yield maintenance) eliminate early prepayment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LIC loans usually take longer to close than CMBS loans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Are generally not suitable for properties with high vacancy rates or that need significant CAPX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6AF7-9CF6-405E-B5D1-11B632752644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2CFA1F-E3C6-F016-F9F2-BA2EAAC6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73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Agency (</a:t>
            </a:r>
            <a:r>
              <a:rPr lang="en-US" dirty="0"/>
              <a:t>Freddie/Fannie) </a:t>
            </a:r>
            <a:r>
              <a:rPr lang="en-US" sz="3600" dirty="0"/>
              <a:t>Debt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85860" cy="522731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Fannie Mae &amp; Freddie Mac dominate the mortgage market for existing apartment (multifamily) loans</a:t>
            </a:r>
          </a:p>
          <a:p>
            <a:pPr>
              <a:spcBef>
                <a:spcPts val="600"/>
              </a:spcBef>
            </a:pPr>
            <a:r>
              <a:rPr lang="en-US" dirty="0"/>
              <a:t>Usually offer the highest leverage (typically 75% LTV)</a:t>
            </a:r>
          </a:p>
          <a:p>
            <a:pPr>
              <a:spcBef>
                <a:spcPts val="600"/>
              </a:spcBef>
            </a:pPr>
            <a:r>
              <a:rPr lang="en-US" dirty="0"/>
              <a:t>Loans are nonrecourse and carry a fixed rate for the loan term</a:t>
            </a:r>
          </a:p>
          <a:p>
            <a:pPr>
              <a:spcBef>
                <a:spcPts val="600"/>
              </a:spcBef>
            </a:pPr>
            <a:r>
              <a:rPr lang="en-US" dirty="0"/>
              <a:t>Loan terms of 5, 7, and 10 years are available, although 10-year loans with 30-year amortization are the most common</a:t>
            </a:r>
          </a:p>
          <a:p>
            <a:pPr>
              <a:spcBef>
                <a:spcPts val="600"/>
              </a:spcBef>
            </a:pPr>
            <a:r>
              <a:rPr lang="en-US" dirty="0"/>
              <a:t>Fannie &amp; Freddie can offer lower interest rates than their competitors because they are backed by the full faith &amp; credit of the U.S. government. </a:t>
            </a:r>
          </a:p>
          <a:p>
            <a:pPr>
              <a:spcBef>
                <a:spcPts val="600"/>
              </a:spcBef>
            </a:pPr>
            <a:r>
              <a:rPr lang="en-US" dirty="0"/>
              <a:t>A disadvantage is that strict prepayment penalties eliminate the option of early prepayment</a:t>
            </a:r>
          </a:p>
          <a:p>
            <a:pPr>
              <a:spcBef>
                <a:spcPts val="600"/>
              </a:spcBef>
            </a:pPr>
            <a:r>
              <a:rPr lang="en-US" dirty="0"/>
              <a:t>Interest rate is not locked-in until loan closing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6AF7-9CF6-405E-B5D1-11B632752644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2CFA1F-E3C6-F016-F9F2-BA2EAAC6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57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Banks &amp; Credit Unions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85860" cy="522731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Bank loans typically carry a 5-7 ear term</a:t>
            </a:r>
          </a:p>
          <a:p>
            <a:pPr>
              <a:spcBef>
                <a:spcPts val="600"/>
              </a:spcBef>
            </a:pPr>
            <a:r>
              <a:rPr lang="en-US" dirty="0"/>
              <a:t>Borrowers usually able to lock in the rate on the day the loan application is signed</a:t>
            </a:r>
          </a:p>
          <a:p>
            <a:pPr>
              <a:spcBef>
                <a:spcPts val="600"/>
              </a:spcBef>
            </a:pPr>
            <a:r>
              <a:rPr lang="en-US" dirty="0"/>
              <a:t>Banks will often negotiate prepayment penalties that are usually stated as a % of the remaining loan balance </a:t>
            </a:r>
          </a:p>
          <a:p>
            <a:pPr>
              <a:spcBef>
                <a:spcPts val="600"/>
              </a:spcBef>
            </a:pPr>
            <a:r>
              <a:rPr lang="en-US" dirty="0"/>
              <a:t>Often allow the penalty to decline with time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For example, no prepayment is allowed during the first year; a 3% penalty is applied if the loan is prepaid during year 2; 2% in year 3; 1% in year 4, and no penalty after four years</a:t>
            </a:r>
          </a:p>
          <a:p>
            <a:pPr>
              <a:spcBef>
                <a:spcPts val="600"/>
              </a:spcBef>
            </a:pPr>
            <a:r>
              <a:rPr lang="en-US" dirty="0"/>
              <a:t>Trade-off is usually lower max. leverage (65% LTV or less)</a:t>
            </a:r>
          </a:p>
          <a:p>
            <a:pPr>
              <a:spcBef>
                <a:spcPts val="600"/>
              </a:spcBef>
            </a:pPr>
            <a:r>
              <a:rPr lang="en-US" dirty="0"/>
              <a:t>In addition, banks often seek some form of recourse from the borrower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6AF7-9CF6-405E-B5D1-11B632752644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2CFA1F-E3C6-F016-F9F2-BA2EAAC6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6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Advantages of Pooling Equity Capital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Allows investors to purchase interests in larger properties</a:t>
            </a:r>
            <a:r>
              <a:rPr lang="en-US" dirty="0">
                <a:solidFill>
                  <a:srgbClr val="731324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Allows diversification of portfolio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Allows economies of scale in acquisitions, management </a:t>
            </a:r>
            <a:r>
              <a:rPr lang="en-US" sz="2400" dirty="0"/>
              <a:t>&amp;</a:t>
            </a:r>
            <a:r>
              <a:rPr lang="en-US" dirty="0"/>
              <a:t> disposition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Increases access to cheaper debt capital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Obtain expertise of sponsor/organizer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A01BB-34C0-4B0B-923D-DCCB15525F38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C17DDA-FF5B-6C8B-5ED3-F33FDAFF6BA0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353382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Debt </a:t>
            </a:r>
            <a:r>
              <a:rPr lang="en-US" dirty="0"/>
              <a:t>Funds </a:t>
            </a:r>
            <a:endParaRPr lang="en-US" sz="36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785860" cy="522731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Private equity real estate (PERE) funds that invest in mortgages instead of taking ownership positions in CRE</a:t>
            </a:r>
          </a:p>
          <a:p>
            <a:pPr>
              <a:spcBef>
                <a:spcPts val="600"/>
              </a:spcBef>
            </a:pPr>
            <a:r>
              <a:rPr lang="en-US" dirty="0"/>
              <a:t>Typically offer loans with the highest LTVs for “transitional” (non-stabilized) properties </a:t>
            </a:r>
          </a:p>
          <a:p>
            <a:pPr>
              <a:spcBef>
                <a:spcPts val="600"/>
              </a:spcBef>
            </a:pPr>
            <a:r>
              <a:rPr lang="en-US" dirty="0"/>
              <a:t>These “bridge” loans (see Chapter 16) are typically nonrecourse, have a floating interest rate, and often have a 3-year initial term</a:t>
            </a:r>
          </a:p>
          <a:p>
            <a:pPr>
              <a:spcBef>
                <a:spcPts val="600"/>
              </a:spcBef>
            </a:pPr>
            <a:r>
              <a:rPr lang="en-US" dirty="0"/>
              <a:t>Although these loans provide borrowers with more flexibility than most other debt, they have much higher interest rates and other loan costs.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6AF7-9CF6-405E-B5D1-11B632752644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2CFA1F-E3C6-F016-F9F2-BA2EAAC6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178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Quick Notes on Development </a:t>
            </a:r>
            <a:r>
              <a:rPr lang="en-US" sz="3200" dirty="0"/>
              <a:t>&amp;</a:t>
            </a:r>
            <a:r>
              <a:rPr lang="en-US" sz="3600" dirty="0"/>
              <a:t> Construction Lending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724400"/>
          </a:xfrm>
        </p:spPr>
        <p:txBody>
          <a:bodyPr>
            <a:normAutofit/>
          </a:bodyPr>
          <a:lstStyle/>
          <a:p>
            <a:r>
              <a:rPr lang="en-US" dirty="0"/>
              <a:t>Can be extremely risky</a:t>
            </a:r>
          </a:p>
          <a:p>
            <a:r>
              <a:rPr lang="en-US" dirty="0"/>
              <a:t>Developer will fail to complete the project in a timely manner or fail to complete it at all</a:t>
            </a:r>
          </a:p>
          <a:p>
            <a:r>
              <a:rPr lang="en-US" dirty="0"/>
              <a:t>Builders may experience cost overruns, poor weather, strikes, structural or design problems, or difficulties with subcontractors</a:t>
            </a:r>
          </a:p>
          <a:p>
            <a:r>
              <a:rPr lang="en-US" dirty="0"/>
              <a:t>Builder may simply be a bad manager</a:t>
            </a:r>
          </a:p>
          <a:p>
            <a:r>
              <a:rPr lang="en-US" dirty="0"/>
              <a:t>Failure to pass various building code inspections may delay ability of tenants to occupy building (and pay rent)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6AF7-9CF6-405E-B5D1-11B632752644}" type="slidenum">
              <a:rPr lang="en-US" altLang="en-US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2CFA1F-E3C6-F016-F9F2-BA2EAAC6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57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Quick Notes on Development </a:t>
            </a:r>
            <a:r>
              <a:rPr lang="en-US" sz="3200" dirty="0"/>
              <a:t>&amp;</a:t>
            </a:r>
            <a:r>
              <a:rPr lang="en-US" sz="3600" dirty="0"/>
              <a:t> Construction Lending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of these risks are assumed by construction lender</a:t>
            </a:r>
          </a:p>
          <a:p>
            <a:r>
              <a:rPr lang="en-US" dirty="0"/>
              <a:t>Thus, construction lenders must have specialized skills in monitoring and controlling the construction process</a:t>
            </a:r>
          </a:p>
          <a:p>
            <a:r>
              <a:rPr lang="en-US" dirty="0"/>
              <a:t>Because risks are significant and much different than risks of long-term lending, the capital sources for development &amp; construction loans differ significantly from permanent financing </a:t>
            </a:r>
          </a:p>
          <a:p>
            <a:r>
              <a:rPr lang="en-US" dirty="0"/>
              <a:t>Construction loan market is dominated by commercial banks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6AF7-9CF6-405E-B5D1-11B632752644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A29404-8086-7DA3-B76F-0DAAE39A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8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3B228-8C7C-31B7-FFDC-392D17AA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648200"/>
            <a:ext cx="8077200" cy="149961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Real Estate Investment Trusts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3AB6-4DC1-9E09-00AE-0A112096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schemeClr val="tx1"/>
                </a:solidFill>
              </a:rPr>
              <a:pPr/>
              <a:t>53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B04AA-09AA-F28B-E82A-D404E08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60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Real Estate Investment Trusts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Although vast majority of U.S. CRE is owned in private markets, publicly-traded (“listed”) REITs own properties with market values totaling over $3 trillion</a:t>
            </a:r>
          </a:p>
          <a:p>
            <a:endParaRPr lang="en-US" dirty="0"/>
          </a:p>
          <a:p>
            <a:r>
              <a:rPr lang="en-US" dirty="0"/>
              <a:t>Listed REITs can be described as mutual funds for investing in RE </a:t>
            </a:r>
          </a:p>
          <a:p>
            <a:pPr lvl="1"/>
            <a:r>
              <a:rPr lang="en-US" dirty="0"/>
              <a:t>Diversification benefits</a:t>
            </a:r>
          </a:p>
          <a:p>
            <a:pPr lvl="1"/>
            <a:r>
              <a:rPr lang="en-US" dirty="0"/>
              <a:t>Liquidity</a:t>
            </a:r>
          </a:p>
          <a:p>
            <a:pPr marL="118872" indent="0" eaLnBrk="1" hangingPunct="1">
              <a:buNone/>
            </a:pPr>
            <a:endParaRPr lang="en-US" dirty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US" dirty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CB1548-F47A-E1FD-72D2-4D0F579A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3A546F-44AA-6DD2-1194-15D90E26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54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292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What is a REIT?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76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/>
              <a:t>Operate under same tax, regulatory </a:t>
            </a:r>
            <a:r>
              <a:rPr lang="en-US" altLang="en-US" sz="2400" dirty="0"/>
              <a:t>&amp;</a:t>
            </a:r>
            <a:r>
              <a:rPr lang="en-US" altLang="en-US" dirty="0"/>
              <a:t> financial reporting rules as all corporations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altLang="en-US" dirty="0"/>
              <a:t>However:</a:t>
            </a:r>
          </a:p>
          <a:p>
            <a:pPr lvl="1"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altLang="en-US" dirty="0"/>
              <a:t>A “</a:t>
            </a:r>
            <a:r>
              <a:rPr lang="en-US" altLang="en-US" b="1" dirty="0"/>
              <a:t>qualified</a:t>
            </a:r>
            <a:r>
              <a:rPr lang="en-US" altLang="en-US" dirty="0"/>
              <a:t>” REIT may deduct dividends paid to shareholders from corporate taxable income</a:t>
            </a:r>
          </a:p>
          <a:p>
            <a:pPr lvl="1"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altLang="en-US" dirty="0"/>
              <a:t>Taxes paid by shareholders on dividends</a:t>
            </a:r>
          </a:p>
          <a:p>
            <a:pPr marL="457200" lvl="1" indent="0" eaLnBrk="1" hangingPunct="1">
              <a:spcBef>
                <a:spcPct val="10000"/>
              </a:spcBef>
              <a:spcAft>
                <a:spcPct val="5000"/>
              </a:spcAft>
              <a:buNone/>
            </a:pPr>
            <a:endParaRPr lang="en-US" altLang="en-US" dirty="0"/>
          </a:p>
          <a:p>
            <a:pPr eaLnBrk="1" hangingPunct="1">
              <a:spcBef>
                <a:spcPts val="600"/>
              </a:spcBef>
              <a:spcAft>
                <a:spcPct val="50000"/>
              </a:spcAft>
            </a:pPr>
            <a:r>
              <a:rPr lang="en-US" altLang="en-US" dirty="0"/>
              <a:t>Operating as a REIT is a voluntary election under the Internal Revenue Code (IRC)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D5767D-DA95-9A55-6744-BDF55DB64BE7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867654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152400"/>
            <a:ext cx="81486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What Qualifies as a REIT?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029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/>
              <a:t>To qualify, must: 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be structured as corporation or trust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have ≥ 100 shareholders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pay dividends ≥ 90% of REIT's </a:t>
            </a:r>
            <a:r>
              <a:rPr lang="en-US" altLang="en-US" b="1" dirty="0"/>
              <a:t>taxable</a:t>
            </a:r>
            <a:r>
              <a:rPr lang="en-US" altLang="en-US" dirty="0"/>
              <a:t> income (each year) 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en-US" b="1" dirty="0"/>
              <a:t>Not</a:t>
            </a:r>
            <a:r>
              <a:rPr lang="en-US" altLang="en-US" dirty="0"/>
              <a:t> 90% of REIT cash flow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Still face corporate taxation if dividends &lt; 100% of taxable income</a:t>
            </a:r>
          </a:p>
          <a:p>
            <a:pPr lvl="3">
              <a:spcBef>
                <a:spcPts val="600"/>
              </a:spcBef>
            </a:pPr>
            <a:r>
              <a:rPr lang="en-US" altLang="en-US" dirty="0"/>
              <a:t>i.e., they are not “tax exempt”</a:t>
            </a:r>
          </a:p>
          <a:p>
            <a:pPr lvl="2" eaLnBrk="1" hangingPunct="1">
              <a:spcBef>
                <a:spcPts val="600"/>
              </a:spcBef>
            </a:pPr>
            <a:endParaRPr lang="en-US" altLang="en-US" dirty="0"/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EF53B4-BD2D-6758-6B32-F4A3D391AD16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105829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152400"/>
            <a:ext cx="81486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What Qualifies as a REIT?, cont.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Stock must be widely held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no more than 50% of shares can be held by 5 or fewer investors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“five or fewer” rule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Company must be in RE “business”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75% or more of assets must be invested in RE, cash, </a:t>
            </a:r>
            <a:r>
              <a:rPr lang="en-US" altLang="en-US" sz="2000" dirty="0"/>
              <a:t>&amp;</a:t>
            </a:r>
            <a:r>
              <a:rPr lang="en-US" altLang="en-US" dirty="0"/>
              <a:t>/or government securities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75% or more of gross income must come from RE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Including income from mortgages </a:t>
            </a:r>
            <a:r>
              <a:rPr lang="en-US" altLang="en-US" sz="1800" dirty="0"/>
              <a:t>&amp; </a:t>
            </a:r>
            <a:r>
              <a:rPr lang="en-US" altLang="en-US" dirty="0"/>
              <a:t>MBS 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Requirements must be met on an ongoing basis</a:t>
            </a:r>
            <a:endParaRPr lang="en-US" altLang="en-US" dirty="0">
              <a:latin typeface="Times New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F66EDC-051B-F088-DB24-7EAE3338B0D0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4662953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152400"/>
            <a:ext cx="81486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Private REITs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Privately issued </a:t>
            </a:r>
            <a:r>
              <a:rPr lang="en-US" altLang="en-US" sz="2400" dirty="0"/>
              <a:t>&amp;</a:t>
            </a:r>
            <a:r>
              <a:rPr lang="en-US" altLang="en-US" dirty="0"/>
              <a:t> narrowly held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Not publicly registered or listed on a stock exchange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“Private placement” sold to accredited investors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Because data are limited to IRS filings, private REIT counts </a:t>
            </a:r>
            <a:r>
              <a:rPr lang="en-US" altLang="en-US" sz="2400" dirty="0"/>
              <a:t>&amp;</a:t>
            </a:r>
            <a:r>
              <a:rPr lang="en-US" altLang="en-US" dirty="0"/>
              <a:t> info are difficult to obtain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≈ 700-800 private REITs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Times New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Times New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F59108-4CF9-26BA-75F1-6E50702FA89D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7225391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152400"/>
            <a:ext cx="81486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Public Non-Listed REITs (PNLRs)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Publicly registered </a:t>
            </a:r>
            <a:r>
              <a:rPr lang="en-US" altLang="en-US" sz="2400" dirty="0"/>
              <a:t>&amp;</a:t>
            </a:r>
            <a:r>
              <a:rPr lang="en-US" altLang="en-US" dirty="0"/>
              <a:t> publicly offered, but </a:t>
            </a:r>
            <a:r>
              <a:rPr lang="en-US" altLang="en-US" b="1" dirty="0"/>
              <a:t>not</a:t>
            </a:r>
            <a:r>
              <a:rPr lang="en-US" altLang="en-US" dirty="0"/>
              <a:t> </a:t>
            </a:r>
            <a:r>
              <a:rPr lang="en-US" altLang="en-US" b="1" dirty="0"/>
              <a:t>listed</a:t>
            </a:r>
            <a:r>
              <a:rPr lang="en-US" altLang="en-US" dirty="0"/>
              <a:t> on exchange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Marketed through financial advisors/securities brokers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Minimum investment: $5-$10 thousand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These are </a:t>
            </a:r>
            <a:r>
              <a:rPr lang="en-US" altLang="en-US" b="1" dirty="0"/>
              <a:t>NOT</a:t>
            </a:r>
            <a:r>
              <a:rPr lang="en-US" altLang="en-US" dirty="0"/>
              <a:t> private placements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But….they have traditionally had the “look </a:t>
            </a:r>
            <a:r>
              <a:rPr lang="en-US" altLang="en-US" sz="2400" dirty="0"/>
              <a:t>&amp;</a:t>
            </a:r>
            <a:r>
              <a:rPr lang="en-US" altLang="en-US" dirty="0"/>
              <a:t> feel” of closed-end PERE funds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But with higher fees/expenses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Blackstone &amp; Starwood have entered this business in recent years which has increased the visibility and attractiveness of the PNLR REIT market</a:t>
            </a:r>
          </a:p>
          <a:p>
            <a:pPr marL="118872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573291-58EB-B801-CB24-08892991E61E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81578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Disadvantages of Pooling Equity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48006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Usually must relinquish management control to active sponsor/organizer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Must compensate sponsor/organizer with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fees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salary </a:t>
            </a:r>
            <a:r>
              <a:rPr lang="en-US" sz="1600" dirty="0"/>
              <a:t>&amp;</a:t>
            </a:r>
            <a:r>
              <a:rPr lang="en-US" dirty="0"/>
              <a:t>/or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disproportionate</a:t>
            </a:r>
            <a:r>
              <a:rPr lang="en-US" dirty="0"/>
              <a:t> share of equity cash flows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  <a:buNone/>
            </a:pPr>
            <a:r>
              <a:rPr lang="en-US" dirty="0">
                <a:solidFill>
                  <a:srgbClr val="731324"/>
                </a:solidFill>
                <a:latin typeface="Arial Unicode MS"/>
                <a:ea typeface="Arial Unicode MS"/>
                <a:cs typeface="Arial Unicode MS"/>
              </a:rPr>
              <a:t>	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➨</a:t>
            </a:r>
            <a:r>
              <a:rPr lang="en-US" dirty="0">
                <a:solidFill>
                  <a:srgbClr val="731324"/>
                </a:solidFill>
                <a:latin typeface="Arial Unicode MS"/>
                <a:ea typeface="Arial Unicode MS"/>
                <a:cs typeface="Arial Unicode MS"/>
              </a:rPr>
              <a:t>	</a:t>
            </a:r>
            <a:r>
              <a:rPr lang="en-US" dirty="0">
                <a:ea typeface="Arial Unicode MS"/>
                <a:cs typeface="Arial Unicode MS"/>
              </a:rPr>
              <a:t> Lower return on equity, </a:t>
            </a:r>
            <a:r>
              <a:rPr lang="en-US" i="1" dirty="0">
                <a:ea typeface="Arial Unicode MS"/>
                <a:cs typeface="Arial Unicode MS"/>
              </a:rPr>
              <a:t>holding property-level</a:t>
            </a:r>
          </a:p>
          <a:p>
            <a:pPr>
              <a:spcBef>
                <a:spcPts val="600"/>
              </a:spcBef>
              <a:buNone/>
            </a:pPr>
            <a:r>
              <a:rPr lang="en-US" i="1" dirty="0">
                <a:ea typeface="Arial Unicode MS"/>
                <a:cs typeface="Arial Unicode MS"/>
              </a:rPr>
              <a:t>		 CFs constant</a:t>
            </a:r>
            <a:endParaRPr lang="en-US" i="1" dirty="0">
              <a:latin typeface="Arial Unicode M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AA047-02CF-47E6-9F78-378CD0780AF8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EAC81A-1B7E-2C49-2AF3-ACA93B022597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5103023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105002"/>
              </p:ext>
            </p:extLst>
          </p:nvPr>
        </p:nvGraphicFramePr>
        <p:xfrm>
          <a:off x="1676400" y="2324100"/>
          <a:ext cx="6096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144000" imgH="6115116" progId="MSGraph.Chart.8">
                  <p:embed followColorScheme="full"/>
                </p:oleObj>
              </mc:Choice>
              <mc:Fallback>
                <p:oleObj name="Chart" r:id="rId3" imgW="9144000" imgH="6115116" progId="MSGraph.Chart.8">
                  <p:embed followColorScheme="full"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24100"/>
                        <a:ext cx="60960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05400" y="2136775"/>
            <a:ext cx="3124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tabLst>
                <a:tab pos="571500" algn="l"/>
              </a:tabLst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tabLst>
                <a:tab pos="571500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303F70"/>
                </a:solidFill>
                <a:latin typeface="Arial" panose="020B0604020202020204" pitchFamily="34" charset="0"/>
              </a:rPr>
              <a:t> 4% 	MORTGAGE REITs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303F70"/>
                </a:solidFill>
                <a:latin typeface="Arial" panose="020B0604020202020204" pitchFamily="34" charset="0"/>
              </a:rPr>
              <a:t>	Invest in mortgages or MBS—	derive revenues primarily 	from interest payments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H="1">
            <a:off x="6324600" y="3017520"/>
            <a:ext cx="46038" cy="1097280"/>
          </a:xfrm>
          <a:prstGeom prst="line">
            <a:avLst/>
          </a:prstGeom>
          <a:noFill/>
          <a:ln w="12700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V="1">
            <a:off x="5029200" y="4114800"/>
            <a:ext cx="1295400" cy="46038"/>
          </a:xfrm>
          <a:prstGeom prst="line">
            <a:avLst/>
          </a:prstGeom>
          <a:noFill/>
          <a:ln w="12700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304800" y="1905000"/>
            <a:ext cx="3048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tabLst>
                <a:tab pos="571500" algn="l"/>
              </a:tabLst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tabLst>
                <a:tab pos="571500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303F70"/>
                </a:solidFill>
                <a:latin typeface="Arial" panose="020B0604020202020204" pitchFamily="34" charset="0"/>
              </a:rPr>
              <a:t>96% EQUITY REITs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303F70"/>
                </a:solidFill>
                <a:latin typeface="Arial" panose="020B0604020202020204" pitchFamily="34" charset="0"/>
              </a:rPr>
              <a:t>	Own commercial real 	estate—derive revenues 	primarily from rents</a:t>
            </a:r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1516063" y="2971800"/>
            <a:ext cx="46037" cy="1143000"/>
          </a:xfrm>
          <a:prstGeom prst="line">
            <a:avLst/>
          </a:prstGeom>
          <a:noFill/>
          <a:ln w="12700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1560513" y="4114800"/>
            <a:ext cx="1081087" cy="1588"/>
          </a:xfrm>
          <a:prstGeom prst="line">
            <a:avLst/>
          </a:prstGeom>
          <a:noFill/>
          <a:ln w="12700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152400" y="1524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Types of Listed REITs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+mn-cs"/>
              </a:rPr>
              <a:t>(as of Sept. 2022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+mn-cs"/>
              </a:rPr>
              <a:t>)</a:t>
            </a:r>
          </a:p>
          <a:p>
            <a:pPr>
              <a:defRPr/>
            </a:pPr>
            <a:r>
              <a:rPr lang="en-US" sz="2600" dirty="0">
                <a:solidFill>
                  <a:schemeClr val="bg1"/>
                </a:solidFill>
                <a:latin typeface="+mj-lt"/>
                <a:cs typeface="+mn-cs"/>
              </a:rPr>
              <a:t>Percentages Based on Equity Market Capitalizations</a:t>
            </a:r>
          </a:p>
        </p:txBody>
      </p:sp>
      <p:sp>
        <p:nvSpPr>
          <p:cNvPr id="57354" name="Text Box 7"/>
          <p:cNvSpPr txBox="1">
            <a:spLocks noChangeArrowheads="1"/>
          </p:cNvSpPr>
          <p:nvPr/>
        </p:nvSpPr>
        <p:spPr bwMode="auto">
          <a:xfrm>
            <a:off x="2667000" y="29972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tabLst>
                <a:tab pos="571500" algn="l"/>
              </a:tabLst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tabLst>
                <a:tab pos="571500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tabLst>
                <a:tab pos="571500" algn="l"/>
              </a:tabLst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303F70"/>
                </a:solidFill>
                <a:latin typeface="Arial" panose="020B0604020202020204" pitchFamily="34" charset="0"/>
              </a:rPr>
              <a:t>Total equity market capitalization</a:t>
            </a:r>
            <a:endParaRPr lang="en-US" altLang="en-US" sz="1400" dirty="0">
              <a:solidFill>
                <a:srgbClr val="303F70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053C4A-48AD-9A2B-D68E-793783A8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54626-111E-685C-ED5A-28425C06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60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424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The Importance of the Listed REIT Market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F59FE-0B2B-4B18-8154-8FE52B1A6A51}" type="slidenum">
              <a:rPr lang="en-US" altLang="en-US"/>
              <a:pPr>
                <a:defRPr/>
              </a:pPr>
              <a:t>61</a:t>
            </a:fld>
            <a:endParaRPr lang="en-US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4648200"/>
            <a:ext cx="8153400" cy="853440"/>
          </a:xfrm>
          <a:prstGeom prst="rect">
            <a:avLst/>
          </a:prstGeom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None/>
              <a:defRPr/>
            </a:pPr>
            <a:r>
              <a:rPr lang="en-US" dirty="0"/>
              <a:t>Measures of importance of REITs include equity and debt offerings and stock market capitalization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81400" y="1524000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0" dirty="0"/>
              <a:t>Exhibit 17-5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4C4A6C-0DFD-C886-104E-C386768E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9B08A-6D72-C4AA-42A3-5B13C9E5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248162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Equity and Debt Security Offerings by Year (in $billions)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77F24-9F46-4B44-94F1-11C26740557C}" type="slidenum">
              <a:rPr lang="en-US" altLang="en-US"/>
              <a:pPr>
                <a:defRPr/>
              </a:pPr>
              <a:t>62</a:t>
            </a:fld>
            <a:endParaRPr lang="en-US" altLang="en-US"/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685800" y="5775325"/>
            <a:ext cx="822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dirty="0">
                <a:latin typeface="+mn-lt"/>
              </a:rPr>
              <a:t>Large surge in capital raising in 97-98, 04-06, and 2011-2013; capital raised by equity REITs is primarily used to acquire properties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81400" y="15621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Clr>
                <a:srgbClr val="303F70"/>
              </a:buClr>
            </a:pPr>
            <a:r>
              <a:rPr lang="en-US" sz="2000" dirty="0">
                <a:latin typeface="+mn-lt"/>
              </a:rPr>
              <a:t>Exhibit 17-6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C3200-9B34-4677-A90B-612F67DE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E8FAF-01D2-01F1-224F-C8811C9F7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505692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REIT Industry: as of Sept. 30, 2022 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52400" y="15240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38150" indent="-319088"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30250" indent="-2730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208 REITs in FTSE NAREIT All REIT Index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b="1" dirty="0"/>
              <a:t>164</a:t>
            </a:r>
            <a:r>
              <a:rPr lang="en-US" altLang="en-US" dirty="0"/>
              <a:t> equity REITs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44mortgage REITs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≈ 90 public, non-listed REITs</a:t>
            </a:r>
          </a:p>
          <a:p>
            <a:pPr eaLnBrk="1" hangingPunct="1">
              <a:spcBef>
                <a:spcPts val="600"/>
              </a:spcBef>
              <a:buSzPct val="90000"/>
            </a:pPr>
            <a:r>
              <a:rPr lang="en-US" altLang="en-US" sz="2400" dirty="0"/>
              <a:t>Listed REITs own ≈ 535K properties (≈ $2.6 trillion in value)</a:t>
            </a:r>
          </a:p>
          <a:p>
            <a:pPr eaLnBrk="1" hangingPunct="1">
              <a:spcBef>
                <a:spcPts val="600"/>
              </a:spcBef>
              <a:buSzPct val="90000"/>
            </a:pPr>
            <a:r>
              <a:rPr lang="en-US" altLang="en-US" sz="2400" dirty="0"/>
              <a:t>Listed REITs own ≈ 55K properties (≈ $201 billion) in FL (</a:t>
            </a:r>
            <a:r>
              <a:rPr lang="en-US" altLang="en-US" sz="2400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www.reitsacrossamerica.com</a:t>
            </a:r>
            <a:r>
              <a:rPr lang="en-US" altLang="en-US" sz="2400" dirty="0"/>
              <a:t>)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61444" name="Rectangle 36"/>
          <p:cNvSpPr>
            <a:spLocks noChangeArrowheads="1"/>
          </p:cNvSpPr>
          <p:nvPr/>
        </p:nvSpPr>
        <p:spPr bwMode="auto">
          <a:xfrm>
            <a:off x="419100" y="5219699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FTSE is an independent company owned by The Financial Times and the London Stock Exchange. Its sole business is the creation and management of indices and associated data services.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07D116-EF53-2628-CC8A-514B9B98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71A85-43CE-1B79-98BE-0D93BC2D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63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753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Types of Listed REITs </a:t>
            </a:r>
            <a:r>
              <a:rPr lang="en-US" altLang="en-US" sz="2800" dirty="0"/>
              <a:t>(Sept. 30, 2022)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$1.2 trillion equity market capitalization </a:t>
            </a:r>
            <a:r>
              <a:rPr lang="en-US" altLang="en-US" sz="2000" dirty="0"/>
              <a:t>(listed REITs)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Equity REITs: </a:t>
            </a:r>
            <a:r>
              <a:rPr lang="en-US" altLang="en-US" b="1" dirty="0"/>
              <a:t>$1.175</a:t>
            </a:r>
            <a:r>
              <a:rPr lang="en-US" altLang="en-US" dirty="0"/>
              <a:t> trillion </a:t>
            </a:r>
            <a:r>
              <a:rPr lang="en-US" altLang="en-US" sz="2000" dirty="0"/>
              <a:t>(FTSE NAREIT All Equity REITs)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Mortgage REITs: </a:t>
            </a:r>
            <a:r>
              <a:rPr lang="en-US" altLang="en-US" b="1" dirty="0"/>
              <a:t>$50</a:t>
            </a:r>
            <a:r>
              <a:rPr lang="en-US" altLang="en-US" dirty="0"/>
              <a:t> billion 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Apple’s (AAPL) equity market capitalization?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$2.3 trillion </a:t>
            </a:r>
            <a:r>
              <a:rPr lang="en-US" altLang="en-US" sz="2000" dirty="0"/>
              <a:t>(11/10/22)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9B9D69-738E-11FD-0C47-33CE11C0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062B6-25C1-D914-1599-5568CEC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64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761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52B0C6-E1AB-782C-935D-BFFB44524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0" r="5716"/>
          <a:stretch/>
        </p:blipFill>
        <p:spPr>
          <a:xfrm>
            <a:off x="76200" y="2009775"/>
            <a:ext cx="6075882" cy="4619625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41388"/>
          </a:xfrm>
        </p:spPr>
        <p:txBody>
          <a:bodyPr/>
          <a:lstStyle/>
          <a:p>
            <a:pPr eaLnBrk="1" hangingPunct="1"/>
            <a:r>
              <a:rPr lang="en-US" sz="3600" dirty="0"/>
              <a:t>In What Do Listed REITs Invest?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B9E7A-99E7-4F69-8AC7-D4143CEAD067}" type="slidenum">
              <a:rPr lang="en-US" altLang="en-US"/>
              <a:pPr>
                <a:defRPr/>
              </a:pPr>
              <a:t>65</a:t>
            </a:fld>
            <a:endParaRPr lang="en-US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00800" y="4114800"/>
            <a:ext cx="2590800" cy="2362199"/>
          </a:xfrm>
          <a:prstGeom prst="rect">
            <a:avLst/>
          </a:prstGeom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None/>
              <a:defRPr/>
            </a:pPr>
            <a:r>
              <a:rPr lang="en-US" sz="1600" dirty="0"/>
              <a:t>“Core” REITs invest in retail, apartment, office, &amp; industrial properties</a:t>
            </a:r>
          </a:p>
          <a:p>
            <a:pPr marL="118872" indent="0" fontAlgn="auto">
              <a:spcAft>
                <a:spcPts val="0"/>
              </a:spcAft>
              <a:buNone/>
              <a:defRPr/>
            </a:pPr>
            <a:endParaRPr lang="en-US" sz="1600" dirty="0"/>
          </a:p>
          <a:p>
            <a:pPr marL="118872" indent="0" fontAlgn="auto">
              <a:spcAft>
                <a:spcPts val="0"/>
              </a:spcAft>
              <a:buNone/>
              <a:defRPr/>
            </a:pPr>
            <a:r>
              <a:rPr lang="en-US" sz="1600" dirty="0"/>
              <a:t>But many non-core REITs exist (data centers, self storage, manufactured homes, etc.)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28800" y="16764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Clr>
                <a:srgbClr val="303F70"/>
              </a:buClr>
            </a:pPr>
            <a:r>
              <a:rPr lang="en-US" sz="2000" dirty="0">
                <a:latin typeface="+mn-lt"/>
              </a:rPr>
              <a:t>Exhibit 17-7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AD8652-0C54-5705-8D63-D2837645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Text Box 99">
            <a:extLst>
              <a:ext uri="{FF2B5EF4-FFF2-40B4-BE49-F238E27FC236}">
                <a16:creationId xmlns:a16="http://schemas.microsoft.com/office/drawing/2014/main" id="{32BE363B-2EC2-1A64-59DF-E0FC152A4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76400"/>
            <a:ext cx="2590800" cy="83099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% based on classification of each REIT &amp; total REIT market cap</a:t>
            </a:r>
          </a:p>
        </p:txBody>
      </p:sp>
      <p:sp>
        <p:nvSpPr>
          <p:cNvPr id="5" name="Line 100">
            <a:extLst>
              <a:ext uri="{FF2B5EF4-FFF2-40B4-BE49-F238E27FC236}">
                <a16:creationId xmlns:a16="http://schemas.microsoft.com/office/drawing/2014/main" id="{F8CE2CA0-344B-DA0F-190C-097FA70E4B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362200"/>
            <a:ext cx="274320" cy="0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99">
            <a:extLst>
              <a:ext uri="{FF2B5EF4-FFF2-40B4-BE49-F238E27FC236}">
                <a16:creationId xmlns:a16="http://schemas.microsoft.com/office/drawing/2014/main" id="{94955378-D315-1998-E0A1-AF2293040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667000"/>
            <a:ext cx="2590800" cy="132343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Infrastructure property types include fiber cables, wireless infrastructure, communication towers, and energy pipelines</a:t>
            </a:r>
          </a:p>
        </p:txBody>
      </p:sp>
      <p:sp>
        <p:nvSpPr>
          <p:cNvPr id="10" name="Line 100">
            <a:extLst>
              <a:ext uri="{FF2B5EF4-FFF2-40B4-BE49-F238E27FC236}">
                <a16:creationId xmlns:a16="http://schemas.microsoft.com/office/drawing/2014/main" id="{7E63E545-3649-4760-4B02-7E041418CD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2080" y="2666989"/>
            <a:ext cx="1158240" cy="173779"/>
          </a:xfrm>
          <a:prstGeom prst="line">
            <a:avLst/>
          </a:prstGeom>
          <a:noFill/>
          <a:ln w="19050">
            <a:solidFill>
              <a:srgbClr val="303F7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How Does UPREIT Structure Work?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876800"/>
          </a:xfrm>
        </p:spPr>
        <p:txBody>
          <a:bodyPr/>
          <a:lstStyle/>
          <a:p>
            <a:pPr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 typical UPREIT, partners in an existing partnerships </a:t>
            </a:r>
            <a:r>
              <a:rPr lang="en-US" sz="2400" dirty="0"/>
              <a:t>&amp;</a:t>
            </a:r>
            <a:r>
              <a:rPr lang="en-US" dirty="0"/>
              <a:t> a newly-formed REIT become partners in a new LP termed the “operating partnership” (OP)</a:t>
            </a:r>
          </a:p>
          <a:p>
            <a:pPr marL="118872" indent="0" eaLnBrk="1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Owners transferring LP interests into OP receive units in OP w/o triggering a taxable sale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If they received REIT stock or cash it </a:t>
            </a:r>
            <a:r>
              <a:rPr lang="en-US" b="1" dirty="0"/>
              <a:t>would</a:t>
            </a:r>
            <a:r>
              <a:rPr lang="en-US" dirty="0"/>
              <a:t> trigger a taxable gain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949654-8F2D-A46B-9DAF-477FC8D1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6574D6-F277-DB08-D3C0-AC03F2CE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66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How Does UPREIT Structure Work?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Recipients of OP units receive cash distributions from OP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800" dirty="0"/>
              <a:t>These “dividends” are equal to dividends paid to REIT shareholders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REIT is general partner </a:t>
            </a:r>
            <a:r>
              <a:rPr lang="en-US" sz="2400" dirty="0"/>
              <a:t>&amp;</a:t>
            </a:r>
            <a:r>
              <a:rPr lang="en-US" dirty="0"/>
              <a:t> majority owner of OP Units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D33C03-1D14-CDA1-A6DA-590AC916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6C7839-11EB-CDD3-87A1-875D2FDB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67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696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A Typical UPREIT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27648-CAC6-CF34-95C1-B26F43CF8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8836742" cy="457200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0139771-ECD7-0A1A-17E8-BCB47053E9A5}"/>
              </a:ext>
            </a:extLst>
          </p:cNvPr>
          <p:cNvSpPr txBox="1">
            <a:spLocks/>
          </p:cNvSpPr>
          <p:nvPr/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800" dirty="0">
                <a:solidFill>
                  <a:prstClr val="black">
                    <a:tint val="95000"/>
                  </a:prst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CC3D84D-9B6A-18A1-A67C-48771A0FD77A}"/>
              </a:ext>
            </a:extLst>
          </p:cNvPr>
          <p:cNvSpPr txBox="1">
            <a:spLocks/>
          </p:cNvSpPr>
          <p:nvPr/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0E8188CF-90C3-40D8-BEE3-CE1B8A8C4273}" type="slidenum">
              <a:rPr lang="en-US" altLang="en-US" sz="1200" smtClean="0">
                <a:solidFill>
                  <a:prstClr val="black">
                    <a:tint val="95000"/>
                  </a:prstClr>
                </a:solidFill>
              </a:rPr>
              <a:pPr algn="r"/>
              <a:t>68</a:t>
            </a:fld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9AE4411-8983-1434-FC7E-8C9B6BA8A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955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Clr>
                <a:srgbClr val="303F70"/>
              </a:buClr>
            </a:pPr>
            <a:r>
              <a:rPr lang="en-US" sz="2000" dirty="0">
                <a:latin typeface="+mn-lt"/>
              </a:rPr>
              <a:t>Exhibit 17-8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Equity REIT Total Return Performance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A018E-79BA-45E1-B629-2A67DD2008C7}" type="slidenum">
              <a:rPr lang="en-US" altLang="en-US"/>
              <a:pPr>
                <a:defRPr/>
              </a:pPr>
              <a:t>69</a:t>
            </a:fld>
            <a:endParaRPr lang="en-US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5486400"/>
            <a:ext cx="8381999" cy="990600"/>
          </a:xfrm>
          <a:prstGeom prst="rect">
            <a:avLst/>
          </a:prstGeom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/>
              <a:t>Equity REITs have performed well relative to both large cap (S&amp;P 500)  </a:t>
            </a:r>
            <a:r>
              <a:rPr lang="en-US" sz="1600" dirty="0"/>
              <a:t>&amp;</a:t>
            </a:r>
            <a:r>
              <a:rPr lang="en-US" sz="1800" dirty="0"/>
              <a:t> small cap (Russell 2000) stocks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/>
              <a:t>REITs also help to diversify portfolios that contain only stocks and bonds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5200" y="1714500"/>
            <a:ext cx="198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Clr>
                <a:srgbClr val="303F70"/>
              </a:buClr>
            </a:pPr>
            <a:r>
              <a:rPr lang="en-US" sz="2000" dirty="0">
                <a:latin typeface="+mn-lt"/>
              </a:rPr>
              <a:t>Exhibit 17-9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8B23B-9E95-C666-EA4C-E531AD22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36A6EB-8F77-2F1A-3E73-25B2BC13D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6" y="2017395"/>
            <a:ext cx="87344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3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What Drives Choice of Ownership Form?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572000"/>
          </a:xfrm>
        </p:spPr>
        <p:txBody>
          <a:bodyPr/>
          <a:lstStyle/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Federal income tax issues/rules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Desire of investors for limited liability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Management control issues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Ability to access debt </a:t>
            </a:r>
            <a:r>
              <a:rPr lang="en-US" sz="2400" dirty="0"/>
              <a:t>&amp;</a:t>
            </a:r>
            <a:r>
              <a:rPr lang="en-US" dirty="0"/>
              <a:t> additional equity capital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Ability to share risk with other investors</a:t>
            </a:r>
          </a:p>
          <a:p>
            <a:pPr marL="925513" lvl="1" indent="-239713">
              <a:buFont typeface="Arial" panose="020B0604020202020204" pitchFamily="34" charset="0"/>
              <a:buChar char="•"/>
            </a:pPr>
            <a:r>
              <a:rPr lang="en-US" dirty="0"/>
              <a:t>Including “special allocations”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Ability of investors to dispose of their interests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9532A-A1FB-4A8C-22E6-55003146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674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1723A0B-E59B-55F3-D901-E2D671F9C2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12842" r="7070" b="12714"/>
          <a:stretch/>
        </p:blipFill>
        <p:spPr>
          <a:xfrm>
            <a:off x="76201" y="1524001"/>
            <a:ext cx="5003800" cy="3352546"/>
          </a:xfrm>
          <a:prstGeom prst="rect">
            <a:avLst/>
          </a:prstGeom>
        </p:spPr>
      </p:pic>
      <p:graphicFrame>
        <p:nvGraphicFramePr>
          <p:cNvPr id="71682" name="Object 1"/>
          <p:cNvGraphicFramePr>
            <a:graphicFrameLocks/>
          </p:cNvGraphicFramePr>
          <p:nvPr/>
        </p:nvGraphicFramePr>
        <p:xfrm>
          <a:off x="5080000" y="2155825"/>
          <a:ext cx="3617913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476607" imgH="3562445" progId="Excel.Sheet.12">
                  <p:embed/>
                </p:oleObj>
              </mc:Choice>
              <mc:Fallback>
                <p:oleObj name="Worksheet" r:id="rId4" imgW="2476607" imgH="3562445" progId="Excel.Sheet.12">
                  <p:embed/>
                  <p:pic>
                    <p:nvPicPr>
                      <p:cNvPr id="71682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2155825"/>
                        <a:ext cx="3617913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Lucida Sans" panose="020B0602030504020204" pitchFamily="34" charset="0"/>
              </a:rPr>
              <a:t>But REIT Returns Have Been Volatile! </a:t>
            </a:r>
            <a:endParaRPr lang="en-US" altLang="en-US" sz="32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6096000" y="1524000"/>
            <a:ext cx="1905000" cy="646331"/>
          </a:xfrm>
          <a:prstGeom prst="rect">
            <a:avLst/>
          </a:prstGeom>
          <a:noFill/>
          <a:ln w="15875">
            <a:solidFill>
              <a:srgbClr val="303F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03F70"/>
                </a:solidFill>
                <a:latin typeface="Arial" panose="020B0604020202020204" pitchFamily="34" charset="0"/>
              </a:rPr>
              <a:t>FTSE NAREIT All Equity REITs</a:t>
            </a:r>
          </a:p>
        </p:txBody>
      </p:sp>
      <p:sp>
        <p:nvSpPr>
          <p:cNvPr id="8" name="Text Box 99"/>
          <p:cNvSpPr txBox="1">
            <a:spLocks noChangeArrowheads="1"/>
          </p:cNvSpPr>
          <p:nvPr/>
        </p:nvSpPr>
        <p:spPr bwMode="auto">
          <a:xfrm>
            <a:off x="8077200" y="1524000"/>
            <a:ext cx="990600" cy="646331"/>
          </a:xfrm>
          <a:prstGeom prst="rect">
            <a:avLst/>
          </a:prstGeom>
          <a:noFill/>
          <a:ln w="15875">
            <a:solidFill>
              <a:srgbClr val="303F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03F70"/>
                </a:solidFill>
                <a:latin typeface="Arial" panose="020B0604020202020204" pitchFamily="34" charset="0"/>
              </a:rPr>
              <a:t>S&amp;P 500</a:t>
            </a:r>
          </a:p>
        </p:txBody>
      </p:sp>
      <p:sp>
        <p:nvSpPr>
          <p:cNvPr id="11" name="Text Box 99">
            <a:extLst>
              <a:ext uri="{FF2B5EF4-FFF2-40B4-BE49-F238E27FC236}">
                <a16:creationId xmlns:a16="http://schemas.microsoft.com/office/drawing/2014/main" id="{17A0CFA6-EC26-4E6A-AEC7-55DEAF93D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86046"/>
            <a:ext cx="4800600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03F70"/>
                </a:solidFill>
                <a:latin typeface="Arial" panose="020B0604020202020204" pitchFamily="34" charset="0"/>
              </a:rPr>
              <a:t>              2021                     41.3%          28.7%</a:t>
            </a:r>
            <a:endParaRPr lang="en-US" altLang="en-US" sz="1200" dirty="0">
              <a:solidFill>
                <a:srgbClr val="303F7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99">
            <a:extLst>
              <a:ext uri="{FF2B5EF4-FFF2-40B4-BE49-F238E27FC236}">
                <a16:creationId xmlns:a16="http://schemas.microsoft.com/office/drawing/2014/main" id="{0B6966C1-0333-4372-8913-F99CE4A4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5638800"/>
            <a:ext cx="4572001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03F70"/>
                </a:solidFill>
                <a:latin typeface="Arial" panose="020B0604020202020204" pitchFamily="34" charset="0"/>
              </a:rPr>
              <a:t>         2020                     -5.1%          18.4%</a:t>
            </a: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B2328EA2-9ED5-45B1-B327-43146431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399" y="4828401"/>
            <a:ext cx="3454401" cy="276999"/>
          </a:xfrm>
          <a:prstGeom prst="rect">
            <a:avLst/>
          </a:prstGeom>
          <a:noFill/>
          <a:ln w="15875">
            <a:solidFill>
              <a:srgbClr val="303F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303F70"/>
                </a:solidFill>
                <a:latin typeface="Arial" panose="020B0604020202020204" pitchFamily="34" charset="0"/>
              </a:rPr>
              <a:t>Return volatility comes from price appreciation</a:t>
            </a:r>
          </a:p>
        </p:txBody>
      </p:sp>
      <p:sp>
        <p:nvSpPr>
          <p:cNvPr id="5" name="Text Box 99">
            <a:extLst>
              <a:ext uri="{FF2B5EF4-FFF2-40B4-BE49-F238E27FC236}">
                <a16:creationId xmlns:a16="http://schemas.microsoft.com/office/drawing/2014/main" id="{F18BCFD1-45EB-DDF4-4298-00F8DF9C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367046"/>
            <a:ext cx="5079999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03F70"/>
                </a:solidFill>
                <a:latin typeface="Arial" panose="020B0604020202020204" pitchFamily="34" charset="0"/>
              </a:rPr>
              <a:t>               2022 </a:t>
            </a:r>
            <a:r>
              <a:rPr lang="en-US" altLang="en-US" sz="1200" dirty="0">
                <a:solidFill>
                  <a:srgbClr val="303F70"/>
                </a:solidFill>
                <a:latin typeface="Arial" panose="020B0604020202020204" pitchFamily="34" charset="0"/>
              </a:rPr>
              <a:t>(through Sept.)</a:t>
            </a:r>
            <a:r>
              <a:rPr lang="en-US" altLang="en-US" sz="1600" dirty="0">
                <a:solidFill>
                  <a:srgbClr val="303F70"/>
                </a:solidFill>
                <a:latin typeface="Arial" panose="020B0604020202020204" pitchFamily="34" charset="0"/>
              </a:rPr>
              <a:t>  -27.9%         -23.9% </a:t>
            </a:r>
            <a:endParaRPr lang="en-US" altLang="en-US" sz="1200" dirty="0">
              <a:solidFill>
                <a:srgbClr val="303F7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99">
            <a:extLst>
              <a:ext uri="{FF2B5EF4-FFF2-40B4-BE49-F238E27FC236}">
                <a16:creationId xmlns:a16="http://schemas.microsoft.com/office/drawing/2014/main" id="{7ED27582-D60D-2DA9-9F9C-459DBAE67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257800"/>
            <a:ext cx="3835401" cy="33855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03F70"/>
                </a:solidFill>
                <a:latin typeface="Arial" panose="020B0604020202020204" pitchFamily="34" charset="0"/>
              </a:rPr>
              <a:t>              Equity REITs   S&amp;P500</a:t>
            </a:r>
            <a:endParaRPr lang="en-US" altLang="en-US" sz="1200" dirty="0">
              <a:solidFill>
                <a:srgbClr val="303F70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D26380-B515-295D-FDC2-3EFB8AADE50C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4305096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Measuring REIT Income: Funds From Operations (FFO)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953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/>
              <a:t>REIT CF, expressed as “</a:t>
            </a:r>
            <a:r>
              <a:rPr lang="en-US" altLang="en-US" b="1" dirty="0"/>
              <a:t>Funds from Operations</a:t>
            </a:r>
            <a:r>
              <a:rPr lang="en-US" altLang="en-US" dirty="0"/>
              <a:t>” (FFO), is used along with accounting (GAAP) net income to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measure past performance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forecast future performance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FFO is a </a:t>
            </a:r>
            <a:r>
              <a:rPr lang="en-US" altLang="en-US" b="1" dirty="0"/>
              <a:t>supplemental measure</a:t>
            </a:r>
            <a:r>
              <a:rPr lang="en-US" altLang="en-US" dirty="0"/>
              <a:t> of a REIT's operating performance</a:t>
            </a:r>
            <a:r>
              <a:rPr lang="en-US" altLang="en-US" sz="2300" dirty="0">
                <a:latin typeface="Times New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endParaRPr lang="en-US" altLang="en-US" sz="2300" dirty="0">
              <a:latin typeface="Times New"/>
            </a:endParaRPr>
          </a:p>
          <a:p>
            <a:pPr eaLnBrk="1" hangingPunct="1"/>
            <a:endParaRPr lang="en-US" altLang="en-US" sz="23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CC8956-9D70-3F1D-52EF-DF87EE7FC87C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6534877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080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Funds From Operations (FFO)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800600"/>
          </a:xfrm>
        </p:spPr>
        <p:txBody>
          <a:bodyPr/>
          <a:lstStyle/>
          <a:p>
            <a:pPr eaLnBrk="1" hangingPunct="1"/>
            <a:r>
              <a:rPr lang="en-US" dirty="0"/>
              <a:t>FFO =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000" dirty="0"/>
              <a:t>	</a:t>
            </a:r>
            <a:r>
              <a:rPr lang="en-US" sz="2800" dirty="0"/>
              <a:t>Net (accounting) income (excluding gains/losses from sales of</a:t>
            </a:r>
            <a:r>
              <a:rPr lang="en-US" sz="2800" dirty="0">
                <a:latin typeface="Times New"/>
              </a:rPr>
              <a:t> </a:t>
            </a:r>
            <a:r>
              <a:rPr lang="en-US" sz="2800" dirty="0"/>
              <a:t>property</a:t>
            </a:r>
            <a:r>
              <a:rPr lang="en-US" sz="2800" dirty="0">
                <a:latin typeface="Times New"/>
              </a:rPr>
              <a:t>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/>
              <a:t>+ Depreciation (real property)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/>
              <a:t>+ Amortization of leasing expenses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/>
              <a:t>+ Amortization of tenant improvements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dirty="0"/>
              <a:t>-  Gaines/losses from infrequent </a:t>
            </a:r>
            <a:r>
              <a:rPr lang="en-US" dirty="0"/>
              <a:t>&amp;</a:t>
            </a:r>
            <a:r>
              <a:rPr lang="en-US" sz="2800" dirty="0"/>
              <a:t> unusual events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47B1C-668D-4699-97D8-B26A366BB01B}" type="slidenum">
              <a:rPr lang="en-US" altLang="en-US"/>
              <a:pPr>
                <a:defRPr/>
              </a:pPr>
              <a:t>72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459A7E-8AFE-4720-5922-EC5CD085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Funds From Operations (FFO)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FFO = 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3000" dirty="0"/>
              <a:t>	</a:t>
            </a:r>
            <a:r>
              <a:rPr lang="en-US" altLang="en-US" sz="2800" dirty="0"/>
              <a:t>Net (accounting) income (excluding gains/losses from sales of</a:t>
            </a:r>
            <a:r>
              <a:rPr lang="en-US" altLang="en-US" sz="2800" dirty="0">
                <a:latin typeface="Times New"/>
              </a:rPr>
              <a:t> </a:t>
            </a:r>
            <a:r>
              <a:rPr lang="en-US" altLang="en-US" sz="2800" dirty="0"/>
              <a:t>property</a:t>
            </a:r>
            <a:r>
              <a:rPr lang="en-US" altLang="en-US" sz="2800" dirty="0">
                <a:latin typeface="Times New"/>
              </a:rPr>
              <a:t>) 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+ Depreciation (real property) 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+ Amortization of leasing expenses 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+ Amortization of tenant improvements</a:t>
            </a:r>
          </a:p>
          <a:p>
            <a:pPr lvl="1"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dirty="0"/>
              <a:t>Gaines/losses from infrequent </a:t>
            </a:r>
            <a:r>
              <a:rPr lang="en-US" altLang="en-US" dirty="0"/>
              <a:t>&amp;</a:t>
            </a:r>
            <a:r>
              <a:rPr lang="en-US" altLang="en-US" sz="2800" dirty="0"/>
              <a:t> unusual events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altLang="en-US" dirty="0"/>
              <a:t>Is a better measure than accounting income of the </a:t>
            </a:r>
            <a:r>
              <a:rPr lang="en-US" altLang="en-US" b="1" dirty="0"/>
              <a:t>cash flow</a:t>
            </a:r>
            <a:r>
              <a:rPr lang="en-US" altLang="en-US" dirty="0"/>
              <a:t> available to pay dividends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09600" y="3032124"/>
            <a:ext cx="6400800" cy="1554480"/>
          </a:xfrm>
          <a:prstGeom prst="rect">
            <a:avLst/>
          </a:prstGeom>
          <a:noFill/>
          <a:ln w="31750">
            <a:solidFill>
              <a:srgbClr val="993366"/>
            </a:solidFill>
            <a:miter lim="800000"/>
            <a:headEnd/>
            <a:tailEnd type="non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9" name="Line 100"/>
          <p:cNvSpPr>
            <a:spLocks noChangeShapeType="1"/>
          </p:cNvSpPr>
          <p:nvPr/>
        </p:nvSpPr>
        <p:spPr bwMode="auto">
          <a:xfrm flipH="1">
            <a:off x="7086600" y="3703638"/>
            <a:ext cx="457200" cy="0"/>
          </a:xfrm>
          <a:prstGeom prst="line">
            <a:avLst/>
          </a:prstGeom>
          <a:noFill/>
          <a:ln w="38100">
            <a:solidFill>
              <a:srgbClr val="303F7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Text Box 99"/>
          <p:cNvSpPr txBox="1">
            <a:spLocks noChangeArrowheads="1"/>
          </p:cNvSpPr>
          <p:nvPr/>
        </p:nvSpPr>
        <p:spPr bwMode="auto">
          <a:xfrm>
            <a:off x="7543800" y="3316288"/>
            <a:ext cx="1219200" cy="646112"/>
          </a:xfrm>
          <a:prstGeom prst="rect">
            <a:avLst/>
          </a:prstGeom>
          <a:noFill/>
          <a:ln w="15875">
            <a:solidFill>
              <a:srgbClr val="303F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03F70"/>
                </a:solidFill>
                <a:latin typeface="Arial" panose="020B0604020202020204" pitchFamily="34" charset="0"/>
              </a:rPr>
              <a:t>Non-cash outflows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4DBFC2-B110-BBEC-A621-FEA10D1D90CC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4441507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Funds From Operations (FFO)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72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600" dirty="0"/>
              <a:t>FFO is different from GAAP net income because commercial RE maintains value to a much greater extent than may other assets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200" dirty="0"/>
              <a:t>Thus, economic depreciation &lt; tax depreciation</a:t>
            </a:r>
          </a:p>
          <a:p>
            <a:pPr lvl="1" eaLnBrk="1" hangingPunct="1">
              <a:spcBef>
                <a:spcPts val="600"/>
              </a:spcBef>
            </a:pPr>
            <a:endParaRPr lang="en-US" sz="2200" dirty="0"/>
          </a:p>
          <a:p>
            <a:pPr eaLnBrk="1" hangingPunct="1">
              <a:spcBef>
                <a:spcPts val="600"/>
              </a:spcBef>
            </a:pPr>
            <a:r>
              <a:rPr lang="en-US" sz="2600" dirty="0"/>
              <a:t>Security analysts judge REIT performance according to FFO growth</a:t>
            </a:r>
          </a:p>
          <a:p>
            <a:pPr eaLnBrk="1" hangingPunct="1">
              <a:spcBef>
                <a:spcPts val="600"/>
              </a:spcBef>
            </a:pPr>
            <a:endParaRPr lang="en-US" sz="2600" dirty="0"/>
          </a:p>
          <a:p>
            <a:pPr eaLnBrk="1" hangingPunct="1">
              <a:spcBef>
                <a:spcPts val="600"/>
              </a:spcBef>
            </a:pPr>
            <a:r>
              <a:rPr lang="en-US" sz="2600" dirty="0"/>
              <a:t>Price / FFO multiples reflect underlying RE value, management quality, and growth potential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D177-833A-467D-83CA-388E25BFE2F5}" type="slidenum">
              <a:rPr lang="en-US" altLang="en-US"/>
              <a:pPr>
                <a:defRPr/>
              </a:pPr>
              <a:t>74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231498-EF75-02D2-AEB7-601BE00F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9937CAA-3B17-AA05-B1D9-A4A2662E54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8888" r="7071" b="12222"/>
          <a:stretch/>
        </p:blipFill>
        <p:spPr>
          <a:xfrm>
            <a:off x="685800" y="1524000"/>
            <a:ext cx="7772400" cy="5181600"/>
          </a:xfrm>
          <a:prstGeom prst="rect">
            <a:avLst/>
          </a:prstGeom>
        </p:spPr>
      </p:pic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152400" y="1524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Dividends as a % of FFO</a:t>
            </a:r>
          </a:p>
        </p:txBody>
      </p:sp>
      <p:sp>
        <p:nvSpPr>
          <p:cNvPr id="90116" name="Text Box 99"/>
          <p:cNvSpPr txBox="1">
            <a:spLocks noChangeArrowheads="1"/>
          </p:cNvSpPr>
          <p:nvPr/>
        </p:nvSpPr>
        <p:spPr bwMode="auto">
          <a:xfrm>
            <a:off x="4876800" y="2209800"/>
            <a:ext cx="3429000" cy="708025"/>
          </a:xfrm>
          <a:prstGeom prst="rect">
            <a:avLst/>
          </a:prstGeom>
          <a:noFill/>
          <a:ln w="15875">
            <a:solidFill>
              <a:srgbClr val="303F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303F70"/>
                </a:solidFill>
                <a:latin typeface="Arial" panose="020B0604020202020204" pitchFamily="34" charset="0"/>
              </a:rPr>
              <a:t>REITs not as cash constrained as some think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23CB90FC-8B74-4754-9E6E-66CA955C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133600"/>
            <a:ext cx="274320" cy="22860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303F7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99">
            <a:extLst>
              <a:ext uri="{FF2B5EF4-FFF2-40B4-BE49-F238E27FC236}">
                <a16:creationId xmlns:a16="http://schemas.microsoft.com/office/drawing/2014/main" id="{210D7F5A-FEA5-451E-895F-2C31F91A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124200"/>
            <a:ext cx="3429000" cy="707886"/>
          </a:xfrm>
          <a:prstGeom prst="rect">
            <a:avLst/>
          </a:prstGeom>
          <a:noFill/>
          <a:ln w="15875">
            <a:solidFill>
              <a:srgbClr val="303F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303F70"/>
                </a:solidFill>
                <a:latin typeface="Arial" panose="020B0604020202020204" pitchFamily="34" charset="0"/>
              </a:rPr>
              <a:t>Why is taxable income        &lt; cash flow? 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1E80FBB-9142-266B-FE97-638D0C3AD30A}"/>
              </a:ext>
            </a:extLst>
          </p:cNvPr>
          <p:cNvSpPr>
            <a:spLocks noGrp="1"/>
          </p:cNvSpPr>
          <p:nvPr/>
        </p:nvSpPr>
        <p:spPr>
          <a:xfrm>
            <a:off x="726442" y="6534468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2152591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52400"/>
            <a:ext cx="8083550" cy="10175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How Are REIT Stocks Valued?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To determine share values, typical analyses involves one or more of the following criteria: </a:t>
            </a:r>
          </a:p>
          <a:p>
            <a:pPr lvl="1" eaLnBrk="1" hangingPunct="1"/>
            <a:r>
              <a:rPr lang="en-US" dirty="0"/>
              <a:t>Management quality; </a:t>
            </a:r>
          </a:p>
          <a:p>
            <a:pPr lvl="1" eaLnBrk="1" hangingPunct="1"/>
            <a:r>
              <a:rPr lang="en-US" dirty="0"/>
              <a:t>Current prevailing dividend yield </a:t>
            </a:r>
          </a:p>
          <a:p>
            <a:pPr lvl="1" eaLnBrk="1" hangingPunct="1"/>
            <a:r>
              <a:rPr lang="en-US" dirty="0"/>
              <a:t>Anticipated total return from the stock</a:t>
            </a:r>
          </a:p>
          <a:p>
            <a:pPr lvl="1" eaLnBrk="1" hangingPunct="1"/>
            <a:r>
              <a:rPr lang="en-US" dirty="0"/>
              <a:t>Capital Sources</a:t>
            </a:r>
          </a:p>
          <a:p>
            <a:pPr lvl="2" eaLnBrk="1" hangingPunct="1"/>
            <a:r>
              <a:rPr lang="en-US" dirty="0"/>
              <a:t>Because REITs are obligated to distribute 90% of taxable income, they usually require external funding sources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021F6-3BE3-4E77-8B13-238B00580810}" type="slidenum">
              <a:rPr lang="en-US" altLang="en-US"/>
              <a:pPr>
                <a:defRPr/>
              </a:pPr>
              <a:t>76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ED34DC-8499-152D-7C61-2F32D3A2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How Are REIT Stocks Valued?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72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>
                <a:cs typeface="Times New Roman" pitchFamily="18" charset="0"/>
              </a:rPr>
              <a:t>Investors attempt to forecast dividends REIT will pay out over time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cs typeface="Times New Roman" pitchFamily="18" charset="0"/>
              </a:rPr>
              <a:t>This requires estimates of future FFO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cs typeface="Times New Roman" pitchFamily="18" charset="0"/>
              </a:rPr>
              <a:t>This projected dividend stream is converted into a present value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cs typeface="Times New Roman" pitchFamily="18" charset="0"/>
              </a:rPr>
              <a:t>In practice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cs typeface="Times New Roman" pitchFamily="18" charset="0"/>
              </a:rPr>
              <a:t>Long-term dividend projections are difficult to develop</a:t>
            </a:r>
          </a:p>
          <a:p>
            <a:pPr lvl="1">
              <a:spcBef>
                <a:spcPts val="600"/>
              </a:spcBef>
            </a:pPr>
            <a:r>
              <a:rPr lang="en-US" dirty="0">
                <a:cs typeface="Times New Roman" pitchFamily="18" charset="0"/>
              </a:rPr>
              <a:t>The appropriate discount rate (cost of capital) is difficult to estimate</a:t>
            </a:r>
            <a:r>
              <a:rPr lang="en-US" dirty="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270F4-F5B2-4FC1-8F78-A346D9D0A602}" type="slidenum">
              <a:rPr lang="en-US" altLang="en-US"/>
              <a:pPr>
                <a:defRPr/>
              </a:pPr>
              <a:t>77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9E1611-0E8A-EF3C-EDFB-C23936C34434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9489586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Net Asset Value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72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>
                <a:cs typeface="Times New Roman" pitchFamily="18" charset="0"/>
              </a:rPr>
              <a:t>A commonly used valuation approach centers around concept of </a:t>
            </a:r>
            <a:r>
              <a:rPr lang="en-US" b="1" dirty="0">
                <a:cs typeface="Times New Roman" pitchFamily="18" charset="0"/>
              </a:rPr>
              <a:t>net asset value</a:t>
            </a:r>
            <a:r>
              <a:rPr lang="en-US" dirty="0">
                <a:cs typeface="Times New Roman" pitchFamily="18" charset="0"/>
              </a:rPr>
              <a:t> (NAV)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cs typeface="Times New Roman" pitchFamily="18" charset="0"/>
              </a:rPr>
              <a:t>NAV is equal to estimated total market value of a REIT’s underlying assets, less all liabilities (including mortgages) </a:t>
            </a:r>
          </a:p>
          <a:p>
            <a:pPr lvl="1">
              <a:spcBef>
                <a:spcPts val="600"/>
              </a:spcBef>
            </a:pPr>
            <a:r>
              <a:rPr lang="en-US" dirty="0">
                <a:cs typeface="Times New Roman" pitchFamily="18" charset="0"/>
              </a:rPr>
              <a:t>Converted to a per share amount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dirty="0"/>
              <a:t>NAV: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Difficult to estimate—</a:t>
            </a:r>
            <a:r>
              <a:rPr lang="en-US" sz="2200" dirty="0"/>
              <a:t>requires mass appraisal of properties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Unique to CRE investment firms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7E5AA-CCB5-478F-9186-E5ACB673B0F9}" type="slidenum">
              <a:rPr lang="en-US" altLang="en-US"/>
              <a:pPr>
                <a:defRPr/>
              </a:pPr>
              <a:t>78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87BFD9-69F2-E524-D9A1-245A7BC477D5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6749334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cs typeface="Times New Roman" pitchFamily="18" charset="0"/>
              </a:rPr>
              <a:t>How is NAV Used to Make Decisions?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534400" cy="495299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If stock price per share &gt; its NAV per share, REIT is said to be selling for a “</a:t>
            </a:r>
            <a:r>
              <a:rPr lang="en-US" b="1" dirty="0">
                <a:cs typeface="Times New Roman" pitchFamily="18" charset="0"/>
              </a:rPr>
              <a:t>premium</a:t>
            </a:r>
            <a:r>
              <a:rPr lang="en-US" dirty="0">
                <a:cs typeface="Times New Roman" pitchFamily="18" charset="0"/>
              </a:rPr>
              <a:t>” to NAV</a:t>
            </a:r>
          </a:p>
          <a:p>
            <a:pPr marL="118872" indent="0" eaLnBrk="1" hangingPunct="1">
              <a:buNone/>
            </a:pP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A stock price in excess of per-share NAV may indicate a REIT is overpriced relative to value of assets currently in the portfolio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A7D05-F1F1-4504-8387-7CD4E668FB56}" type="slidenum">
              <a:rPr lang="en-US" altLang="en-US"/>
              <a:pPr>
                <a:defRPr/>
              </a:pPr>
              <a:t>79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CD3FB0-1941-7C49-E385-6F6E4E06B7B4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140095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What Drives Choice of Ownership Form?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4572000"/>
          </a:xfrm>
        </p:spPr>
        <p:txBody>
          <a:bodyPr/>
          <a:lstStyle/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Federal income tax issues/rules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Desire of investors for limited liability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Management control issues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Ability to access debt </a:t>
            </a:r>
            <a:r>
              <a:rPr lang="en-US" sz="2400" dirty="0"/>
              <a:t>&amp;</a:t>
            </a:r>
            <a:r>
              <a:rPr lang="en-US" dirty="0"/>
              <a:t> additional equity capital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Ability to share risk with other investors</a:t>
            </a:r>
          </a:p>
          <a:p>
            <a:pPr marL="925513" lvl="1" indent="-239713">
              <a:buFont typeface="Arial" panose="020B0604020202020204" pitchFamily="34" charset="0"/>
              <a:buChar char="•"/>
            </a:pPr>
            <a:r>
              <a:rPr lang="en-US" dirty="0"/>
              <a:t>Including “special allocations”</a:t>
            </a:r>
          </a:p>
          <a:p>
            <a:pPr marL="633222" indent="-514350" eaLnBrk="1" hangingPunct="1">
              <a:buFont typeface="+mj-lt"/>
              <a:buAutoNum type="arabicPeriod"/>
            </a:pPr>
            <a:r>
              <a:rPr lang="en-US" dirty="0"/>
              <a:t>Ability of investors to dispose of their interests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F313-F7A2-497C-A355-0EEBBB0FB3C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" y="1600200"/>
            <a:ext cx="6766560" cy="822960"/>
          </a:xfrm>
          <a:prstGeom prst="rect">
            <a:avLst/>
          </a:prstGeom>
          <a:noFill/>
          <a:ln w="31750">
            <a:solidFill>
              <a:srgbClr val="2743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EF30F-DEB7-E20D-B765-4E547448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084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cs typeface="Times New Roman" pitchFamily="18" charset="0"/>
              </a:rPr>
              <a:t>How is NAV Used to Make Decisions?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534400" cy="495299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Conversely, REITs selling at “</a:t>
            </a:r>
            <a:r>
              <a:rPr lang="en-US" b="1" dirty="0">
                <a:cs typeface="Times New Roman" pitchFamily="18" charset="0"/>
              </a:rPr>
              <a:t>discounts</a:t>
            </a:r>
            <a:r>
              <a:rPr lang="en-US" dirty="0">
                <a:cs typeface="Times New Roman" pitchFamily="18" charset="0"/>
              </a:rPr>
              <a:t>” to NAV may signal buying opportunities for investors</a:t>
            </a:r>
            <a:r>
              <a:rPr lang="en-US" b="1" dirty="0">
                <a:cs typeface="Times New Roman" pitchFamily="18" charset="0"/>
              </a:rPr>
              <a:t> </a:t>
            </a:r>
          </a:p>
          <a:p>
            <a:pPr lvl="1"/>
            <a:r>
              <a:rPr lang="en-US" dirty="0">
                <a:cs typeface="Times New Roman" pitchFamily="18" charset="0"/>
              </a:rPr>
              <a:t>Or may reflect that the market belies the company is not well-managed/has low growth prospects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Note: </a:t>
            </a:r>
          </a:p>
          <a:p>
            <a:pPr lvl="1"/>
            <a:r>
              <a:rPr lang="en-US" dirty="0">
                <a:cs typeface="Times New Roman" pitchFamily="18" charset="0"/>
              </a:rPr>
              <a:t>Can’t value non-CRE firms using stock price ÷ NAV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A7D05-F1F1-4504-8387-7CD4E668FB56}" type="slidenum">
              <a:rPr lang="en-US" altLang="en-US"/>
              <a:pPr>
                <a:defRPr/>
              </a:pPr>
              <a:t>80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13A065-5277-D4BC-C27E-2FDE9139478C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3475832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52400" y="1524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REITs in S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+mn-cs"/>
              </a:rPr>
              <a:t>&amp;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P 500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914400" y="9906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Clr>
                <a:srgbClr val="FFBA00"/>
              </a:buClr>
              <a:buSzTx/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52400" y="15240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</a:pPr>
            <a:r>
              <a:rPr lang="en-US" altLang="en-US" dirty="0"/>
              <a:t>In 2001, Standard </a:t>
            </a:r>
            <a:r>
              <a:rPr lang="en-US" altLang="en-US" sz="2400" dirty="0"/>
              <a:t>&amp;</a:t>
            </a:r>
            <a:r>
              <a:rPr lang="en-US" altLang="en-US" dirty="0"/>
              <a:t> Poor’s added Equity Office Properties (EOP) to S</a:t>
            </a:r>
            <a:r>
              <a:rPr lang="en-US" altLang="en-US" sz="2400" dirty="0"/>
              <a:t>&amp;</a:t>
            </a:r>
            <a:r>
              <a:rPr lang="en-US" altLang="en-US" dirty="0"/>
              <a:t>P 500</a:t>
            </a:r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</a:pPr>
            <a:r>
              <a:rPr lang="en-US" altLang="en-US" dirty="0"/>
              <a:t>30 REITs now included </a:t>
            </a:r>
            <a:r>
              <a:rPr lang="en-US" altLang="en-US" sz="2400" dirty="0"/>
              <a:t>(as of Sept. 30, 2022)</a:t>
            </a:r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Tx/>
              <a:buNone/>
            </a:pPr>
            <a:r>
              <a:rPr lang="en-US" altLang="en-US" sz="1600" dirty="0"/>
              <a:t>	</a:t>
            </a:r>
            <a:r>
              <a:rPr lang="en-US" altLang="en-US" sz="2000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www.reit.com/data-research/reit-indexes/reits-sp-indexes</a:t>
            </a:r>
            <a:endParaRPr lang="en-US" altLang="en-US" sz="2000" dirty="0">
              <a:solidFill>
                <a:srgbClr val="39639D"/>
              </a:solidFill>
            </a:endParaRPr>
          </a:p>
          <a:p>
            <a:pPr>
              <a:spcBef>
                <a:spcPct val="500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</a:pPr>
            <a:r>
              <a:rPr lang="en-US" altLang="en-US" dirty="0"/>
              <a:t>Indicates acceptance of REITs as a mainstream investment</a:t>
            </a:r>
            <a:r>
              <a:rPr lang="en-US" altLang="en-US" sz="2100" dirty="0"/>
              <a:t> </a:t>
            </a:r>
          </a:p>
          <a:p>
            <a:pPr>
              <a:spcBef>
                <a:spcPct val="50000"/>
              </a:spcBef>
              <a:buClr>
                <a:srgbClr val="FFBA00"/>
              </a:buClr>
              <a:buSzTx/>
              <a:buFontTx/>
              <a:buChar char="•"/>
            </a:pPr>
            <a:endParaRPr lang="en-US" altLang="en-US" sz="2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BA00"/>
              </a:buClr>
              <a:buSzTx/>
              <a:buFontTx/>
              <a:buNone/>
            </a:pPr>
            <a:endParaRPr lang="en-US" altLang="en-US" sz="2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37A6F1-86AC-9363-8335-FA437831A93A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27482047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52400" y="1524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Investing in REITs…?</a:t>
            </a:r>
            <a:endParaRPr lang="en-US" sz="32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914400" y="9906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Clr>
                <a:srgbClr val="FFBA00"/>
              </a:buClr>
              <a:buSzTx/>
              <a:buFontTx/>
              <a:buNone/>
            </a:pPr>
            <a:r>
              <a:rPr lang="en-US" altLang="en-US" sz="2100">
                <a:solidFill>
                  <a:srgbClr val="303F7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EA5EFB-B61B-0E6E-A8B0-E16FF20B9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30000" r="12500" b="10000"/>
          <a:stretch/>
        </p:blipFill>
        <p:spPr>
          <a:xfrm>
            <a:off x="5257800" y="1857374"/>
            <a:ext cx="3657600" cy="431482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6D27E04-BD75-FEA8-CF1D-E56F37361B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5029200" cy="4952999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 pitchFamily="18" charset="0"/>
              </a:rPr>
              <a:t>Can buy shares in a REIT, which are listed on major stock exchanges</a:t>
            </a:r>
          </a:p>
          <a:p>
            <a:r>
              <a:rPr lang="en-US" sz="2400" dirty="0">
                <a:cs typeface="Times New Roman" pitchFamily="18" charset="0"/>
              </a:rPr>
              <a:t>Can also purchase shares in a REIT mutual fund or exchange-traded fund (ETF)</a:t>
            </a:r>
          </a:p>
          <a:p>
            <a:r>
              <a:rPr lang="en-US" sz="2400" dirty="0">
                <a:cs typeface="Times New Roman" pitchFamily="18" charset="0"/>
              </a:rPr>
              <a:t>Approximately 145 million households are invested in RE through REITs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Many accessing REITs through mutual funds and ETFs in their 401(k)s, IRAs, and pension plans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A605CC-9A63-DF5F-2DDE-2BA3A7147DCA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4808462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03F7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85738" y="400050"/>
            <a:ext cx="815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Global Real Estate Securities?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52400" y="16002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lang="en-US" altLang="en-US" dirty="0"/>
              <a:t>Following lead of U.S., 41 countries have established REIT regimes during last 40+ years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None/>
              <a:defRPr/>
            </a:pPr>
            <a:endParaRPr lang="en-US" altLang="en-US" dirty="0"/>
          </a:p>
          <a:p>
            <a:pPr marL="457200" lvl="1" indent="0"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Comprehensive index for the REIT &amp; global listed property market is the FTSE EPRA/NAREIT Global Real Estate Index Series</a:t>
            </a:r>
            <a:r>
              <a:rPr lang="en-US" altLang="en-US" dirty="0"/>
              <a:t>: </a:t>
            </a:r>
            <a:r>
              <a:rPr lang="en-US" altLang="en-US" sz="1600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www.reit.com/data-research/reit-indexes/real-time-index-returns/enhgeur-ftx</a:t>
            </a:r>
            <a:endParaRPr lang="en-US" altLang="en-US" sz="1600" dirty="0">
              <a:solidFill>
                <a:srgbClr val="39639D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ts val="600"/>
              </a:spcBef>
              <a:buClr>
                <a:srgbClr val="303F70"/>
              </a:buClr>
              <a:buSzTx/>
              <a:buFont typeface="Wingdings" panose="05000000000000000000" pitchFamily="2" charset="2"/>
              <a:buNone/>
              <a:defRPr/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buClr>
                <a:srgbClr val="FFBA00"/>
              </a:buClr>
              <a:buSzTx/>
              <a:buFontTx/>
              <a:buChar char="•"/>
              <a:defRPr/>
            </a:pPr>
            <a:endParaRPr lang="en-US" altLang="en-US" sz="2600" dirty="0">
              <a:solidFill>
                <a:srgbClr val="303F7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BA00"/>
              </a:buClr>
              <a:buSzTx/>
              <a:buFontTx/>
              <a:buNone/>
              <a:defRPr/>
            </a:pPr>
            <a:endParaRPr lang="en-US" altLang="en-US" sz="2600" dirty="0">
              <a:solidFill>
                <a:srgbClr val="303F7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BA00"/>
              </a:buClr>
              <a:buSzTx/>
              <a:buFontTx/>
              <a:buNone/>
              <a:defRPr/>
            </a:pPr>
            <a:endParaRPr lang="en-US" altLang="en-US" sz="1800" dirty="0">
              <a:solidFill>
                <a:srgbClr val="303F7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BA00"/>
              </a:buClr>
              <a:buSzTx/>
              <a:buFontTx/>
              <a:buNone/>
              <a:defRPr/>
            </a:pPr>
            <a:endParaRPr lang="en-US" altLang="en-US" sz="1800" dirty="0">
              <a:solidFill>
                <a:srgbClr val="303F7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CF2334-99AE-908E-6F6B-874185D2D99F}"/>
              </a:ext>
            </a:extLst>
          </p:cNvPr>
          <p:cNvSpPr>
            <a:spLocks noGrp="1"/>
          </p:cNvSpPr>
          <p:nvPr/>
        </p:nvSpPr>
        <p:spPr>
          <a:xfrm>
            <a:off x="764542" y="643128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889401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152400" y="2286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+mn-cs"/>
              </a:rPr>
              <a:t>Global Expansion of REIT Market-- Increasing Investment Opportunity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6AE31F-1EC6-A549-F999-C9857C15E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24667" r="12499" b="7334"/>
          <a:stretch/>
        </p:blipFill>
        <p:spPr>
          <a:xfrm>
            <a:off x="240552" y="1927860"/>
            <a:ext cx="8293848" cy="4781490"/>
          </a:xfrm>
          <a:prstGeom prst="rect">
            <a:avLst/>
          </a:prstGeom>
        </p:spPr>
      </p:pic>
      <p:sp>
        <p:nvSpPr>
          <p:cNvPr id="5" name="Text Box 99">
            <a:extLst>
              <a:ext uri="{FF2B5EF4-FFF2-40B4-BE49-F238E27FC236}">
                <a16:creationId xmlns:a16="http://schemas.microsoft.com/office/drawing/2014/main" id="{F4EE5788-D667-9EFD-4F2B-719DD5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04890"/>
            <a:ext cx="7924800" cy="400110"/>
          </a:xfrm>
          <a:prstGeom prst="rect">
            <a:avLst/>
          </a:prstGeom>
          <a:noFill/>
          <a:ln w="15875">
            <a:solidFill>
              <a:srgbClr val="303F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Clr>
                <a:srgbClr val="39639D"/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39639D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303F70"/>
                </a:solidFill>
                <a:latin typeface="Arial" panose="020B0604020202020204" pitchFamily="34" charset="0"/>
              </a:rPr>
              <a:t>Countries and Regions that Have Adopted the U.S. REIT Approach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80E386-9C3E-563C-B849-194B69AAF3DD}"/>
              </a:ext>
            </a:extLst>
          </p:cNvPr>
          <p:cNvSpPr>
            <a:spLocks noGrp="1"/>
          </p:cNvSpPr>
          <p:nvPr/>
        </p:nvSpPr>
        <p:spPr>
          <a:xfrm>
            <a:off x="726442" y="6629400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201624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Multiple Levels of Organizations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Multiple levels of ownership are commonly at work in CRE investments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Ex., office building owned by a limited liability company (LLC) whose two “members,” in turn, are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separate LLC (the sponsor’s management team)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publicly-traded REIT</a:t>
            </a:r>
          </a:p>
          <a:p>
            <a:pPr marL="118872" indent="0">
              <a:lnSpc>
                <a:spcPct val="90000"/>
              </a:lnSpc>
              <a:buNone/>
            </a:pPr>
            <a:endParaRPr lang="en-US" sz="1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A01BB-34C0-4B0B-923D-DCCB15525F38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465E4E-6F13-6078-354F-DCA5492F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70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5361</TotalTime>
  <Words>6602</Words>
  <Application>Microsoft Office PowerPoint</Application>
  <PresentationFormat>On-screen Show (4:3)</PresentationFormat>
  <Paragraphs>690</Paragraphs>
  <Slides>84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Arial</vt:lpstr>
      <vt:lpstr>Arial Unicode MS</vt:lpstr>
      <vt:lpstr>Book Antiqua</vt:lpstr>
      <vt:lpstr>Calibri</vt:lpstr>
      <vt:lpstr>Lucida Sans</vt:lpstr>
      <vt:lpstr>New York</vt:lpstr>
      <vt:lpstr>Times</vt:lpstr>
      <vt:lpstr>Times New</vt:lpstr>
      <vt:lpstr>Times New Roman</vt:lpstr>
      <vt:lpstr>Wingdings</vt:lpstr>
      <vt:lpstr>Wingdings 2</vt:lpstr>
      <vt:lpstr>2_Module</vt:lpstr>
      <vt:lpstr>Chart</vt:lpstr>
      <vt:lpstr>Worksheet</vt:lpstr>
      <vt:lpstr>Chapter 17</vt:lpstr>
      <vt:lpstr>How Large/Valuable is U.S. CRE Market?</vt:lpstr>
      <vt:lpstr>Market Value of U.S. CRE?</vt:lpstr>
      <vt:lpstr>Forms of Ownership for Pooled Equity Investments</vt:lpstr>
      <vt:lpstr>Advantages of Pooling Equity Capital</vt:lpstr>
      <vt:lpstr>Disadvantages of Pooling Equity</vt:lpstr>
      <vt:lpstr>What Drives Choice of Ownership Form?</vt:lpstr>
      <vt:lpstr>What Drives Choice of Ownership Form?</vt:lpstr>
      <vt:lpstr>Multiple Levels of Organizations</vt:lpstr>
      <vt:lpstr>PowerPoint Presentation</vt:lpstr>
      <vt:lpstr>Private vs. Public Markets</vt:lpstr>
      <vt:lpstr>General Partnership</vt:lpstr>
      <vt:lpstr>General Partnership-Disadvantages</vt:lpstr>
      <vt:lpstr>Limited Partnership</vt:lpstr>
      <vt:lpstr>C Corporations</vt:lpstr>
      <vt:lpstr>S Corporations</vt:lpstr>
      <vt:lpstr>Limited Liability Companies</vt:lpstr>
      <vt:lpstr>Limited Liability Companies</vt:lpstr>
      <vt:lpstr>Real Estate Investment Trusts (REITs)</vt:lpstr>
      <vt:lpstr>Optimal Ownership Form? </vt:lpstr>
      <vt:lpstr>Note: Estimating Property-Level CFs is Usually Just 1st Step in Valuation </vt:lpstr>
      <vt:lpstr>PowerPoint Presentation</vt:lpstr>
      <vt:lpstr>Ultimate Equity Investors </vt:lpstr>
      <vt:lpstr>Direct Investment</vt:lpstr>
      <vt:lpstr>Direct Investment</vt:lpstr>
      <vt:lpstr>Direct Investment</vt:lpstr>
      <vt:lpstr>Investment Through Intermediaries:                            Other Private Market Investment Vehicles</vt:lpstr>
      <vt:lpstr>Investment Through Intermediaries:                            Other Private Market Investment Vehicles</vt:lpstr>
      <vt:lpstr>Investment Through Intermediaries:                               Other Private Market Investment Vehicles</vt:lpstr>
      <vt:lpstr>Investment Through Intermediaries:           Other Private Market Investment Vehicles</vt:lpstr>
      <vt:lpstr>Investment Through Intermediaries:           Other Private Market Investment Vehicles</vt:lpstr>
      <vt:lpstr>What About Joint Ventures?</vt:lpstr>
      <vt:lpstr>PowerPoint Presentation</vt:lpstr>
      <vt:lpstr>What is an “Institutional Quality” Property? </vt:lpstr>
      <vt:lpstr>Value of U.S. CRE Equity</vt:lpstr>
      <vt:lpstr>Investors in “Institutional Quality” Properties--Private Markets</vt:lpstr>
      <vt:lpstr>Investors in “Institutional Quality” Properties—Private Markets</vt:lpstr>
      <vt:lpstr>Investors in “Institutional Quality” Properties—Private Markets</vt:lpstr>
      <vt:lpstr>PowerPoint Presentation</vt:lpstr>
      <vt:lpstr>Sources of CRE Debt: Investment Holdings NOT Loan Originations</vt:lpstr>
      <vt:lpstr>Sources of CRE Debt</vt:lpstr>
      <vt:lpstr>Commercial Banks are Major Holders of Permanent CRE Mortgages</vt:lpstr>
      <vt:lpstr>Sources of CRE Debt: Public Market</vt:lpstr>
      <vt:lpstr>So…Can You Tell a “Story” About the Value &amp; Ownership of CRE Debt &amp; Equity?</vt:lpstr>
      <vt:lpstr>PowerPoint Presentation</vt:lpstr>
      <vt:lpstr>Loans Originated to be Packaged in Commercial Mortgage-Backed Securities</vt:lpstr>
      <vt:lpstr>Life Insurance Debt</vt:lpstr>
      <vt:lpstr>Agency (Freddie/Fannie) Debt</vt:lpstr>
      <vt:lpstr>Banks &amp; Credit Unions</vt:lpstr>
      <vt:lpstr>Debt Funds </vt:lpstr>
      <vt:lpstr>Quick Notes on Development &amp; Construction Lending </vt:lpstr>
      <vt:lpstr>Quick Notes on Development &amp; Construction Lending </vt:lpstr>
      <vt:lpstr>PowerPoint Presentation</vt:lpstr>
      <vt:lpstr>Real Estate Investment Trusts</vt:lpstr>
      <vt:lpstr>What is a REIT?</vt:lpstr>
      <vt:lpstr>What Qualifies as a REIT?</vt:lpstr>
      <vt:lpstr>What Qualifies as a REIT?, cont.</vt:lpstr>
      <vt:lpstr>Private REITs </vt:lpstr>
      <vt:lpstr>Public Non-Listed REITs (PNLRs) </vt:lpstr>
      <vt:lpstr>PowerPoint Presentation</vt:lpstr>
      <vt:lpstr>The Importance of the Listed REIT Market</vt:lpstr>
      <vt:lpstr>Equity and Debt Security Offerings by Year (in $billions)</vt:lpstr>
      <vt:lpstr>PowerPoint Presentation</vt:lpstr>
      <vt:lpstr>Types of Listed REITs (Sept. 30, 2022)</vt:lpstr>
      <vt:lpstr>In What Do Listed REITs Invest?</vt:lpstr>
      <vt:lpstr>How Does UPREIT Structure Work?</vt:lpstr>
      <vt:lpstr>How Does UPREIT Structure Work?</vt:lpstr>
      <vt:lpstr>A Typical UPREIT Structure</vt:lpstr>
      <vt:lpstr>Equity REIT Total Return Performance</vt:lpstr>
      <vt:lpstr>PowerPoint Presentation</vt:lpstr>
      <vt:lpstr>Measuring REIT Income: Funds From Operations (FFO)</vt:lpstr>
      <vt:lpstr>Funds From Operations (FFO)</vt:lpstr>
      <vt:lpstr>Funds From Operations (FFO)</vt:lpstr>
      <vt:lpstr>Funds From Operations (FFO)</vt:lpstr>
      <vt:lpstr>PowerPoint Presentation</vt:lpstr>
      <vt:lpstr>How Are REIT Stocks Valued?</vt:lpstr>
      <vt:lpstr>How Are REIT Stocks Valued?</vt:lpstr>
      <vt:lpstr>Net Asset Value</vt:lpstr>
      <vt:lpstr>How is NAV Used to Make Decisions?</vt:lpstr>
      <vt:lpstr>How is NAV Used to Make Decisions?</vt:lpstr>
      <vt:lpstr>PowerPoint Presentation</vt:lpstr>
      <vt:lpstr>PowerPoint Presentation</vt:lpstr>
      <vt:lpstr>PowerPoint Presentation</vt:lpstr>
      <vt:lpstr>PowerPoint Presentation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18:</dc:title>
  <dc:creator>Katherine Mau</dc:creator>
  <cp:lastModifiedBy>Schrenk, Lawrence</cp:lastModifiedBy>
  <cp:revision>78</cp:revision>
  <dcterms:created xsi:type="dcterms:W3CDTF">2009-06-23T15:19:17Z</dcterms:created>
  <dcterms:modified xsi:type="dcterms:W3CDTF">2024-08-29T13:31:48Z</dcterms:modified>
</cp:coreProperties>
</file>