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2"/>
  </p:notesMasterIdLst>
  <p:handoutMasterIdLst>
    <p:handoutMasterId r:id="rId63"/>
  </p:handoutMasterIdLst>
  <p:sldIdLst>
    <p:sldId id="419" r:id="rId2"/>
    <p:sldId id="385" r:id="rId3"/>
    <p:sldId id="404" r:id="rId4"/>
    <p:sldId id="387" r:id="rId5"/>
    <p:sldId id="405" r:id="rId6"/>
    <p:sldId id="426" r:id="rId7"/>
    <p:sldId id="406" r:id="rId8"/>
    <p:sldId id="388" r:id="rId9"/>
    <p:sldId id="389" r:id="rId10"/>
    <p:sldId id="390" r:id="rId11"/>
    <p:sldId id="386" r:id="rId12"/>
    <p:sldId id="428" r:id="rId13"/>
    <p:sldId id="392" r:id="rId14"/>
    <p:sldId id="429" r:id="rId15"/>
    <p:sldId id="393" r:id="rId16"/>
    <p:sldId id="394" r:id="rId17"/>
    <p:sldId id="408" r:id="rId18"/>
    <p:sldId id="420" r:id="rId19"/>
    <p:sldId id="409" r:id="rId20"/>
    <p:sldId id="442" r:id="rId21"/>
    <p:sldId id="432" r:id="rId22"/>
    <p:sldId id="351" r:id="rId23"/>
    <p:sldId id="431" r:id="rId24"/>
    <p:sldId id="324" r:id="rId25"/>
    <p:sldId id="365" r:id="rId26"/>
    <p:sldId id="396" r:id="rId27"/>
    <p:sldId id="443" r:id="rId28"/>
    <p:sldId id="434" r:id="rId29"/>
    <p:sldId id="435" r:id="rId30"/>
    <p:sldId id="414" r:id="rId31"/>
    <p:sldId id="415" r:id="rId32"/>
    <p:sldId id="416" r:id="rId33"/>
    <p:sldId id="369" r:id="rId34"/>
    <p:sldId id="370" r:id="rId35"/>
    <p:sldId id="336" r:id="rId36"/>
    <p:sldId id="444" r:id="rId37"/>
    <p:sldId id="398" r:id="rId38"/>
    <p:sldId id="417" r:id="rId39"/>
    <p:sldId id="371" r:id="rId40"/>
    <p:sldId id="436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56" r:id="rId51"/>
    <p:sldId id="343" r:id="rId52"/>
    <p:sldId id="353" r:id="rId53"/>
    <p:sldId id="418" r:id="rId54"/>
    <p:sldId id="437" r:id="rId55"/>
    <p:sldId id="383" r:id="rId56"/>
    <p:sldId id="445" r:id="rId57"/>
    <p:sldId id="400" r:id="rId58"/>
    <p:sldId id="401" r:id="rId59"/>
    <p:sldId id="438" r:id="rId60"/>
    <p:sldId id="403" r:id="rId6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27436B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10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30DCCA-73F2-4343-B48F-DAC82B39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9525D7-C827-4A69-826E-CF772AC59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8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9593" indent="-2921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8604" indent="-2337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6046" indent="-2337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03486" indent="-2337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70928" indent="-2337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8370" indent="-2337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5811" indent="-2337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3253" indent="-2337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542A9D-C673-42C6-9411-56328623B3F1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04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5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2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17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8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12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87FF-FCE7-4D8E-BCC7-53A71F28B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33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544929"/>
            <a:ext cx="5353476" cy="4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1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8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feasance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niemae.com/" TargetMode="External"/><Relationship Id="rId2" Type="http://schemas.openxmlformats.org/officeDocument/2006/relationships/hyperlink" Target="http://www.hud.gov/program_offices/housing/mfh/progdesc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reddiemac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338B-7155-B275-CD98-4C3A71519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422887"/>
            <a:ext cx="8996686" cy="872513"/>
          </a:xfrm>
        </p:spPr>
        <p:txBody>
          <a:bodyPr>
            <a:normAutofit/>
          </a:bodyPr>
          <a:lstStyle/>
          <a:p>
            <a:r>
              <a:rPr lang="en-US" sz="4800" dirty="0"/>
              <a:t>Chapter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F8E94-2315-C32E-63AC-C8D6DEC2B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620" y="55626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Commercial Mortgage Types</a:t>
            </a:r>
          </a:p>
          <a:p>
            <a:pPr algn="ctr"/>
            <a:r>
              <a:rPr lang="en-US" sz="3600" dirty="0"/>
              <a:t> and Decisions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6A088-3994-4768-5C73-01123BC9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Restrictions on Prepayment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Prepayment penalties, continued: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b="1" dirty="0"/>
              <a:t>Defeasance penalty</a:t>
            </a:r>
            <a:r>
              <a:rPr lang="en-US" dirty="0"/>
              <a:t>: Borrower must replace mortgage loan with a set of U.S. Treasury securities that produce CFs equivalent to those on paid-off mortgage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dirty="0"/>
              <a:t>Most common form of prepayment penalty on loans used for collateral in CMBS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en-US" dirty="0"/>
              <a:t>see </a:t>
            </a:r>
            <a:r>
              <a:rPr lang="en-US" b="1" dirty="0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www.defeasance.com</a:t>
            </a:r>
            <a:r>
              <a:rPr lang="en-US" b="1" dirty="0">
                <a:solidFill>
                  <a:srgbClr val="39639D"/>
                </a:solidFill>
              </a:rPr>
              <a:t> </a:t>
            </a:r>
            <a:r>
              <a:rPr lang="en-US" dirty="0"/>
              <a:t>for a defeasance calculator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In summary…lender risk on home loans vs. most CRE loans?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91C62-169A-49E0-BD89-4C8871D2F1E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9FF86E-1245-F71A-089A-33905BDD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2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Alternative Financing Arrangements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11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8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Floating (Adjustable) Rate Mortgage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63000" cy="4952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Rate changes periodically based on ∆s in index rate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Index </a:t>
            </a:r>
            <a:r>
              <a:rPr lang="en-US" b="1" dirty="0"/>
              <a:t>typically has been LIBOR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LIBOR is being replaced with the </a:t>
            </a:r>
            <a:r>
              <a:rPr lang="en-US" i="1" dirty="0"/>
              <a:t>Secured Overnight Financing Rate</a:t>
            </a:r>
            <a:r>
              <a:rPr lang="en-US" dirty="0"/>
              <a:t> (SOFR)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SOFR is broad measure of cost of borrowing cash overnight (loans collateralized by Treasury securities)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CBs most commonly provide floating rate loans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They better match maturity of their CRE loan assets with maturities of their liabilities</a:t>
            </a:r>
          </a:p>
          <a:p>
            <a:pPr lvl="2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lnSpc>
                <a:spcPct val="70000"/>
              </a:lnSpc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B00AB-C1BC-4855-9B35-A2E0F1CE03D3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6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382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Loan Syndications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63000" cy="49529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Many larger CRE loans (+$100 million) are “syndicated” to a group of banks;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i.e., multiple lenders provide a portion of the financing </a:t>
            </a:r>
          </a:p>
          <a:p>
            <a:pPr>
              <a:spcBef>
                <a:spcPts val="600"/>
              </a:spcBef>
            </a:pPr>
            <a:r>
              <a:rPr lang="en-US" dirty="0"/>
              <a:t>This risk sharing allows participating banks to diversify their exposure to individual borrowers &amp; local property markets</a:t>
            </a:r>
          </a:p>
          <a:p>
            <a:pPr>
              <a:spcBef>
                <a:spcPts val="600"/>
              </a:spcBef>
            </a:pPr>
            <a:r>
              <a:rPr lang="en-US" dirty="0"/>
              <a:t>Can involve 2-3 banks (“club deals”) or as many as 10-20 lenders (“true market syndications”)</a:t>
            </a:r>
          </a:p>
          <a:p>
            <a:pPr>
              <a:spcBef>
                <a:spcPts val="600"/>
              </a:spcBef>
            </a:pPr>
            <a:r>
              <a:rPr lang="en-US" dirty="0"/>
              <a:t>“Administrative Agents” manage the process for the borrower &amp; charge a fee for their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12D7-D7C9-4AEA-9EF7-7748B70BD23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4B2B6-03D5-408D-3CB4-06DC8C72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9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382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Mortgages </a:t>
            </a:r>
            <a:r>
              <a:rPr lang="en-US" sz="3200" dirty="0"/>
              <a:t>&amp;</a:t>
            </a:r>
            <a:r>
              <a:rPr lang="en-US" sz="3600" dirty="0"/>
              <a:t> Mezzanine Loans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419600"/>
          </a:xfrm>
        </p:spPr>
        <p:txBody>
          <a:bodyPr>
            <a:normAutofit/>
          </a:bodyPr>
          <a:lstStyle/>
          <a:p>
            <a:r>
              <a:rPr lang="en-US" dirty="0"/>
              <a:t>Supplements underlying first mtg. loan </a:t>
            </a:r>
          </a:p>
          <a:p>
            <a:endParaRPr lang="en-US" dirty="0"/>
          </a:p>
          <a:p>
            <a:r>
              <a:rPr lang="en-US" dirty="0"/>
              <a:t>Sometimes is a 2</a:t>
            </a:r>
            <a:r>
              <a:rPr lang="en-US" baseline="30000" dirty="0"/>
              <a:t>nd</a:t>
            </a:r>
            <a:r>
              <a:rPr lang="en-US" dirty="0"/>
              <a:t> mortgage loan </a:t>
            </a:r>
          </a:p>
          <a:p>
            <a:pPr lvl="1"/>
            <a:r>
              <a:rPr lang="en-US" dirty="0"/>
              <a:t>i.e., secured by property</a:t>
            </a:r>
          </a:p>
          <a:p>
            <a:pPr lvl="1"/>
            <a:endParaRPr lang="en-US" dirty="0"/>
          </a:p>
          <a:p>
            <a:r>
              <a:rPr lang="en-US" dirty="0"/>
              <a:t>More often </a:t>
            </a:r>
            <a:r>
              <a:rPr lang="en-US" b="1" dirty="0"/>
              <a:t>is a non-mortgage loan</a:t>
            </a:r>
            <a:r>
              <a:rPr lang="en-US" dirty="0"/>
              <a:t> secured by a pledge of borrowers’ ownership interest(s) in entity </a:t>
            </a:r>
          </a:p>
          <a:p>
            <a:pPr lvl="1"/>
            <a:r>
              <a:rPr lang="en-US" dirty="0"/>
              <a:t>If borrower defaults, </a:t>
            </a:r>
            <a:r>
              <a:rPr lang="en-US" dirty="0" err="1"/>
              <a:t>mezz</a:t>
            </a:r>
            <a:r>
              <a:rPr lang="en-US" dirty="0"/>
              <a:t> lender takes over borrower’s ownership position</a:t>
            </a:r>
          </a:p>
          <a:p>
            <a:pPr lvl="2"/>
            <a:r>
              <a:rPr lang="en-US" dirty="0"/>
              <a:t>May give them more control…can negotiate with first lien holder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12D7-D7C9-4AEA-9EF7-7748B70BD23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4B2B6-03D5-408D-3CB4-06DC8C72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7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Adding a Mezzanine Loan or 2</a:t>
            </a:r>
            <a:r>
              <a:rPr lang="en-US" sz="3600" baseline="30000" dirty="0"/>
              <a:t>nd</a:t>
            </a:r>
            <a:r>
              <a:rPr lang="en-US" sz="3600" dirty="0"/>
              <a:t> Mortgage to the “Capital Stack”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5AA20-F29C-4942-8167-79E6E324F43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18460" y="1447800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0" dirty="0"/>
              <a:t>Exhibit 16-3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8C66E-8B44-0D0F-385D-60A4E688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B828F-F06E-65CE-FDC2-7DCC1AE6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34568"/>
            <a:ext cx="6447359" cy="48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5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C8CF2-5C01-7D7A-77FF-C9B377C2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1" y="1659672"/>
            <a:ext cx="6271260" cy="4684304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Adding a Mezzanine Loan or 2</a:t>
            </a:r>
            <a:r>
              <a:rPr lang="en-US" sz="3600" baseline="30000" dirty="0"/>
              <a:t>nd</a:t>
            </a:r>
            <a:r>
              <a:rPr lang="en-US" sz="3600" dirty="0"/>
              <a:t> Mortgage to the “Capital Stack”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5AA20-F29C-4942-8167-79E6E324F43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44642" y="3733800"/>
            <a:ext cx="2499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0" dirty="0"/>
              <a:t>Weighted average cost of debt</a:t>
            </a:r>
          </a:p>
          <a:p>
            <a:pPr algn="ctr" eaLnBrk="1" hangingPunct="1"/>
            <a:r>
              <a:rPr lang="en-US" sz="1200" b="0" dirty="0"/>
              <a:t>= (6.5/8.5)×0.04 + (2.0/8.5)×0.11</a:t>
            </a:r>
          </a:p>
          <a:p>
            <a:pPr algn="ctr" eaLnBrk="1" hangingPunct="1"/>
            <a:r>
              <a:rPr lang="en-US" sz="1200" b="0" dirty="0"/>
              <a:t>=0.0564 or 5.6%</a:t>
            </a:r>
          </a:p>
          <a:p>
            <a:pPr algn="ctr" eaLnBrk="1" hangingPunct="1"/>
            <a:r>
              <a:rPr lang="en-US" sz="1200" b="0" dirty="0"/>
              <a:t>which is &lt; 7.5% cap rate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67200" y="2133600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0" dirty="0"/>
              <a:t>Exhibit 16-3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33162F-225D-CD8D-2416-5AB0BBAB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20F780B-7778-D02F-CA8D-F99F6DF6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90800"/>
            <a:ext cx="259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0" dirty="0">
                <a:latin typeface="+mn-lt"/>
              </a:rPr>
              <a:t>Why does increased leverage in this example increase expected first year cash-on-cash return?</a:t>
            </a:r>
          </a:p>
        </p:txBody>
      </p:sp>
    </p:spTree>
    <p:extLst>
      <p:ext uri="{BB962C8B-B14F-4D97-AF65-F5344CB8AC3E}">
        <p14:creationId xmlns:p14="http://schemas.microsoft.com/office/powerpoint/2010/main" val="2208742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382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Mezzanine Lending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648200"/>
          </a:xfrm>
        </p:spPr>
        <p:txBody>
          <a:bodyPr>
            <a:normAutofit/>
          </a:bodyPr>
          <a:lstStyle/>
          <a:p>
            <a:r>
              <a:rPr lang="en-US" dirty="0"/>
              <a:t>Higher interest rate than 1</a:t>
            </a:r>
            <a:r>
              <a:rPr lang="en-US" baseline="30000" dirty="0"/>
              <a:t>st</a:t>
            </a:r>
            <a:r>
              <a:rPr lang="en-US" dirty="0"/>
              <a:t> mortgage loan</a:t>
            </a:r>
          </a:p>
          <a:p>
            <a:r>
              <a:rPr lang="en-US" dirty="0"/>
              <a:t>But…may be less expensive than raising additional equity capital</a:t>
            </a:r>
          </a:p>
          <a:p>
            <a:pPr lvl="1"/>
            <a:r>
              <a:rPr lang="en-US" sz="2200" dirty="0"/>
              <a:t>And…sponsor keeps larger % of equity ownership</a:t>
            </a:r>
          </a:p>
          <a:p>
            <a:r>
              <a:rPr lang="en-US" dirty="0" err="1"/>
              <a:t>Mezz</a:t>
            </a:r>
            <a:r>
              <a:rPr lang="en-US" dirty="0"/>
              <a:t> lenders include: </a:t>
            </a:r>
          </a:p>
          <a:p>
            <a:pPr lvl="1"/>
            <a:r>
              <a:rPr lang="en-US" b="1" dirty="0"/>
              <a:t>private equity funds</a:t>
            </a:r>
          </a:p>
          <a:p>
            <a:pPr lvl="1"/>
            <a:r>
              <a:rPr lang="en-US" dirty="0"/>
              <a:t>off-shore investors</a:t>
            </a:r>
          </a:p>
          <a:p>
            <a:pPr lvl="1"/>
            <a:r>
              <a:rPr lang="en-US" dirty="0"/>
              <a:t>insurance companies, and </a:t>
            </a:r>
          </a:p>
          <a:p>
            <a:pPr lvl="1"/>
            <a:r>
              <a:rPr lang="en-US" dirty="0"/>
              <a:t>pension funds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12D7-D7C9-4AEA-9EF7-7748B70BD23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EE85A-D9E0-2D81-B164-A5284719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0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“Bridge” Loans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In recent years, borrowers seeking to acquire and then reposition or renovate CRE have had access to nonrecourse “bridge” loans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12-36 month loan terms, typically interest-only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Used for “</a:t>
            </a:r>
            <a:r>
              <a:rPr lang="en-US" b="1" dirty="0"/>
              <a:t>transitional</a:t>
            </a:r>
            <a:r>
              <a:rPr lang="en-US" dirty="0"/>
              <a:t>” properties needing to be repositioned or “stabilized”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Higher credit risk to lender, thus higher interest rates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Majority provided by nontraditional lenders (e.g., funds)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No longer used just by “non-bankable” borrowers with poor credit </a:t>
            </a:r>
          </a:p>
          <a:p>
            <a:pPr lvl="1" eaLnBrk="1" hangingPunct="1">
              <a:lnSpc>
                <a:spcPct val="70000"/>
              </a:lnSpc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B00AB-C1BC-4855-9B35-A2E0F1CE03D3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/>
        </p:nvSpPr>
        <p:spPr>
          <a:xfrm>
            <a:off x="650242" y="6476999"/>
            <a:ext cx="77673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9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82000" cy="1241425"/>
          </a:xfrm>
        </p:spPr>
        <p:txBody>
          <a:bodyPr>
            <a:noAutofit/>
          </a:bodyPr>
          <a:lstStyle/>
          <a:p>
            <a:r>
              <a:rPr lang="en-US" sz="3600" dirty="0"/>
              <a:t>Other Forms of Permanent Financing for Existing Properties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63000" cy="5227319"/>
          </a:xfrm>
        </p:spPr>
        <p:txBody>
          <a:bodyPr>
            <a:normAutofit/>
          </a:bodyPr>
          <a:lstStyle/>
          <a:p>
            <a:r>
              <a:rPr lang="en-US" dirty="0"/>
              <a:t>FHA-insured loans for investment in low </a:t>
            </a:r>
            <a:r>
              <a:rPr lang="en-US" sz="2400" dirty="0"/>
              <a:t>&amp;</a:t>
            </a:r>
            <a:r>
              <a:rPr lang="en-US" dirty="0"/>
              <a:t> moderate income multifamily housing</a:t>
            </a:r>
            <a:r>
              <a:rPr lang="en-US" sz="1700" dirty="0"/>
              <a:t> 	</a:t>
            </a:r>
            <a:r>
              <a:rPr lang="en-US" sz="1700" b="1" dirty="0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www.hud.gov/program_offices/housing/mfh/progdesc</a:t>
            </a:r>
            <a:endParaRPr lang="en-US" sz="1700" b="1" dirty="0">
              <a:solidFill>
                <a:srgbClr val="39639D"/>
              </a:solidFill>
            </a:endParaRPr>
          </a:p>
          <a:p>
            <a:endParaRPr lang="en-US" sz="1700" dirty="0"/>
          </a:p>
          <a:p>
            <a:pPr eaLnBrk="1" hangingPunct="1"/>
            <a:r>
              <a:rPr lang="en-US" dirty="0"/>
              <a:t>Freddie Mac </a:t>
            </a:r>
            <a:r>
              <a:rPr lang="en-US" sz="2400" dirty="0"/>
              <a:t>&amp;</a:t>
            </a:r>
            <a:r>
              <a:rPr lang="en-US" dirty="0"/>
              <a:t> Fannie Mae multifamily lending programs</a:t>
            </a:r>
          </a:p>
          <a:p>
            <a:pPr lvl="1" eaLnBrk="1" hangingPunct="1"/>
            <a:r>
              <a:rPr lang="en-US" dirty="0"/>
              <a:t>Many targeted to low </a:t>
            </a:r>
            <a:r>
              <a:rPr lang="en-US" sz="2000" dirty="0"/>
              <a:t>&amp;</a:t>
            </a:r>
            <a:r>
              <a:rPr lang="en-US" dirty="0"/>
              <a:t> moderate income housing</a:t>
            </a:r>
          </a:p>
          <a:p>
            <a:pPr lvl="2"/>
            <a:r>
              <a:rPr lang="en-US" dirty="0"/>
              <a:t>≈ 50% of multifamily units financed by Fannie Mae serve families earning &lt; 80% of area median income (AMI)</a:t>
            </a:r>
          </a:p>
          <a:p>
            <a:pPr lvl="2"/>
            <a:r>
              <a:rPr lang="en-US" dirty="0"/>
              <a:t>≈ 50% of multifamily units financed by Fannie Mae were in designated “underserved” markets </a:t>
            </a:r>
          </a:p>
          <a:p>
            <a:pPr lvl="1" eaLnBrk="1" hangingPunct="1"/>
            <a:r>
              <a:rPr lang="en-US" dirty="0"/>
              <a:t>See Fannie </a:t>
            </a:r>
            <a:r>
              <a:rPr lang="en-US" sz="2000" dirty="0"/>
              <a:t>&amp;</a:t>
            </a:r>
            <a:r>
              <a:rPr lang="en-US" dirty="0"/>
              <a:t> Freddie websites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www.fanniemae.com</a:t>
            </a:r>
            <a:r>
              <a:rPr lang="en-US" sz="2000" b="1" dirty="0">
                <a:solidFill>
                  <a:srgbClr val="39639D"/>
                </a:solidFill>
              </a:rPr>
              <a:t> </a:t>
            </a:r>
            <a:r>
              <a:rPr lang="en-US" sz="1600" dirty="0"/>
              <a:t>&amp;</a:t>
            </a:r>
            <a:r>
              <a:rPr lang="en-US" sz="2000" dirty="0"/>
              <a:t>  </a:t>
            </a:r>
            <a:r>
              <a:rPr lang="en-US" sz="2000" b="1" dirty="0">
                <a:solidFill>
                  <a:srgbClr val="39639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www.freddiemac.com</a:t>
            </a:r>
            <a:r>
              <a:rPr lang="en-US" sz="2000" dirty="0"/>
              <a:t>)</a:t>
            </a:r>
          </a:p>
          <a:p>
            <a:pPr lvl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2281C-B9B5-4061-A2EE-499678F7306D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FEA14-1214-CFD9-B8C2-A2D5E36C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9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“Commercial” Mortgage Loans vs. Home Loans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Commercial mortgages </a:t>
            </a:r>
            <a:r>
              <a:rPr lang="en-US" sz="2400" dirty="0"/>
              <a:t>&amp;</a:t>
            </a:r>
            <a:r>
              <a:rPr lang="en-US" dirty="0"/>
              <a:t> notes for existing properties </a:t>
            </a:r>
            <a:r>
              <a:rPr lang="en-US" b="1" dirty="0"/>
              <a:t>not</a:t>
            </a:r>
            <a:r>
              <a:rPr lang="en-US" dirty="0"/>
              <a:t> as standardized as home loans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Documents are longer </a:t>
            </a:r>
            <a:r>
              <a:rPr lang="en-US" sz="2400" dirty="0"/>
              <a:t>&amp;</a:t>
            </a:r>
            <a:r>
              <a:rPr lang="en-US" dirty="0"/>
              <a:t> more complex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Often no personal liability: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Legal borrower often is a single asset entity (usually a LLC or LP)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Shields sponsor from personal liability unless he/she provides other guarantees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“Passive” investors always shielded from personal liability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723A2-F047-447E-86C6-AB835A42DB2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8B27F8-3EAD-46FD-86C9-455E518E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04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How is the Size of Loans Determined?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20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7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Borrower’s Decision Making Process: Loan Size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63000" cy="522731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Reasons for use of debt by investors: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Limited financial resources/accumulated wealth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Debt alters risk </a:t>
            </a:r>
            <a:r>
              <a:rPr lang="en-US" sz="2000" dirty="0"/>
              <a:t>&amp;</a:t>
            </a:r>
            <a:r>
              <a:rPr lang="en-US" dirty="0"/>
              <a:t> equity return of investment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“Magnifies” rate of return on invested equity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This magnification known as positive (or negative) leverage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Diversify investment portfolio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A77B5-171C-42F6-922A-AA0EF11DF566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C6D16F-AE71-EBE0-20F0-F0BF6666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9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8586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What Do Borrowers </a:t>
            </a:r>
            <a:r>
              <a:rPr lang="en-US" sz="3200" dirty="0"/>
              <a:t>&amp;</a:t>
            </a:r>
            <a:r>
              <a:rPr lang="en-US" sz="3600" dirty="0"/>
              <a:t> Lenders Want?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006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CRE borrowers often want as large a loan as possible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However…lenders are worried about default/credit risk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But…if lenders want to originate loans, they have to offer borrowers competitive loan terms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ts val="3400"/>
              </a:lnSpc>
              <a:spcBef>
                <a:spcPts val="600"/>
              </a:spcBef>
            </a:pPr>
            <a:r>
              <a:rPr lang="en-US" dirty="0"/>
              <a:t>This tension between what borrowers and lenders want often leads to negotiation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A34CA-0821-4361-883F-B7179F8B0DC7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34D289-048A-88E2-0FC2-43088484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Loan-to-Value Ratio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An indicator of borrower’s incentive to maintain the loan (i.e., not default)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dirty="0"/>
              <a:t>			</a:t>
            </a:r>
          </a:p>
          <a:p>
            <a:pPr eaLnBrk="1" hangingPunct="1">
              <a:lnSpc>
                <a:spcPct val="95000"/>
              </a:lnSpc>
            </a:pPr>
            <a:endParaRPr lang="en-US" dirty="0"/>
          </a:p>
          <a:p>
            <a:pPr eaLnBrk="1" hangingPunct="1">
              <a:lnSpc>
                <a:spcPct val="95000"/>
              </a:lnSpc>
            </a:pPr>
            <a:endParaRPr lang="en-US" sz="1800" dirty="0"/>
          </a:p>
          <a:p>
            <a:pPr eaLnBrk="1" hangingPunct="1">
              <a:lnSpc>
                <a:spcPts val="3400"/>
              </a:lnSpc>
            </a:pPr>
            <a:r>
              <a:rPr lang="en-US" dirty="0"/>
              <a:t>Higher initial LTVs increase the probability of subsequent default, all else equal</a:t>
            </a:r>
          </a:p>
          <a:p>
            <a:pPr eaLnBrk="1" hangingPunct="1">
              <a:lnSpc>
                <a:spcPts val="3400"/>
              </a:lnSpc>
            </a:pPr>
            <a:endParaRPr lang="en-US" dirty="0"/>
          </a:p>
          <a:p>
            <a:pPr eaLnBrk="1" hangingPunct="1">
              <a:lnSpc>
                <a:spcPts val="3400"/>
              </a:lnSpc>
            </a:pPr>
            <a:r>
              <a:rPr lang="en-US" dirty="0"/>
              <a:t>Typical maximum LTV at origination is 75%</a:t>
            </a:r>
          </a:p>
          <a:p>
            <a:pPr eaLnBrk="1" hangingPunct="1">
              <a:lnSpc>
                <a:spcPts val="3400"/>
              </a:lnSpc>
            </a:pPr>
            <a:endParaRPr lang="en-US" dirty="0"/>
          </a:p>
          <a:p>
            <a:pPr eaLnBrk="1" hangingPunct="1">
              <a:lnSpc>
                <a:spcPts val="3400"/>
              </a:lnSpc>
            </a:pPr>
            <a:r>
              <a:rPr lang="en-US" dirty="0"/>
              <a:t>Mezzanine </a:t>
            </a:r>
            <a:r>
              <a:rPr lang="en-US" sz="2600" dirty="0"/>
              <a:t>&amp;</a:t>
            </a:r>
            <a:r>
              <a:rPr lang="en-US" dirty="0"/>
              <a:t> second loans can increase leverage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A34CA-0821-4361-883F-B7179F8B0DC7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600" y="2438400"/>
                <a:ext cx="4572000" cy="7315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𝐿𝑇𝑉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𝐿𝑜𝑎𝑛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𝐴𝑚𝑜𝑢𝑛𝑡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𝐴𝑐𝑞𝑢𝑖𝑠𝑖𝑡𝑖𝑜𝑛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𝑃𝑟𝑖𝑐𝑒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38400"/>
                <a:ext cx="4572000" cy="7315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34D289-048A-88E2-0FC2-43088484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9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Debt Coverage Ratio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610600" cy="4952999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Indicator of “cash flow cushion” from lender’s perspective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2400" dirty="0"/>
              <a:t>	where</a:t>
            </a:r>
            <a:r>
              <a:rPr lang="en-US" sz="2600" dirty="0"/>
              <a:t>: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600" dirty="0"/>
              <a:t>		</a:t>
            </a:r>
            <a:r>
              <a:rPr lang="en-US" sz="2400" dirty="0"/>
              <a:t>NOI</a:t>
            </a:r>
            <a:r>
              <a:rPr lang="en-US" sz="2400" baseline="-25000" dirty="0"/>
              <a:t>1</a:t>
            </a:r>
            <a:r>
              <a:rPr lang="en-US" sz="2400" dirty="0"/>
              <a:t> is first year (next 12 months) NOI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/>
              <a:t>		DS is annual debt service (monthly payment × 12)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Lender’s want </a:t>
            </a:r>
            <a:r>
              <a:rPr lang="en-US" i="1" dirty="0"/>
              <a:t>DCR</a:t>
            </a:r>
            <a:r>
              <a:rPr lang="en-US" dirty="0"/>
              <a:t> to be as high as possible, but typically 1.20 or higher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IF </a:t>
            </a:r>
            <a:r>
              <a:rPr lang="en-US" i="1" dirty="0"/>
              <a:t>DCR</a:t>
            </a:r>
            <a:r>
              <a:rPr lang="en-US" dirty="0"/>
              <a:t> on requested loan is too low, what happens?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D51C-FE0E-4850-9FEA-D2569B226981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600" y="2615405"/>
                <a:ext cx="4572000" cy="6400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𝐶𝑅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𝑁𝑂𝐼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𝐷𝑆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15405"/>
                <a:ext cx="4572000" cy="640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D9FD75-9C02-7306-A51B-B4AD2745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Debt Yield Ratio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Indicator of lender’s mortgage “return”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Return lender would enjoy if it foreclosed </a:t>
            </a:r>
            <a:r>
              <a:rPr lang="en-US" sz="2400" dirty="0"/>
              <a:t>&amp;</a:t>
            </a:r>
            <a:r>
              <a:rPr lang="en-US" dirty="0"/>
              <a:t> took title to property on day of loan origination</a:t>
            </a:r>
          </a:p>
          <a:p>
            <a:pPr>
              <a:lnSpc>
                <a:spcPct val="95000"/>
              </a:lnSpc>
            </a:pPr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consider contract interest rate or amortization period</a:t>
            </a:r>
          </a:p>
          <a:p>
            <a:pPr>
              <a:lnSpc>
                <a:spcPct val="95000"/>
              </a:lnSpc>
            </a:pPr>
            <a:r>
              <a:rPr lang="en-US" i="1" dirty="0"/>
              <a:t>DYR</a:t>
            </a:r>
            <a:r>
              <a:rPr lang="en-US" dirty="0"/>
              <a:t> only considers how large the loan is relative to property's NOI </a:t>
            </a:r>
          </a:p>
          <a:p>
            <a:pPr>
              <a:lnSpc>
                <a:spcPct val="95000"/>
              </a:lnSpc>
            </a:pPr>
            <a:r>
              <a:rPr lang="en-US" dirty="0"/>
              <a:t>Lenders typically require a minimum </a:t>
            </a:r>
            <a:r>
              <a:rPr lang="en-US" i="1" dirty="0"/>
              <a:t>DYR</a:t>
            </a:r>
            <a:r>
              <a:rPr lang="en-US" dirty="0"/>
              <a:t> of 9.0% or higher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D51C-FE0E-4850-9FEA-D2569B226981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600" y="2164080"/>
                <a:ext cx="4572000" cy="7315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𝑌𝑅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𝑁𝑂𝐼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𝐿𝑜𝑎𝑛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𝐴𝑚𝑜𝑢𝑛𝑡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64080"/>
                <a:ext cx="4572000" cy="7315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08F2D3-8552-C3B3-0770-101B08C5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3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3F54D-6B38-92A7-7320-A0C5DF41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945128"/>
            <a:ext cx="8692150" cy="3084072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Typical Terms on CRE Mortgages:    ( Exhibit 16-1)</a:t>
            </a:r>
          </a:p>
        </p:txBody>
      </p:sp>
      <p:sp>
        <p:nvSpPr>
          <p:cNvPr id="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4EA0F-2AFA-4684-930F-8A26E6663063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5D5C0-52C0-F1C5-3CD6-20D70C02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F1D0D46-6580-69C0-419C-825CCEA5D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689" y="1524000"/>
            <a:ext cx="1826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0" dirty="0">
                <a:solidFill>
                  <a:srgbClr val="303F70"/>
                </a:solidFill>
                <a:latin typeface="+mn-lt"/>
              </a:rPr>
              <a:t>Exhibit 16-1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2CBA81-541A-A53A-1F7E-DA2F3A2A3CC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5105400"/>
            <a:ext cx="8686800" cy="1752600"/>
          </a:xfrm>
          <a:prstGeom prst="rect">
            <a:avLst/>
          </a:prstGeom>
        </p:spPr>
        <p:txBody>
          <a:bodyPr vert="horz" lIns="54864" tIns="91440" rtlCol="0">
            <a:normAutofit fontScale="40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rgbClr val="27436B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rgbClr val="27436B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27436B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rgbClr val="27436B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rgbClr val="27436B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7663" indent="-230188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dirty="0"/>
              <a:t>As of April 2022. Underwriting metrics change with market conditions and CMBS bond buyer demand. </a:t>
            </a:r>
          </a:p>
          <a:p>
            <a:pPr marL="347663" indent="-230188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dirty="0"/>
              <a:t>Interest loans may be available in some situations. </a:t>
            </a:r>
          </a:p>
          <a:p>
            <a:pPr marL="347663" indent="-230188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dirty="0"/>
              <a:t>Although CMBS loans are predominantly 10-year loans, 5- and 7- year loans are also available. </a:t>
            </a:r>
          </a:p>
          <a:p>
            <a:pPr marL="347663" indent="-230188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dirty="0"/>
              <a:t>Reflects typical </a:t>
            </a:r>
            <a:r>
              <a:rPr lang="en-US" dirty="0" err="1"/>
              <a:t>CapEx</a:t>
            </a:r>
            <a:r>
              <a:rPr lang="en-US" dirty="0"/>
              <a:t> reserve requirements. A property condition report completed by an engineer will determine the reserve amount </a:t>
            </a:r>
          </a:p>
          <a:p>
            <a:pPr marL="347663" indent="-230188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dirty="0"/>
              <a:t>Reflects typical Tenant Improvement and Leasing Commission reserves. During the underwriting process, these will be calculated based upon the re-tenanting costs in the market and remaining average lease term. </a:t>
            </a:r>
          </a:p>
        </p:txBody>
      </p:sp>
    </p:spTree>
    <p:extLst>
      <p:ext uri="{BB962C8B-B14F-4D97-AF65-F5344CB8AC3E}">
        <p14:creationId xmlns:p14="http://schemas.microsoft.com/office/powerpoint/2010/main" val="2019475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87630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The Impact of Leverage on Returns &amp;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27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08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5344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When Will Increased Leverage Increase Cash-on-Cash Return?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876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Cash-on-Cash return (</a:t>
            </a:r>
            <a:r>
              <a:rPr lang="en-US" i="1" dirty="0"/>
              <a:t>COC</a:t>
            </a:r>
            <a:r>
              <a:rPr lang="en-US" dirty="0"/>
              <a:t>) = BTCF</a:t>
            </a:r>
            <a:r>
              <a:rPr lang="en-US" baseline="-25000" dirty="0"/>
              <a:t>1</a:t>
            </a:r>
            <a:r>
              <a:rPr lang="en-US" dirty="0"/>
              <a:t>/Equity investment  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Holding everything else constant….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Increased leverage will </a:t>
            </a:r>
            <a:r>
              <a:rPr lang="en-US" b="1" dirty="0"/>
              <a:t>increase</a:t>
            </a:r>
            <a:r>
              <a:rPr lang="en-US" dirty="0"/>
              <a:t> estimated </a:t>
            </a:r>
            <a:r>
              <a:rPr lang="en-US" i="1" dirty="0"/>
              <a:t>COC</a:t>
            </a:r>
            <a:r>
              <a:rPr lang="en-US" dirty="0"/>
              <a:t> when….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Initial cap rate (overall property return) exceeds cost of debt</a:t>
            </a:r>
          </a:p>
          <a:p>
            <a:pPr lvl="1" eaLnBrk="1" hangingPunct="1">
              <a:spcBef>
                <a:spcPts val="600"/>
              </a:spcBef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12D7-D7C9-4AEA-9EF7-7748B70BD23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/>
        </p:nvSpPr>
        <p:spPr>
          <a:xfrm>
            <a:off x="650242" y="6476999"/>
            <a:ext cx="77673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98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C8CF2-5C01-7D7A-77FF-C9B377C2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1" y="1659672"/>
            <a:ext cx="6271260" cy="4684304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Remember This Slide…?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5AA20-F29C-4942-8167-79E6E324F43F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44642" y="3733800"/>
            <a:ext cx="2499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0" dirty="0"/>
              <a:t>Weighted average cost of debt</a:t>
            </a:r>
          </a:p>
          <a:p>
            <a:pPr algn="ctr" eaLnBrk="1" hangingPunct="1"/>
            <a:r>
              <a:rPr lang="en-US" sz="1200" b="0" dirty="0"/>
              <a:t>= (6.5/8.5)×0.04 + (2.0/8.5)×0.11</a:t>
            </a:r>
          </a:p>
          <a:p>
            <a:pPr algn="ctr" eaLnBrk="1" hangingPunct="1"/>
            <a:r>
              <a:rPr lang="en-US" sz="1200" b="0" dirty="0"/>
              <a:t>=0.0564 or 5.6%</a:t>
            </a:r>
          </a:p>
          <a:p>
            <a:pPr algn="ctr" eaLnBrk="1" hangingPunct="1"/>
            <a:r>
              <a:rPr lang="en-US" sz="1200" b="0" dirty="0"/>
              <a:t>which is &lt; 7.5% cap rate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67200" y="2133600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0" dirty="0"/>
              <a:t>Exhibit 16-3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33162F-225D-CD8D-2416-5AB0BBAB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20F780B-7778-D02F-CA8D-F99F6DF6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90800"/>
            <a:ext cx="259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0" dirty="0">
                <a:latin typeface="+mn-lt"/>
              </a:rPr>
              <a:t>Why does increased leverage in this example increase expected first year cash-on-cash return?</a:t>
            </a:r>
          </a:p>
        </p:txBody>
      </p:sp>
    </p:spTree>
    <p:extLst>
      <p:ext uri="{BB962C8B-B14F-4D97-AF65-F5344CB8AC3E}">
        <p14:creationId xmlns:p14="http://schemas.microsoft.com/office/powerpoint/2010/main" val="283346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When Do We See Recourse Loans?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Usually on construction loans…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On “permanent” financing, nonrecourse loans dominate pension fund, life company, </a:t>
            </a:r>
            <a:r>
              <a:rPr lang="en-US" sz="2400" dirty="0"/>
              <a:t>&amp;</a:t>
            </a:r>
            <a:r>
              <a:rPr lang="en-US" dirty="0"/>
              <a:t> CMBS loans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But…commercial banks (CBs) may require some form of credit “enhancement”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Often a guarantee by organizer/sponsor of investment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to make lender whole in event lender suffers a capital loss on loan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723A2-F047-447E-86C6-AB835A42DB20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7A963C-099B-11C4-5A72-41D005E8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82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5344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When Will Leverage Increase NPV?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/>
          <a:lstStyle/>
          <a:p>
            <a:pPr eaLnBrk="1" hangingPunct="1"/>
            <a:r>
              <a:rPr lang="en-US" dirty="0"/>
              <a:t>Increased leverage will </a:t>
            </a:r>
            <a:r>
              <a:rPr lang="en-US" b="1" dirty="0"/>
              <a:t>increase</a:t>
            </a:r>
            <a:r>
              <a:rPr lang="en-US" dirty="0"/>
              <a:t> estimated NPV when….</a:t>
            </a:r>
          </a:p>
          <a:p>
            <a:pPr lvl="1" eaLnBrk="1" hangingPunct="1"/>
            <a:r>
              <a:rPr lang="en-US" dirty="0"/>
              <a:t>opportunity cost of equity capital (discount rate) exceeds effective borrowing cost (EBC)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12D7-D7C9-4AEA-9EF7-7748B70BD23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ACEB2-7BFA-09AF-AAAE-D09734FC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40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When Will Leverage Increase Going-in IRR?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/>
          <a:lstStyle/>
          <a:p>
            <a:pPr eaLnBrk="1" hangingPunct="1"/>
            <a:r>
              <a:rPr lang="en-US" dirty="0"/>
              <a:t>Increased leverage will </a:t>
            </a:r>
            <a:r>
              <a:rPr lang="en-US" b="1" dirty="0"/>
              <a:t>increase</a:t>
            </a:r>
            <a:r>
              <a:rPr lang="en-US" dirty="0"/>
              <a:t> going-in IRR when….</a:t>
            </a:r>
          </a:p>
          <a:p>
            <a:pPr lvl="1" eaLnBrk="1" hangingPunct="1"/>
            <a:r>
              <a:rPr lang="en-US" dirty="0"/>
              <a:t>unlevered IRR exceeds effective borrowing cost (EBC)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12D7-D7C9-4AEA-9EF7-7748B70BD23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38EC0-B66E-D0CC-2059-69F4956D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Borrower’s Decision Making Process (continued)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Financial risk: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Risk that NOI will be &lt; </a:t>
            </a:r>
            <a:r>
              <a:rPr lang="en-US" dirty="0">
                <a:sym typeface="Wingdings" pitchFamily="2" charset="2"/>
              </a:rPr>
              <a:t>mortgage payment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ym typeface="Wingdings" pitchFamily="2" charset="2"/>
              </a:rPr>
              <a:t>This negative cash flow may lead to default </a:t>
            </a:r>
            <a:r>
              <a:rPr lang="en-US" sz="2000" dirty="0">
                <a:sym typeface="Wingdings" pitchFamily="2" charset="2"/>
              </a:rPr>
              <a:t>&amp;</a:t>
            </a:r>
            <a:r>
              <a:rPr lang="en-US" dirty="0">
                <a:sym typeface="Wingdings" pitchFamily="2" charset="2"/>
              </a:rPr>
              <a:t> foreclosure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ym typeface="Wingdings" pitchFamily="2" charset="2"/>
              </a:rPr>
              <a:t>This risk increases with leverage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Leverage also increases variability of equity returns (Exhibit 19-9)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A77B5-171C-42F6-922A-AA0EF11DF566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C9D6F0-8027-FF51-7CCC-B72B41D8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62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Borrower’s Decision Making Process: Refinancing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/>
              <a:t>Refinancing involves a NPV decision</a:t>
            </a:r>
          </a:p>
          <a:p>
            <a:pPr lvl="1"/>
            <a:r>
              <a:rPr lang="en-US" dirty="0"/>
              <a:t>Even more focused on NPV than home mortgage refinancing</a:t>
            </a:r>
          </a:p>
          <a:p>
            <a:pPr lvl="2"/>
            <a:r>
              <a:rPr lang="en-US" dirty="0"/>
              <a:t>More sophisticated borrowers</a:t>
            </a:r>
          </a:p>
          <a:p>
            <a:pPr lvl="2"/>
            <a:r>
              <a:rPr lang="en-US" dirty="0"/>
              <a:t>Fewer non-financial considerations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A77B5-171C-42F6-922A-AA0EF11DF566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2A835F-815D-7E46-7882-F8F61EAF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36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Borrower’s Decision Making Process: Refinancing (continued)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Must account for lockout periods and/or prepayment penalty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NPV = PV of payment savings                                       	     – </a:t>
            </a:r>
            <a:r>
              <a:rPr lang="en-US" dirty="0" err="1"/>
              <a:t>Refi</a:t>
            </a:r>
            <a:r>
              <a:rPr lang="en-US" dirty="0"/>
              <a:t> Cost – Prepay Penalty</a:t>
            </a:r>
          </a:p>
          <a:p>
            <a:pPr lvl="1"/>
            <a:r>
              <a:rPr lang="en-US" dirty="0"/>
              <a:t>Should discount monthly savings at current market mortgage rate</a:t>
            </a:r>
          </a:p>
          <a:p>
            <a:pPr lvl="1"/>
            <a:endParaRPr lang="en-US" dirty="0"/>
          </a:p>
          <a:p>
            <a:r>
              <a:rPr lang="en-US" dirty="0"/>
              <a:t>Expected holding period after refinancing is important assumption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A77B5-171C-42F6-922A-AA0EF11DF566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37675D-8930-AE03-E2BC-81F829A4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89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Borrower’s Decision Making Process: Default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/>
              <a:t>For lenders, default/credit risk is the signature risk of commercial mortgages</a:t>
            </a:r>
          </a:p>
          <a:p>
            <a:pPr lvl="1" eaLnBrk="1" hangingPunct="1"/>
            <a:r>
              <a:rPr lang="en-US" dirty="0"/>
              <a:t>Borrower seldom can cover for long the loan payment for a crippled commercial property</a:t>
            </a:r>
          </a:p>
          <a:p>
            <a:pPr lvl="1" eaLnBrk="1" hangingPunct="1"/>
            <a:r>
              <a:rPr lang="en-US" dirty="0"/>
              <a:t>Loan is often (effectively) non-recourse (good for borrower, bad for lender)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CF955-D5B3-40DD-9BDF-91CE5C371B74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70C704-0483-6215-905D-4B3EF8E2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Loan Application &amp; Approval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36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11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Permanent Loan Application </a:t>
            </a:r>
            <a:r>
              <a:rPr lang="en-US" sz="3200" dirty="0"/>
              <a:t>&amp;</a:t>
            </a:r>
            <a:r>
              <a:rPr lang="en-US" sz="3600" dirty="0"/>
              <a:t>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Borrowers seeking to acquire or refinance an existing CRE property may submit loan requests directly to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commercial banks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life insurance companies, or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other direct lenders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EE4903-3955-E76A-0552-66D12709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27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252728"/>
          </a:xfrm>
        </p:spPr>
        <p:txBody>
          <a:bodyPr>
            <a:noAutofit/>
          </a:bodyPr>
          <a:lstStyle/>
          <a:p>
            <a:r>
              <a:rPr lang="en-US" sz="3600" dirty="0"/>
              <a:t>Loan Submission, Application, </a:t>
            </a:r>
            <a:r>
              <a:rPr lang="en-US" sz="3200" dirty="0"/>
              <a:t>&amp;</a:t>
            </a:r>
            <a:r>
              <a:rPr lang="en-US" sz="3600" dirty="0"/>
              <a:t> Approval: An Illustration </a:t>
            </a: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B68F7-DAFD-4A49-9F06-EF740B481BCF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81400" y="1687513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0" dirty="0">
                <a:solidFill>
                  <a:srgbClr val="303F70"/>
                </a:solidFill>
              </a:rPr>
              <a:t>Exhibit 16-4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DF254-FCC4-37C7-24C6-6E7AE5A0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DD9D1-7B33-F582-745F-ABE1D518B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88392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66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/>
              <a:t>Another channel for loan requests is through mortgage brokers</a:t>
            </a:r>
          </a:p>
          <a:p>
            <a:pPr lvl="1"/>
            <a:r>
              <a:rPr lang="en-US" dirty="0"/>
              <a:t>Brokers specialize in putting together loan applications that meet requirements of both borrowers and lenders </a:t>
            </a:r>
          </a:p>
          <a:p>
            <a:pPr lvl="1"/>
            <a:r>
              <a:rPr lang="en-US" dirty="0"/>
              <a:t>They also assist borrowers in assembling the loan submission package</a:t>
            </a:r>
          </a:p>
          <a:p>
            <a:pPr lvl="1"/>
            <a:r>
              <a:rPr lang="en-US" dirty="0"/>
              <a:t>For these services, mortgage brokers receive a fee at loan closing that may range from ½%-1% of loan amount </a:t>
            </a:r>
          </a:p>
          <a:p>
            <a:pPr lvl="2"/>
            <a:r>
              <a:rPr lang="en-US" dirty="0"/>
              <a:t>if it closes!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6CCD62-A29D-178E-D0C7-FDC2E8CC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1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When Do We See Recourse Loans?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15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Many lenders also unwilling to relieve borrowers of personal liability if a “</a:t>
            </a:r>
            <a:r>
              <a:rPr lang="en-US" b="1" dirty="0"/>
              <a:t>willful” act </a:t>
            </a:r>
            <a:r>
              <a:rPr lang="en-US" dirty="0"/>
              <a:t>of borrower causes a capital loss for lender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Examples: borrower fraud, environmental problems, unpaid property tax obligations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How is this accomplished?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 “carve-out” clause is often included in note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This “bad boy” clause holds borrower(s) personally liable for lender losses caused by such problems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723A2-F047-447E-86C6-AB835A42DB20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359F3D-2B03-A31A-7F05-A89E6F7C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57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Permanent Loan Application </a:t>
            </a:r>
            <a:r>
              <a:rPr lang="en-US" sz="3200" dirty="0"/>
              <a:t>&amp;</a:t>
            </a:r>
            <a:r>
              <a:rPr lang="en-US" sz="3600" dirty="0"/>
              <a:t>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181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Relative to home loans, underwriting process for CRE loans is: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more complicated </a:t>
            </a:r>
            <a:r>
              <a:rPr lang="en-US" sz="2000" dirty="0"/>
              <a:t>&amp;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more focused on </a:t>
            </a:r>
            <a:r>
              <a:rPr lang="en-US" b="1" dirty="0"/>
              <a:t>property</a:t>
            </a:r>
            <a:r>
              <a:rPr lang="en-US" dirty="0"/>
              <a:t> used as collateral for loan</a:t>
            </a:r>
          </a:p>
          <a:p>
            <a:pPr>
              <a:spcBef>
                <a:spcPts val="600"/>
              </a:spcBef>
            </a:pPr>
            <a:r>
              <a:rPr lang="en-US" dirty="0"/>
              <a:t>Primary reason?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Payments on CRE loans are expected to come from income (NOI) generated by property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Result?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The underwriting process focuses first on property being pledged as collateral for loan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Although borrower reputation/wealth is important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/>
        </p:nvSpPr>
        <p:spPr>
          <a:xfrm>
            <a:off x="650242" y="6476999"/>
            <a:ext cx="77673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43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Borrowers, perhaps aided by mortgage broker, submit a loan package to a lender (or lenders)</a:t>
            </a:r>
          </a:p>
          <a:p>
            <a:pPr>
              <a:spcBef>
                <a:spcPts val="600"/>
              </a:spcBef>
            </a:pPr>
            <a:r>
              <a:rPr lang="en-US" dirty="0"/>
              <a:t>Purpose of loan submission package (executive summary)?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Provide lenders with information needed to evaluate request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Package typically contains information on: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type, size, and location of property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maps and photographs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property age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purchase price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requested loan amount and other basic loan terms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recent operating history of property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current rent roll, and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estimated PGI over next twelve months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14660E-FA72-9C7E-BBE3-59C6E4A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3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029200"/>
          </a:xfrm>
        </p:spPr>
        <p:txBody>
          <a:bodyPr>
            <a:normAutofit/>
          </a:bodyPr>
          <a:lstStyle/>
          <a:p>
            <a:r>
              <a:rPr lang="en-US" dirty="0"/>
              <a:t>Based on loan submission package and, perhaps, conversations with borrower or borrower’s broker, lender either (1) rejects loan or (2) issues  preliminary quote</a:t>
            </a:r>
          </a:p>
          <a:p>
            <a:r>
              <a:rPr lang="en-US" dirty="0"/>
              <a:t>Quote</a:t>
            </a:r>
          </a:p>
          <a:p>
            <a:pPr lvl="1"/>
            <a:r>
              <a:rPr lang="en-US" dirty="0"/>
              <a:t>contains basic terms of proposed loan</a:t>
            </a:r>
          </a:p>
          <a:p>
            <a:pPr lvl="1"/>
            <a:r>
              <a:rPr lang="en-US" dirty="0"/>
              <a:t>is sometimes referred to as a letter of intent (LOI)</a:t>
            </a:r>
          </a:p>
          <a:p>
            <a:r>
              <a:rPr lang="en-US" dirty="0"/>
              <a:t>Borrower then choses to reject or accept quote</a:t>
            </a:r>
          </a:p>
          <a:p>
            <a:r>
              <a:rPr lang="en-US" dirty="0"/>
              <a:t>Or, in some cases, attempt to negotiate better loan terms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F2B966-4DFB-3AD8-3B66-152B3859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38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/>
              <a:t>If lender </a:t>
            </a:r>
            <a:r>
              <a:rPr lang="en-US" sz="2800" dirty="0"/>
              <a:t>&amp;</a:t>
            </a:r>
            <a:r>
              <a:rPr lang="en-US" dirty="0"/>
              <a:t> borrower agree on the basic loan terms</a:t>
            </a:r>
          </a:p>
          <a:p>
            <a:pPr lvl="1"/>
            <a:r>
              <a:rPr lang="en-US" dirty="0"/>
              <a:t>lender will finalize loan application</a:t>
            </a:r>
          </a:p>
          <a:p>
            <a:pPr lvl="1"/>
            <a:r>
              <a:rPr lang="en-US" dirty="0"/>
              <a:t>which is then signed by borrower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5829D3-C2BA-E7D2-43AB-25A82416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70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/>
              <a:t>Length </a:t>
            </a:r>
            <a:r>
              <a:rPr lang="en-US" sz="2600" dirty="0"/>
              <a:t>&amp;</a:t>
            </a:r>
            <a:r>
              <a:rPr lang="en-US" dirty="0"/>
              <a:t> details of loan application vary with</a:t>
            </a:r>
          </a:p>
          <a:p>
            <a:pPr lvl="1"/>
            <a:r>
              <a:rPr lang="en-US" dirty="0"/>
              <a:t>size of loan request</a:t>
            </a:r>
          </a:p>
          <a:p>
            <a:pPr lvl="1"/>
            <a:r>
              <a:rPr lang="en-US" dirty="0"/>
              <a:t>type of property being used as collateral (e.g., office, apartment)</a:t>
            </a:r>
          </a:p>
          <a:p>
            <a:pPr lvl="1"/>
            <a:r>
              <a:rPr lang="en-US" dirty="0"/>
              <a:t>whether loan will be held in lender’s portfolio or sold in secondary mortgage market to be used as collateral for the issuance of a CMBS </a:t>
            </a:r>
          </a:p>
          <a:p>
            <a:r>
              <a:rPr lang="en-US" dirty="0"/>
              <a:t>Loan applications typically contains a great deal of terms </a:t>
            </a:r>
            <a:r>
              <a:rPr lang="en-US" sz="2400" dirty="0"/>
              <a:t>&amp;</a:t>
            </a:r>
            <a:r>
              <a:rPr lang="en-US" dirty="0"/>
              <a:t> language that will be included in final promissory note/mortgage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07B6A1-4746-030D-BCD2-DC248DFE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66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Permanent Loan Application and Approval Process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/>
              <a:t>When application is signed, borrower typically pays a non-refundable loan processing fee to cover lender expenses</a:t>
            </a:r>
          </a:p>
          <a:p>
            <a:r>
              <a:rPr lang="en-US" dirty="0"/>
              <a:t>Fee is usually modest, often &lt; $5,000 even on loans in excess of $15 to $20 million</a:t>
            </a:r>
          </a:p>
          <a:p>
            <a:r>
              <a:rPr lang="en-US" dirty="0"/>
              <a:t>Lender will also require a “good faith” deposit, which can be 1-2% of loan amount</a:t>
            </a:r>
          </a:p>
          <a:p>
            <a:pPr lvl="1"/>
            <a:r>
              <a:rPr lang="en-US" dirty="0"/>
              <a:t>Required because lender will now proceed to secure the loan funds, complete loan underwriting process, and issue a loan commitment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39C190-244D-E626-DA99-74168FA4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35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From Loan Application to Closing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/>
              <a:t>With signed application, loan processing fee, good faith deposit, and deposit for legal fees </a:t>
            </a:r>
            <a:r>
              <a:rPr lang="en-US" sz="2800" dirty="0"/>
              <a:t>&amp;</a:t>
            </a:r>
            <a:r>
              <a:rPr lang="en-US" dirty="0"/>
              <a:t> third-party reports in hand, the lender is confident borrower intends to close loan</a:t>
            </a:r>
          </a:p>
          <a:p>
            <a:r>
              <a:rPr lang="en-US" dirty="0"/>
              <a:t>So…makes sense for lender to incur the additional expenses associated with moving loan forward to formal commitment &amp; closing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EFE41B-40DC-2A85-BCB4-080E4C20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3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From Loan Application to Closing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/>
              <a:t>Lender’s required “due diligence” begins once application is signed</a:t>
            </a:r>
          </a:p>
          <a:p>
            <a:r>
              <a:rPr lang="en-US" dirty="0"/>
              <a:t>Due diligence process typically includes:</a:t>
            </a:r>
          </a:p>
          <a:p>
            <a:pPr lvl="1"/>
            <a:r>
              <a:rPr lang="en-US" dirty="0"/>
              <a:t>ordering appraisal, title report, and 3</a:t>
            </a:r>
            <a:r>
              <a:rPr lang="en-US" baseline="30000" dirty="0"/>
              <a:t>rd</a:t>
            </a:r>
            <a:r>
              <a:rPr lang="en-US" dirty="0"/>
              <a:t> party inspection, compliance, and engineering reports </a:t>
            </a:r>
          </a:p>
          <a:p>
            <a:r>
              <a:rPr lang="en-US" dirty="0"/>
              <a:t>This is also when lender evaluates property’s income producing ability in detail</a:t>
            </a:r>
          </a:p>
          <a:p>
            <a:r>
              <a:rPr lang="en-US" dirty="0"/>
              <a:t>Lender performs due diligence to make sure borrower did not misrepresent property in any way in original loan submission package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D2AA6F-04C5-09D0-C30F-7EB5FD2C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From Loan Application to Closing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/>
              <a:t>If lender uncovers </a:t>
            </a:r>
          </a:p>
          <a:p>
            <a:pPr lvl="1"/>
            <a:r>
              <a:rPr lang="en-US" dirty="0"/>
              <a:t>an inconsistency or error in information provided by borrower or </a:t>
            </a:r>
          </a:p>
          <a:p>
            <a:pPr lvl="1"/>
            <a:r>
              <a:rPr lang="en-US" dirty="0"/>
              <a:t>an undisclosed problem with the land, building, title, borrower, etc., </a:t>
            </a:r>
          </a:p>
          <a:p>
            <a:r>
              <a:rPr lang="en-US" dirty="0"/>
              <a:t>lender may choose to (1) back out or (2) hold back on final commitment until issue is addressed to satisfaction of lender’s staff </a:t>
            </a:r>
          </a:p>
          <a:p>
            <a:r>
              <a:rPr lang="en-US" dirty="0"/>
              <a:t>If/when full resolution is obtained, staff prepares a package that is presented to a committee of top executives for final approval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097AA4-7DA1-875A-F4C5-FD0C904F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5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From Loan Application to Closing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029200"/>
          </a:xfrm>
        </p:spPr>
        <p:txBody>
          <a:bodyPr>
            <a:normAutofit/>
          </a:bodyPr>
          <a:lstStyle/>
          <a:p>
            <a:r>
              <a:rPr lang="en-US" dirty="0"/>
              <a:t>Once approved &amp; issued to the borrower, loan commitment is a binding agreement between lender and borrower</a:t>
            </a:r>
          </a:p>
          <a:p>
            <a:r>
              <a:rPr lang="en-US" dirty="0"/>
              <a:t>A typical permanent loan submission and approval process is summarized in Exhibit 16-5</a:t>
            </a:r>
          </a:p>
          <a:p>
            <a:r>
              <a:rPr lang="en-US" dirty="0"/>
              <a:t>However, process can vary significantly by property type &amp; size and across borrowers &amp; lenders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D361-1B7C-4BAE-BCB3-7298DF9301F8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3F10C4-12EF-C8F4-C937-61665F27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Fixed Rate CRE Loans </a:t>
            </a:r>
            <a:r>
              <a:rPr lang="en-US" sz="3200" dirty="0"/>
              <a:t>(Permanent)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Usually a partially amortized “balloon” mortg</a:t>
            </a:r>
            <a:r>
              <a:rPr lang="en-US" sz="2600" dirty="0"/>
              <a:t>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25-30 year amortization of principle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5-10 year loan maturity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Balance of loan at maturity must be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refinanced or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paid off with a “balloon” payment  </a:t>
            </a:r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D9396-6DA7-4321-A25C-1E828630D9B3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695AB2-9FEF-ADEB-E719-A82C4EA2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2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So…How Long Does This Take?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/>
              <a:t>A CRE loan may take 90 days from signing of purchase </a:t>
            </a:r>
            <a:r>
              <a:rPr lang="en-US" sz="2600" dirty="0"/>
              <a:t>&amp;</a:t>
            </a:r>
            <a:r>
              <a:rPr lang="en-US" dirty="0"/>
              <a:t> sale contact until loan closing</a:t>
            </a:r>
          </a:p>
          <a:p>
            <a:r>
              <a:rPr lang="en-US" dirty="0"/>
              <a:t>But…some loans can be processed in &lt; 45 days</a:t>
            </a:r>
          </a:p>
          <a:p>
            <a:r>
              <a:rPr lang="en-US" dirty="0"/>
              <a:t>Time depends on numerous factors</a:t>
            </a:r>
          </a:p>
          <a:p>
            <a:r>
              <a:rPr lang="en-US" dirty="0"/>
              <a:t>Loan application is nonbinding</a:t>
            </a:r>
          </a:p>
          <a:p>
            <a:r>
              <a:rPr lang="en-US" dirty="0"/>
              <a:t>But…loan commitment is a written agreement that commits lender to make the loan to the borrower provided borrower satisfies terms and conditions of commitment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7A81E-C71A-4D65-95B9-FF0CE462105D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75E889-6194-50DE-9664-1E96A073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Loan Underwriting: Crunching the Numbers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D16B2-0790-4CD0-B683-9816C6660CE6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00400" y="1524000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rgbClr val="303F70"/>
                </a:solidFill>
                <a:latin typeface="+mn-lt"/>
              </a:rPr>
              <a:t>Exhibit 16-5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EA8B2-7CF1-20B9-F236-929117B9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BF140-7445-C957-699A-C11D909B4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38178"/>
            <a:ext cx="8153399" cy="454929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5344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/>
              <a:t>Gatorwood</a:t>
            </a:r>
            <a:r>
              <a:rPr lang="en-US" sz="3600" dirty="0"/>
              <a:t> Before-Tax Cash Flow from Operations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D4575-CBC0-4407-818E-B9B61D1F2254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52800" y="1600200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rgbClr val="303F70"/>
                </a:solidFill>
                <a:latin typeface="+mn-lt"/>
              </a:rPr>
              <a:t>Exhibit 16-6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3A6509-32DA-948E-FCFB-BC6C16B4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0F536-2E6F-993B-2C9A-F2517F63D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133600"/>
            <a:ext cx="8201025" cy="3371850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4D4C0C8-1B09-A7F1-BC16-389E8A48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709446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0" dirty="0"/>
              <a:t>6% of PGI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/>
              <a:t>Gatorwood</a:t>
            </a:r>
            <a:r>
              <a:rPr lang="en-US" sz="3600" dirty="0"/>
              <a:t> Debt Coverage Ratio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667000"/>
            <a:ext cx="8785860" cy="261496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NOI in first year of operations is expected to be half again as large as mortgage payment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sz="28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Thus, there appears to be sufficient protection against a deterioration in the property’s operating performance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2421E-97FF-4026-A038-7B21B4011C08}" type="slidenum">
              <a:rPr lang="en-US" altLang="en-US"/>
              <a:pPr>
                <a:defRPr/>
              </a:pPr>
              <a:t>53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33600" y="1905000"/>
                <a:ext cx="4876800" cy="731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𝐶𝑅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𝑁𝑂𝐼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𝐷𝑆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$1,087,200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$719,097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=1.51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905000"/>
                <a:ext cx="4876800" cy="7315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0" y="1566446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0" dirty="0"/>
              <a:t>Expected CF!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5334000" y="1752600"/>
            <a:ext cx="4572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7EDC61-9E8F-46C3-25DA-CB6E4EB3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21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/>
              <a:t>Gatorwood</a:t>
            </a:r>
            <a:r>
              <a:rPr lang="en-US" sz="3600" dirty="0"/>
              <a:t>: Determining Maximum Available Loan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743200"/>
            <a:ext cx="8785860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Implies a maximum monthly payment of $67,111 ($805,333/12)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With a 5.25% interest rate and 25-year term, implies a maximum loan of $11,199,208 (or 83.7% LTV)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2421E-97FF-4026-A038-7B21B4011C08}" type="slidenum">
              <a:rPr lang="en-US" altLang="en-US"/>
              <a:pPr>
                <a:defRPr/>
              </a:pPr>
              <a:t>54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905000"/>
                <a:ext cx="7543800" cy="906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𝑀𝑎𝑥𝑖𝑚𝑢𝑚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𝑑𝑒𝑏𝑡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𝑠𝑒𝑟𝑣𝑖𝑐𝑒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𝑁𝑂𝐼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𝑀𝑖𝑛𝑖𝑚𝑢𝑚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𝐷𝐶𝑅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$1,087,200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1.35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=$805,333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05000"/>
                <a:ext cx="7543800" cy="9064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300    5.25/12    	               67,111          0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089150" y="5029200"/>
            <a:ext cx="4616450" cy="381000"/>
            <a:chOff x="1941" y="2104"/>
            <a:chExt cx="6480" cy="36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38400" y="53340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  </a:t>
            </a:r>
            <a:r>
              <a:rPr lang="en-US" sz="2000" dirty="0">
                <a:latin typeface="Times New Roman" pitchFamily="18" charset="0"/>
              </a:rPr>
              <a:t>11,199,208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92E7C53-F5C2-A225-04D7-8A87C4CF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435423"/>
            <a:ext cx="20802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0" dirty="0"/>
              <a:t>You must be given this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4C9C2E2-7EB5-3C74-85CA-34441A589A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2435423"/>
            <a:ext cx="381000" cy="15537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5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/>
              <a:t>Gatorwood</a:t>
            </a:r>
            <a:r>
              <a:rPr lang="en-US" sz="3600" dirty="0"/>
              <a:t>: Determining Maximum Available Loan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400"/>
              </a:lnSpc>
            </a:pPr>
            <a:r>
              <a:rPr lang="en-US" sz="2800" dirty="0"/>
              <a:t>It appears the property’s NOI can support an $11,199,208 loan</a:t>
            </a:r>
          </a:p>
          <a:p>
            <a:pPr eaLnBrk="1" hangingPunct="1">
              <a:lnSpc>
                <a:spcPts val="3400"/>
              </a:lnSpc>
            </a:pPr>
            <a:endParaRPr lang="en-US" sz="2800" dirty="0"/>
          </a:p>
          <a:p>
            <a:pPr eaLnBrk="1" hangingPunct="1">
              <a:lnSpc>
                <a:spcPts val="3400"/>
              </a:lnSpc>
            </a:pPr>
            <a:r>
              <a:rPr lang="en-US" sz="2800" dirty="0"/>
              <a:t>However, maximum loan will be determined by lender’s maximum allowable LTV if it is &lt; 83.7% (which is likely)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2421E-97FF-4026-A038-7B21B4011C08}" type="slidenum">
              <a:rPr lang="en-US" altLang="en-US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3DDD1A-DCA0-47FE-E758-A6D7C2CD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8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300715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Construction &amp; Development 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56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22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Construction </a:t>
            </a:r>
            <a:r>
              <a:rPr lang="en-US" sz="3200" dirty="0"/>
              <a:t>&amp;</a:t>
            </a:r>
            <a:r>
              <a:rPr lang="en-US" sz="3600" dirty="0"/>
              <a:t> Development Financing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Land </a:t>
            </a:r>
            <a:r>
              <a:rPr lang="en-US" b="1" dirty="0"/>
              <a:t>acquisition</a:t>
            </a:r>
            <a:r>
              <a:rPr lang="en-US" dirty="0"/>
              <a:t> financing</a:t>
            </a:r>
          </a:p>
          <a:p>
            <a:pPr lvl="1" eaLnBrk="1" hangingPunct="1"/>
            <a:r>
              <a:rPr lang="en-US" dirty="0"/>
              <a:t>To finance purchase of raw land</a:t>
            </a:r>
          </a:p>
          <a:p>
            <a:pPr lvl="1"/>
            <a:r>
              <a:rPr lang="en-US" dirty="0"/>
              <a:t>VERY risky; this is speculative development</a:t>
            </a:r>
          </a:p>
          <a:p>
            <a:pPr lvl="2"/>
            <a:r>
              <a:rPr lang="en-US" dirty="0"/>
              <a:t>No presale contracts with ultimate buyers of land to reduce risk  </a:t>
            </a:r>
          </a:p>
          <a:p>
            <a:pPr lvl="1"/>
            <a:r>
              <a:rPr lang="en-US" dirty="0"/>
              <a:t>Lenders offer these loans on an exception basis at low leverage (40%-60% LTVs) to their very best clients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03B21-9EF7-4989-A9E7-DE4C60DFCEE6}" type="slidenum">
              <a:rPr lang="en-US" altLang="en-US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03B7EE-D1D5-F95C-29A4-9297BE3C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5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Construction </a:t>
            </a:r>
            <a:r>
              <a:rPr lang="en-US" sz="3200" dirty="0"/>
              <a:t>&amp;</a:t>
            </a:r>
            <a:r>
              <a:rPr lang="en-US" sz="3600" dirty="0"/>
              <a:t> Development Financing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Land </a:t>
            </a:r>
            <a:r>
              <a:rPr lang="en-US" b="1" dirty="0"/>
              <a:t>development</a:t>
            </a:r>
            <a:r>
              <a:rPr lang="en-US" dirty="0"/>
              <a:t> loan</a:t>
            </a:r>
          </a:p>
          <a:p>
            <a:pPr lvl="1" eaLnBrk="1" hangingPunct="1"/>
            <a:r>
              <a:rPr lang="en-US" dirty="0"/>
              <a:t>To finance installation of improvements </a:t>
            </a:r>
            <a:r>
              <a:rPr lang="en-US" b="1" dirty="0"/>
              <a:t>to</a:t>
            </a:r>
            <a:r>
              <a:rPr lang="en-US" dirty="0"/>
              <a:t> the land (sewers, utilities, etc.)—</a:t>
            </a:r>
            <a:r>
              <a:rPr lang="en-US" b="1" dirty="0"/>
              <a:t>horizontal</a:t>
            </a:r>
            <a:r>
              <a:rPr lang="en-US" dirty="0"/>
              <a:t> construction</a:t>
            </a:r>
          </a:p>
          <a:p>
            <a:pPr lvl="1"/>
            <a:r>
              <a:rPr lang="en-US" dirty="0"/>
              <a:t>If land is ready for development, demand for expected finished product is now less uncertain </a:t>
            </a:r>
          </a:p>
          <a:p>
            <a:pPr lvl="1"/>
            <a:r>
              <a:rPr lang="en-US" dirty="0"/>
              <a:t>Lenders will typically require presale contracts with homebuilders or ultimate buyers of the land</a:t>
            </a:r>
          </a:p>
          <a:p>
            <a:pPr lvl="1"/>
            <a:r>
              <a:rPr lang="en-US" dirty="0"/>
              <a:t>Typical leverage: 50%-65% of expected sellout value of land/lots (based on an appraisal)  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03B21-9EF7-4989-A9E7-DE4C60DFCEE6}" type="slidenum">
              <a:rPr lang="en-US" altLang="en-US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3BC8B3-4381-777A-AED0-45836E91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1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Construction and Development Financing </a:t>
            </a:r>
            <a:r>
              <a:rPr lang="en-US" sz="3200" dirty="0"/>
              <a:t>(continued)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00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Construction loan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To finance </a:t>
            </a:r>
            <a:r>
              <a:rPr lang="en-US" b="1" dirty="0"/>
              <a:t>vertical</a:t>
            </a:r>
            <a:r>
              <a:rPr lang="en-US" dirty="0"/>
              <a:t> construction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Collateral securing construction loan is typically more valuable than collateral securing land acquisition </a:t>
            </a:r>
            <a:r>
              <a:rPr lang="en-US" sz="2000" dirty="0"/>
              <a:t>&amp;</a:t>
            </a:r>
            <a:r>
              <a:rPr lang="en-US" dirty="0"/>
              <a:t> development loans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But still much riskier than an existing, well-leased property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Typical LTV: 65%-75% of expected value of completed property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Loan proceeds distributed in “draws”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Typical term: 1-3 years; allow time to construct </a:t>
            </a:r>
            <a:r>
              <a:rPr lang="en-US" sz="2000" dirty="0"/>
              <a:t>&amp;</a:t>
            </a:r>
            <a:r>
              <a:rPr lang="en-US" dirty="0"/>
              <a:t> lease up project</a:t>
            </a:r>
          </a:p>
          <a:p>
            <a:pPr marL="457200" lvl="1" indent="0" eaLnBrk="1" hangingPunct="1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03B21-9EF7-4989-A9E7-DE4C60DFCEE6}" type="slidenum">
              <a:rPr lang="en-US" altLang="en-US"/>
              <a:pPr>
                <a:defRPr/>
              </a:pPr>
              <a:t>59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/>
        </p:nvSpPr>
        <p:spPr>
          <a:xfrm>
            <a:off x="650242" y="6476999"/>
            <a:ext cx="77673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8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Attractions of a Fixed-Rate Balloon Mortgage to Lender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Reduces interest rate risk on “permanent” mortgages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Lowers probability of lender being hurt by an increase in market interest rates  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Reduces lender’s credit risk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Lender’s credit risk is generally much greater for CRE loans than home loans</a:t>
            </a:r>
          </a:p>
          <a:p>
            <a:pPr lvl="2" eaLnBrk="1" hangingPunct="1">
              <a:spcBef>
                <a:spcPts val="600"/>
              </a:spcBef>
            </a:pPr>
            <a:r>
              <a:rPr lang="en-US" dirty="0"/>
              <a:t>Often no personal liability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No FHA/PMI insurance (as in home mtg. market) to protect lender</a:t>
            </a:r>
          </a:p>
          <a:p>
            <a:pPr lvl="2" eaLnBrk="1" hangingPunct="1">
              <a:spcBef>
                <a:spcPts val="600"/>
              </a:spcBef>
            </a:pPr>
            <a:r>
              <a:rPr lang="en-US" dirty="0"/>
              <a:t>Borrowers are more “ruthless” about exercising their default options than homeowners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When is borrower’s default option “in-the-money”?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6F1061-06D9-0A8A-FC13-A669B32ABBF5}"/>
              </a:ext>
            </a:extLst>
          </p:cNvPr>
          <p:cNvSpPr>
            <a:spLocks noGrp="1"/>
          </p:cNvSpPr>
          <p:nvPr/>
        </p:nvSpPr>
        <p:spPr>
          <a:xfrm>
            <a:off x="650242" y="6553200"/>
            <a:ext cx="77673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Construction and Development Financing </a:t>
            </a:r>
            <a:r>
              <a:rPr lang="en-US" sz="3200" dirty="0"/>
              <a:t>(continued)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85860" cy="49529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Construction loan, cont.</a:t>
            </a:r>
          </a:p>
          <a:p>
            <a:pPr lvl="1"/>
            <a:r>
              <a:rPr lang="en-US" dirty="0"/>
              <a:t>Often have preleasing requirements (ex. 50% of space must be preleased)</a:t>
            </a:r>
          </a:p>
          <a:p>
            <a:pPr lvl="1"/>
            <a:r>
              <a:rPr lang="en-US" dirty="0"/>
              <a:t>Due to risk of these loans, lenders</a:t>
            </a:r>
          </a:p>
          <a:p>
            <a:pPr lvl="2"/>
            <a:r>
              <a:rPr lang="en-US" dirty="0"/>
              <a:t>Carefully screen experience of developers </a:t>
            </a:r>
            <a:r>
              <a:rPr lang="en-US" sz="1600" dirty="0"/>
              <a:t>&amp;</a:t>
            </a:r>
            <a:r>
              <a:rPr lang="en-US" dirty="0"/>
              <a:t> the value of their guarantees</a:t>
            </a:r>
          </a:p>
          <a:p>
            <a:pPr lvl="2"/>
            <a:r>
              <a:rPr lang="en-US" dirty="0"/>
              <a:t>Perform substantial due diligence </a:t>
            </a:r>
            <a:r>
              <a:rPr lang="en-US" sz="1600" dirty="0"/>
              <a:t>&amp;</a:t>
            </a:r>
            <a:r>
              <a:rPr lang="en-US" dirty="0"/>
              <a:t> market research</a:t>
            </a:r>
          </a:p>
          <a:p>
            <a:pPr lvl="3"/>
            <a:r>
              <a:rPr lang="en-US" dirty="0"/>
              <a:t>Permitting approval status, construction plans/specs, quality of architect/engineer/general contractor, environmental and soil reports </a:t>
            </a:r>
          </a:p>
          <a:p>
            <a:pPr lvl="2"/>
            <a:r>
              <a:rPr lang="en-US" dirty="0"/>
              <a:t>Hire an engineer to monitor construction  </a:t>
            </a:r>
          </a:p>
          <a:p>
            <a:pPr lvl="2"/>
            <a:r>
              <a:rPr lang="en-US" dirty="0"/>
              <a:t>May require a “takeout” commitment from a permanent lender upon stabilization </a:t>
            </a:r>
            <a:r>
              <a:rPr lang="en-US" b="1" dirty="0"/>
              <a:t>or</a:t>
            </a:r>
            <a:r>
              <a:rPr lang="en-US" dirty="0"/>
              <a:t> allow loan to convert to an amortizing 3–5-year balloon loan </a:t>
            </a:r>
          </a:p>
          <a:p>
            <a:pPr marL="457200" lvl="1" indent="0" eaLnBrk="1" hangingPunct="1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03B21-9EF7-4989-A9E7-DE4C60DFCEE6}" type="slidenum">
              <a:rPr lang="en-US" altLang="en-US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C5669E-ABC6-28BB-B753-13477517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8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Borrower’s Default Option is “In-The-Money” When Property Value &lt; RMB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B1805-BECA-4C9F-9F46-C7B13216F8E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cxnSp>
        <p:nvCxnSpPr>
          <p:cNvPr id="44035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-571500" y="3848100"/>
            <a:ext cx="3124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6" name="Straight Connector 6"/>
          <p:cNvCxnSpPr>
            <a:cxnSpLocks noChangeShapeType="1"/>
          </p:cNvCxnSpPr>
          <p:nvPr/>
        </p:nvCxnSpPr>
        <p:spPr bwMode="auto">
          <a:xfrm>
            <a:off x="990600" y="5410200"/>
            <a:ext cx="338296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7" name="Straight Connector 10"/>
          <p:cNvCxnSpPr>
            <a:cxnSpLocks noChangeShapeType="1"/>
            <a:endCxn id="44049" idx="2"/>
          </p:cNvCxnSpPr>
          <p:nvPr/>
        </p:nvCxnSpPr>
        <p:spPr bwMode="auto">
          <a:xfrm>
            <a:off x="990600" y="2971800"/>
            <a:ext cx="2971800" cy="13652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Straight Connector 12"/>
          <p:cNvCxnSpPr>
            <a:cxnSpLocks noChangeShapeType="1"/>
          </p:cNvCxnSpPr>
          <p:nvPr/>
        </p:nvCxnSpPr>
        <p:spPr bwMode="auto">
          <a:xfrm>
            <a:off x="990600" y="3429000"/>
            <a:ext cx="3048000" cy="4572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2400" y="2667000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Prop. value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32004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Loan balance</a:t>
            </a:r>
          </a:p>
        </p:txBody>
      </p:sp>
      <p:cxnSp>
        <p:nvCxnSpPr>
          <p:cNvPr id="44041" name="Straight Connector 19"/>
          <p:cNvCxnSpPr>
            <a:cxnSpLocks noChangeShapeType="1"/>
            <a:stCxn id="14" idx="3"/>
          </p:cNvCxnSpPr>
          <p:nvPr/>
        </p:nvCxnSpPr>
        <p:spPr bwMode="auto">
          <a:xfrm>
            <a:off x="990600" y="2959100"/>
            <a:ext cx="3017838" cy="127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038600" y="2819400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Original property value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038600" y="3700463"/>
            <a:ext cx="320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Remaining loan balance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143000" y="5529263"/>
            <a:ext cx="3124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Time in years after origination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038600" y="4233863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Current prop. value</a:t>
            </a:r>
          </a:p>
        </p:txBody>
      </p:sp>
      <p:sp>
        <p:nvSpPr>
          <p:cNvPr id="44046" name="Right Brace 14"/>
          <p:cNvSpPr>
            <a:spLocks/>
          </p:cNvSpPr>
          <p:nvPr/>
        </p:nvSpPr>
        <p:spPr bwMode="auto">
          <a:xfrm>
            <a:off x="990600" y="2955925"/>
            <a:ext cx="155575" cy="457200"/>
          </a:xfrm>
          <a:prstGeom prst="rightBrace">
            <a:avLst>
              <a:gd name="adj1" fmla="val 8327"/>
              <a:gd name="adj2" fmla="val 500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4047" name="Straight Arrow Connector 5"/>
          <p:cNvCxnSpPr>
            <a:cxnSpLocks noChangeShapeType="1"/>
            <a:endCxn id="44046" idx="1"/>
          </p:cNvCxnSpPr>
          <p:nvPr/>
        </p:nvCxnSpPr>
        <p:spPr bwMode="auto">
          <a:xfrm rot="5400000">
            <a:off x="885825" y="2241550"/>
            <a:ext cx="1203325" cy="682625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828800" y="1752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03F70"/>
                </a:solidFill>
                <a:latin typeface="+mn-lt"/>
              </a:rPr>
              <a:t>Equity at purchase</a:t>
            </a:r>
          </a:p>
        </p:txBody>
      </p:sp>
      <p:sp>
        <p:nvSpPr>
          <p:cNvPr id="44049" name="Right Brace 24"/>
          <p:cNvSpPr>
            <a:spLocks/>
          </p:cNvSpPr>
          <p:nvPr/>
        </p:nvSpPr>
        <p:spPr bwMode="auto">
          <a:xfrm>
            <a:off x="3962400" y="3879850"/>
            <a:ext cx="155575" cy="457200"/>
          </a:xfrm>
          <a:prstGeom prst="rightBrace">
            <a:avLst>
              <a:gd name="adj1" fmla="val 8315"/>
              <a:gd name="adj2" fmla="val 5000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4050" name="Straight Arrow Connector 5"/>
          <p:cNvCxnSpPr>
            <a:cxnSpLocks noChangeShapeType="1"/>
            <a:stCxn id="27" idx="1"/>
          </p:cNvCxnSpPr>
          <p:nvPr/>
        </p:nvCxnSpPr>
        <p:spPr bwMode="auto">
          <a:xfrm flipH="1" flipV="1">
            <a:off x="4117976" y="4114802"/>
            <a:ext cx="2130424" cy="151654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248400" y="394329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03F70"/>
                </a:solidFill>
                <a:latin typeface="+mn-lt"/>
              </a:rPr>
              <a:t>Negative current equity</a:t>
            </a:r>
          </a:p>
          <a:p>
            <a:pPr>
              <a:defRPr/>
            </a:pPr>
            <a:r>
              <a:rPr lang="en-US" sz="1600" dirty="0">
                <a:solidFill>
                  <a:srgbClr val="303F70"/>
                </a:solidFill>
                <a:latin typeface="+mn-lt"/>
              </a:rPr>
              <a:t>(borrower is “underwater”)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C80BF-97EC-24FC-0D47-BCD81449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8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0175"/>
            <a:ext cx="8763000" cy="1241425"/>
          </a:xfrm>
        </p:spPr>
        <p:txBody>
          <a:bodyPr/>
          <a:lstStyle/>
          <a:p>
            <a:pPr eaLnBrk="1" hangingPunct="1"/>
            <a:r>
              <a:rPr lang="en-US" sz="3600" dirty="0"/>
              <a:t>Commercial Mortgage “Spreads” over Treasuries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795B6-0F97-4D4C-B684-114D3A506F65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66938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390709" y="592810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Correlation between monthly rates/yields on 10-yr mortgages &amp; 10-yr Treasury securities: 0.9 from 2000-2021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12489" y="2449514"/>
            <a:ext cx="1826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>
                <a:latin typeface="+mn-lt"/>
              </a:rPr>
              <a:t>Exhibit 16-2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34200" y="2830513"/>
            <a:ext cx="1981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>
                <a:latin typeface="+mn-lt"/>
              </a:rPr>
              <a:t>CRE mortgages are “priced off the yield curve” with interest rates typically quoted as spreads over Treasuries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4800" y="5695890"/>
            <a:ext cx="830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03F70"/>
                </a:solidFill>
                <a:latin typeface="+mn-lt"/>
              </a:rPr>
              <a:t>Source: H-15 report of the Federal Reserve and the Giliberto-Levey Commercial Performance Index (www.jblevyco.com)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FB119-DE05-4B1B-8D89-7F4B995E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BA15D-0A3B-0A6D-7AE7-7768BDFD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09" y="1612580"/>
            <a:ext cx="6598920" cy="40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6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Restrictions on Prepayment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b="1" dirty="0"/>
              <a:t>Lock-out</a:t>
            </a:r>
            <a:r>
              <a:rPr lang="en-US" dirty="0"/>
              <a:t>: Prohibition against prepayment for up to, say, 5 years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Prepayment penalties:</a:t>
            </a:r>
          </a:p>
          <a:p>
            <a:pPr lvl="1" eaLnBrk="1" hangingPunct="1">
              <a:lnSpc>
                <a:spcPts val="2200"/>
              </a:lnSpc>
              <a:spcBef>
                <a:spcPts val="600"/>
              </a:spcBef>
            </a:pPr>
            <a:r>
              <a:rPr lang="en-US" b="1" dirty="0"/>
              <a:t>Percentage of loan</a:t>
            </a:r>
            <a:r>
              <a:rPr lang="en-US" dirty="0"/>
              <a:t>: Say, 2-4% of loan balance</a:t>
            </a:r>
          </a:p>
          <a:p>
            <a:pPr lvl="2">
              <a:lnSpc>
                <a:spcPts val="2200"/>
              </a:lnSpc>
              <a:spcBef>
                <a:spcPts val="600"/>
              </a:spcBef>
            </a:pPr>
            <a:r>
              <a:rPr lang="en-US" dirty="0"/>
              <a:t>Used by commercial banks </a:t>
            </a:r>
            <a:r>
              <a:rPr lang="en-US" sz="1800" dirty="0"/>
              <a:t>&amp;</a:t>
            </a:r>
            <a:r>
              <a:rPr lang="en-US" dirty="0"/>
              <a:t> other portfolio lenders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b="1" dirty="0"/>
              <a:t>Yield maintenance penalty</a:t>
            </a:r>
            <a:r>
              <a:rPr lang="en-US" dirty="0"/>
              <a:t>: Borrower must pay lender PV of losses due to prepayment</a:t>
            </a:r>
          </a:p>
          <a:p>
            <a:pPr lvl="2">
              <a:lnSpc>
                <a:spcPts val="2200"/>
              </a:lnSpc>
              <a:spcBef>
                <a:spcPts val="600"/>
              </a:spcBef>
            </a:pPr>
            <a:r>
              <a:rPr lang="en-US" dirty="0"/>
              <a:t>Primarily used by life insurance companies</a:t>
            </a:r>
          </a:p>
          <a:p>
            <a:pPr marL="768096" lvl="2" indent="0" eaLnBrk="1" hangingPunct="1">
              <a:lnSpc>
                <a:spcPct val="80000"/>
              </a:lnSpc>
              <a:buNone/>
            </a:pPr>
            <a:endParaRPr lang="en-US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91C62-169A-49E0-BD89-4C8871D2F1E4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C77A0E-2B96-EBBE-9954-280BB1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84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4614</Words>
  <Application>Microsoft Office PowerPoint</Application>
  <PresentationFormat>On-screen Show (4:3)</PresentationFormat>
  <Paragraphs>488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Book Antiqua</vt:lpstr>
      <vt:lpstr>Calibri</vt:lpstr>
      <vt:lpstr>Cambria Math</vt:lpstr>
      <vt:lpstr>Lucida Sans</vt:lpstr>
      <vt:lpstr>New York</vt:lpstr>
      <vt:lpstr>Times</vt:lpstr>
      <vt:lpstr>Times New Roman</vt:lpstr>
      <vt:lpstr>Wingdings</vt:lpstr>
      <vt:lpstr>Wingdings 2</vt:lpstr>
      <vt:lpstr>2_Module</vt:lpstr>
      <vt:lpstr>Chapter 16</vt:lpstr>
      <vt:lpstr>“Commercial” Mortgage Loans vs. Home Loans</vt:lpstr>
      <vt:lpstr>When Do We See Recourse Loans? </vt:lpstr>
      <vt:lpstr>When Do We See Recourse Loans? </vt:lpstr>
      <vt:lpstr>Fixed Rate CRE Loans (Permanent) </vt:lpstr>
      <vt:lpstr>Attractions of a Fixed-Rate Balloon Mortgage to Lender</vt:lpstr>
      <vt:lpstr>Borrower’s Default Option is “In-The-Money” When Property Value &lt; RMB</vt:lpstr>
      <vt:lpstr>Commercial Mortgage “Spreads” over Treasuries</vt:lpstr>
      <vt:lpstr>Restrictions on Prepayment</vt:lpstr>
      <vt:lpstr>Restrictions on Prepayment</vt:lpstr>
      <vt:lpstr>PowerPoint Presentation</vt:lpstr>
      <vt:lpstr>Floating (Adjustable) Rate Mortgage</vt:lpstr>
      <vt:lpstr>Loan Syndications</vt:lpstr>
      <vt:lpstr>2nd Mortgages &amp; Mezzanine Loans</vt:lpstr>
      <vt:lpstr>Adding a Mezzanine Loan or 2nd Mortgage to the “Capital Stack”</vt:lpstr>
      <vt:lpstr>Adding a Mezzanine Loan or 2nd Mortgage to the “Capital Stack”</vt:lpstr>
      <vt:lpstr>Mezzanine Lending</vt:lpstr>
      <vt:lpstr>“Bridge” Loans</vt:lpstr>
      <vt:lpstr>Other Forms of Permanent Financing for Existing Properties</vt:lpstr>
      <vt:lpstr>PowerPoint Presentation</vt:lpstr>
      <vt:lpstr>Borrower’s Decision Making Process: Loan Size</vt:lpstr>
      <vt:lpstr>What Do Borrowers &amp; Lenders Want? </vt:lpstr>
      <vt:lpstr>Loan-to-Value Ratio</vt:lpstr>
      <vt:lpstr>Debt Coverage Ratio</vt:lpstr>
      <vt:lpstr>Debt Yield Ratio</vt:lpstr>
      <vt:lpstr>Typical Terms on CRE Mortgages:    ( Exhibit 16-1)</vt:lpstr>
      <vt:lpstr>PowerPoint Presentation</vt:lpstr>
      <vt:lpstr>When Will Increased Leverage Increase Cash-on-Cash Return? </vt:lpstr>
      <vt:lpstr>Remember This Slide…? </vt:lpstr>
      <vt:lpstr>When Will Leverage Increase NPV? </vt:lpstr>
      <vt:lpstr>When Will Leverage Increase Going-in IRR? </vt:lpstr>
      <vt:lpstr>Borrower’s Decision Making Process (continued)</vt:lpstr>
      <vt:lpstr>Borrower’s Decision Making Process: Refinancing</vt:lpstr>
      <vt:lpstr>Borrower’s Decision Making Process: Refinancing (continued)</vt:lpstr>
      <vt:lpstr>Borrower’s Decision Making Process: Default</vt:lpstr>
      <vt:lpstr>PowerPoint Presentation</vt:lpstr>
      <vt:lpstr>Permanent Loan Application &amp; Approval Process</vt:lpstr>
      <vt:lpstr>Loan Submission, Application, &amp; Approval: An Illustration </vt:lpstr>
      <vt:lpstr>Permanent Loan Application and Approval Process</vt:lpstr>
      <vt:lpstr>Permanent Loan Application &amp; Approval Process</vt:lpstr>
      <vt:lpstr>Permanent Loan Application and Approval Process</vt:lpstr>
      <vt:lpstr>Permanent Loan Application and Approval Process</vt:lpstr>
      <vt:lpstr>Permanent Loan Application and Approval Process</vt:lpstr>
      <vt:lpstr>Permanent Loan Application and Approval Process</vt:lpstr>
      <vt:lpstr>Permanent Loan Application and Approval Process</vt:lpstr>
      <vt:lpstr>From Loan Application to Closing</vt:lpstr>
      <vt:lpstr>From Loan Application to Closing</vt:lpstr>
      <vt:lpstr>From Loan Application to Closing</vt:lpstr>
      <vt:lpstr>From Loan Application to Closing</vt:lpstr>
      <vt:lpstr>So…How Long Does This Take? </vt:lpstr>
      <vt:lpstr>Loan Underwriting: Crunching the Numbers</vt:lpstr>
      <vt:lpstr>Gatorwood Before-Tax Cash Flow from Operations</vt:lpstr>
      <vt:lpstr>Gatorwood Debt Coverage Ratio</vt:lpstr>
      <vt:lpstr>Gatorwood: Determining Maximum Available Loan</vt:lpstr>
      <vt:lpstr>Gatorwood: Determining Maximum Available Loan</vt:lpstr>
      <vt:lpstr>PowerPoint Presentation</vt:lpstr>
      <vt:lpstr>Construction &amp; Development Financing</vt:lpstr>
      <vt:lpstr>Construction &amp; Development Financing</vt:lpstr>
      <vt:lpstr>Construction and Development Financing (continued)</vt:lpstr>
      <vt:lpstr>Construction and Development Financing (continued)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</dc:title>
  <dc:creator>Katherine Mau</dc:creator>
  <cp:lastModifiedBy>Schrenk, Lawrence</cp:lastModifiedBy>
  <cp:revision>211</cp:revision>
  <dcterms:created xsi:type="dcterms:W3CDTF">2009-06-23T15:18:47Z</dcterms:created>
  <dcterms:modified xsi:type="dcterms:W3CDTF">2024-08-29T13:25:35Z</dcterms:modified>
</cp:coreProperties>
</file>