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41"/>
  </p:notesMasterIdLst>
  <p:handoutMasterIdLst>
    <p:handoutMasterId r:id="rId42"/>
  </p:handoutMasterIdLst>
  <p:sldIdLst>
    <p:sldId id="389" r:id="rId2"/>
    <p:sldId id="367" r:id="rId3"/>
    <p:sldId id="312" r:id="rId4"/>
    <p:sldId id="313" r:id="rId5"/>
    <p:sldId id="314" r:id="rId6"/>
    <p:sldId id="368" r:id="rId7"/>
    <p:sldId id="390" r:id="rId8"/>
    <p:sldId id="366" r:id="rId9"/>
    <p:sldId id="369" r:id="rId10"/>
    <p:sldId id="370" r:id="rId11"/>
    <p:sldId id="407" r:id="rId12"/>
    <p:sldId id="371" r:id="rId13"/>
    <p:sldId id="372" r:id="rId14"/>
    <p:sldId id="408" r:id="rId15"/>
    <p:sldId id="393" r:id="rId16"/>
    <p:sldId id="355" r:id="rId17"/>
    <p:sldId id="374" r:id="rId18"/>
    <p:sldId id="375" r:id="rId19"/>
    <p:sldId id="376" r:id="rId20"/>
    <p:sldId id="377" r:id="rId21"/>
    <p:sldId id="322" r:id="rId22"/>
    <p:sldId id="378" r:id="rId23"/>
    <p:sldId id="402" r:id="rId24"/>
    <p:sldId id="380" r:id="rId25"/>
    <p:sldId id="403" r:id="rId26"/>
    <p:sldId id="382" r:id="rId27"/>
    <p:sldId id="325" r:id="rId28"/>
    <p:sldId id="351" r:id="rId29"/>
    <p:sldId id="409" r:id="rId30"/>
    <p:sldId id="327" r:id="rId31"/>
    <p:sldId id="330" r:id="rId32"/>
    <p:sldId id="334" r:id="rId33"/>
    <p:sldId id="383" r:id="rId34"/>
    <p:sldId id="384" r:id="rId35"/>
    <p:sldId id="385" r:id="rId36"/>
    <p:sldId id="386" r:id="rId37"/>
    <p:sldId id="387" r:id="rId38"/>
    <p:sldId id="405" r:id="rId39"/>
    <p:sldId id="388" r:id="rId40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39D"/>
    <a:srgbClr val="27436B"/>
    <a:srgbClr val="F26F3A"/>
    <a:srgbClr val="FFF0B1"/>
    <a:srgbClr val="E69502"/>
    <a:srgbClr val="FFE3B1"/>
    <a:srgbClr val="CCCCFF"/>
    <a:srgbClr val="303F70"/>
    <a:srgbClr val="E7AC00"/>
    <a:srgbClr val="FAF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7" autoAdjust="0"/>
    <p:restoredTop sz="94630" autoAdjust="0"/>
  </p:normalViewPr>
  <p:slideViewPr>
    <p:cSldViewPr>
      <p:cViewPr varScale="1">
        <p:scale>
          <a:sx n="105" d="100"/>
          <a:sy n="105" d="100"/>
        </p:scale>
        <p:origin x="12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838CAEB-C941-48E6-9E4D-D17C0CD62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39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9D1A9A6-4579-47ED-9A15-BD0453190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9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29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02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94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9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38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30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85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15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14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0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5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6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04" y="346687"/>
            <a:ext cx="8996686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515" y="48006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1889" y="1296115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76999"/>
            <a:ext cx="7767315" cy="27432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755025-1033-ED38-7EE0-293E506D1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447800" y="1341652"/>
            <a:ext cx="5791200" cy="433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2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6D4AAB-72D0-4667-907F-912476BCAB6B}" type="slidenum">
              <a:rPr lang="en-US" altLang="en-US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9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F46CC-6814-4D5D-BC47-844C27E89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38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7F385-59FA-4459-8F78-7FBD4F686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941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19401" y="1515088"/>
            <a:ext cx="6063917" cy="4719559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D44C64-E16A-46A2-82C3-4595BBEB5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4672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47686-8BC5-4840-8D3E-DF0CBFA12D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63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14" y="85385"/>
            <a:ext cx="8996686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515" y="48006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76999"/>
            <a:ext cx="7767315" cy="27432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755025-1033-ED38-7EE0-293E506D1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371600" y="1524000"/>
            <a:ext cx="5353476" cy="402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1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4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0149-2EC9-4501-AB7B-E7DE0407788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1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531B-C14E-4625-B468-64F860767C1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3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4F30-67A7-423B-B401-1A98CDE9ECB8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1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4FE1-3750-409B-865F-AE300458B58C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DB48-BE50-4650-A4F4-CC53C52AC6B5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99DC751-1D33-45B0-BECB-8F645D672552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6999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latinLnBrk="0" hangingPunct="1">
              <a:defRPr kumimoji="0" sz="8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altLang="en-US" sz="900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rgbClr val="27436B"/>
        </a:buClr>
        <a:buSzPct val="80000"/>
        <a:buFont typeface="Wingdings" pitchFamily="2" charset="2"/>
        <a:buChar char="§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rgbClr val="27436B"/>
        </a:buClr>
        <a:buSzPct val="90000"/>
        <a:buFont typeface="Wingdings" pitchFamily="2" charset="2"/>
        <a:buChar char="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21D0F-422A-2836-90CF-D89F5BF47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14" y="346687"/>
            <a:ext cx="8996686" cy="796313"/>
          </a:xfrm>
        </p:spPr>
        <p:txBody>
          <a:bodyPr>
            <a:normAutofit/>
          </a:bodyPr>
          <a:lstStyle/>
          <a:p>
            <a:r>
              <a:rPr lang="en-US" sz="4800" dirty="0"/>
              <a:t>Chapter 15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B719AB-559E-29A7-F41A-9248015EC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Mortgage Calculations and Decisions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A27C4-0829-CC6E-67C1-95577B45A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621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Mortgage Assumptions</a:t>
            </a:r>
            <a:endParaRPr lang="en-US" sz="36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dirty="0"/>
              <a:t>Consider the following level payment mortgage: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dirty="0"/>
              <a:t>Term: 360 months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dirty="0"/>
              <a:t>Required discount rate/yield: 4%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dirty="0"/>
              <a:t>Monthly payment: $954.83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dirty="0"/>
              <a:t>Initial loan balance: $200,000</a:t>
            </a:r>
          </a:p>
          <a:p>
            <a:pPr lvl="1">
              <a:defRPr/>
            </a:pPr>
            <a:r>
              <a:rPr lang="en-US" dirty="0"/>
              <a:t>Discount points: 2 or 2.0% of loan amount</a:t>
            </a:r>
          </a:p>
          <a:p>
            <a:pPr lvl="2">
              <a:defRPr/>
            </a:pPr>
            <a:r>
              <a:rPr lang="en-US" dirty="0"/>
              <a:t>Points = 0.02 </a:t>
            </a:r>
            <a:r>
              <a:rPr lang="en-US" baseline="12000" dirty="0"/>
              <a:t>×</a:t>
            </a:r>
            <a:r>
              <a:rPr lang="en-US" dirty="0"/>
              <a:t> $200,000 = $4,000</a:t>
            </a:r>
          </a:p>
          <a:p>
            <a:pPr lvl="1">
              <a:defRPr/>
            </a:pPr>
            <a:r>
              <a:rPr lang="en-US" dirty="0"/>
              <a:t>Other up-front financing costs paid to lender (including 1% loan origination fee): $3,000 </a:t>
            </a:r>
          </a:p>
          <a:p>
            <a:pPr lvl="1">
              <a:defRPr/>
            </a:pPr>
            <a:r>
              <a:rPr lang="en-US" dirty="0"/>
              <a:t>Up-front financing costs paid 3</a:t>
            </a:r>
            <a:r>
              <a:rPr lang="en-US" baseline="30000" dirty="0"/>
              <a:t>rd</a:t>
            </a:r>
            <a:r>
              <a:rPr lang="en-US" dirty="0"/>
              <a:t> party service providers (appraiser, surveyor, etc.): $2,000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400" dirty="0"/>
              <a:t>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D62971-92FC-1128-0AE9-4AD15BD1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2B6CC3-48D8-9840-1F61-C339A86D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10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91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612663-AD62-D4BE-0A6C-CBD0876666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39639D"/>
                </a:solidFill>
              </a:rPr>
              <a:t>Calculating Lender’s Yield (IRR)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246E2-AB4B-13AD-8E88-D1F9093D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schemeClr val="tx1"/>
                </a:solidFill>
              </a:rPr>
              <a:pPr/>
              <a:t>11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F1061-06D9-0A8A-FC13-A669B32A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69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Lender’s Yield (IRR)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dirty="0"/>
              <a:t>Consider the following mortgage: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dirty="0"/>
              <a:t>Term: 360 months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dirty="0"/>
              <a:t>Required discount rate/yield: 4%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dirty="0"/>
              <a:t>Monthly payment: $954.831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dirty="0"/>
              <a:t>Initial loan balance: $200,000</a:t>
            </a:r>
          </a:p>
          <a:p>
            <a:pPr lvl="1">
              <a:defRPr/>
            </a:pPr>
            <a:r>
              <a:rPr lang="en-US" dirty="0"/>
              <a:t>Discount points: 2 or 2.0% of $200,000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600" dirty="0"/>
              <a:t>       </a:t>
            </a:r>
            <a:r>
              <a:rPr lang="en-US" sz="2400" dirty="0"/>
              <a:t>Points = 0.02 </a:t>
            </a:r>
            <a:r>
              <a:rPr lang="en-US" sz="2400" baseline="12000" dirty="0"/>
              <a:t>×</a:t>
            </a:r>
            <a:r>
              <a:rPr lang="en-US" sz="2400" dirty="0"/>
              <a:t> $200,000 = $4,000</a:t>
            </a:r>
          </a:p>
          <a:p>
            <a:pPr lvl="1">
              <a:defRPr/>
            </a:pPr>
            <a:r>
              <a:rPr lang="en-US" dirty="0"/>
              <a:t>Loan proceeds disbursed by lender: </a:t>
            </a:r>
          </a:p>
          <a:p>
            <a:pPr marL="768096" lvl="2" indent="0">
              <a:buNone/>
              <a:defRPr/>
            </a:pPr>
            <a:r>
              <a:rPr lang="en-US" dirty="0"/>
              <a:t>		= $200,000 – $7,000 =</a:t>
            </a:r>
            <a:r>
              <a:rPr lang="en-US" sz="2400" dirty="0"/>
              <a:t> </a:t>
            </a:r>
            <a:r>
              <a:rPr lang="en-US" dirty="0"/>
              <a:t>$193,000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dirty="0"/>
              <a:t>	</a:t>
            </a:r>
          </a:p>
          <a:p>
            <a:pPr marL="457200" lvl="1" indent="0" eaLnBrk="1" hangingPunct="1">
              <a:lnSpc>
                <a:spcPct val="90000"/>
              </a:lnSpc>
              <a:spcBef>
                <a:spcPts val="600"/>
              </a:spcBef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257300" y="5410200"/>
            <a:ext cx="2247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+mn-lt"/>
              </a:rPr>
              <a:t>What lender disburses (net) at loan closing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134100" y="5486400"/>
            <a:ext cx="2247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+mn-lt"/>
              </a:rPr>
              <a:t>What payments are based on</a:t>
            </a:r>
          </a:p>
        </p:txBody>
      </p:sp>
      <p:sp>
        <p:nvSpPr>
          <p:cNvPr id="13318" name="Line 15"/>
          <p:cNvSpPr>
            <a:spLocks noChangeShapeType="1"/>
          </p:cNvSpPr>
          <p:nvPr/>
        </p:nvSpPr>
        <p:spPr bwMode="auto">
          <a:xfrm flipV="1">
            <a:off x="3352800" y="5282863"/>
            <a:ext cx="1447800" cy="736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15"/>
          <p:cNvSpPr>
            <a:spLocks noChangeShapeType="1"/>
          </p:cNvSpPr>
          <p:nvPr/>
        </p:nvSpPr>
        <p:spPr bwMode="auto">
          <a:xfrm flipH="1" flipV="1">
            <a:off x="5791200" y="4419600"/>
            <a:ext cx="1295400" cy="10671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DF4DCD-0920-166D-C988-4E77E52F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C0E192-EFB9-197E-91E5-7B040F3A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12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23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7812"/>
            <a:ext cx="8229600" cy="9413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Lender’s Yield (continued)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91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What interest/discount rate makes PV of payments = $193,000 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B9182-EA53-4DA7-BECD-82448E1952C2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2228850" y="2590800"/>
            <a:ext cx="47500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latin typeface="Times New Roman" pitchFamily="18" charset="0"/>
              </a:rPr>
              <a:t>360     	        -193,000  954.831      0</a:t>
            </a: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2057400" y="3505200"/>
            <a:ext cx="24093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latin typeface="Times New Roman" pitchFamily="18" charset="0"/>
              </a:rPr>
              <a:t>            4.30%</a:t>
            </a:r>
          </a:p>
          <a:p>
            <a:pPr eaLnBrk="0" hangingPunct="0"/>
            <a:r>
              <a:rPr lang="en-US" sz="2400" dirty="0">
                <a:latin typeface="Times New Roman" pitchFamily="18" charset="0"/>
              </a:rPr>
              <a:t>       </a:t>
            </a:r>
            <a:r>
              <a:rPr lang="en-US" sz="2000" dirty="0">
                <a:latin typeface="Times New Roman" pitchFamily="18" charset="0"/>
              </a:rPr>
              <a:t>(0.35813 × 12)</a:t>
            </a:r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2286000" y="3048000"/>
            <a:ext cx="4616450" cy="381000"/>
            <a:chOff x="1941" y="2104"/>
            <a:chExt cx="6480" cy="360"/>
          </a:xfrm>
        </p:grpSpPr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9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29540" y="4648200"/>
            <a:ext cx="8785860" cy="12954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4"/>
              </a:buClr>
              <a:buSzPct val="80000"/>
              <a:buFont typeface="Wingdings" pitchFamily="2" charset="2"/>
              <a:buChar char="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7436B"/>
              </a:buClr>
            </a:pPr>
            <a:r>
              <a:rPr lang="en-US" dirty="0"/>
              <a:t>Implicit yield is 4.30%; that is, lender’s yield (IRR), charging 2.0 discount points and $3,000 in other up-front financing costs, is 4.30%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dirty="0"/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dirty="0"/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16850A-8EA1-E8C1-1A40-B58B5C19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68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612663-AD62-D4BE-0A6C-CBD087666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420" y="5099303"/>
            <a:ext cx="8077200" cy="14996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9639D"/>
                </a:solidFill>
              </a:rPr>
              <a:t>Calculating Borrower’s Effective Borrowing Cost (EBC)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246E2-AB4B-13AD-8E88-D1F9093D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schemeClr val="tx1"/>
                </a:solidFill>
              </a:rPr>
              <a:pPr/>
              <a:t>14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F1061-06D9-0A8A-FC13-A669B32A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89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9413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Effective Borrowing Cost (EBC)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129540" y="1524000"/>
            <a:ext cx="878586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Third-party expenses: up-front expenses incurred by borrower but </a:t>
            </a:r>
            <a:r>
              <a:rPr lang="en-US" i="1" dirty="0"/>
              <a:t>not</a:t>
            </a:r>
            <a:r>
              <a:rPr lang="en-US" dirty="0"/>
              <a:t> paid to lender:</a:t>
            </a:r>
          </a:p>
          <a:p>
            <a:pPr lvl="1" eaLnBrk="1" hangingPunct="1"/>
            <a:r>
              <a:rPr lang="en-US" dirty="0"/>
              <a:t>Mortgage insurance premium</a:t>
            </a:r>
          </a:p>
          <a:p>
            <a:pPr lvl="1" eaLnBrk="1" hangingPunct="1"/>
            <a:r>
              <a:rPr lang="en-US" dirty="0"/>
              <a:t>Lender’s title insurance</a:t>
            </a:r>
          </a:p>
          <a:p>
            <a:pPr lvl="1" eaLnBrk="1" hangingPunct="1"/>
            <a:r>
              <a:rPr lang="en-US" dirty="0"/>
              <a:t>Charges to record your mortgage (county)</a:t>
            </a:r>
          </a:p>
          <a:p>
            <a:pPr lvl="1" eaLnBrk="1" hangingPunct="1"/>
            <a:r>
              <a:rPr lang="en-US" dirty="0"/>
              <a:t>Appraisal</a:t>
            </a:r>
          </a:p>
          <a:p>
            <a:pPr lvl="1" eaLnBrk="1" hangingPunct="1"/>
            <a:r>
              <a:rPr lang="en-US" dirty="0"/>
              <a:t>Survey</a:t>
            </a:r>
          </a:p>
          <a:p>
            <a:pPr lvl="1"/>
            <a:endParaRPr lang="en-US" i="1" dirty="0"/>
          </a:p>
          <a:p>
            <a:pPr lvl="1"/>
            <a:r>
              <a:rPr lang="en-US" i="1" dirty="0"/>
              <a:t>Note</a:t>
            </a:r>
            <a:r>
              <a:rPr lang="en-US" dirty="0"/>
              <a:t>: May be “paid” at closing but are NOT received by lender </a:t>
            </a:r>
          </a:p>
          <a:p>
            <a:pPr lvl="1" eaLnBrk="1" hangingPunct="1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F16D6-0898-41B8-B6CB-A3F4221E251E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F1061-06D9-0A8A-FC13-A669B32A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476999"/>
            <a:ext cx="7767315" cy="27432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23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Effective Borrowing Cost (</a:t>
            </a:r>
            <a:r>
              <a:rPr lang="en-US" sz="3600" dirty="0" err="1"/>
              <a:t>cont</a:t>
            </a:r>
            <a:r>
              <a:rPr lang="en-US" sz="3600" dirty="0"/>
              <a:t>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Effect of 3</a:t>
            </a:r>
            <a:r>
              <a:rPr lang="en-US" baseline="30000" dirty="0"/>
              <a:t>rd</a:t>
            </a:r>
            <a:r>
              <a:rPr lang="en-US" dirty="0"/>
              <a:t> party payments: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Borrower net less cash at loan closing than lender’s actual net disbursement to borrower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Result?</a:t>
            </a:r>
          </a:p>
          <a:p>
            <a:pPr lvl="2" eaLnBrk="1" hangingPunct="1">
              <a:lnSpc>
                <a:spcPct val="150000"/>
              </a:lnSpc>
            </a:pPr>
            <a:r>
              <a:rPr lang="en-US" dirty="0"/>
              <a:t>EBC &gt; lender’s yield/IRR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F99C54-F440-0319-7C2D-E492CCEF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09AF71-BEED-D843-65DE-FDE222BC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16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57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Effective Borrowing Cost (</a:t>
            </a:r>
            <a:r>
              <a:rPr lang="en-US" sz="3600" dirty="0" err="1"/>
              <a:t>cont</a:t>
            </a:r>
            <a:r>
              <a:rPr lang="en-US" sz="3600" dirty="0"/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47244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/>
              <a:t>Example: Same loan, but with additional borrower expenses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Up-front financing costs to lender: $7,000 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Borrower’s 3</a:t>
            </a:r>
            <a:r>
              <a:rPr lang="en-US" baseline="30000" dirty="0"/>
              <a:t>rd</a:t>
            </a:r>
            <a:r>
              <a:rPr lang="en-US" dirty="0"/>
              <a:t> party loan expenses: $2,000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Total deducted from borrower’s loan proceeds at closing: $9,000</a:t>
            </a:r>
          </a:p>
          <a:p>
            <a:r>
              <a:rPr lang="en-US" dirty="0"/>
              <a:t>Net loan proceeds received by borrower: </a:t>
            </a:r>
          </a:p>
          <a:p>
            <a:pPr>
              <a:buFont typeface="Wingdings" pitchFamily="2" charset="2"/>
              <a:buNone/>
            </a:pPr>
            <a:r>
              <a:rPr lang="en-US" sz="2600" dirty="0"/>
              <a:t>		</a:t>
            </a:r>
            <a:r>
              <a:rPr lang="en-US" sz="2400" dirty="0"/>
              <a:t>= $200,000 – $9,000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           = $191,000</a:t>
            </a:r>
          </a:p>
          <a:p>
            <a:r>
              <a:rPr lang="en-US" sz="2600" dirty="0"/>
              <a:t>Note: net loan proceeds &lt; amount disbursed by lender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D15433-8F86-E944-534D-CDD9AD8AF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9F1AD2-0D97-A564-0A7C-A4ED3241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17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8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941388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Effective Borrowing Cost (</a:t>
            </a:r>
            <a:r>
              <a:rPr lang="en-US" sz="3600" dirty="0" err="1"/>
              <a:t>cont</a:t>
            </a:r>
            <a:r>
              <a:rPr lang="en-US" sz="3600" dirty="0"/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0772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What is EBC? </a:t>
            </a:r>
            <a:r>
              <a:rPr lang="en-US" sz="2400" dirty="0"/>
              <a:t>(N = 360; PMT = $954.831)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Net loan proceeds: $191,000</a:t>
            </a:r>
          </a:p>
          <a:p>
            <a:pPr lvl="1" eaLnBrk="1" hangingPunct="1"/>
            <a:endParaRPr lang="en-US" sz="1200" dirty="0"/>
          </a:p>
        </p:txBody>
      </p:sp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1955800" y="2662237"/>
            <a:ext cx="47500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dirty="0">
                <a:latin typeface="Times New Roman" pitchFamily="18" charset="0"/>
              </a:rPr>
              <a:t>360 	         191,000  -954.831     0</a:t>
            </a:r>
          </a:p>
        </p:txBody>
      </p:sp>
      <p:sp>
        <p:nvSpPr>
          <p:cNvPr id="19462" name="Text Box 11"/>
          <p:cNvSpPr txBox="1">
            <a:spLocks noChangeArrowheads="1"/>
          </p:cNvSpPr>
          <p:nvPr/>
        </p:nvSpPr>
        <p:spPr bwMode="auto">
          <a:xfrm>
            <a:off x="1828800" y="3505200"/>
            <a:ext cx="20152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dirty="0">
                <a:latin typeface="Times New Roman" pitchFamily="18" charset="0"/>
              </a:rPr>
              <a:t>           4.38%  </a:t>
            </a:r>
          </a:p>
          <a:p>
            <a:r>
              <a:rPr lang="en-US" sz="1600" dirty="0">
                <a:latin typeface="Times New Roman" pitchFamily="18" charset="0"/>
              </a:rPr>
              <a:t>            (0.36547 × 12)</a:t>
            </a:r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152400" y="4419600"/>
            <a:ext cx="8763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n"/>
            </a:pPr>
            <a:r>
              <a:rPr lang="en-US" sz="2400" dirty="0">
                <a:latin typeface="+mn-lt"/>
              </a:rPr>
              <a:t>With $9,000 in borrower expenses, EBC of loan is 4.38%</a:t>
            </a:r>
          </a:p>
          <a:p>
            <a:pPr marL="342900" indent="-342900"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n"/>
            </a:pPr>
            <a:r>
              <a:rPr lang="en-US" sz="2400" dirty="0">
                <a:latin typeface="+mn-lt"/>
              </a:rPr>
              <a:t>Recall lender’s yield is 4.30%</a:t>
            </a:r>
          </a:p>
          <a:p>
            <a:pPr marL="342900" indent="-342900"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n"/>
            </a:pPr>
            <a:r>
              <a:rPr lang="en-US" sz="2400" dirty="0">
                <a:latin typeface="+mn-lt"/>
              </a:rPr>
              <a:t>3</a:t>
            </a:r>
            <a:r>
              <a:rPr lang="en-US" sz="2400" baseline="30000" dirty="0">
                <a:latin typeface="+mn-lt"/>
              </a:rPr>
              <a:t>rd</a:t>
            </a:r>
            <a:r>
              <a:rPr lang="en-US" sz="2400" dirty="0">
                <a:latin typeface="+mn-lt"/>
              </a:rPr>
              <a:t> party expenses create a 0.08% “wedge” between EBC </a:t>
            </a:r>
            <a:r>
              <a:rPr lang="en-US" sz="2000" dirty="0">
                <a:latin typeface="+mn-lt"/>
              </a:rPr>
              <a:t>&amp;</a:t>
            </a:r>
            <a:r>
              <a:rPr lang="en-US" sz="2400" dirty="0">
                <a:latin typeface="+mn-lt"/>
              </a:rPr>
              <a:t>  lender’s yield </a:t>
            </a: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1981200" y="3124200"/>
            <a:ext cx="4616450" cy="381000"/>
            <a:chOff x="1941" y="2104"/>
            <a:chExt cx="6480" cy="360"/>
          </a:xfrm>
        </p:grpSpPr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48CBB9-313A-3510-3CA8-8513621A0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0C2807-96F6-0123-E5B7-5597ECF2A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18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8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On Your Own Practice Problem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305800" cy="4495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ts val="2800"/>
              </a:lnSpc>
              <a:buFont typeface="Wingdings" pitchFamily="2" charset="2"/>
              <a:buNone/>
              <a:defRPr/>
            </a:pPr>
            <a:r>
              <a:rPr lang="en-US" dirty="0"/>
              <a:t>A mortgage banker is originating a level-payment mortgage with the following terms:</a:t>
            </a:r>
          </a:p>
          <a:p>
            <a:pPr eaLnBrk="1" hangingPunct="1">
              <a:lnSpc>
                <a:spcPts val="2800"/>
              </a:lnSpc>
              <a:defRPr/>
            </a:pPr>
            <a:r>
              <a:rPr lang="en-US" sz="2400" dirty="0"/>
              <a:t>Annual interest rate: 4%</a:t>
            </a:r>
          </a:p>
          <a:p>
            <a:pPr eaLnBrk="1" hangingPunct="1">
              <a:lnSpc>
                <a:spcPts val="2800"/>
              </a:lnSpc>
              <a:defRPr/>
            </a:pPr>
            <a:r>
              <a:rPr lang="en-US" sz="2400" dirty="0"/>
              <a:t>Loan term: 15 years</a:t>
            </a:r>
          </a:p>
          <a:p>
            <a:pPr eaLnBrk="1" hangingPunct="1">
              <a:lnSpc>
                <a:spcPts val="2800"/>
              </a:lnSpc>
              <a:defRPr/>
            </a:pPr>
            <a:r>
              <a:rPr lang="en-US" sz="2400" dirty="0"/>
              <a:t>Payment frequency: monthly</a:t>
            </a:r>
          </a:p>
          <a:p>
            <a:pPr eaLnBrk="1" hangingPunct="1">
              <a:lnSpc>
                <a:spcPts val="2800"/>
              </a:lnSpc>
              <a:defRPr/>
            </a:pPr>
            <a:r>
              <a:rPr lang="en-US" sz="2400" dirty="0"/>
              <a:t>Loan amount: $160,000</a:t>
            </a:r>
          </a:p>
          <a:p>
            <a:pPr eaLnBrk="1" hangingPunct="1">
              <a:lnSpc>
                <a:spcPts val="2800"/>
              </a:lnSpc>
              <a:defRPr/>
            </a:pPr>
            <a:r>
              <a:rPr lang="en-US" sz="2400" dirty="0"/>
              <a:t>Discount points to lender: $2,000 </a:t>
            </a:r>
          </a:p>
          <a:p>
            <a:pPr eaLnBrk="1" hangingPunct="1">
              <a:lnSpc>
                <a:spcPts val="2800"/>
              </a:lnSpc>
              <a:defRPr/>
            </a:pPr>
            <a:r>
              <a:rPr lang="en-US" sz="2400" dirty="0"/>
              <a:t>Other up-front financing costs </a:t>
            </a:r>
            <a:r>
              <a:rPr lang="en-US" sz="2000" dirty="0"/>
              <a:t>(not paid to lender):</a:t>
            </a:r>
            <a:r>
              <a:rPr lang="en-US" sz="2400" dirty="0"/>
              <a:t> $3,000</a:t>
            </a:r>
          </a:p>
          <a:p>
            <a:pPr marL="118872" indent="0" eaLnBrk="1" hangingPunct="1">
              <a:lnSpc>
                <a:spcPts val="2800"/>
              </a:lnSpc>
              <a:buNone/>
              <a:defRPr/>
            </a:pPr>
            <a:endParaRPr lang="en-US" dirty="0"/>
          </a:p>
          <a:p>
            <a:pPr marL="0" indent="0" eaLnBrk="1" hangingPunct="1">
              <a:lnSpc>
                <a:spcPts val="2800"/>
              </a:lnSpc>
              <a:buFont typeface="Wingdings" pitchFamily="2" charset="2"/>
              <a:buNone/>
              <a:defRPr/>
            </a:pPr>
            <a:r>
              <a:rPr lang="en-US" sz="2400" dirty="0"/>
              <a:t>a</a:t>
            </a:r>
            <a:r>
              <a:rPr lang="en-US" dirty="0"/>
              <a:t>. </a:t>
            </a:r>
            <a:r>
              <a:rPr lang="en-US" sz="2400" dirty="0"/>
              <a:t>Calculate lender’s yield assuming no prepayment </a:t>
            </a:r>
          </a:p>
          <a:p>
            <a:pPr marL="0" indent="0" eaLnBrk="1" hangingPunct="1">
              <a:lnSpc>
                <a:spcPts val="2800"/>
              </a:lnSpc>
              <a:buFont typeface="Wingdings" pitchFamily="2" charset="2"/>
              <a:buNone/>
              <a:defRPr/>
            </a:pPr>
            <a:r>
              <a:rPr lang="en-US" sz="2400" dirty="0"/>
              <a:t>b. Calculate borrower's effective borrowing cost (EBC) 	assuming no prepayment 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9F8136-7409-0636-45D1-1175C2D19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EFA5B5-0664-1ED9-7CE7-2BAB24EB4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19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43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Five Vital Features of a Mortgage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382000" cy="4457700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dirty="0"/>
              <a:t>Payment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dirty="0"/>
              <a:t>Remaining balance (at any point in time)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dirty="0"/>
              <a:t>Lender’s yield (internal rate of return-</a:t>
            </a:r>
            <a:r>
              <a:rPr lang="en-US" i="1" dirty="0"/>
              <a:t>IRR</a:t>
            </a:r>
            <a:r>
              <a:rPr lang="en-US" dirty="0"/>
              <a:t>)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dirty="0"/>
              <a:t>Borrower’s effective borrowing cost (</a:t>
            </a:r>
            <a:r>
              <a:rPr lang="en-US" i="1" dirty="0"/>
              <a:t>EBC</a:t>
            </a:r>
            <a:r>
              <a:rPr lang="en-US" dirty="0"/>
              <a:t>)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dirty="0"/>
              <a:t>Present value of the loan payments 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Have to be able to calculate all 5!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E481D-F0EC-4AD0-8F84-671D19CFB3A3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B6DBEB-855F-9286-FFAE-24506AC41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28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/>
              <a:t>On Your Own Practice Problem</a:t>
            </a:r>
            <a:endParaRPr lang="en-US" sz="36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770620" cy="4876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First step: solve for the payment, which is $1,183.50, with the following calculator keystrokes: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</a:t>
            </a:r>
            <a:r>
              <a:rPr lang="en-US" sz="2200" dirty="0"/>
              <a:t>(N = 180; I/YR = 4/12; PV = $160,000; PMT = ?; FV = 0)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/>
              <a:t>a.	Lender’s yield to maturity is 4.186% </a:t>
            </a:r>
            <a:r>
              <a:rPr lang="en-US" sz="2400" dirty="0"/>
              <a:t>(0.34885 × 12)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sz="2200" dirty="0"/>
              <a:t>(N = 180; I/YR = ?; PV = -$158,000; PMT = $1,183.50; FV = 0)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b. 	Borrower’s EBC is 4.47% </a:t>
            </a:r>
            <a:r>
              <a:rPr lang="en-US" sz="2400" dirty="0"/>
              <a:t>(0.37264 × 12)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</a:t>
            </a:r>
            <a:r>
              <a:rPr lang="en-US" sz="2200" dirty="0"/>
              <a:t>(N = 180; I/YR = ?; PV = $155,000; PMT = -$1,183.50; FV = 0)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852332-381B-7B98-B09B-E2FDAD3F7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365209-BA53-0572-A359-6226C9D6A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20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83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Special Case of EBC: APR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Federal Truth in Lending Act requires disclosure of annual % rate (APR) on most home mortgage loans</a:t>
            </a:r>
          </a:p>
          <a:p>
            <a:pPr eaLnBrk="1" hangingPunct="1"/>
            <a:r>
              <a:rPr lang="en-US" dirty="0"/>
              <a:t>APR: </a:t>
            </a:r>
            <a:r>
              <a:rPr lang="en-US" b="1" dirty="0"/>
              <a:t>Yield to maturity</a:t>
            </a:r>
            <a:r>
              <a:rPr lang="en-US" dirty="0"/>
              <a:t>, after adjusting for:</a:t>
            </a:r>
          </a:p>
          <a:p>
            <a:pPr lvl="1" eaLnBrk="1" hangingPunct="1"/>
            <a:r>
              <a:rPr lang="en-US" dirty="0"/>
              <a:t>All loan finance charges</a:t>
            </a:r>
          </a:p>
          <a:p>
            <a:pPr lvl="1" eaLnBrk="1" hangingPunct="1"/>
            <a:r>
              <a:rPr lang="en-US" dirty="0"/>
              <a:t>All compensation to originating brokers</a:t>
            </a:r>
          </a:p>
          <a:p>
            <a:pPr lvl="1" eaLnBrk="1" hangingPunct="1"/>
            <a:r>
              <a:rPr lang="en-US" dirty="0"/>
              <a:t>All other charges controlled by lender</a:t>
            </a:r>
          </a:p>
          <a:p>
            <a:pPr lvl="1" eaLnBrk="1" hangingPunct="1"/>
            <a:r>
              <a:rPr lang="en-US" dirty="0"/>
              <a:t>Premiums for any required insurance</a:t>
            </a:r>
          </a:p>
          <a:p>
            <a:pPr eaLnBrk="1" hangingPunct="1"/>
            <a:r>
              <a:rPr lang="en-US" dirty="0"/>
              <a:t>What inadequacy might you see in the APR as a measure of true borrowing cost?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3243B-AD1B-481C-A047-B4BE26A2DEEB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FCEF60-2F5E-2BCA-EB87-195C78F2C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160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Effect of Prepayment on Lender’s Yield </a:t>
            </a:r>
            <a:r>
              <a:rPr lang="en-US" sz="2400" dirty="0"/>
              <a:t>&amp;</a:t>
            </a:r>
            <a:r>
              <a:rPr lang="en-US" sz="3600" dirty="0"/>
              <a:t> Borrower’s EBC?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800600"/>
          </a:xfrm>
        </p:spPr>
        <p:txBody>
          <a:bodyPr/>
          <a:lstStyle/>
          <a:p>
            <a:pPr eaLnBrk="1" hangingPunct="1"/>
            <a:r>
              <a:rPr lang="en-US" dirty="0"/>
              <a:t>Suppose loan will be prepaid at end of 7 years (84 months)</a:t>
            </a:r>
          </a:p>
          <a:p>
            <a:pPr lvl="1" eaLnBrk="1" hangingPunct="1"/>
            <a:r>
              <a:rPr lang="en-US" dirty="0"/>
              <a:t>Loan balance at end of 7 years?</a:t>
            </a:r>
          </a:p>
          <a:p>
            <a:pPr lvl="2" eaLnBrk="1" hangingPunct="1"/>
            <a:r>
              <a:rPr lang="en-US" dirty="0"/>
              <a:t>Original amount: $200,000</a:t>
            </a:r>
          </a:p>
          <a:p>
            <a:pPr lvl="2" eaLnBrk="1" hangingPunct="1"/>
            <a:r>
              <a:rPr lang="en-US" dirty="0"/>
              <a:t>Interest rate: 4%</a:t>
            </a:r>
          </a:p>
          <a:p>
            <a:pPr lvl="2" eaLnBrk="1" hangingPunct="1"/>
            <a:r>
              <a:rPr lang="en-US" dirty="0"/>
              <a:t>Term: 360 months</a:t>
            </a:r>
          </a:p>
          <a:p>
            <a:pPr lvl="2"/>
            <a:r>
              <a:rPr lang="en-US" dirty="0"/>
              <a:t>Payment: $954.831</a:t>
            </a:r>
          </a:p>
          <a:p>
            <a:pPr lvl="2" eaLnBrk="1" hangingPunct="1"/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22394-9785-48EF-BAEF-A9F9E5ED12D7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2787650" y="4876800"/>
            <a:ext cx="45704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latin typeface="Times New Roman" pitchFamily="18" charset="0"/>
              </a:rPr>
              <a:t>276     4/12 	           954.831       0</a:t>
            </a:r>
          </a:p>
        </p:txBody>
      </p:sp>
      <p:sp>
        <p:nvSpPr>
          <p:cNvPr id="200715" name="Text Box 11"/>
          <p:cNvSpPr txBox="1">
            <a:spLocks noChangeArrowheads="1"/>
          </p:cNvSpPr>
          <p:nvPr/>
        </p:nvSpPr>
        <p:spPr bwMode="auto">
          <a:xfrm>
            <a:off x="2743200" y="5791200"/>
            <a:ext cx="30971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latin typeface="Times New Roman" pitchFamily="18" charset="0"/>
              </a:rPr>
              <a:t>        	        172,118.94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7200" y="5080000"/>
            <a:ext cx="1905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solidFill>
                  <a:srgbClr val="303F70"/>
                </a:solidFill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# of months remaining after 7 yrs. (23 × 12)</a:t>
            </a:r>
          </a:p>
        </p:txBody>
      </p:sp>
      <p:sp>
        <p:nvSpPr>
          <p:cNvPr id="33800" name="Line 15"/>
          <p:cNvSpPr>
            <a:spLocks noChangeShapeType="1"/>
          </p:cNvSpPr>
          <p:nvPr/>
        </p:nvSpPr>
        <p:spPr bwMode="auto">
          <a:xfrm flipV="1">
            <a:off x="1828800" y="5080000"/>
            <a:ext cx="9144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2819400" y="5334000"/>
            <a:ext cx="4616450" cy="381000"/>
            <a:chOff x="1941" y="2104"/>
            <a:chExt cx="6480" cy="360"/>
          </a:xfrm>
        </p:grpSpPr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0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191000" y="3124200"/>
            <a:ext cx="4419600" cy="1219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4"/>
              </a:buClr>
              <a:buSzPct val="80000"/>
              <a:buFont typeface="Wingdings" pitchFamily="2" charset="2"/>
              <a:buChar char="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/>
              <a:t>Remaining loan balance at any time = PV of remaining payments, discounting at contract interest rate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0D513A-DF84-7395-1D1C-D777E9140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97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5575"/>
            <a:ext cx="87630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Summary of Effect of Prepayment on Lender’s Yield </a:t>
            </a:r>
            <a:r>
              <a:rPr lang="en-US" sz="3200" dirty="0"/>
              <a:t>&amp;</a:t>
            </a:r>
            <a:r>
              <a:rPr lang="en-US" sz="3600" dirty="0"/>
              <a:t> EBC </a:t>
            </a:r>
          </a:p>
        </p:txBody>
      </p:sp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1295400" y="2279650"/>
            <a:ext cx="54823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dirty="0">
                <a:latin typeface="Times New Roman" pitchFamily="18" charset="0"/>
              </a:rPr>
              <a:t> 84	        -193,000	954.831 172,118.94</a:t>
            </a:r>
          </a:p>
        </p:txBody>
      </p:sp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1219200" y="3146425"/>
            <a:ext cx="4871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dirty="0">
                <a:latin typeface="Times New Roman" pitchFamily="18" charset="0"/>
              </a:rPr>
              <a:t>           4.62%  </a:t>
            </a:r>
            <a:r>
              <a:rPr lang="en-US" sz="2200" dirty="0">
                <a:latin typeface="Times New Roman" pitchFamily="18" charset="0"/>
              </a:rPr>
              <a:t>(4.30% w/o prepayment)</a:t>
            </a:r>
          </a:p>
        </p:txBody>
      </p:sp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838200" y="1610380"/>
            <a:ext cx="30133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dirty="0">
                <a:latin typeface="Book Antiqua" pitchFamily="18" charset="0"/>
              </a:rPr>
              <a:t>Lender’s Yield</a:t>
            </a:r>
          </a:p>
        </p:txBody>
      </p:sp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1327150" y="2743200"/>
            <a:ext cx="4616450" cy="381000"/>
            <a:chOff x="1941" y="2104"/>
            <a:chExt cx="6480" cy="360"/>
          </a:xfrm>
        </p:grpSpPr>
        <p:sp>
          <p:nvSpPr>
            <p:cNvPr id="22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23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24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5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6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1371600" y="3429000"/>
            <a:ext cx="19351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dirty="0">
                <a:latin typeface="Times New Roman" pitchFamily="18" charset="0"/>
              </a:rPr>
              <a:t>     </a:t>
            </a:r>
            <a:r>
              <a:rPr lang="en-US" dirty="0">
                <a:latin typeface="Times New Roman" pitchFamily="18" charset="0"/>
              </a:rPr>
              <a:t>(0.38541 × 12)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3175" y="3276600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1400" dirty="0">
                <a:latin typeface="+mn-lt"/>
              </a:rPr>
              <a:t>7-year holding period</a:t>
            </a:r>
          </a:p>
        </p:txBody>
      </p:sp>
      <p:sp>
        <p:nvSpPr>
          <p:cNvPr id="37" name="Line 15"/>
          <p:cNvSpPr>
            <a:spLocks noChangeShapeType="1"/>
          </p:cNvSpPr>
          <p:nvPr/>
        </p:nvSpPr>
        <p:spPr bwMode="auto">
          <a:xfrm flipV="1">
            <a:off x="609600" y="2590800"/>
            <a:ext cx="79375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85B2D738-4E84-4EBC-AF43-FE466237B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775" y="2819400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1400" dirty="0">
                <a:latin typeface="+mn-lt"/>
              </a:rPr>
              <a:t>RMB at end of year 7</a:t>
            </a: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D8E8758A-4822-48C2-A011-67EE34378FA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80309" y="2741315"/>
            <a:ext cx="328464" cy="213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F6F1061-06D9-0A8A-FC13-A669B32A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476999"/>
            <a:ext cx="7767315" cy="27432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70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5575"/>
            <a:ext cx="87630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Summary of Effect of Prepayment on Lender’s Yield </a:t>
            </a:r>
            <a:r>
              <a:rPr lang="en-US" sz="3200" dirty="0"/>
              <a:t>&amp;</a:t>
            </a:r>
            <a:r>
              <a:rPr lang="en-US" sz="3600" dirty="0"/>
              <a:t> EBC </a:t>
            </a:r>
          </a:p>
        </p:txBody>
      </p:sp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1295400" y="2279650"/>
            <a:ext cx="54823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dirty="0">
                <a:latin typeface="Times New Roman" pitchFamily="18" charset="0"/>
              </a:rPr>
              <a:t> 84	        -193,000	954.831 172,118.94</a:t>
            </a:r>
          </a:p>
        </p:txBody>
      </p:sp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1219200" y="3146425"/>
            <a:ext cx="4871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dirty="0">
                <a:latin typeface="Times New Roman" pitchFamily="18" charset="0"/>
              </a:rPr>
              <a:t>           4.62%  </a:t>
            </a:r>
            <a:r>
              <a:rPr lang="en-US" sz="2200" dirty="0">
                <a:latin typeface="Times New Roman" pitchFamily="18" charset="0"/>
              </a:rPr>
              <a:t>(4.30% w/o prepayment)</a:t>
            </a:r>
          </a:p>
        </p:txBody>
      </p:sp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838200" y="1610380"/>
            <a:ext cx="30133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dirty="0">
                <a:latin typeface="Book Antiqua" pitchFamily="18" charset="0"/>
              </a:rPr>
              <a:t>Lender’s Yield</a:t>
            </a:r>
          </a:p>
        </p:txBody>
      </p:sp>
      <p:sp>
        <p:nvSpPr>
          <p:cNvPr id="22536" name="Text Box 18"/>
          <p:cNvSpPr txBox="1">
            <a:spLocks noChangeArrowheads="1"/>
          </p:cNvSpPr>
          <p:nvPr/>
        </p:nvSpPr>
        <p:spPr bwMode="auto">
          <a:xfrm>
            <a:off x="1371600" y="4648200"/>
            <a:ext cx="5508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dirty="0">
                <a:latin typeface="Times New Roman" pitchFamily="18" charset="0"/>
              </a:rPr>
              <a:t> 84              - 191,000  954.831 172,118.94</a:t>
            </a:r>
          </a:p>
        </p:txBody>
      </p:sp>
      <p:sp>
        <p:nvSpPr>
          <p:cNvPr id="22537" name="Text Box 19"/>
          <p:cNvSpPr txBox="1">
            <a:spLocks noChangeArrowheads="1"/>
          </p:cNvSpPr>
          <p:nvPr/>
        </p:nvSpPr>
        <p:spPr bwMode="auto">
          <a:xfrm>
            <a:off x="1238250" y="5562600"/>
            <a:ext cx="4794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dirty="0">
                <a:latin typeface="Times New Roman" pitchFamily="18" charset="0"/>
              </a:rPr>
              <a:t>           4.81%  </a:t>
            </a:r>
            <a:r>
              <a:rPr lang="en-US" sz="2200" dirty="0">
                <a:latin typeface="Times New Roman" pitchFamily="18" charset="0"/>
              </a:rPr>
              <a:t>(4.38% w/o prepayment)</a:t>
            </a:r>
          </a:p>
        </p:txBody>
      </p:sp>
      <p:sp>
        <p:nvSpPr>
          <p:cNvPr id="22538" name="Text Box 20"/>
          <p:cNvSpPr txBox="1">
            <a:spLocks noChangeArrowheads="1"/>
          </p:cNvSpPr>
          <p:nvPr/>
        </p:nvSpPr>
        <p:spPr bwMode="auto">
          <a:xfrm>
            <a:off x="914400" y="3886200"/>
            <a:ext cx="41761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dirty="0">
                <a:latin typeface="+mn-lt"/>
              </a:rPr>
              <a:t>Effective Borrowing Cost</a:t>
            </a:r>
          </a:p>
        </p:txBody>
      </p:sp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1327150" y="2743200"/>
            <a:ext cx="4616450" cy="381000"/>
            <a:chOff x="1941" y="2104"/>
            <a:chExt cx="6480" cy="360"/>
          </a:xfrm>
        </p:grpSpPr>
        <p:sp>
          <p:nvSpPr>
            <p:cNvPr id="22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23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24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5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6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grpSp>
        <p:nvGrpSpPr>
          <p:cNvPr id="27" name="Group 3"/>
          <p:cNvGrpSpPr>
            <a:grpSpLocks/>
          </p:cNvGrpSpPr>
          <p:nvPr/>
        </p:nvGrpSpPr>
        <p:grpSpPr bwMode="auto">
          <a:xfrm>
            <a:off x="1371600" y="5105400"/>
            <a:ext cx="4616450" cy="381000"/>
            <a:chOff x="1941" y="2104"/>
            <a:chExt cx="6480" cy="360"/>
          </a:xfrm>
        </p:grpSpPr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29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1371600" y="3429000"/>
            <a:ext cx="19351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dirty="0">
                <a:latin typeface="Times New Roman" pitchFamily="18" charset="0"/>
              </a:rPr>
              <a:t>     </a:t>
            </a:r>
            <a:r>
              <a:rPr lang="en-US" dirty="0">
                <a:latin typeface="Times New Roman" pitchFamily="18" charset="0"/>
              </a:rPr>
              <a:t>(0.38541 × 12)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6805429" y="3352800"/>
            <a:ext cx="2262371" cy="1219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4"/>
              </a:buClr>
              <a:buSzPct val="80000"/>
              <a:buFont typeface="Wingdings" pitchFamily="2" charset="2"/>
              <a:buChar char="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/>
              <a:t>Be consistent with your “+” and “-”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371600" y="5862935"/>
            <a:ext cx="19351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dirty="0">
                <a:latin typeface="Times New Roman" pitchFamily="18" charset="0"/>
              </a:rPr>
              <a:t>     </a:t>
            </a:r>
            <a:r>
              <a:rPr lang="en-US" dirty="0">
                <a:latin typeface="Times New Roman" pitchFamily="18" charset="0"/>
              </a:rPr>
              <a:t>(0.40069 × 12)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DBCDB2-3E7D-8449-E792-149D31534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DD8084-2655-A3CD-B1C5-2F518246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24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00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On Your Own Practice Problem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4495800"/>
          </a:xfrm>
        </p:spPr>
        <p:txBody>
          <a:bodyPr>
            <a:normAutofit/>
          </a:bodyPr>
          <a:lstStyle/>
          <a:p>
            <a:pPr marL="0" indent="0">
              <a:lnSpc>
                <a:spcPts val="2800"/>
              </a:lnSpc>
              <a:spcBef>
                <a:spcPts val="600"/>
              </a:spcBef>
              <a:buNone/>
              <a:defRPr/>
            </a:pPr>
            <a:r>
              <a:rPr lang="en-US" dirty="0"/>
              <a:t>On the following loan, what is the effective borrowing cost if the loan is prepaid six years after origination?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defRPr/>
            </a:pPr>
            <a:r>
              <a:rPr lang="en-US" sz="2400" dirty="0"/>
              <a:t>Annual interest rate: 7%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defRPr/>
            </a:pPr>
            <a:r>
              <a:rPr lang="en-US" sz="2400" dirty="0"/>
              <a:t>Loan term: 15 years (180 months)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defRPr/>
            </a:pPr>
            <a:r>
              <a:rPr lang="en-US" sz="2400" dirty="0"/>
              <a:t>Payment frequency: monthly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defRPr/>
            </a:pPr>
            <a:r>
              <a:rPr lang="en-US" sz="2400" dirty="0"/>
              <a:t>Loan amount: $100,000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defRPr/>
            </a:pPr>
            <a:r>
              <a:rPr lang="en-US" sz="2400" dirty="0"/>
              <a:t>Total up-front financing costs </a:t>
            </a:r>
            <a:r>
              <a:rPr lang="en-US" sz="2000" dirty="0"/>
              <a:t>(including fees paid to 3</a:t>
            </a:r>
            <a:r>
              <a:rPr lang="en-US" sz="2000" baseline="30000" dirty="0"/>
              <a:t>rd</a:t>
            </a:r>
            <a:r>
              <a:rPr lang="en-US" sz="2000" dirty="0"/>
              <a:t> parties): </a:t>
            </a:r>
            <a:r>
              <a:rPr lang="en-US" sz="2400" dirty="0"/>
              <a:t>$7,000</a:t>
            </a:r>
          </a:p>
          <a:p>
            <a:pPr marL="118872" indent="0" eaLnBrk="1" hangingPunct="1">
              <a:lnSpc>
                <a:spcPts val="2800"/>
              </a:lnSpc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6F1061-06D9-0A8A-FC13-A669B32A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476999"/>
            <a:ext cx="7767315" cy="27432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601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/>
              <a:t>Chapter 15, Test Problem #9</a:t>
            </a:r>
            <a:endParaRPr lang="en-US" sz="36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524000"/>
            <a:ext cx="8610600" cy="4876800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step: solve for the payment, which is </a:t>
            </a:r>
            <a:r>
              <a:rPr lang="en-US" sz="2800" b="1" dirty="0"/>
              <a:t>$898.828</a:t>
            </a:r>
            <a:r>
              <a:rPr lang="en-US" sz="2800" dirty="0"/>
              <a:t>, with the following calculator keystrokes: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</a:t>
            </a:r>
            <a:r>
              <a:rPr lang="en-US" sz="2200" dirty="0"/>
              <a:t>(N = 180; I/YR = 7/12; PV = $100,000; PMT = ?; FV = 0)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step: solve for loan balance at end of 6 years, which is </a:t>
            </a:r>
            <a:r>
              <a:rPr lang="en-US" sz="2800" b="1" dirty="0"/>
              <a:t>$71,870.17</a:t>
            </a:r>
            <a:endParaRPr lang="en-US" sz="2400" b="1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sz="2200" dirty="0"/>
              <a:t>(N = 108; I/YR = 7/12; PV = ?; PMT = $898.828; FV = 0)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step: solve for EBC, which is equal to </a:t>
            </a:r>
            <a:r>
              <a:rPr lang="en-US" b="1" dirty="0"/>
              <a:t>8.70</a:t>
            </a:r>
            <a:r>
              <a:rPr lang="en-US" sz="2800" b="1" dirty="0"/>
              <a:t>%</a:t>
            </a:r>
            <a:r>
              <a:rPr lang="en-US" sz="2800" dirty="0"/>
              <a:t> </a:t>
            </a:r>
            <a:r>
              <a:rPr lang="en-US" sz="2400" dirty="0"/>
              <a:t>(0.72504 × 12)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</a:t>
            </a:r>
            <a:r>
              <a:rPr lang="en-US" sz="2200" dirty="0"/>
              <a:t>(N = 72; I/YR = ?; PV = $93,000; PMT = -$898.828; FV = -71,870.17)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175" y="4676001"/>
            <a:ext cx="2892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+mn-lt"/>
              </a:rPr>
              <a:t>Months remaining on loan after 6 years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05740" y="6337160"/>
            <a:ext cx="30448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+mn-lt"/>
              </a:rPr>
              <a:t>Months loan will be outstanding (6*12)</a:t>
            </a:r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 flipV="1">
            <a:off x="1600200" y="45720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 flipV="1">
            <a:off x="1752600" y="62484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B25C3B-80D9-7903-64CF-223BD7290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" y="6507480"/>
            <a:ext cx="7691115" cy="274320"/>
          </a:xfrm>
        </p:spPr>
        <p:txBody>
          <a:bodyPr/>
          <a:lstStyle/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12B4A5-B40D-F83A-1FC4-F2520F9C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26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44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" y="152400"/>
            <a:ext cx="8637270" cy="1216025"/>
          </a:xfrm>
        </p:spPr>
        <p:txBody>
          <a:bodyPr/>
          <a:lstStyle/>
          <a:p>
            <a:pPr eaLnBrk="1" hangingPunct="1"/>
            <a:r>
              <a:rPr lang="en-US" sz="3600" dirty="0"/>
              <a:t>Interaction of EBC, Points, </a:t>
            </a:r>
            <a:r>
              <a:rPr lang="en-US" sz="3200" dirty="0"/>
              <a:t>&amp;</a:t>
            </a:r>
            <a:r>
              <a:rPr lang="en-US" sz="3600" dirty="0"/>
              <a:t> Holding Period</a:t>
            </a:r>
          </a:p>
        </p:txBody>
      </p:sp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140B2-46CD-4FA8-96F3-FBDB7A615844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202808" name="Text Box 56"/>
          <p:cNvSpPr txBox="1">
            <a:spLocks noChangeArrowheads="1"/>
          </p:cNvSpPr>
          <p:nvPr/>
        </p:nvSpPr>
        <p:spPr bwMode="auto">
          <a:xfrm>
            <a:off x="457200" y="5212080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+mn-lt"/>
              </a:rPr>
              <a:t>Based on 30-year, $200,000, fixed payment mortgage with contract interest rate of 6.0% and other up-front financing costs of $3,000 </a:t>
            </a:r>
          </a:p>
        </p:txBody>
      </p:sp>
      <p:sp>
        <p:nvSpPr>
          <p:cNvPr id="6" name="Text Box 56"/>
          <p:cNvSpPr txBox="1">
            <a:spLocks noChangeArrowheads="1"/>
          </p:cNvSpPr>
          <p:nvPr/>
        </p:nvSpPr>
        <p:spPr bwMode="auto">
          <a:xfrm>
            <a:off x="457200" y="5852160"/>
            <a:ext cx="838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Book Antiqua" pitchFamily="18" charset="0"/>
              </a:rPr>
              <a:t>Note: Interest rate is held constant in Exhibit 15-1; actually, contract interest rates would decrease as points paid by borrower increase 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379504" y="1524000"/>
            <a:ext cx="1802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dirty="0">
                <a:latin typeface="+mn-lt"/>
              </a:rPr>
              <a:t>Exhibit 15-1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B7BF22-01A2-A0CE-9436-DF155082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E2548-9374-F743-4973-F3213CE07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957387"/>
            <a:ext cx="8420100" cy="29432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Implications of Up-Front Financing Costs?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8938260" cy="4530725"/>
          </a:xfrm>
        </p:spPr>
        <p:txBody>
          <a:bodyPr/>
          <a:lstStyle/>
          <a:p>
            <a:pPr eaLnBrk="1" hangingPunct="1"/>
            <a:r>
              <a:rPr lang="en-US" dirty="0"/>
              <a:t>Borrowers who expect to move relatively soon should </a:t>
            </a:r>
          </a:p>
          <a:p>
            <a:pPr lvl="1"/>
            <a:r>
              <a:rPr lang="en-US" dirty="0"/>
              <a:t>pay few or no discount points </a:t>
            </a:r>
            <a:r>
              <a:rPr lang="en-US" sz="2000" dirty="0"/>
              <a:t>&amp;</a:t>
            </a:r>
            <a:r>
              <a:rPr lang="en-US" dirty="0"/>
              <a:t> a slightly higher contract rate</a:t>
            </a:r>
          </a:p>
          <a:p>
            <a:pPr eaLnBrk="1" hangingPunct="1"/>
            <a:r>
              <a:rPr lang="en-US" dirty="0"/>
              <a:t>Borrowers who expect to keep loan outstanding for a long period should </a:t>
            </a:r>
          </a:p>
          <a:p>
            <a:pPr lvl="1"/>
            <a:r>
              <a:rPr lang="en-US" dirty="0"/>
              <a:t>consider paying discount points to </a:t>
            </a:r>
            <a:r>
              <a:rPr lang="en-US" b="1" dirty="0"/>
              <a:t>buy down</a:t>
            </a:r>
            <a:r>
              <a:rPr lang="en-US" dirty="0"/>
              <a:t> the contract interest rate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ABDE4-9482-4011-8FAE-B6CC83A9A4F7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E0B51B-63ED-BC33-FA28-D0BBF3F99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612663-AD62-D4BE-0A6C-CBD087666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420" y="5099303"/>
            <a:ext cx="8077200" cy="1499616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39639D"/>
                </a:solidFill>
              </a:rPr>
              <a:t>Alternative Loan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246E2-AB4B-13AD-8E88-D1F9093D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schemeClr val="tx1"/>
                </a:solidFill>
              </a:rPr>
              <a:pPr/>
              <a:t>29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F1061-06D9-0A8A-FC13-A669B32A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32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Valuing a Series of Loan Payments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2057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What would the value of these payments be to a lender who can earn 6% on other loans?</a:t>
            </a:r>
          </a:p>
          <a:p>
            <a:pPr lvl="1" eaLnBrk="1" hangingPunct="1"/>
            <a:r>
              <a:rPr lang="en-US" dirty="0"/>
              <a:t>360 level payments</a:t>
            </a:r>
          </a:p>
          <a:p>
            <a:pPr lvl="1" eaLnBrk="1" hangingPunct="1"/>
            <a:r>
              <a:rPr lang="en-US" dirty="0"/>
              <a:t>$1,000 each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BD802-5201-4CCA-84E2-15CFC783CA71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189450" name="Text Box 10"/>
          <p:cNvSpPr txBox="1">
            <a:spLocks noChangeArrowheads="1"/>
          </p:cNvSpPr>
          <p:nvPr/>
        </p:nvSpPr>
        <p:spPr bwMode="auto">
          <a:xfrm>
            <a:off x="2263775" y="3657600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360      6/12		  1,000	        0</a:t>
            </a:r>
          </a:p>
        </p:txBody>
      </p: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2187575" y="4572000"/>
            <a:ext cx="475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        166,791.61		</a:t>
            </a:r>
          </a:p>
        </p:txBody>
      </p:sp>
      <p:sp>
        <p:nvSpPr>
          <p:cNvPr id="19463" name="Text Box 12"/>
          <p:cNvSpPr txBox="1">
            <a:spLocks noChangeArrowheads="1"/>
          </p:cNvSpPr>
          <p:nvPr/>
        </p:nvSpPr>
        <p:spPr bwMode="auto">
          <a:xfrm>
            <a:off x="1317625" y="2659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2317750" y="4114800"/>
            <a:ext cx="4616450" cy="381000"/>
            <a:chOff x="1941" y="2104"/>
            <a:chExt cx="6480" cy="360"/>
          </a:xfrm>
        </p:grpSpPr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9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8A3958-AD95-C582-BAF7-85790AE2D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14325"/>
            <a:ext cx="8610600" cy="828675"/>
          </a:xfrm>
        </p:spPr>
        <p:txBody>
          <a:bodyPr/>
          <a:lstStyle/>
          <a:p>
            <a:pPr eaLnBrk="1" hangingPunct="1"/>
            <a:r>
              <a:rPr lang="en-US" sz="3600" dirty="0"/>
              <a:t>30-Year Loans vs. 15-Year Loans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A0753-D071-4D04-B389-A5FA8D2448E9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204831" name="Text Box 31"/>
          <p:cNvSpPr txBox="1">
            <a:spLocks noChangeArrowheads="1"/>
          </p:cNvSpPr>
          <p:nvPr/>
        </p:nvSpPr>
        <p:spPr bwMode="auto">
          <a:xfrm>
            <a:off x="457200" y="4800600"/>
            <a:ext cx="82060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Question:  Which is the better loan for a borrower</a:t>
            </a:r>
            <a:r>
              <a:rPr lang="en-US" sz="2800" dirty="0">
                <a:latin typeface="Times New Roman" pitchFamily="18" charset="0"/>
              </a:rPr>
              <a:t>?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76200" y="1610380"/>
            <a:ext cx="8921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Exhibit 15-2: Total interest paid on 6% LPM of $250,000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916CA2-D8DE-0097-BB43-8E032F5B5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653A7-48EA-C365-F7FB-B1B4EE281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2357437"/>
            <a:ext cx="8334375" cy="2143125"/>
          </a:xfrm>
          <a:prstGeom prst="rect">
            <a:avLst/>
          </a:prstGeom>
        </p:spPr>
      </p:pic>
      <p:sp>
        <p:nvSpPr>
          <p:cNvPr id="3" name="Text Box 11">
            <a:extLst>
              <a:ext uri="{FF2B5EF4-FFF2-40B4-BE49-F238E27FC236}">
                <a16:creationId xmlns:a16="http://schemas.microsoft.com/office/drawing/2014/main" id="{69D49846-5540-3549-C35A-B064F2C1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75" y="2328446"/>
            <a:ext cx="1825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1600" dirty="0">
                <a:latin typeface="+mn-lt"/>
              </a:rPr>
              <a:t>$610.76 difference</a:t>
            </a:r>
          </a:p>
        </p:txBody>
      </p:sp>
      <p:sp>
        <p:nvSpPr>
          <p:cNvPr id="5" name="Line 15">
            <a:extLst>
              <a:ext uri="{FF2B5EF4-FFF2-40B4-BE49-F238E27FC236}">
                <a16:creationId xmlns:a16="http://schemas.microsoft.com/office/drawing/2014/main" id="{80D24AF1-D316-8650-327D-6B83AE53C4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600980"/>
            <a:ext cx="381000" cy="3660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Implications for 30-Year </a:t>
            </a:r>
            <a:r>
              <a:rPr lang="en-US" sz="3200" dirty="0"/>
              <a:t>&amp;</a:t>
            </a:r>
            <a:r>
              <a:rPr lang="en-US" sz="3600" dirty="0"/>
              <a:t> 15-Year Loans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ts val="3600"/>
              </a:lnSpc>
            </a:pPr>
            <a:r>
              <a:rPr lang="en-US" dirty="0"/>
              <a:t>What is PV of $250,000, 30-yr loan @ 6%?</a:t>
            </a:r>
          </a:p>
          <a:p>
            <a:pPr eaLnBrk="1" hangingPunct="1">
              <a:lnSpc>
                <a:spcPts val="3600"/>
              </a:lnSpc>
            </a:pPr>
            <a:r>
              <a:rPr lang="en-US" dirty="0"/>
              <a:t>What is PV of $250,000, 15-yr loan @ 6%?</a:t>
            </a:r>
          </a:p>
          <a:p>
            <a:pPr eaLnBrk="1" hangingPunct="1">
              <a:lnSpc>
                <a:spcPts val="3600"/>
              </a:lnSpc>
            </a:pPr>
            <a:r>
              <a:rPr lang="en-US" dirty="0"/>
              <a:t>Conclusion: borrower is </a:t>
            </a:r>
            <a:r>
              <a:rPr lang="en-US" b="1" dirty="0"/>
              <a:t>indifferent</a:t>
            </a:r>
            <a:r>
              <a:rPr lang="en-US" dirty="0"/>
              <a:t> between the two loans, assuming:</a:t>
            </a:r>
          </a:p>
          <a:p>
            <a:pPr lvl="1" eaLnBrk="1" hangingPunct="1"/>
            <a:r>
              <a:rPr lang="en-US" dirty="0"/>
              <a:t>both loans are at a market interest rate</a:t>
            </a:r>
          </a:p>
          <a:p>
            <a:pPr lvl="1" eaLnBrk="1" hangingPunct="1"/>
            <a:r>
              <a:rPr lang="en-US" dirty="0"/>
              <a:t>borrower is unconstrained in borrowing (i.e., can afford higher monthly payment with 15-year loan)</a:t>
            </a:r>
          </a:p>
          <a:p>
            <a:endParaRPr lang="en-US" dirty="0"/>
          </a:p>
          <a:p>
            <a:r>
              <a:rPr lang="en-US" dirty="0"/>
              <a:t>But…15-year mortgages usually have lower interest rates, all else equal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02984-A1CF-4C1D-9070-4C743110B82D}" type="slidenum">
              <a:rPr lang="en-US" altLang="en-US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A4F65B-587D-1E72-D4D0-ECA721658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Alternative Amortization Schedules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51054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600"/>
              </a:spcBef>
            </a:pPr>
            <a:r>
              <a:rPr lang="en-US" dirty="0"/>
              <a:t>Interest-only mortgage 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Not typically observed with home loans 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More common with income property (CRE) loans</a:t>
            </a:r>
          </a:p>
          <a:p>
            <a:pPr eaLnBrk="1" hangingPunct="1">
              <a:spcBef>
                <a:spcPts val="600"/>
              </a:spcBef>
            </a:pPr>
            <a:r>
              <a:rPr lang="en-US" dirty="0"/>
              <a:t>Partially amortized mortgage 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Loan maturity/term is shorter than amortization period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Results in “balloon” payment at end of term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Very common in CRE lending</a:t>
            </a:r>
          </a:p>
          <a:p>
            <a:pPr eaLnBrk="1" hangingPunct="1">
              <a:spcBef>
                <a:spcPts val="600"/>
              </a:spcBef>
            </a:pPr>
            <a:r>
              <a:rPr lang="en-US" dirty="0"/>
              <a:t>Early payment mortgage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Most home loans allow borrowers to make unscheduled (“extra”) payments along with their monthly payment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These extra payments go toward reduction of the principal balance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E3616-4BBB-4B53-B493-B78FDA2791A7}" type="slidenum">
              <a:rPr lang="en-US" altLang="en-US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6182C1-40D5-9B83-9FAB-3579F9BD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“1/1” Adjustable Rate Mortgages without Caps: Exhibit 15-3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E6260-01E8-45AC-9B81-92DB4157B0A5}" type="slidenum">
              <a:rPr lang="en-US" altLang="en-US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090738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153280" y="6167735"/>
            <a:ext cx="6619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Be sure you can replicate each calculation with your calculator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A30033-84E9-7568-2D5F-7DEEB1948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2E62AA-029C-D23C-A6E7-3A81BD715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9555"/>
            <a:ext cx="7807320" cy="460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53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0175"/>
            <a:ext cx="8610600" cy="1241425"/>
          </a:xfrm>
        </p:spPr>
        <p:txBody>
          <a:bodyPr/>
          <a:lstStyle/>
          <a:p>
            <a:pPr eaLnBrk="1" hangingPunct="1"/>
            <a:r>
              <a:rPr lang="en-US" sz="3600" dirty="0"/>
              <a:t>“1/1” Adjustable Rate Mortgages with Caps: Exhibit 15-5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03A6E-2710-4B84-9FC6-414F816D25F1}" type="slidenum">
              <a:rPr lang="en-US" altLang="en-US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60020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0897BA-D23C-96AB-3500-35E6EBFE8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209BDD-A4F2-EC42-5432-2B0889CD0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53013"/>
            <a:ext cx="6858000" cy="500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585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cs typeface="Times New Roman" pitchFamily="18" charset="0"/>
              </a:rPr>
              <a:t>Practice Problem: ARM Mechanics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41910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cs typeface="Times New Roman" pitchFamily="18" charset="0"/>
              </a:rPr>
              <a:t>Assume: </a:t>
            </a:r>
          </a:p>
          <a:p>
            <a:pPr lvl="1" eaLnBrk="1" hangingPunct="1">
              <a:defRPr/>
            </a:pPr>
            <a:r>
              <a:rPr lang="en-US" sz="2000" dirty="0">
                <a:cs typeface="Times New Roman" pitchFamily="18" charset="0"/>
              </a:rPr>
              <a:t>$120,000 1-year ARM (payment adjusts annually) with a 30-year amortization schedule.  </a:t>
            </a:r>
          </a:p>
          <a:p>
            <a:pPr lvl="1" eaLnBrk="1" hangingPunct="1">
              <a:defRPr/>
            </a:pPr>
            <a:r>
              <a:rPr lang="en-US" sz="2000" dirty="0">
                <a:cs typeface="Times New Roman" pitchFamily="18" charset="0"/>
              </a:rPr>
              <a:t>Interest rate is tied to rate/yield on 1-year Treasury security. </a:t>
            </a:r>
          </a:p>
          <a:p>
            <a:pPr lvl="1" eaLnBrk="1" hangingPunct="1">
              <a:defRPr/>
            </a:pPr>
            <a:r>
              <a:rPr lang="en-US" sz="2000" dirty="0">
                <a:cs typeface="Times New Roman" pitchFamily="18" charset="0"/>
              </a:rPr>
              <a:t>The margin is 2.75 percentage points. </a:t>
            </a:r>
          </a:p>
          <a:p>
            <a:pPr lvl="1" eaLnBrk="1" hangingPunct="1">
              <a:defRPr/>
            </a:pPr>
            <a:r>
              <a:rPr lang="en-US" sz="2000" dirty="0">
                <a:cs typeface="Times New Roman" pitchFamily="18" charset="0"/>
              </a:rPr>
              <a:t>The first-year contract rate is 5.6% </a:t>
            </a:r>
          </a:p>
          <a:p>
            <a:pPr lvl="1" eaLnBrk="1" hangingPunct="1">
              <a:defRPr/>
            </a:pPr>
            <a:r>
              <a:rPr lang="en-US" sz="2000" dirty="0">
                <a:cs typeface="Times New Roman" pitchFamily="18" charset="0"/>
              </a:rPr>
              <a:t>Assume rate/yield on 1-yr T-Bills at the end of Year 1 (beginning of year 2) = 5.4%</a:t>
            </a:r>
          </a:p>
          <a:p>
            <a:pPr marL="344487" lvl="1" indent="0" eaLnBrk="1" hangingPunct="1">
              <a:buFont typeface="Wingdings" pitchFamily="2" charset="2"/>
              <a:buNone/>
              <a:defRPr/>
            </a:pPr>
            <a:endParaRPr lang="en-US" dirty="0"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48200" y="1600200"/>
            <a:ext cx="4343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n"/>
              <a:defRPr sz="2800">
                <a:solidFill>
                  <a:srgbClr val="303F70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q"/>
              <a:defRPr sz="2400">
                <a:solidFill>
                  <a:srgbClr val="303F70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n"/>
              <a:defRPr sz="2200">
                <a:solidFill>
                  <a:srgbClr val="303F70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q"/>
              <a:defRPr sz="2000">
                <a:solidFill>
                  <a:srgbClr val="303F70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§"/>
              <a:defRPr sz="1800">
                <a:solidFill>
                  <a:srgbClr val="303F70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§"/>
              <a:defRPr sz="2000">
                <a:solidFill>
                  <a:srgbClr val="303F70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§"/>
              <a:defRPr sz="2000">
                <a:solidFill>
                  <a:srgbClr val="303F70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§"/>
              <a:defRPr sz="2000">
                <a:solidFill>
                  <a:srgbClr val="303F70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§"/>
              <a:defRPr sz="2000">
                <a:solidFill>
                  <a:srgbClr val="303F70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cs typeface="Times New Roman" pitchFamily="18" charset="0"/>
              </a:rPr>
              <a:t>Questions: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000" dirty="0">
                <a:cs typeface="Times New Roman" pitchFamily="18" charset="0"/>
              </a:rPr>
              <a:t>What is the monthly payment in year 1?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000" dirty="0">
                <a:cs typeface="Times New Roman" pitchFamily="18" charset="0"/>
              </a:rPr>
              <a:t>What will be the remaining mortgage balance at the end of year 1? 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000" dirty="0">
                <a:cs typeface="Times New Roman" pitchFamily="18" charset="0"/>
              </a:rPr>
              <a:t>What will be the mortgage rate in year 2?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000" dirty="0">
                <a:cs typeface="Times New Roman" pitchFamily="18" charset="0"/>
              </a:rPr>
              <a:t>What will be the monthly payment in year 2?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000" dirty="0">
                <a:cs typeface="Times New Roman" pitchFamily="18" charset="0"/>
              </a:rPr>
              <a:t>What will be the mortgage rate in year two if the loan has 2% annual caps?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cs typeface="Times New Roman" pitchFamily="18" charset="0"/>
              </a:rPr>
              <a:t> 		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E4E21A-02EA-7C2F-9069-ADA0DEB15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B6091C-25FB-A190-F4CD-DF862600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35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83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itchFamily="18" charset="0"/>
              </a:rPr>
              <a:t>Practice Problem: ARM Mechanics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3058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>
                <a:cs typeface="Times New Roman" pitchFamily="18" charset="0"/>
              </a:rPr>
              <a:t>1.  Monthly payment in year 1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cs typeface="Times New Roman" pitchFamily="18" charset="0"/>
              </a:rPr>
              <a:t>		PMT</a:t>
            </a:r>
            <a:r>
              <a:rPr lang="en-US" sz="2400" baseline="-30000" dirty="0">
                <a:cs typeface="Times New Roman" pitchFamily="18" charset="0"/>
              </a:rPr>
              <a:t>1  	</a:t>
            </a:r>
            <a:r>
              <a:rPr lang="en-US" sz="2400" dirty="0">
                <a:cs typeface="Times New Roman" pitchFamily="18" charset="0"/>
              </a:rPr>
              <a:t>= $688.895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000" dirty="0">
                <a:cs typeface="Times New Roman" pitchFamily="18" charset="0"/>
              </a:rPr>
              <a:t>		(N = 360; I/YR = 5.6/12; PV = 120,000; PMT = ? , FV = 0)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000" dirty="0">
                <a:cs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400" dirty="0">
                <a:cs typeface="Times New Roman" pitchFamily="18" charset="0"/>
              </a:rPr>
              <a:t>2.</a:t>
            </a:r>
            <a:r>
              <a:rPr lang="en-US" dirty="0">
                <a:cs typeface="Times New Roman" pitchFamily="18" charset="0"/>
              </a:rPr>
              <a:t>  </a:t>
            </a:r>
            <a:r>
              <a:rPr lang="en-US" sz="2400" dirty="0">
                <a:cs typeface="Times New Roman" pitchFamily="18" charset="0"/>
              </a:rPr>
              <a:t>Remaining mortgage balance at end of year 1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cs typeface="Times New Roman" pitchFamily="18" charset="0"/>
              </a:rPr>
              <a:t> 		RMB</a:t>
            </a:r>
            <a:r>
              <a:rPr lang="en-US" sz="2400" baseline="-30000" dirty="0">
                <a:cs typeface="Times New Roman" pitchFamily="18" charset="0"/>
              </a:rPr>
              <a:t>1 	</a:t>
            </a:r>
            <a:r>
              <a:rPr lang="en-US" sz="2400" dirty="0">
                <a:cs typeface="Times New Roman" pitchFamily="18" charset="0"/>
              </a:rPr>
              <a:t>= $118,412.94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>
                <a:cs typeface="Times New Roman" pitchFamily="18" charset="0"/>
              </a:rPr>
              <a:t>		(N = 348 I/YR = 5.6/12; PV = ?; PMT = 688.895, FV = 0)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2000" dirty="0"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400" dirty="0">
                <a:cs typeface="Times New Roman" pitchFamily="18" charset="0"/>
              </a:rPr>
              <a:t>3.</a:t>
            </a:r>
            <a:r>
              <a:rPr lang="en-US" dirty="0">
                <a:cs typeface="Times New Roman" pitchFamily="18" charset="0"/>
              </a:rPr>
              <a:t>  </a:t>
            </a:r>
            <a:r>
              <a:rPr lang="en-US" sz="2400" dirty="0">
                <a:cs typeface="Times New Roman" pitchFamily="18" charset="0"/>
              </a:rPr>
              <a:t>Mortgage rate in year 2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cs typeface="Times New Roman" pitchFamily="18" charset="0"/>
              </a:rPr>
              <a:t> 			i</a:t>
            </a:r>
            <a:r>
              <a:rPr lang="en-US" sz="2400" baseline="-30000" dirty="0">
                <a:cs typeface="Times New Roman" pitchFamily="18" charset="0"/>
              </a:rPr>
              <a:t>2</a:t>
            </a:r>
            <a:r>
              <a:rPr lang="en-US" sz="2400" dirty="0">
                <a:cs typeface="Times New Roman" pitchFamily="18" charset="0"/>
              </a:rPr>
              <a:t> = 1 </a:t>
            </a:r>
            <a:r>
              <a:rPr lang="en-US" sz="2400" dirty="0" err="1">
                <a:cs typeface="Times New Roman" pitchFamily="18" charset="0"/>
              </a:rPr>
              <a:t>Yr</a:t>
            </a:r>
            <a:r>
              <a:rPr lang="en-US" sz="2400" dirty="0">
                <a:cs typeface="Times New Roman" pitchFamily="18" charset="0"/>
              </a:rPr>
              <a:t> T-Bill Rate + Margin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cs typeface="Times New Roman" pitchFamily="18" charset="0"/>
              </a:rPr>
              <a:t>			   = 5.4% + 2.75%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cs typeface="Times New Roman" pitchFamily="18" charset="0"/>
              </a:rPr>
              <a:t>	   		   = 8.15% 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>
              <a:cs typeface="Times New Roman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BC66A7-FF0C-CE38-1235-BE29FE785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C02B50-8993-D14C-47EA-BC033171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36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182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itchFamily="18" charset="0"/>
              </a:rPr>
              <a:t>Practice Problem: ARM Mechanics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305800" cy="4800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cs typeface="Times New Roman" pitchFamily="18" charset="0"/>
              </a:rPr>
              <a:t>4.  Monthly payment in year 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cs typeface="Times New Roman" pitchFamily="18" charset="0"/>
              </a:rPr>
              <a:t>	  	PMT</a:t>
            </a:r>
            <a:r>
              <a:rPr lang="en-US" sz="2400" baseline="-30000" dirty="0">
                <a:cs typeface="Times New Roman" pitchFamily="18" charset="0"/>
              </a:rPr>
              <a:t>2 </a:t>
            </a:r>
            <a:r>
              <a:rPr lang="en-US" sz="2400" dirty="0">
                <a:cs typeface="Times New Roman" pitchFamily="18" charset="0"/>
              </a:rPr>
              <a:t>= $888.49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400" dirty="0">
                <a:cs typeface="Times New Roman" pitchFamily="18" charset="0"/>
              </a:rPr>
              <a:t>		</a:t>
            </a:r>
            <a:r>
              <a:rPr lang="en-US" sz="2000" dirty="0">
                <a:cs typeface="Times New Roman" pitchFamily="18" charset="0"/>
              </a:rPr>
              <a:t>(N = 348 I/YR = 8.15/12; PV = $118,412.94; PMT = ?; FV = 0)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2000" dirty="0">
              <a:cs typeface="Times New Roman" pitchFamily="18" charset="0"/>
            </a:endParaRPr>
          </a:p>
          <a:p>
            <a:pPr marL="438150" indent="-438150"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dirty="0">
                <a:cs typeface="Times New Roman" pitchFamily="18" charset="0"/>
              </a:rPr>
              <a:t>5.  Mortgage rate in year 2 with a 2% annual cap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cs typeface="Times New Roman" pitchFamily="18" charset="0"/>
              </a:rPr>
              <a:t>		i</a:t>
            </a:r>
            <a:r>
              <a:rPr lang="en-US" sz="2400" baseline="-30000" dirty="0">
                <a:cs typeface="Times New Roman" pitchFamily="18" charset="0"/>
              </a:rPr>
              <a:t>2  </a:t>
            </a:r>
            <a:r>
              <a:rPr lang="en-US" sz="2400" dirty="0">
                <a:cs typeface="Times New Roman" pitchFamily="18" charset="0"/>
              </a:rPr>
              <a:t>= Min[5.4% + 2.75%, 5.6% + 2.0%]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cs typeface="Times New Roman" pitchFamily="18" charset="0"/>
              </a:rPr>
              <a:t>   		    = Min[8.15%, 7.6%]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cs typeface="Times New Roman" pitchFamily="18" charset="0"/>
              </a:rPr>
              <a:t>   		    = 7.6%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>
              <a:cs typeface="Times New Roman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667AF1-FCAD-4632-F25F-CE3C9BEA0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E96746-9C64-DD19-244A-963313B23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37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15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Adjustable Rate Mortgages: Other Options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4625609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/>
              <a:t>3 year/1 year ARM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Interest rate fixed for 3 years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Adjusts annually thereafter on the anniversary of loan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Loan is fully amortized over, say, 25 or 30 yrs.</a:t>
            </a:r>
          </a:p>
          <a:p>
            <a:pPr eaLnBrk="1" hangingPunct="1">
              <a:spcBef>
                <a:spcPts val="600"/>
              </a:spcBef>
            </a:pPr>
            <a:r>
              <a:rPr lang="en-US" dirty="0"/>
              <a:t>5/1 ARM—</a:t>
            </a:r>
            <a:r>
              <a:rPr lang="en-US" sz="2400" dirty="0"/>
              <a:t>currently most popular</a:t>
            </a:r>
          </a:p>
          <a:p>
            <a:pPr eaLnBrk="1" hangingPunct="1">
              <a:spcBef>
                <a:spcPts val="600"/>
              </a:spcBef>
            </a:pPr>
            <a:r>
              <a:rPr lang="en-US" dirty="0"/>
              <a:t>7/1 ARM</a:t>
            </a:r>
          </a:p>
          <a:p>
            <a:pPr eaLnBrk="1" hangingPunct="1">
              <a:spcBef>
                <a:spcPts val="600"/>
              </a:spcBef>
            </a:pPr>
            <a:r>
              <a:rPr lang="en-US" dirty="0"/>
              <a:t>10/1 ARM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E4190-D98F-4732-AABA-49FCBE89F7C9}" type="slidenum">
              <a:rPr lang="en-US" altLang="en-US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F1061-06D9-0A8A-FC13-A669B32A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476999"/>
            <a:ext cx="7767315" cy="27432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Other Things to Consider When “ARM Wrestling”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077200" cy="4800600"/>
          </a:xfrm>
        </p:spPr>
        <p:txBody>
          <a:bodyPr/>
          <a:lstStyle/>
          <a:p>
            <a:pPr eaLnBrk="1" hangingPunct="1">
              <a:lnSpc>
                <a:spcPts val="3600"/>
              </a:lnSpc>
            </a:pPr>
            <a:r>
              <a:rPr lang="en-US" dirty="0">
                <a:cs typeface="Times New Roman" pitchFamily="18" charset="0"/>
              </a:rPr>
              <a:t>Annual cap on interest rate changes?</a:t>
            </a:r>
          </a:p>
          <a:p>
            <a:pPr eaLnBrk="1" hangingPunct="1">
              <a:lnSpc>
                <a:spcPts val="3600"/>
              </a:lnSpc>
            </a:pPr>
            <a:r>
              <a:rPr lang="en-US" dirty="0">
                <a:cs typeface="Times New Roman" pitchFamily="18" charset="0"/>
              </a:rPr>
              <a:t>Life of loan cap?</a:t>
            </a:r>
          </a:p>
          <a:p>
            <a:pPr eaLnBrk="1" hangingPunct="1">
              <a:lnSpc>
                <a:spcPts val="3600"/>
              </a:lnSpc>
            </a:pPr>
            <a:r>
              <a:rPr lang="en-US" dirty="0">
                <a:cs typeface="Times New Roman" pitchFamily="18" charset="0"/>
              </a:rPr>
              <a:t># of discount points?</a:t>
            </a:r>
          </a:p>
          <a:p>
            <a:pPr eaLnBrk="1" hangingPunct="1">
              <a:lnSpc>
                <a:spcPts val="3600"/>
              </a:lnSpc>
            </a:pPr>
            <a:r>
              <a:rPr lang="en-US" dirty="0">
                <a:cs typeface="Times New Roman" pitchFamily="18" charset="0"/>
              </a:rPr>
              <a:t>Other up-front financing costs charged by lender?</a:t>
            </a:r>
          </a:p>
          <a:p>
            <a:pPr eaLnBrk="1" hangingPunct="1">
              <a:lnSpc>
                <a:spcPts val="3600"/>
              </a:lnSpc>
            </a:pPr>
            <a:endParaRPr lang="en-US" dirty="0">
              <a:cs typeface="Times New Roman" pitchFamily="18" charset="0"/>
            </a:endParaRPr>
          </a:p>
          <a:p>
            <a:pPr eaLnBrk="1" hangingPunct="1">
              <a:lnSpc>
                <a:spcPts val="3600"/>
              </a:lnSpc>
            </a:pPr>
            <a:r>
              <a:rPr lang="en-US" dirty="0">
                <a:cs typeface="Times New Roman" pitchFamily="18" charset="0"/>
              </a:rPr>
              <a:t>Remember: Borrowers do </a:t>
            </a:r>
            <a:r>
              <a:rPr lang="en-US" b="1" dirty="0">
                <a:cs typeface="Times New Roman" pitchFamily="18" charset="0"/>
              </a:rPr>
              <a:t>not</a:t>
            </a:r>
            <a:r>
              <a:rPr lang="en-US" dirty="0">
                <a:cs typeface="Times New Roman" pitchFamily="18" charset="0"/>
              </a:rPr>
              <a:t> receive benefit of "caps" for free?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7350B7-96FC-E68F-3290-BD720BEFF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A60029-8EA4-29F4-CB32-82FF78C80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39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10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Payment on a Loan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127523" y="1524000"/>
            <a:ext cx="8711677" cy="2438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What would be the fixed level payment on the following $166,791.61 loan? </a:t>
            </a:r>
          </a:p>
          <a:p>
            <a:pPr lvl="1" eaLnBrk="1" hangingPunct="1"/>
            <a:r>
              <a:rPr lang="en-US" dirty="0"/>
              <a:t>Level payment</a:t>
            </a:r>
          </a:p>
          <a:p>
            <a:pPr lvl="1" eaLnBrk="1" hangingPunct="1"/>
            <a:r>
              <a:rPr lang="en-US" dirty="0"/>
              <a:t>360 months</a:t>
            </a:r>
          </a:p>
          <a:p>
            <a:pPr lvl="1" eaLnBrk="1" hangingPunct="1"/>
            <a:r>
              <a:rPr lang="en-US" dirty="0"/>
              <a:t>6% per year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321B1-5B98-418B-A6B9-5C2782445538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90474" name="Text Box 10"/>
          <p:cNvSpPr txBox="1">
            <a:spLocks noChangeArrowheads="1"/>
          </p:cNvSpPr>
          <p:nvPr/>
        </p:nvSpPr>
        <p:spPr bwMode="auto">
          <a:xfrm>
            <a:off x="2286000" y="4038600"/>
            <a:ext cx="460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360     6/12  166,791.61	        0</a:t>
            </a: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2209800" y="4876800"/>
            <a:ext cx="475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                          1,000		</a:t>
            </a:r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2317750" y="4495800"/>
            <a:ext cx="4616450" cy="381000"/>
            <a:chOff x="1941" y="2104"/>
            <a:chExt cx="6480" cy="360"/>
          </a:xfrm>
        </p:grpSpPr>
        <p:sp>
          <p:nvSpPr>
            <p:cNvPr id="20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21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3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4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0F55F2-C36A-AF5F-2319-348A066E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Another Example of Finding a Payment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229600" cy="2286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Loan amount: $100,000</a:t>
            </a:r>
          </a:p>
          <a:p>
            <a:pPr eaLnBrk="1" hangingPunct="1"/>
            <a:r>
              <a:rPr lang="en-US" dirty="0"/>
              <a:t>Term:15 years (monthly payments)</a:t>
            </a:r>
          </a:p>
          <a:p>
            <a:pPr eaLnBrk="1" hangingPunct="1"/>
            <a:r>
              <a:rPr lang="en-US" dirty="0"/>
              <a:t>Interest rate: 6% annual</a:t>
            </a:r>
          </a:p>
          <a:p>
            <a:pPr eaLnBrk="1" hangingPunct="1"/>
            <a:r>
              <a:rPr lang="en-US" dirty="0"/>
              <a:t>Find fixed level payment 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F96D9-2B34-4024-AF8D-E094D2266E45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91498" name="Text Box 10"/>
          <p:cNvSpPr txBox="1">
            <a:spLocks noChangeArrowheads="1"/>
          </p:cNvSpPr>
          <p:nvPr/>
        </p:nvSpPr>
        <p:spPr bwMode="auto">
          <a:xfrm>
            <a:off x="2133600" y="3810000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180	6/12   100,000	    	       0</a:t>
            </a:r>
          </a:p>
        </p:txBody>
      </p:sp>
      <p:sp>
        <p:nvSpPr>
          <p:cNvPr id="191499" name="Text Box 11"/>
          <p:cNvSpPr txBox="1">
            <a:spLocks noChangeArrowheads="1"/>
          </p:cNvSpPr>
          <p:nvPr/>
        </p:nvSpPr>
        <p:spPr bwMode="auto">
          <a:xfrm>
            <a:off x="2057400" y="4648200"/>
            <a:ext cx="567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        		  843.86		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21530" y="5334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03F70"/>
              </a:buClr>
              <a:defRPr/>
            </a:pPr>
            <a:r>
              <a:rPr lang="en-US" sz="2400" kern="0" dirty="0">
                <a:solidFill>
                  <a:srgbClr val="303F70"/>
                </a:solidFill>
                <a:latin typeface="+mn-lt"/>
              </a:rPr>
              <a:t>	</a:t>
            </a:r>
            <a:r>
              <a:rPr lang="en-US" sz="2400" kern="0" dirty="0">
                <a:latin typeface="+mn-lt"/>
              </a:rPr>
              <a:t>Note: (843.86 × 12)/100,000 = 0.1013 is the annual </a:t>
            </a:r>
            <a:r>
              <a:rPr lang="en-US" sz="2400" b="1" kern="0" dirty="0">
                <a:latin typeface="+mn-lt"/>
              </a:rPr>
              <a:t>mortgage constant </a:t>
            </a:r>
            <a:r>
              <a:rPr lang="en-US" sz="2400" kern="0" dirty="0">
                <a:latin typeface="+mn-lt"/>
              </a:rPr>
              <a:t>(assuming monthly amortization)</a:t>
            </a:r>
          </a:p>
        </p:txBody>
      </p:sp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2209800" y="4267200"/>
            <a:ext cx="4616450" cy="381000"/>
            <a:chOff x="1941" y="2104"/>
            <a:chExt cx="6480" cy="360"/>
          </a:xfrm>
        </p:grpSpPr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9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282E53-00E4-CCA9-D589-811797B1D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Finding the Remaining Mortgage Balance (RMB)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40933"/>
            <a:ext cx="8785860" cy="196426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Balance of a level payment loan at any point in time: </a:t>
            </a:r>
          </a:p>
          <a:p>
            <a:pPr lvl="1"/>
            <a:r>
              <a:rPr lang="en-US" sz="2200" dirty="0"/>
              <a:t>Equal to the PV of the remaining payments, discounted at the contract interest rate</a:t>
            </a:r>
          </a:p>
          <a:p>
            <a:pPr eaLnBrk="1" hangingPunct="1"/>
            <a:r>
              <a:rPr lang="en-US" dirty="0"/>
              <a:t>Balance after one month?</a:t>
            </a:r>
          </a:p>
          <a:p>
            <a:pPr eaLnBrk="1" hangingPunct="1">
              <a:buFont typeface="Wingdings" pitchFamily="2" charset="2"/>
              <a:buNone/>
            </a:pPr>
            <a:endParaRPr lang="en-US" sz="260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1E3B5-E469-4509-914F-614518EA53FB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92522" name="Text Box 10"/>
          <p:cNvSpPr txBox="1">
            <a:spLocks noChangeArrowheads="1"/>
          </p:cNvSpPr>
          <p:nvPr/>
        </p:nvSpPr>
        <p:spPr bwMode="auto">
          <a:xfrm>
            <a:off x="2406650" y="3429000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latin typeface="Times New Roman" pitchFamily="18" charset="0"/>
              </a:rPr>
              <a:t>179     6/12    		 843.86       0</a:t>
            </a:r>
          </a:p>
        </p:txBody>
      </p:sp>
      <p:sp>
        <p:nvSpPr>
          <p:cNvPr id="192523" name="Text Box 11"/>
          <p:cNvSpPr txBox="1">
            <a:spLocks noChangeArrowheads="1"/>
          </p:cNvSpPr>
          <p:nvPr/>
        </p:nvSpPr>
        <p:spPr bwMode="auto">
          <a:xfrm>
            <a:off x="2406650" y="4343400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latin typeface="Times New Roman" pitchFamily="18" charset="0"/>
              </a:rPr>
              <a:t>        	          99,656.14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33400" y="5181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03F70"/>
              </a:buClr>
              <a:defRPr/>
            </a:pPr>
            <a:r>
              <a:rPr lang="en-US" sz="2800" kern="0" dirty="0">
                <a:solidFill>
                  <a:srgbClr val="303F70"/>
                </a:solidFill>
                <a:latin typeface="+mn-lt"/>
              </a:rPr>
              <a:t>	</a:t>
            </a:r>
            <a:r>
              <a:rPr lang="en-US" sz="2800" kern="0" dirty="0">
                <a:latin typeface="+mn-lt"/>
              </a:rPr>
              <a:t>$99,656.14 is remaining balance (RMB) after 1 year (12 payments) </a:t>
            </a:r>
            <a:endParaRPr lang="en-US" sz="2800" b="1" kern="0" dirty="0">
              <a:latin typeface="+mn-lt"/>
            </a:endParaRPr>
          </a:p>
        </p:txBody>
      </p:sp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2470150" y="3886200"/>
            <a:ext cx="4616450" cy="381000"/>
            <a:chOff x="1941" y="2104"/>
            <a:chExt cx="6480" cy="360"/>
          </a:xfrm>
        </p:grpSpPr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9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42900" y="3940175"/>
            <a:ext cx="1790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+mn-lt"/>
              </a:rPr>
              <a:t>Original term: 180 months</a:t>
            </a: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V="1">
            <a:off x="2133600" y="3657600"/>
            <a:ext cx="3365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EB2C87-6952-B812-804C-671930B8F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0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5817" y="152400"/>
            <a:ext cx="8759583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Finding the Remaining Balance:   Manually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47244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tabLst>
                <a:tab pos="2165350" algn="l"/>
              </a:tabLst>
            </a:pPr>
            <a:r>
              <a:rPr lang="en-US" sz="2600" dirty="0"/>
              <a:t>What is the balance (RMB) after two payments?</a:t>
            </a:r>
          </a:p>
          <a:p>
            <a:pPr eaLnBrk="1" hangingPunct="1">
              <a:spcBef>
                <a:spcPts val="600"/>
              </a:spcBef>
              <a:tabLst>
                <a:tab pos="2165350" algn="l"/>
              </a:tabLst>
            </a:pPr>
            <a:r>
              <a:rPr lang="en-US" sz="2600" dirty="0"/>
              <a:t>Principal 	= $843.86 – Interest</a:t>
            </a:r>
            <a:br>
              <a:rPr lang="en-US" sz="2600" dirty="0"/>
            </a:br>
            <a:r>
              <a:rPr lang="en-US" sz="2600" dirty="0"/>
              <a:t>reduction	= 843.86 – 498.28 (0.005 </a:t>
            </a:r>
            <a:r>
              <a:rPr lang="en-US" sz="2600" baseline="12000" dirty="0"/>
              <a:t>×</a:t>
            </a:r>
            <a:r>
              <a:rPr lang="en-US" sz="2600" dirty="0"/>
              <a:t> 99,656.14)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2165350" algn="l"/>
              </a:tabLst>
            </a:pPr>
            <a:r>
              <a:rPr lang="en-US" sz="2600" dirty="0"/>
              <a:t>		= $345.58</a:t>
            </a:r>
          </a:p>
          <a:p>
            <a:pPr eaLnBrk="1" hangingPunct="1">
              <a:spcBef>
                <a:spcPts val="600"/>
              </a:spcBef>
              <a:tabLst>
                <a:tab pos="2165350" algn="l"/>
              </a:tabLst>
            </a:pPr>
            <a:r>
              <a:rPr lang="en-US" sz="2600" dirty="0"/>
              <a:t>Balance after 2 payments</a:t>
            </a:r>
          </a:p>
          <a:p>
            <a:pPr marL="118872" indent="0" eaLnBrk="1" hangingPunct="1">
              <a:spcBef>
                <a:spcPts val="600"/>
              </a:spcBef>
              <a:buNone/>
              <a:tabLst>
                <a:tab pos="2165350" algn="l"/>
              </a:tabLst>
            </a:pPr>
            <a:r>
              <a:rPr lang="en-US" sz="2600" dirty="0"/>
              <a:t>	= 99,656.14 – 345.58  = 99,310.56</a:t>
            </a:r>
          </a:p>
          <a:p>
            <a:pPr eaLnBrk="1" hangingPunct="1">
              <a:spcBef>
                <a:spcPts val="600"/>
              </a:spcBef>
              <a:tabLst>
                <a:tab pos="2165350" algn="l"/>
              </a:tabLst>
            </a:pPr>
            <a:r>
              <a:rPr lang="en-US" sz="2600" dirty="0"/>
              <a:t>Confirm with keystrokes…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EC611-A83A-4481-BCFE-7423277D807F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93546" name="Text Box 10"/>
          <p:cNvSpPr txBox="1">
            <a:spLocks noChangeArrowheads="1"/>
          </p:cNvSpPr>
          <p:nvPr/>
        </p:nvSpPr>
        <p:spPr bwMode="auto">
          <a:xfrm>
            <a:off x="2057400" y="4796135"/>
            <a:ext cx="45704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latin typeface="Times New Roman" pitchFamily="18" charset="0"/>
              </a:rPr>
              <a:t>178     6/12 		843.86       0</a:t>
            </a:r>
          </a:p>
        </p:txBody>
      </p:sp>
      <p:sp>
        <p:nvSpPr>
          <p:cNvPr id="193547" name="Text Box 11"/>
          <p:cNvSpPr txBox="1">
            <a:spLocks noChangeArrowheads="1"/>
          </p:cNvSpPr>
          <p:nvPr/>
        </p:nvSpPr>
        <p:spPr bwMode="auto">
          <a:xfrm>
            <a:off x="1752600" y="5634335"/>
            <a:ext cx="3262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latin typeface="Times New Roman" pitchFamily="18" charset="0"/>
              </a:rPr>
              <a:t>        		99,310.57</a:t>
            </a: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2057400" y="5257800"/>
            <a:ext cx="4616450" cy="381000"/>
            <a:chOff x="1941" y="2104"/>
            <a:chExt cx="6480" cy="360"/>
          </a:xfrm>
        </p:grpSpPr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2" name="Text Box 11">
            <a:extLst>
              <a:ext uri="{FF2B5EF4-FFF2-40B4-BE49-F238E27FC236}">
                <a16:creationId xmlns:a16="http://schemas.microsoft.com/office/drawing/2014/main" id="{4AC371BF-10CD-D940-DA96-5C545C2E4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048000"/>
            <a:ext cx="1257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+mn-lt"/>
              </a:rPr>
              <a:t>= 0.06/12</a:t>
            </a:r>
          </a:p>
        </p:txBody>
      </p:sp>
      <p:sp>
        <p:nvSpPr>
          <p:cNvPr id="3" name="Line 15">
            <a:extLst>
              <a:ext uri="{FF2B5EF4-FFF2-40B4-BE49-F238E27FC236}">
                <a16:creationId xmlns:a16="http://schemas.microsoft.com/office/drawing/2014/main" id="{B8737322-0B98-8508-7E75-A6E0DBB2EF3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34000" y="2819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696508EA-9BBB-BDE7-0A1C-0AA257D28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048000"/>
            <a:ext cx="1866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dirty="0">
                <a:latin typeface="+mn-lt"/>
              </a:rPr>
              <a:t>= RMB at end of first month</a:t>
            </a:r>
          </a:p>
        </p:txBody>
      </p:sp>
      <p:sp>
        <p:nvSpPr>
          <p:cNvPr id="5" name="Line 15">
            <a:extLst>
              <a:ext uri="{FF2B5EF4-FFF2-40B4-BE49-F238E27FC236}">
                <a16:creationId xmlns:a16="http://schemas.microsoft.com/office/drawing/2014/main" id="{4A5AC60F-879F-0096-9D86-F0D2770EE36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05600" y="2819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5817" y="152400"/>
            <a:ext cx="8759583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Finding the Remaining Balance:   Calculators </a:t>
            </a:r>
            <a:r>
              <a:rPr lang="en-US" sz="3200" dirty="0"/>
              <a:t>&amp;</a:t>
            </a:r>
            <a:r>
              <a:rPr lang="en-US" sz="3600" dirty="0"/>
              <a:t> Excel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4724400"/>
          </a:xfrm>
        </p:spPr>
        <p:txBody>
          <a:bodyPr>
            <a:normAutofit/>
          </a:bodyPr>
          <a:lstStyle/>
          <a:p>
            <a:pPr eaLnBrk="1" hangingPunct="1">
              <a:tabLst>
                <a:tab pos="2165350" algn="l"/>
              </a:tabLst>
            </a:pPr>
            <a:r>
              <a:rPr lang="en-US" dirty="0"/>
              <a:t>Financial calculators have functions/keystrokes to find remaining loan balance</a:t>
            </a:r>
          </a:p>
          <a:p>
            <a:pPr marL="118872" indent="0" eaLnBrk="1" hangingPunct="1">
              <a:buNone/>
              <a:tabLst>
                <a:tab pos="2165350" algn="l"/>
              </a:tabLst>
            </a:pPr>
            <a:endParaRPr lang="en-US" dirty="0"/>
          </a:p>
          <a:p>
            <a:pPr eaLnBrk="1" hangingPunct="1">
              <a:tabLst>
                <a:tab pos="2165350" algn="l"/>
              </a:tabLst>
            </a:pPr>
            <a:r>
              <a:rPr lang="en-US" dirty="0"/>
              <a:t>May also use Excel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EC611-A83A-4481-BCFE-7423277D807F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BAA667-175A-B770-8EEA-5729DE2F0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34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Finding RMB: Example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399" y="1524000"/>
            <a:ext cx="8797925" cy="152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For a loan of $100,000, at 4.0% (annual) interest for 30 years with monthly payments, what will be the balance of the loan at the end of four years? </a:t>
            </a:r>
          </a:p>
          <a:p>
            <a:pPr eaLnBrk="1" hangingPunct="1"/>
            <a:endParaRPr lang="en-US" dirty="0"/>
          </a:p>
        </p:txBody>
      </p:sp>
      <p:graphicFrame>
        <p:nvGraphicFramePr>
          <p:cNvPr id="12292" name="Object 2"/>
          <p:cNvGraphicFramePr>
            <a:graphicFrameLocks noChangeAspect="1"/>
          </p:cNvGraphicFramePr>
          <p:nvPr/>
        </p:nvGraphicFramePr>
        <p:xfrm>
          <a:off x="457200" y="3241675"/>
          <a:ext cx="8401050" cy="25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662346" imgH="1705230" progId="Word.Document.12">
                  <p:embed/>
                </p:oleObj>
              </mc:Choice>
              <mc:Fallback>
                <p:oleObj name="Document" r:id="rId3" imgW="5662346" imgH="1705230" progId="Word.Document.12">
                  <p:embed/>
                  <p:pic>
                    <p:nvPicPr>
                      <p:cNvPr id="1229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41675"/>
                        <a:ext cx="8401050" cy="252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7475" y="5638800"/>
            <a:ext cx="8797925" cy="10668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4"/>
              </a:buClr>
              <a:buSzPct val="80000"/>
              <a:buFont typeface="Wingdings" pitchFamily="2" charset="2"/>
              <a:buChar char="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Confirm using the appropriate function of your financial calculator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175" y="5181600"/>
            <a:ext cx="1673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1400" dirty="0">
                <a:latin typeface="+mn-lt"/>
              </a:rPr>
              <a:t>Months remaining after 4 years</a:t>
            </a:r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 flipV="1">
            <a:off x="1600200" y="5122207"/>
            <a:ext cx="304800" cy="2117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9773F9-EBE8-E917-334F-22B3546FD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4B04E-0F07-92A0-2D63-C940A071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9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29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Modul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5212</TotalTime>
  <Words>3353</Words>
  <Application>Microsoft Office PowerPoint</Application>
  <PresentationFormat>On-screen Show (4:3)</PresentationFormat>
  <Paragraphs>422</Paragraphs>
  <Slides>39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Book Antiqua</vt:lpstr>
      <vt:lpstr>Calibri</vt:lpstr>
      <vt:lpstr>Lucida Sans</vt:lpstr>
      <vt:lpstr>New York</vt:lpstr>
      <vt:lpstr>Times</vt:lpstr>
      <vt:lpstr>Times New Roman</vt:lpstr>
      <vt:lpstr>Wingdings</vt:lpstr>
      <vt:lpstr>Wingdings 2</vt:lpstr>
      <vt:lpstr>2_Module</vt:lpstr>
      <vt:lpstr>Document</vt:lpstr>
      <vt:lpstr>Chapter 15</vt:lpstr>
      <vt:lpstr>Five Vital Features of a Mortgage</vt:lpstr>
      <vt:lpstr>Valuing a Series of Loan Payments</vt:lpstr>
      <vt:lpstr>Payment on a Loan</vt:lpstr>
      <vt:lpstr>Another Example of Finding a Payment</vt:lpstr>
      <vt:lpstr>Finding the Remaining Mortgage Balance (RMB)</vt:lpstr>
      <vt:lpstr>Finding the Remaining Balance:   Manually</vt:lpstr>
      <vt:lpstr>Finding the Remaining Balance:   Calculators &amp; Excel</vt:lpstr>
      <vt:lpstr>Finding RMB: Example  </vt:lpstr>
      <vt:lpstr>Mortgage Assumptions</vt:lpstr>
      <vt:lpstr>PowerPoint Presentation</vt:lpstr>
      <vt:lpstr>Lender’s Yield (IRR)</vt:lpstr>
      <vt:lpstr>Lender’s Yield (continued)</vt:lpstr>
      <vt:lpstr>PowerPoint Presentation</vt:lpstr>
      <vt:lpstr>Effective Borrowing Cost (EBC)</vt:lpstr>
      <vt:lpstr>Effective Borrowing Cost (cont)</vt:lpstr>
      <vt:lpstr>Effective Borrowing Cost (cont)</vt:lpstr>
      <vt:lpstr>Effective Borrowing Cost (cont)</vt:lpstr>
      <vt:lpstr>On Your Own Practice Problem</vt:lpstr>
      <vt:lpstr>On Your Own Practice Problem</vt:lpstr>
      <vt:lpstr>Special Case of EBC: APR</vt:lpstr>
      <vt:lpstr>Effect of Prepayment on Lender’s Yield &amp; Borrower’s EBC?</vt:lpstr>
      <vt:lpstr>Summary of Effect of Prepayment on Lender’s Yield &amp; EBC </vt:lpstr>
      <vt:lpstr>Summary of Effect of Prepayment on Lender’s Yield &amp; EBC </vt:lpstr>
      <vt:lpstr>On Your Own Practice Problem</vt:lpstr>
      <vt:lpstr>Chapter 15, Test Problem #9</vt:lpstr>
      <vt:lpstr>Interaction of EBC, Points, &amp; Holding Period</vt:lpstr>
      <vt:lpstr>Implications of Up-Front Financing Costs?</vt:lpstr>
      <vt:lpstr>PowerPoint Presentation</vt:lpstr>
      <vt:lpstr>30-Year Loans vs. 15-Year Loans</vt:lpstr>
      <vt:lpstr>Implications for 30-Year &amp; 15-Year Loans</vt:lpstr>
      <vt:lpstr>Alternative Amortization Schedules</vt:lpstr>
      <vt:lpstr>“1/1” Adjustable Rate Mortgages without Caps: Exhibit 15-3</vt:lpstr>
      <vt:lpstr>“1/1” Adjustable Rate Mortgages with Caps: Exhibit 15-5</vt:lpstr>
      <vt:lpstr>Practice Problem: ARM Mechanics</vt:lpstr>
      <vt:lpstr>Practice Problem: ARM Mechanics</vt:lpstr>
      <vt:lpstr>Practice Problem: ARM Mechanics</vt:lpstr>
      <vt:lpstr>Adjustable Rate Mortgages: Other Options</vt:lpstr>
      <vt:lpstr>Other Things to Consider When “ARM Wrestling”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16:</dc:title>
  <dc:creator>Katherine Mau</dc:creator>
  <cp:lastModifiedBy>Schrenk, Lawrence</cp:lastModifiedBy>
  <cp:revision>48</cp:revision>
  <dcterms:created xsi:type="dcterms:W3CDTF">2009-06-23T15:16:24Z</dcterms:created>
  <dcterms:modified xsi:type="dcterms:W3CDTF">2024-08-29T13:19:08Z</dcterms:modified>
</cp:coreProperties>
</file>