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2"/>
  </p:notesMasterIdLst>
  <p:handoutMasterIdLst>
    <p:handoutMasterId r:id="rId53"/>
  </p:handoutMasterIdLst>
  <p:sldIdLst>
    <p:sldId id="373" r:id="rId2"/>
    <p:sldId id="310" r:id="rId3"/>
    <p:sldId id="311" r:id="rId4"/>
    <p:sldId id="258" r:id="rId5"/>
    <p:sldId id="374" r:id="rId6"/>
    <p:sldId id="314" r:id="rId7"/>
    <p:sldId id="315" r:id="rId8"/>
    <p:sldId id="316" r:id="rId9"/>
    <p:sldId id="317" r:id="rId10"/>
    <p:sldId id="358" r:id="rId11"/>
    <p:sldId id="318" r:id="rId12"/>
    <p:sldId id="375" r:id="rId13"/>
    <p:sldId id="386" r:id="rId14"/>
    <p:sldId id="359" r:id="rId15"/>
    <p:sldId id="321" r:id="rId16"/>
    <p:sldId id="322" r:id="rId17"/>
    <p:sldId id="323" r:id="rId18"/>
    <p:sldId id="324" r:id="rId19"/>
    <p:sldId id="362" r:id="rId20"/>
    <p:sldId id="387" r:id="rId21"/>
    <p:sldId id="325" r:id="rId22"/>
    <p:sldId id="376" r:id="rId23"/>
    <p:sldId id="377" r:id="rId24"/>
    <p:sldId id="327" r:id="rId25"/>
    <p:sldId id="380" r:id="rId26"/>
    <p:sldId id="361" r:id="rId27"/>
    <p:sldId id="363" r:id="rId28"/>
    <p:sldId id="388" r:id="rId29"/>
    <p:sldId id="364" r:id="rId30"/>
    <p:sldId id="365" r:id="rId31"/>
    <p:sldId id="334" r:id="rId32"/>
    <p:sldId id="366" r:id="rId33"/>
    <p:sldId id="336" r:id="rId34"/>
    <p:sldId id="382" r:id="rId35"/>
    <p:sldId id="338" r:id="rId36"/>
    <p:sldId id="367" r:id="rId37"/>
    <p:sldId id="340" r:id="rId38"/>
    <p:sldId id="341" r:id="rId39"/>
    <p:sldId id="342" r:id="rId40"/>
    <p:sldId id="383" r:id="rId41"/>
    <p:sldId id="344" r:id="rId42"/>
    <p:sldId id="345" r:id="rId43"/>
    <p:sldId id="346" r:id="rId44"/>
    <p:sldId id="384" r:id="rId45"/>
    <p:sldId id="369" r:id="rId46"/>
    <p:sldId id="370" r:id="rId47"/>
    <p:sldId id="371" r:id="rId48"/>
    <p:sldId id="355" r:id="rId49"/>
    <p:sldId id="353" r:id="rId50"/>
    <p:sldId id="372" r:id="rId5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657" autoAdjust="0"/>
  </p:normalViewPr>
  <p:slideViewPr>
    <p:cSldViewPr>
      <p:cViewPr varScale="1">
        <p:scale>
          <a:sx n="99" d="100"/>
          <a:sy n="99" d="100"/>
        </p:scale>
        <p:origin x="17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DED378-B3A4-461F-9275-1E4AC3CA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83C324-A80B-497A-AC7B-2781E565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3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B95D6-F363-4B6B-9D66-B565ED773026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4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4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6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69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3E9C-3644-47C4-9EDD-9747883DA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524000" y="1524001"/>
            <a:ext cx="5353476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7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3E19-3E39-6685-329A-DA24566DF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422887"/>
            <a:ext cx="8996686" cy="796313"/>
          </a:xfrm>
        </p:spPr>
        <p:txBody>
          <a:bodyPr>
            <a:normAutofit/>
          </a:bodyPr>
          <a:lstStyle/>
          <a:p>
            <a:r>
              <a:rPr lang="en-US" sz="4800" dirty="0"/>
              <a:t>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E2837-4762-6A0B-4ACE-498925DFC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129784"/>
            <a:ext cx="8077200" cy="11948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Effects of Time and Risk on Value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E1D0B-0665-83B8-2357-04A6BB59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AA92A-CBC7-007C-9746-5D5ABE51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0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/>
              <a:t>Why Does Time Affect Value?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1D01-9730-443C-88A5-9CF3F9DDBB68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762000" y="23622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latin typeface="+mn-lt"/>
              </a:rPr>
              <a:t>Because there is an opportunity cost associated with waiting for future CFs!!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A2DC4-A24F-45B8-72C2-4A15FD71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57" y="76200"/>
            <a:ext cx="8616043" cy="1216025"/>
          </a:xfrm>
        </p:spPr>
        <p:txBody>
          <a:bodyPr/>
          <a:lstStyle/>
          <a:p>
            <a:pPr eaLnBrk="1" hangingPunct="1"/>
            <a:r>
              <a:rPr lang="en-US" sz="3600" dirty="0"/>
              <a:t>Discounting Brings Future Values Back Down the Compounding Curve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BFFDD-3BFC-4F5F-8014-EA79A3B1F4D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914400" y="2438400"/>
            <a:ext cx="7620000" cy="3123479"/>
            <a:chOff x="576" y="1632"/>
            <a:chExt cx="4752" cy="1921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1140" y="3288"/>
              <a:ext cx="3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864" y="1632"/>
              <a:ext cx="4464" cy="1921"/>
              <a:chOff x="1344" y="1488"/>
              <a:chExt cx="3120" cy="1060"/>
            </a:xfrm>
          </p:grpSpPr>
          <p:sp>
            <p:nvSpPr>
              <p:cNvPr id="26635" name="Text Box 6"/>
              <p:cNvSpPr txBox="1">
                <a:spLocks noChangeArrowheads="1"/>
              </p:cNvSpPr>
              <p:nvPr/>
            </p:nvSpPr>
            <p:spPr bwMode="auto">
              <a:xfrm>
                <a:off x="1526" y="2393"/>
                <a:ext cx="293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0	      1	              2	           3                  4</a:t>
                </a:r>
              </a:p>
            </p:txBody>
          </p:sp>
          <p:sp>
            <p:nvSpPr>
              <p:cNvPr id="26636" name="Rectangle 7"/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192" cy="624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6637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192" cy="624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6638" name="Text Box 9"/>
              <p:cNvSpPr txBox="1">
                <a:spLocks noChangeArrowheads="1"/>
              </p:cNvSpPr>
              <p:nvPr/>
            </p:nvSpPr>
            <p:spPr bwMode="auto">
              <a:xfrm>
                <a:off x="2592" y="1488"/>
                <a:ext cx="18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   </a:t>
                </a:r>
              </a:p>
            </p:txBody>
          </p:sp>
          <p:sp>
            <p:nvSpPr>
              <p:cNvPr id="26639" name="Text Box 10"/>
              <p:cNvSpPr txBox="1">
                <a:spLocks noChangeArrowheads="1"/>
              </p:cNvSpPr>
              <p:nvPr/>
            </p:nvSpPr>
            <p:spPr bwMode="auto">
              <a:xfrm>
                <a:off x="1344" y="1488"/>
                <a:ext cx="18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   </a:t>
                </a:r>
              </a:p>
            </p:txBody>
          </p:sp>
        </p:grpSp>
        <p:sp>
          <p:nvSpPr>
            <p:cNvPr id="26630" name="Freeform 11"/>
            <p:cNvSpPr>
              <a:spLocks/>
            </p:cNvSpPr>
            <p:nvPr/>
          </p:nvSpPr>
          <p:spPr bwMode="auto">
            <a:xfrm>
              <a:off x="1284" y="2154"/>
              <a:ext cx="1776" cy="288"/>
            </a:xfrm>
            <a:custGeom>
              <a:avLst/>
              <a:gdLst>
                <a:gd name="T0" fmla="*/ 1776 w 1776"/>
                <a:gd name="T1" fmla="*/ 0 h 288"/>
                <a:gd name="T2" fmla="*/ 816 w 1776"/>
                <a:gd name="T3" fmla="*/ 192 h 288"/>
                <a:gd name="T4" fmla="*/ 0 w 1776"/>
                <a:gd name="T5" fmla="*/ 288 h 288"/>
                <a:gd name="T6" fmla="*/ 0 60000 65536"/>
                <a:gd name="T7" fmla="*/ 0 60000 65536"/>
                <a:gd name="T8" fmla="*/ 0 60000 65536"/>
                <a:gd name="T9" fmla="*/ 0 w 1776"/>
                <a:gd name="T10" fmla="*/ 0 h 288"/>
                <a:gd name="T11" fmla="*/ 1776 w 17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88">
                  <a:moveTo>
                    <a:pt x="1776" y="0"/>
                  </a:moveTo>
                  <a:cubicBezTo>
                    <a:pt x="1444" y="72"/>
                    <a:pt x="1112" y="144"/>
                    <a:pt x="816" y="192"/>
                  </a:cubicBezTo>
                  <a:cubicBezTo>
                    <a:pt x="520" y="240"/>
                    <a:pt x="136" y="272"/>
                    <a:pt x="0" y="28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12"/>
            <p:cNvSpPr>
              <a:spLocks/>
            </p:cNvSpPr>
            <p:nvPr/>
          </p:nvSpPr>
          <p:spPr bwMode="auto">
            <a:xfrm>
              <a:off x="1260" y="1860"/>
              <a:ext cx="1776" cy="288"/>
            </a:xfrm>
            <a:custGeom>
              <a:avLst/>
              <a:gdLst>
                <a:gd name="T0" fmla="*/ 1776 w 1776"/>
                <a:gd name="T1" fmla="*/ 0 h 288"/>
                <a:gd name="T2" fmla="*/ 816 w 1776"/>
                <a:gd name="T3" fmla="*/ 192 h 288"/>
                <a:gd name="T4" fmla="*/ 0 w 1776"/>
                <a:gd name="T5" fmla="*/ 288 h 288"/>
                <a:gd name="T6" fmla="*/ 0 60000 65536"/>
                <a:gd name="T7" fmla="*/ 0 60000 65536"/>
                <a:gd name="T8" fmla="*/ 0 60000 65536"/>
                <a:gd name="T9" fmla="*/ 0 w 1776"/>
                <a:gd name="T10" fmla="*/ 0 h 288"/>
                <a:gd name="T11" fmla="*/ 1776 w 17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88">
                  <a:moveTo>
                    <a:pt x="1776" y="0"/>
                  </a:moveTo>
                  <a:cubicBezTo>
                    <a:pt x="1444" y="72"/>
                    <a:pt x="1112" y="144"/>
                    <a:pt x="816" y="192"/>
                  </a:cubicBezTo>
                  <a:cubicBezTo>
                    <a:pt x="520" y="240"/>
                    <a:pt x="136" y="272"/>
                    <a:pt x="0" y="28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Text Box 13"/>
            <p:cNvSpPr txBox="1">
              <a:spLocks noChangeArrowheads="1"/>
            </p:cNvSpPr>
            <p:nvPr/>
          </p:nvSpPr>
          <p:spPr bwMode="auto">
            <a:xfrm>
              <a:off x="1512" y="1632"/>
              <a:ext cx="120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Compounding</a:t>
              </a:r>
            </a:p>
          </p:txBody>
        </p:sp>
        <p:sp>
          <p:nvSpPr>
            <p:cNvPr id="26633" name="Text Box 14"/>
            <p:cNvSpPr txBox="1">
              <a:spLocks noChangeArrowheads="1"/>
            </p:cNvSpPr>
            <p:nvPr/>
          </p:nvSpPr>
          <p:spPr bwMode="auto">
            <a:xfrm>
              <a:off x="1694" y="2352"/>
              <a:ext cx="104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Discounting</a:t>
              </a:r>
            </a:p>
          </p:txBody>
        </p:sp>
        <p:sp>
          <p:nvSpPr>
            <p:cNvPr id="26634" name="Text Box 15"/>
            <p:cNvSpPr txBox="1">
              <a:spLocks noChangeArrowheads="1"/>
            </p:cNvSpPr>
            <p:nvPr/>
          </p:nvSpPr>
          <p:spPr bwMode="auto">
            <a:xfrm>
              <a:off x="576" y="3271"/>
              <a:ext cx="48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Year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55C25-7D8F-951A-67D1-F4F2768F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2"/>
            <a:ext cx="8229600" cy="10175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Terminology of Time Value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/>
              <a:t>Present Value</a:t>
            </a:r>
            <a:r>
              <a:rPr lang="en-US" sz="2400" dirty="0"/>
              <a:t> (</a:t>
            </a:r>
            <a:r>
              <a:rPr lang="en-US" sz="2400" b="1" i="1" dirty="0"/>
              <a:t>PV</a:t>
            </a:r>
            <a:r>
              <a:rPr lang="en-US" sz="2400" dirty="0"/>
              <a:t>): An amount at time “zero”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/>
              <a:t>Future Value</a:t>
            </a:r>
            <a:r>
              <a:rPr lang="en-US" sz="2400" dirty="0"/>
              <a:t> (</a:t>
            </a:r>
            <a:r>
              <a:rPr lang="en-US" sz="2400" b="1" i="1" dirty="0"/>
              <a:t>FV</a:t>
            </a:r>
            <a:r>
              <a:rPr lang="en-US" sz="2400" dirty="0"/>
              <a:t>): An amount at any future time point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/>
              <a:t>Payment</a:t>
            </a:r>
            <a:r>
              <a:rPr lang="en-US" sz="2400" dirty="0"/>
              <a:t> (</a:t>
            </a:r>
            <a:r>
              <a:rPr lang="en-US" sz="2400" b="1" i="1" dirty="0"/>
              <a:t>PMT</a:t>
            </a:r>
            <a:r>
              <a:rPr lang="en-US" sz="2400" dirty="0"/>
              <a:t>): A repeating amount of cash inflow, or outflow, normally beginning at end of first period, but sometimes at time zero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/>
              <a:t>Ordinary annuity</a:t>
            </a:r>
            <a:r>
              <a:rPr lang="en-US" sz="2400" dirty="0"/>
              <a:t> (</a:t>
            </a:r>
            <a:r>
              <a:rPr lang="en-US" sz="2400" b="1" i="1" dirty="0"/>
              <a:t>A</a:t>
            </a:r>
            <a:r>
              <a:rPr lang="en-US" sz="2400" dirty="0"/>
              <a:t>): Another name for </a:t>
            </a:r>
            <a:r>
              <a:rPr lang="en-US" sz="2400" b="1" dirty="0"/>
              <a:t>PMT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/>
              <a:t>Lump sum</a:t>
            </a:r>
            <a:r>
              <a:rPr lang="en-US" sz="2400" dirty="0"/>
              <a:t>: Any future cash inflow or outflow occurring </a:t>
            </a:r>
            <a:r>
              <a:rPr lang="en-US" sz="2400" b="1" dirty="0"/>
              <a:t>only once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DCBF1-019C-4FDA-A60C-BE5CD37780DD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77A02-B156-62FC-0597-5800C83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Compounding a Lum Sum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8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4582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Compounding Example:                    5 years at 5% per Year 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BB72E-5999-453B-B010-F1F5D0B446F1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71800" y="1462087"/>
            <a:ext cx="4512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Initial Deposit (</a:t>
            </a:r>
            <a:r>
              <a:rPr lang="en-US" sz="2800" i="1" dirty="0">
                <a:latin typeface="+mn-lt"/>
              </a:rPr>
              <a:t>PV</a:t>
            </a:r>
            <a:r>
              <a:rPr lang="en-US" sz="2800" dirty="0">
                <a:latin typeface="+mn-lt"/>
              </a:rPr>
              <a:t>):  $1,000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55925" y="1905000"/>
            <a:ext cx="4687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latin typeface="+mn-lt"/>
              </a:rPr>
              <a:t>Compounding Process per $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7794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dirty="0">
                <a:latin typeface="+mn-lt"/>
              </a:rPr>
              <a:t>	Starting				Ending</a:t>
            </a:r>
            <a:br>
              <a:rPr lang="en-US" sz="2400" dirty="0">
                <a:latin typeface="+mn-lt"/>
              </a:rPr>
            </a:br>
            <a:r>
              <a:rPr lang="en-US" sz="2400" u="sng" dirty="0">
                <a:latin typeface="+mn-lt"/>
              </a:rPr>
              <a:t>Year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Amount</a:t>
            </a:r>
            <a:r>
              <a:rPr lang="en-US" sz="2400" dirty="0">
                <a:latin typeface="+mn-lt"/>
              </a:rPr>
              <a:t>	   </a:t>
            </a:r>
            <a:r>
              <a:rPr lang="en-US" sz="2400" u="sng" dirty="0">
                <a:latin typeface="+mn-lt"/>
              </a:rPr>
              <a:t>Interest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Amount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1		$1.00	      +	   $0.05	=	$1.05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854075" y="38100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2		$1.05	      +	   $0.0525	=	$1.1025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854075" y="42672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3		$1.1025     + 	   $0.0551	=	$1.1576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854075" y="47244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4		$1.1576     +	   $0.0579	=	$1.2155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854075" y="5181600"/>
            <a:ext cx="772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		$1.2155     +	   $0.06078	=	$1.27628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366838" y="5862935"/>
            <a:ext cx="6756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Ending Amount (</a:t>
            </a:r>
            <a:r>
              <a:rPr lang="en-US" sz="2400" i="1" dirty="0">
                <a:latin typeface="+mn-lt"/>
              </a:rPr>
              <a:t>FV</a:t>
            </a:r>
            <a:r>
              <a:rPr lang="en-US" sz="2400" dirty="0">
                <a:latin typeface="+mn-lt"/>
              </a:rPr>
              <a:t>): 1,000 </a:t>
            </a:r>
            <a:r>
              <a:rPr lang="en-US" sz="2400" baseline="10000" dirty="0">
                <a:latin typeface="+mn-lt"/>
              </a:rPr>
              <a:t>×</a:t>
            </a:r>
            <a:r>
              <a:rPr lang="en-US" sz="2400" dirty="0">
                <a:latin typeface="+mn-lt"/>
              </a:rPr>
              <a:t> 1.27628 = $1,276.28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1981200"/>
            <a:ext cx="2050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Invested at beginning of year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828800" y="2565975"/>
            <a:ext cx="914400" cy="939225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arrow" w="med" len="med"/>
          </a:ln>
        </p:spPr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19400" y="2328446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BOY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1656BB-27D5-B1E7-08C0-68350A9C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The Math of Compounding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6855-C1EE-400A-B0E6-4616327349E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676400" y="2441575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3714750" algn="l"/>
              </a:tabLst>
            </a:pPr>
            <a:r>
              <a:rPr lang="en-US" sz="3200" dirty="0">
                <a:latin typeface="Times New Roman" pitchFamily="18" charset="0"/>
              </a:rPr>
              <a:t>1	$1.00 </a:t>
            </a:r>
            <a:r>
              <a:rPr lang="en-US" sz="3200" dirty="0"/>
              <a:t>×</a:t>
            </a:r>
            <a:r>
              <a:rPr lang="en-US" sz="3200" dirty="0">
                <a:latin typeface="Times New Roman" pitchFamily="18" charset="0"/>
              </a:rPr>
              <a:t> (1.05) 	= $1.05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676400" y="2971800"/>
            <a:ext cx="554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3714750" algn="l"/>
              </a:tabLst>
            </a:pPr>
            <a:r>
              <a:rPr lang="en-US" sz="3200" dirty="0">
                <a:latin typeface="Times New Roman" pitchFamily="18" charset="0"/>
              </a:rPr>
              <a:t>2	$1.05 </a:t>
            </a:r>
            <a:r>
              <a:rPr lang="en-US" sz="3200" dirty="0"/>
              <a:t>×</a:t>
            </a:r>
            <a:r>
              <a:rPr lang="en-US" sz="3200" dirty="0">
                <a:latin typeface="Times New Roman" pitchFamily="18" charset="0"/>
              </a:rPr>
              <a:t> (1.05) 	= $1.1025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676400" y="3508375"/>
            <a:ext cx="5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3	$1.1025 </a:t>
            </a:r>
            <a:r>
              <a:rPr lang="en-US" sz="3200" dirty="0"/>
              <a:t>×</a:t>
            </a:r>
            <a:r>
              <a:rPr lang="en-US" sz="3200" dirty="0">
                <a:latin typeface="Times New Roman" pitchFamily="18" charset="0"/>
              </a:rPr>
              <a:t> (1.05) = $1.1577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676400" y="3965575"/>
            <a:ext cx="5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4	$1.1577 </a:t>
            </a:r>
            <a:r>
              <a:rPr lang="en-US" sz="3200" dirty="0"/>
              <a:t>×</a:t>
            </a:r>
            <a:r>
              <a:rPr lang="en-US" sz="3200" dirty="0">
                <a:latin typeface="Times New Roman" pitchFamily="18" charset="0"/>
              </a:rPr>
              <a:t> (1.05) = $1.2155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676400" y="4498975"/>
            <a:ext cx="5852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5	$1.2155 </a:t>
            </a:r>
            <a:r>
              <a:rPr lang="en-US" sz="3200" dirty="0"/>
              <a:t>×</a:t>
            </a:r>
            <a:r>
              <a:rPr lang="en-US" sz="3200" dirty="0">
                <a:latin typeface="Times New Roman" pitchFamily="18" charset="0"/>
              </a:rPr>
              <a:t> (1.05) = $1.27628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651125" y="5211763"/>
            <a:ext cx="4781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or  (1.05)</a:t>
            </a:r>
            <a:r>
              <a:rPr lang="en-US" sz="3200" baseline="30000">
                <a:latin typeface="Times New Roman" pitchFamily="18" charset="0"/>
              </a:rPr>
              <a:t>5		</a:t>
            </a:r>
            <a:r>
              <a:rPr lang="en-US" sz="3200">
                <a:latin typeface="Times New Roman" pitchFamily="18" charset="0"/>
              </a:rPr>
              <a:t>= $1.27628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371600" y="1858963"/>
            <a:ext cx="974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latin typeface="Times New Roman" pitchFamily="18" charset="0"/>
              </a:rPr>
              <a:t>Year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E554C6-AD8E-9BB0-7E86-B32BA09B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Calculator Keystrokes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E9899-324A-4838-8FBE-A6E101CC761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057400" y="3276600"/>
            <a:ext cx="4616450" cy="381000"/>
            <a:chOff x="1941" y="2104"/>
            <a:chExt cx="6480" cy="360"/>
          </a:xfrm>
        </p:grpSpPr>
        <p:sp>
          <p:nvSpPr>
            <p:cNvPr id="19968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9968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9968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968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968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828800" y="2819400"/>
            <a:ext cx="372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5        5       1,000       0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676400" y="3729335"/>
            <a:ext cx="5556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1,276.28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5C807D-B0B3-5340-D5EA-802D0936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Compounding Example: 5 Years at 10% per Year 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283CD-B45C-49AF-8762-24D2B58E9EB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40000" y="1676400"/>
            <a:ext cx="424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Initial Deposit (</a:t>
            </a:r>
            <a:r>
              <a:rPr lang="en-US" sz="2800" i="1" dirty="0">
                <a:latin typeface="Times New Roman" pitchFamily="18" charset="0"/>
              </a:rPr>
              <a:t>PV</a:t>
            </a:r>
            <a:r>
              <a:rPr lang="en-US" sz="2800" dirty="0">
                <a:latin typeface="Times New Roman" pitchFamily="18" charset="0"/>
              </a:rPr>
              <a:t>):  $1,000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65388" y="2133600"/>
            <a:ext cx="420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</a:rPr>
              <a:t>Compounding Process per $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3275" y="3470275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1		$1.00	   +	   $0.10	=	$1.10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819150" y="3886200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2		$1.10	   +	   $0.11		=	$1.21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819150" y="4343400"/>
            <a:ext cx="742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3		$1.21	   +	   $0.121	=	$1.331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819150" y="48006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4		$1.331	   +	   $0.1331	=	$1.4641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819150" y="52578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5		$1.4641  +	   $0.1464	=	$1.6105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1373751" y="5862935"/>
            <a:ext cx="6551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Ending amount (</a:t>
            </a:r>
            <a:r>
              <a:rPr lang="en-US" sz="2400" i="1" dirty="0">
                <a:latin typeface="Times New Roman" pitchFamily="18" charset="0"/>
              </a:rPr>
              <a:t>FV</a:t>
            </a:r>
            <a:r>
              <a:rPr lang="en-US" sz="2400" dirty="0">
                <a:latin typeface="Times New Roman" pitchFamily="18" charset="0"/>
              </a:rPr>
              <a:t>):  $1,000 </a:t>
            </a:r>
            <a:r>
              <a:rPr lang="en-US" sz="2400" dirty="0"/>
              <a:t>×</a:t>
            </a:r>
            <a:r>
              <a:rPr lang="en-US" sz="2400" dirty="0">
                <a:latin typeface="Times New Roman" pitchFamily="18" charset="0"/>
              </a:rPr>
              <a:t> 1.6105 = $1,610.50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38200" y="26670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		Starting				Ending</a:t>
            </a:r>
            <a:br>
              <a:rPr lang="en-US" sz="2400">
                <a:latin typeface="Times New Roman" pitchFamily="18" charset="0"/>
              </a:rPr>
            </a:br>
            <a:r>
              <a:rPr lang="en-US" sz="2400" u="sng">
                <a:latin typeface="Times New Roman" pitchFamily="18" charset="0"/>
              </a:rPr>
              <a:t>Year</a:t>
            </a:r>
            <a:r>
              <a:rPr lang="en-US" sz="2400">
                <a:latin typeface="Times New Roman" pitchFamily="18" charset="0"/>
              </a:rPr>
              <a:t>		</a:t>
            </a:r>
            <a:r>
              <a:rPr lang="en-US" sz="2400" u="sng">
                <a:latin typeface="Times New Roman" pitchFamily="18" charset="0"/>
              </a:rPr>
              <a:t>Amount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400" u="sng">
                <a:latin typeface="Times New Roman" pitchFamily="18" charset="0"/>
              </a:rPr>
              <a:t>Interest</a:t>
            </a:r>
            <a:r>
              <a:rPr lang="en-US" sz="2400">
                <a:latin typeface="Times New Roman" pitchFamily="18" charset="0"/>
              </a:rPr>
              <a:t>			</a:t>
            </a:r>
            <a:r>
              <a:rPr lang="en-US" sz="2400" u="sng">
                <a:latin typeface="Times New Roman" pitchFamily="18" charset="0"/>
              </a:rPr>
              <a:t>Amount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C10D59-7CD9-CEC3-48F5-66FD2699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The Calculator Keystrokes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A1A05-4B08-4B35-8BCB-7F8AE96B717A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346325" y="2784475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5        10       1,000         0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2117725" y="3581400"/>
            <a:ext cx="549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1,610.50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470150" y="3200400"/>
            <a:ext cx="4616450" cy="381000"/>
            <a:chOff x="1941" y="2104"/>
            <a:chExt cx="6480" cy="36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CCB15F-C657-E56B-AD5B-E62AACD3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8B8F7C-1B4B-5623-0B39-5BAE03F2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2338607"/>
            <a:ext cx="7465058" cy="4164182"/>
          </a:xfrm>
          <a:prstGeom prst="rect">
            <a:avLst/>
          </a:prstGeom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What Will Be the Future Value of Your 401(k)?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75BA2-BCF1-42DC-8F6D-CC53C7CCB056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7039" y="1540404"/>
            <a:ext cx="8658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Deposit $1,000 at age 25 that will earn 10% (annually)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77000" y="44958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= $17,449 at end of year 30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6096000" y="3276600"/>
            <a:ext cx="381000" cy="137160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04803" y="2001061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Exhibit 14-5</a:t>
            </a:r>
            <a:endParaRPr lang="en-US" sz="24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229BB-D3AC-A153-8C26-19B56E9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31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Value: The Central Idea</a:t>
            </a:r>
            <a:endParaRPr lang="en-US" sz="3600" dirty="0">
              <a:solidFill>
                <a:schemeClr val="tx1"/>
              </a:solidFill>
              <a:latin typeface="Tms Rmn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Investment value: </a:t>
            </a:r>
          </a:p>
          <a:p>
            <a:pPr lvl="1" eaLnBrk="1" hangingPunct="1"/>
            <a:r>
              <a:rPr lang="en-US" dirty="0"/>
              <a:t>Maximum price an investor is willing to pay for an ownership interest in real property or mortgages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Real estate valuation:</a:t>
            </a:r>
          </a:p>
          <a:p>
            <a:pPr lvl="1" eaLnBrk="1" hangingPunct="1"/>
            <a:r>
              <a:rPr lang="en-US" dirty="0"/>
              <a:t>Estimate all future net cash flows</a:t>
            </a:r>
          </a:p>
          <a:p>
            <a:pPr lvl="1" eaLnBrk="1" hangingPunct="1"/>
            <a:r>
              <a:rPr lang="en-US" dirty="0"/>
              <a:t>Convert into estimate of present value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How are investment decisions made?</a:t>
            </a:r>
          </a:p>
          <a:p>
            <a:pPr lvl="1" eaLnBrk="1" hangingPunct="1"/>
            <a:r>
              <a:rPr lang="en-US" dirty="0"/>
              <a:t>By comparing estimate of present value to required (“time zero”) equity investment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3E02-1276-4925-BCB0-853621A050C2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01966A-4CFE-3B09-C770-1C2E8F36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14543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Compounding Forward a Series of Deposits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5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Accumulated Value of a Series of Deposits (with Compounding)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3149-659E-4209-A0A9-BE84C2E3942A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838200" y="43434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2     $1,050        1,000					  $2,050.00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6524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Deposits:  $1,000 at the </a:t>
            </a:r>
            <a:r>
              <a:rPr lang="en-US" sz="2800" b="1" dirty="0">
                <a:latin typeface="+mn-lt"/>
              </a:rPr>
              <a:t>end</a:t>
            </a:r>
            <a:r>
              <a:rPr lang="en-US" sz="2800" dirty="0">
                <a:latin typeface="+mn-lt"/>
              </a:rPr>
              <a:t> of </a:t>
            </a:r>
            <a:r>
              <a:rPr lang="en-US" sz="2800" b="1" dirty="0">
                <a:latin typeface="+mn-lt"/>
              </a:rPr>
              <a:t>each</a:t>
            </a:r>
            <a:r>
              <a:rPr lang="en-US" sz="2800" dirty="0">
                <a:latin typeface="+mn-lt"/>
              </a:rPr>
              <a:t> year</a:t>
            </a:r>
          </a:p>
          <a:p>
            <a:r>
              <a:rPr lang="en-US" sz="2800" dirty="0">
                <a:latin typeface="+mn-lt"/>
              </a:rPr>
              <a:t>Interest rate:  5%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600450" y="28194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Deposit Year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00200" y="3352800"/>
            <a:ext cx="661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	    </a:t>
            </a:r>
            <a:r>
              <a:rPr lang="en-US" sz="2400" u="sng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	         </a:t>
            </a:r>
            <a:r>
              <a:rPr lang="en-US" sz="2400" u="sng">
                <a:latin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</a:rPr>
              <a:t>	               </a:t>
            </a:r>
            <a:r>
              <a:rPr lang="en-US" sz="2400" u="sng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  	      </a:t>
            </a:r>
            <a:r>
              <a:rPr lang="en-US" sz="2400" u="sng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 u="sng">
                <a:latin typeface="Times New Roman" pitchFamily="18" charset="0"/>
              </a:rPr>
              <a:t>Sum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838200" y="38862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     $1,000						  $1,000.00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838200" y="48006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3     $1,102.50   1,050       1,000			  $3,152.50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38200" y="52578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4     $1,157.63   1,102.50  1,050      1,000		  $4,310.13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838200" y="57150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5     $1,215.51   1,157.63  1,102.50  1,050     1,000	  $5,525.63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F58B4C-025E-47E7-6BEE-EBEAC541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60" grpId="0" autoUpdateAnimBg="0"/>
      <p:bldP spid="202761" grpId="0" autoUpdateAnimBg="0"/>
      <p:bldP spid="202762" grpId="0" autoUpdateAnimBg="0"/>
      <p:bldP spid="2027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Accumulated Value of a Series of Deposits (with Compounding)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3149-659E-4209-A0A9-BE84C2E3942A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58480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Deposits: $1,000 at </a:t>
            </a:r>
            <a:r>
              <a:rPr lang="en-US" sz="2800" b="1" dirty="0">
                <a:latin typeface="+mn-lt"/>
              </a:rPr>
              <a:t>end</a:t>
            </a:r>
            <a:r>
              <a:rPr lang="en-US" sz="2800" dirty="0">
                <a:latin typeface="+mn-lt"/>
              </a:rPr>
              <a:t> of </a:t>
            </a:r>
            <a:r>
              <a:rPr lang="en-US" sz="2800" b="1" dirty="0">
                <a:latin typeface="+mn-lt"/>
              </a:rPr>
              <a:t>each</a:t>
            </a:r>
            <a:r>
              <a:rPr lang="en-US" sz="2800" dirty="0">
                <a:latin typeface="+mn-lt"/>
              </a:rPr>
              <a:t> year</a:t>
            </a:r>
          </a:p>
          <a:p>
            <a:r>
              <a:rPr lang="en-US" sz="2800" dirty="0">
                <a:latin typeface="+mn-lt"/>
              </a:rPr>
              <a:t>Interest rate: 5%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1072698-A540-41C9-967E-39E7C2248B72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3352800"/>
            <a:ext cx="4616450" cy="381000"/>
            <a:chOff x="1941" y="2104"/>
            <a:chExt cx="6480" cy="360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DBAD3DC-4DC9-427E-A5D2-25978778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1B4A92C5-711C-4D8E-AC6A-7644F3D9C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75D46DD3-6DE1-4ECF-82FC-7226F4F46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C95759D7-C807-4E53-89EC-5EF0EB8F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id="{724E8749-6C2A-4C9B-A662-76366048F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" name="Text Box 9">
            <a:extLst>
              <a:ext uri="{FF2B5EF4-FFF2-40B4-BE49-F238E27FC236}">
                <a16:creationId xmlns:a16="http://schemas.microsoft.com/office/drawing/2014/main" id="{F89DEB9E-D7C2-4A47-8843-15CBB59B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2895600"/>
            <a:ext cx="3903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          0        -1,000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8E43BBF3-00E7-4179-881F-2373FA94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733800"/>
            <a:ext cx="536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5,525.63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5549F8-0651-1A4B-E233-03DF9E2F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452" y="4419600"/>
            <a:ext cx="2050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Assumed to occur at the end of each year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52BA2E-D386-F0E0-0B2D-314EB2287B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62600" y="3729335"/>
            <a:ext cx="0" cy="690265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arrow" w="med" len="med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2B5E32-B16D-13E2-EDEE-BEBA1D7C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Accumulated Value of a Series of Deposits (with Compounding)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B3B1-02A2-4535-8488-DF8504060724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0" y="1752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What is accumulated value of a monthly deposit of 83.33 ($1,000/12) for 5 years, compounding monthly at 5% annual rate?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2286000" y="2667000"/>
            <a:ext cx="3962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60      5/12        0        -83.33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2057400" y="3429000"/>
            <a:ext cx="536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 5,666.95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2438400" y="3048000"/>
            <a:ext cx="4616450" cy="381000"/>
            <a:chOff x="1941" y="2104"/>
            <a:chExt cx="6480" cy="36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90600" y="4719935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Why do monthly deposits grow more quickly?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4F52864-AB0F-269B-4160-BCD09A0A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89" y="3962400"/>
            <a:ext cx="3103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vs. 5</a:t>
            </a:r>
            <a:r>
              <a:rPr lang="en-US" dirty="0">
                <a:latin typeface="+mn-lt"/>
                <a:cs typeface="Arial" pitchFamily="34" charset="0"/>
              </a:rPr>
              <a:t>,525.63 with annual compounding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371B9-3084-7448-5CA7-7E7425C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46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Accumulated Value: Annuity Due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79A-CB03-451F-9BB0-4E6C4F607CAF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2     $1,102.50   1,050				  	  $2,152.50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3000" y="1797050"/>
            <a:ext cx="73516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Deposits:  $1,000 at the </a:t>
            </a:r>
            <a:r>
              <a:rPr lang="en-US" sz="2800" i="1" dirty="0">
                <a:latin typeface="+mn-lt"/>
              </a:rPr>
              <a:t>beginning</a:t>
            </a:r>
            <a:r>
              <a:rPr lang="en-US" sz="2800" dirty="0">
                <a:latin typeface="+mn-lt"/>
              </a:rPr>
              <a:t> of each year</a:t>
            </a:r>
          </a:p>
          <a:p>
            <a:r>
              <a:rPr lang="en-US" sz="2800" dirty="0">
                <a:latin typeface="+mn-lt"/>
              </a:rPr>
              <a:t>Interest rate:  5%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00450" y="28956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Deposit Year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00200" y="3429000"/>
            <a:ext cx="664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	    </a:t>
            </a:r>
            <a:r>
              <a:rPr lang="en-US" sz="2400" b="1" u="sng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	         </a:t>
            </a:r>
            <a:r>
              <a:rPr lang="en-US" sz="2400" b="1" u="sng">
                <a:latin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</a:rPr>
              <a:t>	               </a:t>
            </a:r>
            <a:r>
              <a:rPr lang="en-US" sz="2400" b="1" u="sng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  	      </a:t>
            </a:r>
            <a:r>
              <a:rPr lang="en-US" sz="2400" b="1" u="sng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 b="1" u="sng">
                <a:latin typeface="Times New Roman" pitchFamily="18" charset="0"/>
              </a:rPr>
              <a:t>Sum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     $1,050						  $1,050.00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838200" y="48768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     $1,157.63   1,102.50  1,050			  $3,310.13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38200" y="53340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4     $1,215.51   1,157.63  1,102.50  1,050		  $4,310.13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38200" y="57912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5     $1,276.28   1,215.51  1,157.63  1,102.50  1,050	  $5,801.91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5D216-92FC-D81C-4D77-9FEA8BAC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Accumulated Value: Annuity Due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79A-CB03-451F-9BB0-4E6C4F607CA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3000" y="1797050"/>
            <a:ext cx="7261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Deposits: $1,000 at the </a:t>
            </a:r>
            <a:r>
              <a:rPr lang="en-US" sz="2800" i="1" dirty="0">
                <a:latin typeface="+mn-lt"/>
              </a:rPr>
              <a:t>beginning</a:t>
            </a:r>
            <a:r>
              <a:rPr lang="en-US" sz="2800" dirty="0">
                <a:latin typeface="+mn-lt"/>
              </a:rPr>
              <a:t> of each year</a:t>
            </a:r>
          </a:p>
          <a:p>
            <a:r>
              <a:rPr lang="en-US" sz="2800" dirty="0">
                <a:latin typeface="+mn-lt"/>
              </a:rPr>
              <a:t>Interest rate: 5%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EA219B8-CC5A-426C-A2EC-65B26D82CDA3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3352800"/>
            <a:ext cx="4616450" cy="381000"/>
            <a:chOff x="1941" y="2104"/>
            <a:chExt cx="6480" cy="360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07C56C6D-90F3-4CA9-A1A2-55BF0983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2006748E-1E0C-40C0-8207-F0078EB9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D4D328CF-4734-4DC4-8EE6-1C432CA7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16B54ABF-F5CF-44DF-BEE9-36EC9E8E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id="{939BD857-0104-49EE-8B96-E278AD799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" name="Text Box 9">
            <a:extLst>
              <a:ext uri="{FF2B5EF4-FFF2-40B4-BE49-F238E27FC236}">
                <a16:creationId xmlns:a16="http://schemas.microsoft.com/office/drawing/2014/main" id="{675253AD-413A-4C94-B4E6-8C4CEC1A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967037"/>
            <a:ext cx="380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          0        -1,000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6B053F7B-5F8F-4641-B212-DE8483F2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729335"/>
            <a:ext cx="5372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5,801.91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E1989C0F-0866-4128-A956-AD88FE2C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62" y="5115580"/>
            <a:ext cx="289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Use “Begin” mode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A3450DC-C6A1-72DC-7442-CA7ED65F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89" y="4230469"/>
            <a:ext cx="3103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vs. 5</a:t>
            </a:r>
            <a:r>
              <a:rPr lang="en-US" dirty="0">
                <a:latin typeface="+mn-lt"/>
                <a:cs typeface="Arial" pitchFamily="34" charset="0"/>
              </a:rPr>
              <a:t>,525.63 with end-of-year payments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510E3A-5D91-0747-ED77-96DF25E6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What Will Be the Future Value of Your 401(k)?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75BA2-BCF1-42DC-8F6D-CC53C7CCB056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48016"/>
              </p:ext>
            </p:extLst>
          </p:nvPr>
        </p:nvGraphicFramePr>
        <p:xfrm>
          <a:off x="1446211" y="1981200"/>
          <a:ext cx="5919787" cy="411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49040" imgH="2857500" progId="Excel.Sheet.8">
                  <p:embed/>
                </p:oleObj>
              </mc:Choice>
              <mc:Fallback>
                <p:oleObj name="Worksheet" r:id="rId2" imgW="3749040" imgH="2857500" progId="Excel.Shee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1" y="1981200"/>
                        <a:ext cx="5919787" cy="4116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61999" y="1540404"/>
            <a:ext cx="728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Deposit $1,000 per year beginning at age 25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391400" y="3483114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= $486,852 at end of year 40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6090939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Why is it a curve </a:t>
            </a:r>
            <a:r>
              <a:rPr lang="en-US" sz="2400" dirty="0">
                <a:latin typeface="+mn-lt"/>
              </a:rPr>
              <a:t>&amp;</a:t>
            </a:r>
            <a:r>
              <a:rPr lang="en-US" sz="2800" dirty="0">
                <a:latin typeface="+mn-lt"/>
              </a:rPr>
              <a:t> not a straight line?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65A5E-BE4F-AAC8-7511-6DCEA991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69279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The Keystrokes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D7301-1CF0-40FE-AAA6-09E7B8029C90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40       10           0        1,000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038350" y="2514600"/>
            <a:ext cx="549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 486,852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317750" y="2057400"/>
            <a:ext cx="4616450" cy="381000"/>
            <a:chOff x="1941" y="2104"/>
            <a:chExt cx="6480" cy="36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286000" y="3124200"/>
          <a:ext cx="471172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49040" imgH="2857500" progId="Excel.Sheet.8">
                  <p:embed/>
                </p:oleObj>
              </mc:Choice>
              <mc:Fallback>
                <p:oleObj name="Worksheet" r:id="rId2" imgW="3749040" imgH="2857500" progId="Excel.Sheet.8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71172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74849-1E52-26E8-0D58-34809F16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3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Discounting Future Cash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3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Discounting: Finding “The Point of Indifference”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4BC2E-89E9-4E91-8A84-E7653C3417B9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1533525"/>
            <a:ext cx="6280150" cy="2505075"/>
            <a:chOff x="768" y="554"/>
            <a:chExt cx="3956" cy="1578"/>
          </a:xfrm>
        </p:grpSpPr>
        <p:sp>
          <p:nvSpPr>
            <p:cNvPr id="43023" name="Line 4"/>
            <p:cNvSpPr>
              <a:spLocks noChangeShapeType="1"/>
            </p:cNvSpPr>
            <p:nvPr/>
          </p:nvSpPr>
          <p:spPr bwMode="auto">
            <a:xfrm>
              <a:off x="1008" y="1866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Text Box 5"/>
            <p:cNvSpPr txBox="1">
              <a:spLocks noChangeArrowheads="1"/>
            </p:cNvSpPr>
            <p:nvPr/>
          </p:nvSpPr>
          <p:spPr bwMode="auto">
            <a:xfrm>
              <a:off x="950" y="1844"/>
              <a:ext cx="3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1	  2	    3	      4	       5</a:t>
              </a:r>
            </a:p>
          </p:txBody>
        </p:sp>
        <p:sp>
          <p:nvSpPr>
            <p:cNvPr id="43025" name="Rectangle 6"/>
            <p:cNvSpPr>
              <a:spLocks noChangeArrowheads="1"/>
            </p:cNvSpPr>
            <p:nvPr/>
          </p:nvSpPr>
          <p:spPr bwMode="auto">
            <a:xfrm>
              <a:off x="960" y="1152"/>
              <a:ext cx="192" cy="70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7"/>
            <p:cNvSpPr>
              <a:spLocks noChangeArrowheads="1"/>
            </p:cNvSpPr>
            <p:nvPr/>
          </p:nvSpPr>
          <p:spPr bwMode="auto">
            <a:xfrm>
              <a:off x="4176" y="85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3027" name="Freeform 8"/>
            <p:cNvSpPr>
              <a:spLocks/>
            </p:cNvSpPr>
            <p:nvPr/>
          </p:nvSpPr>
          <p:spPr bwMode="auto">
            <a:xfrm>
              <a:off x="1248" y="864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Text Box 9"/>
            <p:cNvSpPr txBox="1">
              <a:spLocks noChangeArrowheads="1"/>
            </p:cNvSpPr>
            <p:nvPr/>
          </p:nvSpPr>
          <p:spPr bwMode="auto">
            <a:xfrm>
              <a:off x="768" y="871"/>
              <a:ext cx="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$1,000</a:t>
              </a:r>
            </a:p>
          </p:txBody>
        </p:sp>
        <p:sp>
          <p:nvSpPr>
            <p:cNvPr id="43029" name="Text Box 10"/>
            <p:cNvSpPr txBox="1">
              <a:spLocks noChangeArrowheads="1"/>
            </p:cNvSpPr>
            <p:nvPr/>
          </p:nvSpPr>
          <p:spPr bwMode="auto">
            <a:xfrm>
              <a:off x="3840" y="554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$1,276.28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71750" y="4048125"/>
            <a:ext cx="5994400" cy="2505075"/>
            <a:chOff x="1824" y="2544"/>
            <a:chExt cx="3776" cy="1578"/>
          </a:xfrm>
        </p:grpSpPr>
        <p:grpSp>
          <p:nvGrpSpPr>
            <p:cNvPr id="43015" name="Group 12"/>
            <p:cNvGrpSpPr>
              <a:grpSpLocks/>
            </p:cNvGrpSpPr>
            <p:nvPr/>
          </p:nvGrpSpPr>
          <p:grpSpPr bwMode="auto">
            <a:xfrm>
              <a:off x="1824" y="2544"/>
              <a:ext cx="3776" cy="1578"/>
              <a:chOff x="1814" y="2784"/>
              <a:chExt cx="3776" cy="1578"/>
            </a:xfrm>
          </p:grpSpPr>
          <p:sp>
            <p:nvSpPr>
              <p:cNvPr id="43017" name="Line 13"/>
              <p:cNvSpPr>
                <a:spLocks noChangeShapeType="1"/>
              </p:cNvSpPr>
              <p:nvPr/>
            </p:nvSpPr>
            <p:spPr bwMode="auto">
              <a:xfrm>
                <a:off x="1872" y="4096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Text Box 14"/>
              <p:cNvSpPr txBox="1">
                <a:spLocks noChangeArrowheads="1"/>
              </p:cNvSpPr>
              <p:nvPr/>
            </p:nvSpPr>
            <p:spPr bwMode="auto">
              <a:xfrm>
                <a:off x="1814" y="4074"/>
                <a:ext cx="34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0	1	  2	    3	      4	       5</a:t>
                </a:r>
              </a:p>
            </p:txBody>
          </p:sp>
          <p:sp>
            <p:nvSpPr>
              <p:cNvPr id="43019" name="Rectangle 15"/>
              <p:cNvSpPr>
                <a:spLocks noChangeArrowheads="1"/>
              </p:cNvSpPr>
              <p:nvPr/>
            </p:nvSpPr>
            <p:spPr bwMode="auto">
              <a:xfrm>
                <a:off x="1824" y="3382"/>
                <a:ext cx="192" cy="707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Rectangle 16"/>
              <p:cNvSpPr>
                <a:spLocks noChangeArrowheads="1"/>
              </p:cNvSpPr>
              <p:nvPr/>
            </p:nvSpPr>
            <p:spPr bwMode="auto">
              <a:xfrm>
                <a:off x="5040" y="3088"/>
                <a:ext cx="192" cy="99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3021" name="Freeform 17"/>
              <p:cNvSpPr>
                <a:spLocks/>
              </p:cNvSpPr>
              <p:nvPr/>
            </p:nvSpPr>
            <p:spPr bwMode="auto">
              <a:xfrm>
                <a:off x="2112" y="3094"/>
                <a:ext cx="2880" cy="299"/>
              </a:xfrm>
              <a:custGeom>
                <a:avLst/>
                <a:gdLst>
                  <a:gd name="T0" fmla="*/ 0 w 3224"/>
                  <a:gd name="T1" fmla="*/ 295 h 203"/>
                  <a:gd name="T2" fmla="*/ 515 w 3224"/>
                  <a:gd name="T3" fmla="*/ 295 h 203"/>
                  <a:gd name="T4" fmla="*/ 1115 w 3224"/>
                  <a:gd name="T5" fmla="*/ 271 h 203"/>
                  <a:gd name="T6" fmla="*/ 1737 w 3224"/>
                  <a:gd name="T7" fmla="*/ 177 h 203"/>
                  <a:gd name="T8" fmla="*/ 2337 w 3224"/>
                  <a:gd name="T9" fmla="*/ 94 h 203"/>
                  <a:gd name="T10" fmla="*/ 2880 w 3224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4"/>
                  <a:gd name="T19" fmla="*/ 0 h 203"/>
                  <a:gd name="T20" fmla="*/ 3224 w 3224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4" h="203">
                    <a:moveTo>
                      <a:pt x="0" y="200"/>
                    </a:moveTo>
                    <a:cubicBezTo>
                      <a:pt x="184" y="201"/>
                      <a:pt x="368" y="203"/>
                      <a:pt x="576" y="200"/>
                    </a:cubicBezTo>
                    <a:cubicBezTo>
                      <a:pt x="784" y="197"/>
                      <a:pt x="1020" y="197"/>
                      <a:pt x="1248" y="184"/>
                    </a:cubicBezTo>
                    <a:cubicBezTo>
                      <a:pt x="1476" y="171"/>
                      <a:pt x="1716" y="140"/>
                      <a:pt x="1944" y="120"/>
                    </a:cubicBezTo>
                    <a:cubicBezTo>
                      <a:pt x="2172" y="100"/>
                      <a:pt x="2403" y="84"/>
                      <a:pt x="2616" y="64"/>
                    </a:cubicBezTo>
                    <a:cubicBezTo>
                      <a:pt x="2829" y="44"/>
                      <a:pt x="3123" y="11"/>
                      <a:pt x="3224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Text Box 18"/>
              <p:cNvSpPr txBox="1">
                <a:spLocks noChangeArrowheads="1"/>
              </p:cNvSpPr>
              <p:nvPr/>
            </p:nvSpPr>
            <p:spPr bwMode="auto">
              <a:xfrm>
                <a:off x="4706" y="2784"/>
                <a:ext cx="8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$1,276.28</a:t>
                </a:r>
              </a:p>
            </p:txBody>
          </p:sp>
        </p:grpSp>
        <p:sp>
          <p:nvSpPr>
            <p:cNvPr id="43016" name="Text Box 19"/>
            <p:cNvSpPr txBox="1">
              <a:spLocks noChangeArrowheads="1"/>
            </p:cNvSpPr>
            <p:nvPr/>
          </p:nvSpPr>
          <p:spPr bwMode="auto">
            <a:xfrm>
              <a:off x="1824" y="3292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457200" y="2335643"/>
            <a:ext cx="1881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+mn-lt"/>
                <a:cs typeface="Times New Roman" pitchFamily="18" charset="0"/>
              </a:rPr>
              <a:t>At 5%, $1,000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compounds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in 5 years to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$1,276.28           (Begin Mode)</a:t>
            </a: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499725" y="4667190"/>
            <a:ext cx="18014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+mn-lt"/>
                <a:cs typeface="Times New Roman" pitchFamily="18" charset="0"/>
              </a:rPr>
              <a:t>What amount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received now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is equivalent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to the future</a:t>
            </a:r>
            <a:br>
              <a:rPr lang="en-US" sz="2000" dirty="0">
                <a:latin typeface="+mn-lt"/>
                <a:cs typeface="Times New Roman" pitchFamily="18" charset="0"/>
              </a:rPr>
            </a:br>
            <a:r>
              <a:rPr lang="en-US" sz="2000" dirty="0">
                <a:latin typeface="+mn-lt"/>
                <a:cs typeface="Times New Roman" pitchFamily="18" charset="0"/>
              </a:rPr>
              <a:t>$1,276.28?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36526" y="6245423"/>
            <a:ext cx="2435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400" dirty="0">
                <a:latin typeface="+mn-lt"/>
              </a:rPr>
              <a:t>Assuming 5% discount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0F4C3-2636-766C-1A1E-5B22966A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725" y="6431280"/>
            <a:ext cx="7691115" cy="274320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Value Depends on…?</a:t>
            </a:r>
            <a:endParaRPr lang="en-US" sz="3600" dirty="0">
              <a:solidFill>
                <a:schemeClr val="tx1"/>
              </a:solidFill>
              <a:latin typeface="Tms Rmn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Value of a property or mortgage thus depends on: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b="1" dirty="0"/>
              <a:t>magnitude</a:t>
            </a:r>
            <a:r>
              <a:rPr lang="en-US" dirty="0"/>
              <a:t> of expected cash flows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b="1" dirty="0"/>
              <a:t>timing</a:t>
            </a:r>
            <a:r>
              <a:rPr lang="en-US" dirty="0"/>
              <a:t> of expected cash flows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b="1" dirty="0"/>
              <a:t>riskiness</a:t>
            </a:r>
            <a:r>
              <a:rPr lang="en-US" dirty="0"/>
              <a:t> of expected cash flows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8E589-96E8-402D-8133-E34A355923EE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1E4E1F-9352-2A1C-2B40-B6B7CAAE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The Math of Present Value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A93C7-8228-4B9C-83F6-099DD5D5651C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019300" y="1600200"/>
            <a:ext cx="540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1	 1.00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</a:rPr>
              <a:t> (1.05) 	= 0.95238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2027238" y="21336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	 0.95238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sz="2800">
                <a:latin typeface="Times New Roman" pitchFamily="18" charset="0"/>
              </a:rPr>
              <a:t>(1.05) 	= 0.907029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2027238" y="26670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3	 0.90703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</a:rPr>
              <a:t> (1.05) 	= 0.863838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27238" y="3124200"/>
            <a:ext cx="528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4	 0.86384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>
                <a:latin typeface="Times New Roman" pitchFamily="18" charset="0"/>
              </a:rPr>
              <a:t> (1.05) 	= 0.82270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027238" y="36576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5	 0.82270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>
                <a:latin typeface="Times New Roman" pitchFamily="18" charset="0"/>
              </a:rPr>
              <a:t> (1.05) 	= 0.783526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2952750" y="4191000"/>
            <a:ext cx="5053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or  1/(1.05)</a:t>
            </a:r>
            <a:r>
              <a:rPr lang="en-US" sz="2800" baseline="30000">
                <a:latin typeface="Times New Roman" pitchFamily="18" charset="0"/>
              </a:rPr>
              <a:t>5</a:t>
            </a:r>
            <a:r>
              <a:rPr lang="en-US" sz="2800">
                <a:latin typeface="Times New Roman" pitchFamily="18" charset="0"/>
              </a:rPr>
              <a:t> 	= 0.783526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1100138" y="4876800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PV</a:t>
            </a:r>
            <a:r>
              <a:rPr lang="en-US" sz="2400">
                <a:latin typeface="Times New Roman" pitchFamily="18" charset="0"/>
              </a:rPr>
              <a:t> of $1,276.28, five years from now, discounted at 5%: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005138" y="5334000"/>
            <a:ext cx="339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PV</a:t>
            </a:r>
            <a:r>
              <a:rPr lang="en-US" sz="2400" dirty="0">
                <a:latin typeface="Times New Roman" pitchFamily="18" charset="0"/>
              </a:rPr>
              <a:t> = $1,276.28 </a:t>
            </a:r>
            <a:r>
              <a:rPr lang="en-US" sz="2400" baseline="14000" dirty="0"/>
              <a:t>×</a:t>
            </a:r>
            <a:r>
              <a:rPr lang="en-US" sz="2400" dirty="0">
                <a:latin typeface="Times New Roman" pitchFamily="18" charset="0"/>
              </a:rPr>
              <a:t> 0.78526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3429000" y="5715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=  $1,000.00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315200" y="4340423"/>
            <a:ext cx="1142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400" dirty="0">
                <a:latin typeface="+mn-lt"/>
              </a:rPr>
              <a:t>PV factor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08BCC5-8E5F-4112-B235-8E2094ED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The Keystrokes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A1D31-DDDC-4FCA-ABAC-7B3B1530EC49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247900" y="3733800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           	     0 	   1276.28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2019300" y="4495800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  1,000		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685800" y="4960937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Q:  Would investors who want a 5 percent return favor: 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A.  $1,000 now?       B.  $1,276.28 in five years?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760413" y="5799137"/>
            <a:ext cx="7392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Q:  What if they could buy the future $1,276.28: </a:t>
            </a:r>
          </a:p>
          <a:p>
            <a:r>
              <a:rPr lang="en-US" sz="2400" dirty="0">
                <a:latin typeface="Times New Roman" pitchFamily="18" charset="0"/>
              </a:rPr>
              <a:t>	A.  For $900?    	   B.  For $1,100?</a:t>
            </a:r>
          </a:p>
        </p:txBody>
      </p:sp>
      <p:grpSp>
        <p:nvGrpSpPr>
          <p:cNvPr id="45064" name="Group 13"/>
          <p:cNvGrpSpPr>
            <a:grpSpLocks/>
          </p:cNvGrpSpPr>
          <p:nvPr/>
        </p:nvGrpSpPr>
        <p:grpSpPr bwMode="auto">
          <a:xfrm>
            <a:off x="1676400" y="1401762"/>
            <a:ext cx="6203950" cy="2255838"/>
            <a:chOff x="1824" y="2544"/>
            <a:chExt cx="3908" cy="1618"/>
          </a:xfrm>
        </p:grpSpPr>
        <p:grpSp>
          <p:nvGrpSpPr>
            <p:cNvPr id="45065" name="Group 14"/>
            <p:cNvGrpSpPr>
              <a:grpSpLocks/>
            </p:cNvGrpSpPr>
            <p:nvPr/>
          </p:nvGrpSpPr>
          <p:grpSpPr bwMode="auto">
            <a:xfrm>
              <a:off x="1824" y="2544"/>
              <a:ext cx="3908" cy="1618"/>
              <a:chOff x="1814" y="2784"/>
              <a:chExt cx="3908" cy="1618"/>
            </a:xfrm>
          </p:grpSpPr>
          <p:sp>
            <p:nvSpPr>
              <p:cNvPr id="45067" name="Line 15"/>
              <p:cNvSpPr>
                <a:spLocks noChangeShapeType="1"/>
              </p:cNvSpPr>
              <p:nvPr/>
            </p:nvSpPr>
            <p:spPr bwMode="auto">
              <a:xfrm>
                <a:off x="1872" y="4096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068" name="Text Box 16"/>
              <p:cNvSpPr txBox="1">
                <a:spLocks noChangeArrowheads="1"/>
              </p:cNvSpPr>
              <p:nvPr/>
            </p:nvSpPr>
            <p:spPr bwMode="auto">
              <a:xfrm>
                <a:off x="1814" y="4074"/>
                <a:ext cx="342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</a:rPr>
                  <a:t>0	1	  2	    3	      4	       5</a:t>
                </a:r>
              </a:p>
            </p:txBody>
          </p:sp>
          <p:sp>
            <p:nvSpPr>
              <p:cNvPr id="45069" name="Rectangle 17"/>
              <p:cNvSpPr>
                <a:spLocks noChangeArrowheads="1"/>
              </p:cNvSpPr>
              <p:nvPr/>
            </p:nvSpPr>
            <p:spPr bwMode="auto">
              <a:xfrm>
                <a:off x="1824" y="3382"/>
                <a:ext cx="192" cy="707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5070" name="Rectangle 18"/>
              <p:cNvSpPr>
                <a:spLocks noChangeArrowheads="1"/>
              </p:cNvSpPr>
              <p:nvPr/>
            </p:nvSpPr>
            <p:spPr bwMode="auto">
              <a:xfrm>
                <a:off x="5040" y="3088"/>
                <a:ext cx="192" cy="99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5071" name="Freeform 19"/>
              <p:cNvSpPr>
                <a:spLocks/>
              </p:cNvSpPr>
              <p:nvPr/>
            </p:nvSpPr>
            <p:spPr bwMode="auto">
              <a:xfrm>
                <a:off x="2112" y="3094"/>
                <a:ext cx="2880" cy="299"/>
              </a:xfrm>
              <a:custGeom>
                <a:avLst/>
                <a:gdLst>
                  <a:gd name="T0" fmla="*/ 0 w 3224"/>
                  <a:gd name="T1" fmla="*/ 295 h 203"/>
                  <a:gd name="T2" fmla="*/ 515 w 3224"/>
                  <a:gd name="T3" fmla="*/ 295 h 203"/>
                  <a:gd name="T4" fmla="*/ 1115 w 3224"/>
                  <a:gd name="T5" fmla="*/ 271 h 203"/>
                  <a:gd name="T6" fmla="*/ 1737 w 3224"/>
                  <a:gd name="T7" fmla="*/ 177 h 203"/>
                  <a:gd name="T8" fmla="*/ 2337 w 3224"/>
                  <a:gd name="T9" fmla="*/ 94 h 203"/>
                  <a:gd name="T10" fmla="*/ 2880 w 3224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4"/>
                  <a:gd name="T19" fmla="*/ 0 h 203"/>
                  <a:gd name="T20" fmla="*/ 3224 w 3224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4" h="203">
                    <a:moveTo>
                      <a:pt x="0" y="200"/>
                    </a:moveTo>
                    <a:cubicBezTo>
                      <a:pt x="184" y="201"/>
                      <a:pt x="368" y="203"/>
                      <a:pt x="576" y="200"/>
                    </a:cubicBezTo>
                    <a:cubicBezTo>
                      <a:pt x="784" y="197"/>
                      <a:pt x="1020" y="197"/>
                      <a:pt x="1248" y="184"/>
                    </a:cubicBezTo>
                    <a:cubicBezTo>
                      <a:pt x="1476" y="171"/>
                      <a:pt x="1716" y="140"/>
                      <a:pt x="1944" y="120"/>
                    </a:cubicBezTo>
                    <a:cubicBezTo>
                      <a:pt x="2172" y="100"/>
                      <a:pt x="2403" y="84"/>
                      <a:pt x="2616" y="64"/>
                    </a:cubicBezTo>
                    <a:cubicBezTo>
                      <a:pt x="2829" y="44"/>
                      <a:pt x="3123" y="11"/>
                      <a:pt x="3224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072" name="Text Box 20"/>
              <p:cNvSpPr txBox="1">
                <a:spLocks noChangeArrowheads="1"/>
              </p:cNvSpPr>
              <p:nvPr/>
            </p:nvSpPr>
            <p:spPr bwMode="auto">
              <a:xfrm>
                <a:off x="4838" y="2784"/>
                <a:ext cx="884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$1,276.28</a:t>
                </a:r>
              </a:p>
            </p:txBody>
          </p:sp>
        </p:grpSp>
        <p:sp>
          <p:nvSpPr>
            <p:cNvPr id="45066" name="Text Box 21"/>
            <p:cNvSpPr txBox="1">
              <a:spLocks noChangeArrowheads="1"/>
            </p:cNvSpPr>
            <p:nvPr/>
          </p:nvSpPr>
          <p:spPr bwMode="auto">
            <a:xfrm>
              <a:off x="1824" y="3292"/>
              <a:ext cx="24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2317750" y="4114800"/>
            <a:ext cx="4616450" cy="381000"/>
            <a:chOff x="1941" y="2104"/>
            <a:chExt cx="6480" cy="360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E2956-9EC3-C0C9-8E06-0E24FC50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Practice Problem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1515533"/>
            <a:ext cx="8801735" cy="328060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You have been offered an investment opportunity that is expected to generate $4,000 at the end of 3 years. Assume you can earn 10% on investments of this type. What is the most you should be willing to pay today?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2400" dirty="0"/>
              <a:t>PV  =  FV × PVF (10%, 3 years)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            = $4,000 × 0.751315                                      	        	                  	       =  $3,005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Keystrokes: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B1D1-D53A-425D-ACFB-F5FE80C0E6ED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025650" y="4800600"/>
            <a:ext cx="490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3        10 		     0         4,000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025650" y="5638800"/>
            <a:ext cx="2723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        3,005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089150" y="52578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010400" y="4772561"/>
            <a:ext cx="19913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Why does the $4,000 go in the FV register, not the PMT register</a:t>
            </a:r>
            <a:r>
              <a:rPr lang="en-US" sz="2000" dirty="0">
                <a:latin typeface="+mn-lt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245960-97B1-39D1-2170-C44534F2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418469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Present Value of an Annuity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607AF-9C05-4C57-BC8D-280FC8C89790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219200" y="3886200"/>
            <a:ext cx="6989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itchFamily="18" charset="0"/>
              </a:rPr>
              <a:t>Payment		             Present Value	      Present</a:t>
            </a:r>
          </a:p>
          <a:p>
            <a:r>
              <a:rPr lang="en-US" sz="2200" b="1" dirty="0">
                <a:latin typeface="Times New Roman" pitchFamily="18" charset="0"/>
              </a:rPr>
              <a:t>   Year		Payment	     Factor	       Value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181100" y="1425575"/>
            <a:ext cx="7048500" cy="2308225"/>
            <a:chOff x="432" y="591"/>
            <a:chExt cx="4666" cy="1585"/>
          </a:xfrm>
        </p:grpSpPr>
        <p:sp>
          <p:nvSpPr>
            <p:cNvPr id="47117" name="Rectangle 5"/>
            <p:cNvSpPr>
              <a:spLocks noChangeArrowheads="1"/>
            </p:cNvSpPr>
            <p:nvPr/>
          </p:nvSpPr>
          <p:spPr bwMode="auto">
            <a:xfrm>
              <a:off x="3816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18" name="Rectangle 6"/>
            <p:cNvSpPr>
              <a:spLocks noChangeArrowheads="1"/>
            </p:cNvSpPr>
            <p:nvPr/>
          </p:nvSpPr>
          <p:spPr bwMode="auto">
            <a:xfrm>
              <a:off x="313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19" name="Rectangle 7"/>
            <p:cNvSpPr>
              <a:spLocks noChangeArrowheads="1"/>
            </p:cNvSpPr>
            <p:nvPr/>
          </p:nvSpPr>
          <p:spPr bwMode="auto">
            <a:xfrm>
              <a:off x="247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0" name="Rectangle 8"/>
            <p:cNvSpPr>
              <a:spLocks noChangeArrowheads="1"/>
            </p:cNvSpPr>
            <p:nvPr/>
          </p:nvSpPr>
          <p:spPr bwMode="auto">
            <a:xfrm>
              <a:off x="1800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1" name="Line 9"/>
            <p:cNvSpPr>
              <a:spLocks noChangeShapeType="1"/>
            </p:cNvSpPr>
            <p:nvPr/>
          </p:nvSpPr>
          <p:spPr bwMode="auto">
            <a:xfrm>
              <a:off x="1270" y="1888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10"/>
            <p:cNvSpPr txBox="1">
              <a:spLocks noChangeArrowheads="1"/>
            </p:cNvSpPr>
            <p:nvPr/>
          </p:nvSpPr>
          <p:spPr bwMode="auto">
            <a:xfrm>
              <a:off x="1181" y="1882"/>
              <a:ext cx="356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0	1	  2	   3	     4	     5</a:t>
              </a:r>
            </a:p>
          </p:txBody>
        </p:sp>
        <p:sp>
          <p:nvSpPr>
            <p:cNvPr id="47123" name="Rectangle 11"/>
            <p:cNvSpPr>
              <a:spLocks noChangeArrowheads="1"/>
            </p:cNvSpPr>
            <p:nvPr/>
          </p:nvSpPr>
          <p:spPr bwMode="auto">
            <a:xfrm>
              <a:off x="1200" y="984"/>
              <a:ext cx="192" cy="88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2"/>
            <p:cNvSpPr>
              <a:spLocks noChangeArrowheads="1"/>
            </p:cNvSpPr>
            <p:nvPr/>
          </p:nvSpPr>
          <p:spPr bwMode="auto">
            <a:xfrm>
              <a:off x="4438" y="880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5" name="Freeform 13"/>
            <p:cNvSpPr>
              <a:spLocks/>
            </p:cNvSpPr>
            <p:nvPr/>
          </p:nvSpPr>
          <p:spPr bwMode="auto">
            <a:xfrm>
              <a:off x="1510" y="886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Text Box 14"/>
            <p:cNvSpPr txBox="1">
              <a:spLocks noChangeArrowheads="1"/>
            </p:cNvSpPr>
            <p:nvPr/>
          </p:nvSpPr>
          <p:spPr bwMode="auto">
            <a:xfrm>
              <a:off x="4236" y="591"/>
              <a:ext cx="86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7127" name="Text Box 15"/>
            <p:cNvSpPr txBox="1">
              <a:spLocks noChangeArrowheads="1"/>
            </p:cNvSpPr>
            <p:nvPr/>
          </p:nvSpPr>
          <p:spPr bwMode="auto">
            <a:xfrm>
              <a:off x="1182" y="1344"/>
              <a:ext cx="24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7128" name="Text Box 16"/>
            <p:cNvSpPr txBox="1">
              <a:spLocks noChangeArrowheads="1"/>
            </p:cNvSpPr>
            <p:nvPr/>
          </p:nvSpPr>
          <p:spPr bwMode="auto">
            <a:xfrm>
              <a:off x="1452" y="639"/>
              <a:ext cx="86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7129" name="Line 17"/>
            <p:cNvSpPr>
              <a:spLocks noChangeShapeType="1"/>
            </p:cNvSpPr>
            <p:nvPr/>
          </p:nvSpPr>
          <p:spPr bwMode="auto">
            <a:xfrm flipH="1">
              <a:off x="1212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8"/>
            <p:cNvSpPr>
              <a:spLocks noChangeShapeType="1"/>
            </p:cNvSpPr>
            <p:nvPr/>
          </p:nvSpPr>
          <p:spPr bwMode="auto">
            <a:xfrm flipH="1">
              <a:off x="1212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Text Box 19"/>
            <p:cNvSpPr txBox="1">
              <a:spLocks noChangeArrowheads="1"/>
            </p:cNvSpPr>
            <p:nvPr/>
          </p:nvSpPr>
          <p:spPr bwMode="auto">
            <a:xfrm>
              <a:off x="434" y="1097"/>
              <a:ext cx="76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1,000.00</a:t>
              </a:r>
            </a:p>
          </p:txBody>
        </p:sp>
        <p:sp>
          <p:nvSpPr>
            <p:cNvPr id="47132" name="Text Box 20"/>
            <p:cNvSpPr txBox="1">
              <a:spLocks noChangeArrowheads="1"/>
            </p:cNvSpPr>
            <p:nvPr/>
          </p:nvSpPr>
          <p:spPr bwMode="auto">
            <a:xfrm>
              <a:off x="432" y="843"/>
              <a:ext cx="76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1,215.50</a:t>
              </a:r>
            </a:p>
          </p:txBody>
        </p:sp>
        <p:sp>
          <p:nvSpPr>
            <p:cNvPr id="47133" name="Line 21"/>
            <p:cNvSpPr>
              <a:spLocks noChangeShapeType="1"/>
            </p:cNvSpPr>
            <p:nvPr/>
          </p:nvSpPr>
          <p:spPr bwMode="auto">
            <a:xfrm>
              <a:off x="1212" y="11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2"/>
            <p:cNvSpPr>
              <a:spLocks/>
            </p:cNvSpPr>
            <p:nvPr/>
          </p:nvSpPr>
          <p:spPr bwMode="auto">
            <a:xfrm>
              <a:off x="1476" y="912"/>
              <a:ext cx="264" cy="48"/>
            </a:xfrm>
            <a:custGeom>
              <a:avLst/>
              <a:gdLst>
                <a:gd name="T0" fmla="*/ 264 w 264"/>
                <a:gd name="T1" fmla="*/ 0 h 48"/>
                <a:gd name="T2" fmla="*/ 168 w 264"/>
                <a:gd name="T3" fmla="*/ 24 h 48"/>
                <a:gd name="T4" fmla="*/ 0 w 264"/>
                <a:gd name="T5" fmla="*/ 48 h 48"/>
                <a:gd name="T6" fmla="*/ 0 60000 65536"/>
                <a:gd name="T7" fmla="*/ 0 60000 65536"/>
                <a:gd name="T8" fmla="*/ 0 60000 65536"/>
                <a:gd name="T9" fmla="*/ 0 w 264"/>
                <a:gd name="T10" fmla="*/ 0 h 48"/>
                <a:gd name="T11" fmla="*/ 264 w 26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8">
                  <a:moveTo>
                    <a:pt x="264" y="0"/>
                  </a:moveTo>
                  <a:cubicBezTo>
                    <a:pt x="238" y="8"/>
                    <a:pt x="212" y="16"/>
                    <a:pt x="168" y="24"/>
                  </a:cubicBezTo>
                  <a:cubicBezTo>
                    <a:pt x="124" y="32"/>
                    <a:pt x="28" y="44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23"/>
            <p:cNvSpPr>
              <a:spLocks/>
            </p:cNvSpPr>
            <p:nvPr/>
          </p:nvSpPr>
          <p:spPr bwMode="auto">
            <a:xfrm>
              <a:off x="1512" y="912"/>
              <a:ext cx="2244" cy="240"/>
            </a:xfrm>
            <a:custGeom>
              <a:avLst/>
              <a:gdLst>
                <a:gd name="T0" fmla="*/ 2244 w 2244"/>
                <a:gd name="T1" fmla="*/ 0 h 240"/>
                <a:gd name="T2" fmla="*/ 1680 w 2244"/>
                <a:gd name="T3" fmla="*/ 84 h 240"/>
                <a:gd name="T4" fmla="*/ 1044 w 2244"/>
                <a:gd name="T5" fmla="*/ 180 h 240"/>
                <a:gd name="T6" fmla="*/ 348 w 2244"/>
                <a:gd name="T7" fmla="*/ 216 h 240"/>
                <a:gd name="T8" fmla="*/ 0 w 224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4"/>
                <a:gd name="T16" fmla="*/ 0 h 240"/>
                <a:gd name="T17" fmla="*/ 2244 w 224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4" h="240">
                  <a:moveTo>
                    <a:pt x="2244" y="0"/>
                  </a:moveTo>
                  <a:cubicBezTo>
                    <a:pt x="2062" y="27"/>
                    <a:pt x="1880" y="54"/>
                    <a:pt x="1680" y="84"/>
                  </a:cubicBezTo>
                  <a:cubicBezTo>
                    <a:pt x="1480" y="114"/>
                    <a:pt x="1266" y="158"/>
                    <a:pt x="1044" y="180"/>
                  </a:cubicBezTo>
                  <a:cubicBezTo>
                    <a:pt x="822" y="202"/>
                    <a:pt x="522" y="206"/>
                    <a:pt x="348" y="216"/>
                  </a:cubicBezTo>
                  <a:cubicBezTo>
                    <a:pt x="174" y="226"/>
                    <a:pt x="87" y="233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24"/>
            <p:cNvSpPr>
              <a:spLocks/>
            </p:cNvSpPr>
            <p:nvPr/>
          </p:nvSpPr>
          <p:spPr bwMode="auto">
            <a:xfrm>
              <a:off x="1512" y="912"/>
              <a:ext cx="1572" cy="192"/>
            </a:xfrm>
            <a:custGeom>
              <a:avLst/>
              <a:gdLst>
                <a:gd name="T0" fmla="*/ 1572 w 1572"/>
                <a:gd name="T1" fmla="*/ 0 h 192"/>
                <a:gd name="T2" fmla="*/ 1044 w 1572"/>
                <a:gd name="T3" fmla="*/ 108 h 192"/>
                <a:gd name="T4" fmla="*/ 360 w 1572"/>
                <a:gd name="T5" fmla="*/ 168 h 192"/>
                <a:gd name="T6" fmla="*/ 0 w 157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2"/>
                <a:gd name="T13" fmla="*/ 0 h 192"/>
                <a:gd name="T14" fmla="*/ 1572 w 157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2" h="192">
                  <a:moveTo>
                    <a:pt x="1572" y="0"/>
                  </a:moveTo>
                  <a:cubicBezTo>
                    <a:pt x="1409" y="40"/>
                    <a:pt x="1246" y="80"/>
                    <a:pt x="1044" y="108"/>
                  </a:cubicBezTo>
                  <a:cubicBezTo>
                    <a:pt x="842" y="136"/>
                    <a:pt x="534" y="154"/>
                    <a:pt x="360" y="168"/>
                  </a:cubicBezTo>
                  <a:cubicBezTo>
                    <a:pt x="186" y="182"/>
                    <a:pt x="93" y="187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25"/>
            <p:cNvSpPr>
              <a:spLocks/>
            </p:cNvSpPr>
            <p:nvPr/>
          </p:nvSpPr>
          <p:spPr bwMode="auto">
            <a:xfrm>
              <a:off x="1500" y="864"/>
              <a:ext cx="912" cy="180"/>
            </a:xfrm>
            <a:custGeom>
              <a:avLst/>
              <a:gdLst>
                <a:gd name="T0" fmla="*/ 912 w 912"/>
                <a:gd name="T1" fmla="*/ 0 h 180"/>
                <a:gd name="T2" fmla="*/ 372 w 912"/>
                <a:gd name="T3" fmla="*/ 132 h 180"/>
                <a:gd name="T4" fmla="*/ 0 w 912"/>
                <a:gd name="T5" fmla="*/ 180 h 180"/>
                <a:gd name="T6" fmla="*/ 0 60000 65536"/>
                <a:gd name="T7" fmla="*/ 0 60000 65536"/>
                <a:gd name="T8" fmla="*/ 0 60000 65536"/>
                <a:gd name="T9" fmla="*/ 0 w 912"/>
                <a:gd name="T10" fmla="*/ 0 h 180"/>
                <a:gd name="T11" fmla="*/ 912 w 91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80">
                  <a:moveTo>
                    <a:pt x="912" y="0"/>
                  </a:moveTo>
                  <a:cubicBezTo>
                    <a:pt x="718" y="51"/>
                    <a:pt x="524" y="102"/>
                    <a:pt x="372" y="132"/>
                  </a:cubicBezTo>
                  <a:cubicBezTo>
                    <a:pt x="220" y="162"/>
                    <a:pt x="110" y="171"/>
                    <a:pt x="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26"/>
            <p:cNvSpPr>
              <a:spLocks noChangeShapeType="1"/>
            </p:cNvSpPr>
            <p:nvPr/>
          </p:nvSpPr>
          <p:spPr bwMode="auto">
            <a:xfrm flipH="1">
              <a:off x="1200" y="10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1638300" y="45259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1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	   =	$1,215.50</a:t>
            </a:r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654175" y="49069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2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	   =	$1,157.62</a:t>
            </a:r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1654175" y="55165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4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4</a:t>
            </a:r>
            <a:r>
              <a:rPr lang="en-US" sz="2200" dirty="0">
                <a:latin typeface="Times New Roman" pitchFamily="18" charset="0"/>
              </a:rPr>
              <a:t>	   =	$1,050.00</a:t>
            </a:r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1635125" y="52117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3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3</a:t>
            </a:r>
            <a:r>
              <a:rPr lang="en-US" sz="2200" dirty="0">
                <a:latin typeface="Times New Roman" pitchFamily="18" charset="0"/>
              </a:rPr>
              <a:t>	   =	$1,102.50</a:t>
            </a:r>
          </a:p>
        </p:txBody>
      </p:sp>
      <p:sp>
        <p:nvSpPr>
          <p:cNvPr id="214047" name="Text Box 31"/>
          <p:cNvSpPr txBox="1">
            <a:spLocks noChangeArrowheads="1"/>
          </p:cNvSpPr>
          <p:nvPr/>
        </p:nvSpPr>
        <p:spPr bwMode="auto">
          <a:xfrm>
            <a:off x="1654175" y="58213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5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5</a:t>
            </a:r>
            <a:r>
              <a:rPr lang="en-US" sz="2200" dirty="0">
                <a:latin typeface="Times New Roman" pitchFamily="18" charset="0"/>
              </a:rPr>
              <a:t>	   =	$1,000.00</a:t>
            </a:r>
          </a:p>
        </p:txBody>
      </p:sp>
      <p:sp>
        <p:nvSpPr>
          <p:cNvPr id="214048" name="Text Box 32"/>
          <p:cNvSpPr txBox="1">
            <a:spLocks noChangeArrowheads="1"/>
          </p:cNvSpPr>
          <p:nvPr/>
        </p:nvSpPr>
        <p:spPr bwMode="auto">
          <a:xfrm>
            <a:off x="5448300" y="6202363"/>
            <a:ext cx="2932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Sum 	  =      $5,525.62</a:t>
            </a:r>
          </a:p>
        </p:txBody>
      </p:sp>
      <p:sp>
        <p:nvSpPr>
          <p:cNvPr id="214049" name="Line 33"/>
          <p:cNvSpPr>
            <a:spLocks noChangeShapeType="1"/>
          </p:cNvSpPr>
          <p:nvPr/>
        </p:nvSpPr>
        <p:spPr bwMode="auto">
          <a:xfrm flipH="1">
            <a:off x="7086600" y="624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Text Box 34"/>
          <p:cNvSpPr txBox="1">
            <a:spLocks noChangeArrowheads="1"/>
          </p:cNvSpPr>
          <p:nvPr/>
        </p:nvSpPr>
        <p:spPr bwMode="auto">
          <a:xfrm>
            <a:off x="1352550" y="3059113"/>
            <a:ext cx="727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Year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06AC86-565A-16B6-E927-49302429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PV of an Annuity of $1,276.28 Per Year For 5 Years…?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F520-6B30-45ED-9EA9-F4BEC4EE3447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286000" y="44958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		1,276.28      0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057400" y="5410200"/>
            <a:ext cx="3262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 5,525.62</a:t>
            </a:r>
          </a:p>
        </p:txBody>
      </p:sp>
      <p:grpSp>
        <p:nvGrpSpPr>
          <p:cNvPr id="48134" name="Group 11"/>
          <p:cNvGrpSpPr>
            <a:grpSpLocks/>
          </p:cNvGrpSpPr>
          <p:nvPr/>
        </p:nvGrpSpPr>
        <p:grpSpPr bwMode="auto">
          <a:xfrm>
            <a:off x="2028825" y="1990725"/>
            <a:ext cx="6251575" cy="2505075"/>
            <a:chOff x="1182" y="576"/>
            <a:chExt cx="3938" cy="1578"/>
          </a:xfrm>
        </p:grpSpPr>
        <p:sp>
          <p:nvSpPr>
            <p:cNvPr id="48135" name="Rectangle 12"/>
            <p:cNvSpPr>
              <a:spLocks noChangeArrowheads="1"/>
            </p:cNvSpPr>
            <p:nvPr/>
          </p:nvSpPr>
          <p:spPr bwMode="auto">
            <a:xfrm>
              <a:off x="3816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6" name="Rectangle 13"/>
            <p:cNvSpPr>
              <a:spLocks noChangeArrowheads="1"/>
            </p:cNvSpPr>
            <p:nvPr/>
          </p:nvSpPr>
          <p:spPr bwMode="auto">
            <a:xfrm>
              <a:off x="313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7" name="Rectangle 14"/>
            <p:cNvSpPr>
              <a:spLocks noChangeArrowheads="1"/>
            </p:cNvSpPr>
            <p:nvPr/>
          </p:nvSpPr>
          <p:spPr bwMode="auto">
            <a:xfrm>
              <a:off x="247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8" name="Rectangle 15"/>
            <p:cNvSpPr>
              <a:spLocks noChangeArrowheads="1"/>
            </p:cNvSpPr>
            <p:nvPr/>
          </p:nvSpPr>
          <p:spPr bwMode="auto">
            <a:xfrm>
              <a:off x="1800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9" name="Line 16"/>
            <p:cNvSpPr>
              <a:spLocks noChangeShapeType="1"/>
            </p:cNvSpPr>
            <p:nvPr/>
          </p:nvSpPr>
          <p:spPr bwMode="auto">
            <a:xfrm>
              <a:off x="1270" y="1888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Text Box 17"/>
            <p:cNvSpPr txBox="1">
              <a:spLocks noChangeArrowheads="1"/>
            </p:cNvSpPr>
            <p:nvPr/>
          </p:nvSpPr>
          <p:spPr bwMode="auto">
            <a:xfrm>
              <a:off x="1212" y="1866"/>
              <a:ext cx="3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1	  2	    3	      4	       5</a:t>
              </a:r>
            </a:p>
          </p:txBody>
        </p:sp>
        <p:sp>
          <p:nvSpPr>
            <p:cNvPr id="48141" name="Rectangle 18"/>
            <p:cNvSpPr>
              <a:spLocks noChangeArrowheads="1"/>
            </p:cNvSpPr>
            <p:nvPr/>
          </p:nvSpPr>
          <p:spPr bwMode="auto">
            <a:xfrm>
              <a:off x="1200" y="984"/>
              <a:ext cx="192" cy="88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19"/>
            <p:cNvSpPr>
              <a:spLocks noChangeArrowheads="1"/>
            </p:cNvSpPr>
            <p:nvPr/>
          </p:nvSpPr>
          <p:spPr bwMode="auto">
            <a:xfrm>
              <a:off x="4438" y="880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43" name="Freeform 20"/>
            <p:cNvSpPr>
              <a:spLocks/>
            </p:cNvSpPr>
            <p:nvPr/>
          </p:nvSpPr>
          <p:spPr bwMode="auto">
            <a:xfrm>
              <a:off x="1510" y="886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Text Box 21"/>
            <p:cNvSpPr txBox="1">
              <a:spLocks noChangeArrowheads="1"/>
            </p:cNvSpPr>
            <p:nvPr/>
          </p:nvSpPr>
          <p:spPr bwMode="auto">
            <a:xfrm>
              <a:off x="4236" y="576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8145" name="Text Box 22"/>
            <p:cNvSpPr txBox="1">
              <a:spLocks noChangeArrowheads="1"/>
            </p:cNvSpPr>
            <p:nvPr/>
          </p:nvSpPr>
          <p:spPr bwMode="auto">
            <a:xfrm>
              <a:off x="1182" y="1344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8146" name="Text Box 23"/>
            <p:cNvSpPr txBox="1">
              <a:spLocks noChangeArrowheads="1"/>
            </p:cNvSpPr>
            <p:nvPr/>
          </p:nvSpPr>
          <p:spPr bwMode="auto">
            <a:xfrm>
              <a:off x="1452" y="624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8147" name="Line 24"/>
            <p:cNvSpPr>
              <a:spLocks noChangeShapeType="1"/>
            </p:cNvSpPr>
            <p:nvPr/>
          </p:nvSpPr>
          <p:spPr bwMode="auto">
            <a:xfrm flipH="1">
              <a:off x="1212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5"/>
            <p:cNvSpPr>
              <a:spLocks noChangeShapeType="1"/>
            </p:cNvSpPr>
            <p:nvPr/>
          </p:nvSpPr>
          <p:spPr bwMode="auto">
            <a:xfrm flipH="1">
              <a:off x="1212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28"/>
            <p:cNvSpPr>
              <a:spLocks noChangeShapeType="1"/>
            </p:cNvSpPr>
            <p:nvPr/>
          </p:nvSpPr>
          <p:spPr bwMode="auto">
            <a:xfrm>
              <a:off x="1212" y="11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29"/>
            <p:cNvSpPr>
              <a:spLocks/>
            </p:cNvSpPr>
            <p:nvPr/>
          </p:nvSpPr>
          <p:spPr bwMode="auto">
            <a:xfrm>
              <a:off x="1476" y="912"/>
              <a:ext cx="264" cy="48"/>
            </a:xfrm>
            <a:custGeom>
              <a:avLst/>
              <a:gdLst>
                <a:gd name="T0" fmla="*/ 264 w 264"/>
                <a:gd name="T1" fmla="*/ 0 h 48"/>
                <a:gd name="T2" fmla="*/ 168 w 264"/>
                <a:gd name="T3" fmla="*/ 24 h 48"/>
                <a:gd name="T4" fmla="*/ 0 w 264"/>
                <a:gd name="T5" fmla="*/ 48 h 48"/>
                <a:gd name="T6" fmla="*/ 0 60000 65536"/>
                <a:gd name="T7" fmla="*/ 0 60000 65536"/>
                <a:gd name="T8" fmla="*/ 0 60000 65536"/>
                <a:gd name="T9" fmla="*/ 0 w 264"/>
                <a:gd name="T10" fmla="*/ 0 h 48"/>
                <a:gd name="T11" fmla="*/ 264 w 26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8">
                  <a:moveTo>
                    <a:pt x="264" y="0"/>
                  </a:moveTo>
                  <a:cubicBezTo>
                    <a:pt x="238" y="8"/>
                    <a:pt x="212" y="16"/>
                    <a:pt x="168" y="24"/>
                  </a:cubicBezTo>
                  <a:cubicBezTo>
                    <a:pt x="124" y="32"/>
                    <a:pt x="28" y="44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30"/>
            <p:cNvSpPr>
              <a:spLocks/>
            </p:cNvSpPr>
            <p:nvPr/>
          </p:nvSpPr>
          <p:spPr bwMode="auto">
            <a:xfrm>
              <a:off x="1512" y="912"/>
              <a:ext cx="2244" cy="240"/>
            </a:xfrm>
            <a:custGeom>
              <a:avLst/>
              <a:gdLst>
                <a:gd name="T0" fmla="*/ 2244 w 2244"/>
                <a:gd name="T1" fmla="*/ 0 h 240"/>
                <a:gd name="T2" fmla="*/ 1680 w 2244"/>
                <a:gd name="T3" fmla="*/ 84 h 240"/>
                <a:gd name="T4" fmla="*/ 1044 w 2244"/>
                <a:gd name="T5" fmla="*/ 180 h 240"/>
                <a:gd name="T6" fmla="*/ 348 w 2244"/>
                <a:gd name="T7" fmla="*/ 216 h 240"/>
                <a:gd name="T8" fmla="*/ 0 w 224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4"/>
                <a:gd name="T16" fmla="*/ 0 h 240"/>
                <a:gd name="T17" fmla="*/ 2244 w 224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4" h="240">
                  <a:moveTo>
                    <a:pt x="2244" y="0"/>
                  </a:moveTo>
                  <a:cubicBezTo>
                    <a:pt x="2062" y="27"/>
                    <a:pt x="1880" y="54"/>
                    <a:pt x="1680" y="84"/>
                  </a:cubicBezTo>
                  <a:cubicBezTo>
                    <a:pt x="1480" y="114"/>
                    <a:pt x="1266" y="158"/>
                    <a:pt x="1044" y="180"/>
                  </a:cubicBezTo>
                  <a:cubicBezTo>
                    <a:pt x="822" y="202"/>
                    <a:pt x="522" y="206"/>
                    <a:pt x="348" y="216"/>
                  </a:cubicBezTo>
                  <a:cubicBezTo>
                    <a:pt x="174" y="226"/>
                    <a:pt x="87" y="233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31"/>
            <p:cNvSpPr>
              <a:spLocks/>
            </p:cNvSpPr>
            <p:nvPr/>
          </p:nvSpPr>
          <p:spPr bwMode="auto">
            <a:xfrm>
              <a:off x="1512" y="912"/>
              <a:ext cx="1572" cy="192"/>
            </a:xfrm>
            <a:custGeom>
              <a:avLst/>
              <a:gdLst>
                <a:gd name="T0" fmla="*/ 1572 w 1572"/>
                <a:gd name="T1" fmla="*/ 0 h 192"/>
                <a:gd name="T2" fmla="*/ 1044 w 1572"/>
                <a:gd name="T3" fmla="*/ 108 h 192"/>
                <a:gd name="T4" fmla="*/ 360 w 1572"/>
                <a:gd name="T5" fmla="*/ 168 h 192"/>
                <a:gd name="T6" fmla="*/ 0 w 157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2"/>
                <a:gd name="T13" fmla="*/ 0 h 192"/>
                <a:gd name="T14" fmla="*/ 1572 w 157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2" h="192">
                  <a:moveTo>
                    <a:pt x="1572" y="0"/>
                  </a:moveTo>
                  <a:cubicBezTo>
                    <a:pt x="1409" y="40"/>
                    <a:pt x="1246" y="80"/>
                    <a:pt x="1044" y="108"/>
                  </a:cubicBezTo>
                  <a:cubicBezTo>
                    <a:pt x="842" y="136"/>
                    <a:pt x="534" y="154"/>
                    <a:pt x="360" y="168"/>
                  </a:cubicBezTo>
                  <a:cubicBezTo>
                    <a:pt x="186" y="182"/>
                    <a:pt x="93" y="187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2"/>
            <p:cNvSpPr>
              <a:spLocks/>
            </p:cNvSpPr>
            <p:nvPr/>
          </p:nvSpPr>
          <p:spPr bwMode="auto">
            <a:xfrm>
              <a:off x="1500" y="864"/>
              <a:ext cx="912" cy="180"/>
            </a:xfrm>
            <a:custGeom>
              <a:avLst/>
              <a:gdLst>
                <a:gd name="T0" fmla="*/ 912 w 912"/>
                <a:gd name="T1" fmla="*/ 0 h 180"/>
                <a:gd name="T2" fmla="*/ 372 w 912"/>
                <a:gd name="T3" fmla="*/ 132 h 180"/>
                <a:gd name="T4" fmla="*/ 0 w 912"/>
                <a:gd name="T5" fmla="*/ 180 h 180"/>
                <a:gd name="T6" fmla="*/ 0 60000 65536"/>
                <a:gd name="T7" fmla="*/ 0 60000 65536"/>
                <a:gd name="T8" fmla="*/ 0 60000 65536"/>
                <a:gd name="T9" fmla="*/ 0 w 912"/>
                <a:gd name="T10" fmla="*/ 0 h 180"/>
                <a:gd name="T11" fmla="*/ 912 w 91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80">
                  <a:moveTo>
                    <a:pt x="912" y="0"/>
                  </a:moveTo>
                  <a:cubicBezTo>
                    <a:pt x="718" y="51"/>
                    <a:pt x="524" y="102"/>
                    <a:pt x="372" y="132"/>
                  </a:cubicBezTo>
                  <a:cubicBezTo>
                    <a:pt x="220" y="162"/>
                    <a:pt x="110" y="171"/>
                    <a:pt x="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33"/>
            <p:cNvSpPr>
              <a:spLocks noChangeShapeType="1"/>
            </p:cNvSpPr>
            <p:nvPr/>
          </p:nvSpPr>
          <p:spPr bwMode="auto">
            <a:xfrm flipH="1">
              <a:off x="1200" y="10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2393950" y="4953000"/>
            <a:ext cx="4616450" cy="381000"/>
            <a:chOff x="1941" y="2104"/>
            <a:chExt cx="6480" cy="360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561BEC68-FEEB-43B2-92AC-C1109B94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86735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Goes in the PMT register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A955AB-89FF-4C85-8E78-6153E4CE79FA}"/>
              </a:ext>
            </a:extLst>
          </p:cNvPr>
          <p:cNvCxnSpPr>
            <a:cxnSpLocks/>
          </p:cNvCxnSpPr>
          <p:nvPr/>
        </p:nvCxnSpPr>
        <p:spPr>
          <a:xfrm flipH="1" flipV="1">
            <a:off x="6115050" y="4876799"/>
            <a:ext cx="9144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">
            <a:extLst>
              <a:ext uri="{FF2B5EF4-FFF2-40B4-BE49-F238E27FC236}">
                <a16:creationId xmlns:a16="http://schemas.microsoft.com/office/drawing/2014/main" id="{17B4F567-40E7-4E24-8DBF-2DD465FE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368" y="5862935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End mode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5B2700-7589-6CAC-97D4-4EE2EC74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93788"/>
          </a:xfrm>
        </p:spPr>
        <p:txBody>
          <a:bodyPr/>
          <a:lstStyle/>
          <a:p>
            <a:pPr eaLnBrk="1" hangingPunct="1"/>
            <a:r>
              <a:rPr lang="en-US" sz="3600" dirty="0"/>
              <a:t>Annuity vs. Annuity Due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037EA-AB1D-4A6F-B8A5-6BE0032478E2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138488" y="1444625"/>
            <a:ext cx="5586412" cy="1911350"/>
            <a:chOff x="1977" y="768"/>
            <a:chExt cx="3519" cy="1204"/>
          </a:xfrm>
        </p:grpSpPr>
        <p:sp>
          <p:nvSpPr>
            <p:cNvPr id="49171" name="Rectangle 4"/>
            <p:cNvSpPr>
              <a:spLocks noChangeArrowheads="1"/>
            </p:cNvSpPr>
            <p:nvPr/>
          </p:nvSpPr>
          <p:spPr bwMode="auto">
            <a:xfrm>
              <a:off x="4405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2" name="Rectangle 5"/>
            <p:cNvSpPr>
              <a:spLocks noChangeArrowheads="1"/>
            </p:cNvSpPr>
            <p:nvPr/>
          </p:nvSpPr>
          <p:spPr bwMode="auto">
            <a:xfrm>
              <a:off x="3773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3" name="Rectangle 6"/>
            <p:cNvSpPr>
              <a:spLocks noChangeArrowheads="1"/>
            </p:cNvSpPr>
            <p:nvPr/>
          </p:nvSpPr>
          <p:spPr bwMode="auto">
            <a:xfrm>
              <a:off x="3157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4" name="Rectangle 7"/>
            <p:cNvSpPr>
              <a:spLocks noChangeArrowheads="1"/>
            </p:cNvSpPr>
            <p:nvPr/>
          </p:nvSpPr>
          <p:spPr bwMode="auto">
            <a:xfrm>
              <a:off x="2525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5" name="Line 8"/>
            <p:cNvSpPr>
              <a:spLocks noChangeShapeType="1"/>
            </p:cNvSpPr>
            <p:nvPr/>
          </p:nvSpPr>
          <p:spPr bwMode="auto">
            <a:xfrm>
              <a:off x="2031" y="1702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Text Box 9"/>
            <p:cNvSpPr txBox="1">
              <a:spLocks noChangeArrowheads="1"/>
            </p:cNvSpPr>
            <p:nvPr/>
          </p:nvSpPr>
          <p:spPr bwMode="auto">
            <a:xfrm>
              <a:off x="1977" y="1701"/>
              <a:ext cx="32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0	1	 2	  3	   4	   5</a:t>
              </a:r>
            </a:p>
          </p:txBody>
        </p:sp>
        <p:sp>
          <p:nvSpPr>
            <p:cNvPr id="49177" name="Rectangle 10"/>
            <p:cNvSpPr>
              <a:spLocks noChangeArrowheads="1"/>
            </p:cNvSpPr>
            <p:nvPr/>
          </p:nvSpPr>
          <p:spPr bwMode="auto">
            <a:xfrm>
              <a:off x="4985" y="1048"/>
              <a:ext cx="179" cy="642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8" name="Text Box 11"/>
            <p:cNvSpPr txBox="1">
              <a:spLocks noChangeArrowheads="1"/>
            </p:cNvSpPr>
            <p:nvPr/>
          </p:nvSpPr>
          <p:spPr bwMode="auto">
            <a:xfrm>
              <a:off x="4676" y="76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9179" name="Text Box 12"/>
            <p:cNvSpPr txBox="1">
              <a:spLocks noChangeArrowheads="1"/>
            </p:cNvSpPr>
            <p:nvPr/>
          </p:nvSpPr>
          <p:spPr bwMode="auto">
            <a:xfrm>
              <a:off x="2189" y="79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</p:grpSp>
      <p:grpSp>
        <p:nvGrpSpPr>
          <p:cNvPr id="49156" name="Group 13"/>
          <p:cNvGrpSpPr>
            <a:grpSpLocks/>
          </p:cNvGrpSpPr>
          <p:nvPr/>
        </p:nvGrpSpPr>
        <p:grpSpPr bwMode="auto">
          <a:xfrm>
            <a:off x="2724150" y="3321050"/>
            <a:ext cx="5732463" cy="1863725"/>
            <a:chOff x="1716" y="1908"/>
            <a:chExt cx="3611" cy="1174"/>
          </a:xfrm>
        </p:grpSpPr>
        <p:sp>
          <p:nvSpPr>
            <p:cNvPr id="49162" name="Rectangle 14"/>
            <p:cNvSpPr>
              <a:spLocks noChangeArrowheads="1"/>
            </p:cNvSpPr>
            <p:nvPr/>
          </p:nvSpPr>
          <p:spPr bwMode="auto">
            <a:xfrm>
              <a:off x="4383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3" name="Rectangle 15"/>
            <p:cNvSpPr>
              <a:spLocks noChangeArrowheads="1"/>
            </p:cNvSpPr>
            <p:nvPr/>
          </p:nvSpPr>
          <p:spPr bwMode="auto">
            <a:xfrm>
              <a:off x="3772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4" name="Rectangle 16"/>
            <p:cNvSpPr>
              <a:spLocks noChangeArrowheads="1"/>
            </p:cNvSpPr>
            <p:nvPr/>
          </p:nvSpPr>
          <p:spPr bwMode="auto">
            <a:xfrm>
              <a:off x="3177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5" name="Rectangle 17"/>
            <p:cNvSpPr>
              <a:spLocks noChangeArrowheads="1"/>
            </p:cNvSpPr>
            <p:nvPr/>
          </p:nvSpPr>
          <p:spPr bwMode="auto">
            <a:xfrm>
              <a:off x="2566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6" name="Line 18"/>
            <p:cNvSpPr>
              <a:spLocks noChangeShapeType="1"/>
            </p:cNvSpPr>
            <p:nvPr/>
          </p:nvSpPr>
          <p:spPr bwMode="auto">
            <a:xfrm>
              <a:off x="2088" y="2814"/>
              <a:ext cx="3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2036" y="2811"/>
              <a:ext cx="329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0          1            2            3            4	  5</a:t>
              </a:r>
            </a:p>
          </p:txBody>
        </p:sp>
        <p:sp>
          <p:nvSpPr>
            <p:cNvPr id="49168" name="Rectangle 20"/>
            <p:cNvSpPr>
              <a:spLocks noChangeArrowheads="1"/>
            </p:cNvSpPr>
            <p:nvPr/>
          </p:nvSpPr>
          <p:spPr bwMode="auto">
            <a:xfrm>
              <a:off x="2045" y="2168"/>
              <a:ext cx="173" cy="63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4065" y="1932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1716" y="190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</p:grpSp>
      <p:sp>
        <p:nvSpPr>
          <p:cNvPr id="33798" name="Text Box 23"/>
          <p:cNvSpPr txBox="1">
            <a:spLocks noChangeArrowheads="1"/>
          </p:cNvSpPr>
          <p:nvPr/>
        </p:nvSpPr>
        <p:spPr bwMode="auto">
          <a:xfrm>
            <a:off x="1143000" y="1752600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Annuity</a:t>
            </a:r>
          </a:p>
        </p:txBody>
      </p:sp>
      <p:sp>
        <p:nvSpPr>
          <p:cNvPr id="33799" name="Text Box 24"/>
          <p:cNvSpPr txBox="1">
            <a:spLocks noChangeArrowheads="1"/>
          </p:cNvSpPr>
          <p:nvPr/>
        </p:nvSpPr>
        <p:spPr bwMode="auto">
          <a:xfrm>
            <a:off x="1058506" y="3505200"/>
            <a:ext cx="151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Annuity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due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1371600" y="5646737"/>
            <a:ext cx="2962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A.  $5,525.62 </a:t>
            </a:r>
            <a:r>
              <a:rPr lang="en-US" sz="2400" dirty="0"/>
              <a:t>×</a:t>
            </a:r>
            <a:r>
              <a:rPr lang="en-US" sz="2400" dirty="0">
                <a:latin typeface="+mn-lt"/>
              </a:rPr>
              <a:t> (1.05)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    = $5,801.91</a:t>
            </a: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5105400" y="5646738"/>
            <a:ext cx="3297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B. Switch calculator to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  Begin Mode</a:t>
            </a:r>
          </a:p>
        </p:txBody>
      </p:sp>
      <p:sp>
        <p:nvSpPr>
          <p:cNvPr id="49161" name="Text Box 27"/>
          <p:cNvSpPr txBox="1">
            <a:spLocks noChangeArrowheads="1"/>
          </p:cNvSpPr>
          <p:nvPr/>
        </p:nvSpPr>
        <p:spPr bwMode="auto">
          <a:xfrm>
            <a:off x="1828800" y="5177135"/>
            <a:ext cx="606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cs typeface="Arial" charset="0"/>
              </a:rPr>
              <a:t>Value of the annuity due?  Two solutions: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C8CFCE-161C-2716-2A9F-0705172B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Practice Problem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64733"/>
            <a:ext cx="8785860" cy="317900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ts val="3400"/>
              </a:lnSpc>
              <a:spcBef>
                <a:spcPts val="600"/>
              </a:spcBef>
            </a:pPr>
            <a:r>
              <a:rPr lang="en-US" sz="2600" dirty="0"/>
              <a:t>What is the PV of a 20-year (net) lease that pays $5,000 per year if you discount at 10%?</a:t>
            </a:r>
          </a:p>
          <a:p>
            <a:pPr eaLnBrk="1" hangingPunct="1">
              <a:lnSpc>
                <a:spcPts val="34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		PV</a:t>
            </a:r>
            <a:r>
              <a:rPr lang="en-US" sz="2600" baseline="-25000" dirty="0"/>
              <a:t>A</a:t>
            </a:r>
            <a:r>
              <a:rPr lang="en-US" sz="2600" dirty="0"/>
              <a:t>  =  Annuity × PVF</a:t>
            </a:r>
            <a:r>
              <a:rPr lang="en-US" sz="2600" baseline="-25000" dirty="0"/>
              <a:t>A</a:t>
            </a:r>
            <a:r>
              <a:rPr lang="en-US" sz="2600" dirty="0"/>
              <a:t> (10%, 20 years)</a:t>
            </a:r>
          </a:p>
          <a:p>
            <a:pPr eaLnBrk="1" hangingPunct="1">
              <a:lnSpc>
                <a:spcPts val="3400"/>
              </a:lnSpc>
              <a:buFont typeface="Wingdings" pitchFamily="2" charset="2"/>
              <a:buNone/>
            </a:pPr>
            <a:r>
              <a:rPr lang="en-US" sz="2600" dirty="0"/>
              <a:t>                   = $5,000 × 8.513564                                       	                  	         = $42,568</a:t>
            </a:r>
          </a:p>
          <a:p>
            <a:pPr eaLnBrk="1" hangingPunct="1"/>
            <a:endParaRPr lang="en-US" sz="2600" dirty="0"/>
          </a:p>
          <a:p>
            <a:pPr eaLnBrk="1" hangingPunct="1">
              <a:lnSpc>
                <a:spcPct val="48000"/>
              </a:lnSpc>
            </a:pPr>
            <a:endParaRPr lang="en-US" sz="2600" dirty="0"/>
          </a:p>
          <a:p>
            <a:pPr eaLnBrk="1" hangingPunct="1">
              <a:lnSpc>
                <a:spcPct val="48000"/>
              </a:lnSpc>
            </a:pPr>
            <a:r>
              <a:rPr lang="en-US" sz="2600" dirty="0"/>
              <a:t>Keystrokes: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5827C-AA3B-4AFA-9F6B-120E1FA54858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025650" y="4648200"/>
            <a:ext cx="472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20       10 		  5,000        0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845945" y="54864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42,568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51054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257800" y="2057400"/>
            <a:ext cx="3349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(Assuming end-of-year payments)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60960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Assuming beginning-of-year payments, PV = $46,824.6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78C18-0F03-7D4D-90D3-D076908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695838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Practice Problem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382000" cy="297180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dirty="0"/>
              <a:t>What is the present value of $4,000 at the end of each year for 4 years if your opportunity cost is 10%?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/>
              <a:t>		PV</a:t>
            </a:r>
            <a:r>
              <a:rPr lang="en-US" sz="2400" baseline="-25000" dirty="0"/>
              <a:t>A</a:t>
            </a:r>
            <a:r>
              <a:rPr lang="en-US" sz="2400" dirty="0"/>
              <a:t>   = Annuity × PVF</a:t>
            </a:r>
            <a:r>
              <a:rPr lang="en-US" sz="2400" baseline="-25000" dirty="0"/>
              <a:t>A</a:t>
            </a:r>
            <a:r>
              <a:rPr lang="en-US" sz="2400" dirty="0"/>
              <a:t> (10%, 4 years)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/>
              <a:t>                     = $4,000 × 3.169865                                                                	          = $12,679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Keystrokes: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3FE29-73C4-45BA-A378-45652999E0AC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025650" y="44958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4        10 		  4,000       $0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1828800" y="53340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         12,679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49530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F4D194-5787-9AFD-0C98-D1A67B39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Practice Problem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78586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dirty="0"/>
              <a:t>If I promise to pay $4,000 a year for 30 </a:t>
            </a:r>
            <a:r>
              <a:rPr lang="en-US" sz="2400" dirty="0" err="1"/>
              <a:t>yrs</a:t>
            </a:r>
            <a:r>
              <a:rPr lang="en-US" sz="2400" dirty="0"/>
              <a:t>, and you are a lender who expects a 10% return, what is maximum amount that you would loan me today?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/>
              <a:t>		Loan	= PMT × PVF</a:t>
            </a:r>
            <a:r>
              <a:rPr lang="en-US" sz="2400" baseline="-25000" dirty="0"/>
              <a:t>A</a:t>
            </a:r>
            <a:r>
              <a:rPr lang="en-US" sz="2400" dirty="0"/>
              <a:t>TF (10%, 30 years)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/>
              <a:t>			= 4,000  ×  9.426914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/>
              <a:t>			= $37,707.65 or $37,708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/>
              <a:t>Keystrokes: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554CD-EDE7-4BA0-8E4B-C752E7B8115E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025650" y="46482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30        10 		  4,000       $0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949450" y="54864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37,708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51054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4D40E9-4390-1C91-9131-4EE6BC36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A Real Estate Application of TVM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FE7E-5621-4C77-9700-78F7EB94000B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78588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61816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341938"/>
            <a:ext cx="242888" cy="677862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2271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276600" y="6019800"/>
            <a:ext cx="4503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55950" y="60039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   1           2	         3            4	       5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281078" y="5341938"/>
            <a:ext cx="244475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996113" y="5059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67100" y="5094288"/>
            <a:ext cx="1841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261225" y="2085975"/>
            <a:ext cx="260350" cy="29432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568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858000" y="1795046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$100,000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457200" y="1447800"/>
            <a:ext cx="1757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Solutions: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685800" y="2057401"/>
            <a:ext cx="588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latin typeface="+mn-lt"/>
              </a:rPr>
              <a:t>Find the </a:t>
            </a:r>
            <a:r>
              <a:rPr lang="en-US" sz="2400" i="1" dirty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s of six different cash flows and sum the results.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685800" y="2971800"/>
            <a:ext cx="6200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400" i="1" dirty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 of a five-year $10,000 annuity</a:t>
            </a:r>
          </a:p>
          <a:p>
            <a:pPr marL="457200" indent="-457200"/>
            <a:r>
              <a:rPr lang="en-US" sz="2400" dirty="0">
                <a:latin typeface="+mn-lt"/>
              </a:rPr>
              <a:t>      + </a:t>
            </a:r>
            <a:r>
              <a:rPr lang="en-US" sz="2400" i="1" dirty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 of a lump sum of $100,000 in year 5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685800" y="3886200"/>
            <a:ext cx="5125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3.  Solve as a combined </a:t>
            </a:r>
            <a:r>
              <a:rPr lang="en-US" sz="2400" i="1" dirty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 problem.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4824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206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1588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97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6F5CAF-F3FB-DF52-536B-AFF54D07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0653-70EB-8752-87DE-E73DF807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F65E66-72C0-41FD-7961-5ADECE3C1738}"/>
              </a:ext>
            </a:extLst>
          </p:cNvPr>
          <p:cNvCxnSpPr>
            <a:cxnSpLocks/>
          </p:cNvCxnSpPr>
          <p:nvPr/>
        </p:nvCxnSpPr>
        <p:spPr>
          <a:xfrm>
            <a:off x="951999" y="3615764"/>
            <a:ext cx="38785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2CB58-B268-DD2C-88F7-BFC7F788EAE7}"/>
              </a:ext>
            </a:extLst>
          </p:cNvPr>
          <p:cNvCxnSpPr>
            <a:cxnSpLocks/>
          </p:cNvCxnSpPr>
          <p:nvPr/>
        </p:nvCxnSpPr>
        <p:spPr>
          <a:xfrm flipV="1">
            <a:off x="5499836" y="3621539"/>
            <a:ext cx="222504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47F26-8F31-6D2E-D39F-70F1A3AB7C2C}"/>
              </a:ext>
            </a:extLst>
          </p:cNvPr>
          <p:cNvSpPr/>
          <p:nvPr/>
        </p:nvSpPr>
        <p:spPr>
          <a:xfrm>
            <a:off x="1231733" y="3625483"/>
            <a:ext cx="525780" cy="1992626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D02AE-1607-6CF9-14C8-6A458CE91572}"/>
              </a:ext>
            </a:extLst>
          </p:cNvPr>
          <p:cNvSpPr/>
          <p:nvPr/>
        </p:nvSpPr>
        <p:spPr>
          <a:xfrm>
            <a:off x="2401804" y="2971801"/>
            <a:ext cx="513548" cy="643963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212D15-1130-282A-FF9D-0A51B82E7C8D}"/>
              </a:ext>
            </a:extLst>
          </p:cNvPr>
          <p:cNvSpPr/>
          <p:nvPr/>
        </p:nvSpPr>
        <p:spPr>
          <a:xfrm>
            <a:off x="3152775" y="2667000"/>
            <a:ext cx="513548" cy="939045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887658-ECAA-4EB1-1134-938F3249C058}"/>
              </a:ext>
            </a:extLst>
          </p:cNvPr>
          <p:cNvSpPr/>
          <p:nvPr/>
        </p:nvSpPr>
        <p:spPr>
          <a:xfrm>
            <a:off x="3987566" y="2667000"/>
            <a:ext cx="513548" cy="939046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28C72-D61B-A08B-4F7D-7FFC643A602B}"/>
              </a:ext>
            </a:extLst>
          </p:cNvPr>
          <p:cNvCxnSpPr>
            <a:cxnSpLocks/>
          </p:cNvCxnSpPr>
          <p:nvPr/>
        </p:nvCxnSpPr>
        <p:spPr>
          <a:xfrm flipH="1" flipV="1">
            <a:off x="2718435" y="3804861"/>
            <a:ext cx="735330" cy="523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B11DB2-4C62-3D81-D9D4-542FE6D19F14}"/>
              </a:ext>
            </a:extLst>
          </p:cNvPr>
          <p:cNvCxnSpPr>
            <a:cxnSpLocks/>
          </p:cNvCxnSpPr>
          <p:nvPr/>
        </p:nvCxnSpPr>
        <p:spPr>
          <a:xfrm flipV="1">
            <a:off x="3958590" y="3698258"/>
            <a:ext cx="285750" cy="593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917824-9257-DFC2-F039-1F4714D629B9}"/>
              </a:ext>
            </a:extLst>
          </p:cNvPr>
          <p:cNvCxnSpPr>
            <a:cxnSpLocks/>
          </p:cNvCxnSpPr>
          <p:nvPr/>
        </p:nvCxnSpPr>
        <p:spPr>
          <a:xfrm flipH="1" flipV="1">
            <a:off x="3472715" y="3700594"/>
            <a:ext cx="217170" cy="593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6618D88-7F85-9C35-27B7-2EC92BDC6EAE}"/>
              </a:ext>
            </a:extLst>
          </p:cNvPr>
          <p:cNvSpPr/>
          <p:nvPr/>
        </p:nvSpPr>
        <p:spPr>
          <a:xfrm>
            <a:off x="5819622" y="2403515"/>
            <a:ext cx="513549" cy="1202531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FCB746-5ED7-A657-DBD7-BCBD02E32C64}"/>
              </a:ext>
            </a:extLst>
          </p:cNvPr>
          <p:cNvSpPr/>
          <p:nvPr/>
        </p:nvSpPr>
        <p:spPr>
          <a:xfrm>
            <a:off x="6775183" y="1498135"/>
            <a:ext cx="513550" cy="2129661"/>
          </a:xfrm>
          <a:prstGeom prst="rect">
            <a:avLst/>
          </a:prstGeom>
          <a:solidFill>
            <a:srgbClr val="2BDD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6AE6C8-FD0E-E4CE-167C-17E14A84179E}"/>
              </a:ext>
            </a:extLst>
          </p:cNvPr>
          <p:cNvSpPr txBox="1"/>
          <p:nvPr/>
        </p:nvSpPr>
        <p:spPr>
          <a:xfrm>
            <a:off x="213360" y="3974738"/>
            <a:ext cx="91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Initial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82C071-50B3-4141-9010-28C404B2CD4D}"/>
              </a:ext>
            </a:extLst>
          </p:cNvPr>
          <p:cNvSpPr txBox="1"/>
          <p:nvPr/>
        </p:nvSpPr>
        <p:spPr>
          <a:xfrm>
            <a:off x="2790926" y="4436535"/>
            <a:ext cx="1870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Cash Flow </a:t>
            </a:r>
          </a:p>
          <a:p>
            <a:pPr algn="ctr"/>
            <a:r>
              <a:rPr lang="en-US" b="1" dirty="0">
                <a:latin typeface="Book Antiqua" panose="02040602050305030304" pitchFamily="18" charset="0"/>
              </a:rPr>
              <a:t>From Operations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36AD2-2504-4BA8-00A9-E92E5F773942}"/>
              </a:ext>
            </a:extLst>
          </p:cNvPr>
          <p:cNvSpPr txBox="1"/>
          <p:nvPr/>
        </p:nvSpPr>
        <p:spPr>
          <a:xfrm>
            <a:off x="6473992" y="4436535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Cash Flow At Sale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A94D4F-A9F2-6061-F910-BB3799AFC31E}"/>
              </a:ext>
            </a:extLst>
          </p:cNvPr>
          <p:cNvCxnSpPr>
            <a:cxnSpLocks/>
          </p:cNvCxnSpPr>
          <p:nvPr/>
        </p:nvCxnSpPr>
        <p:spPr>
          <a:xfrm flipV="1">
            <a:off x="6988342" y="3678095"/>
            <a:ext cx="0" cy="593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1907D6-241B-8F66-CD1D-B42AD5C44DF9}"/>
              </a:ext>
            </a:extLst>
          </p:cNvPr>
          <p:cNvCxnSpPr>
            <a:cxnSpLocks/>
          </p:cNvCxnSpPr>
          <p:nvPr/>
        </p:nvCxnSpPr>
        <p:spPr>
          <a:xfrm flipV="1">
            <a:off x="4150042" y="3769067"/>
            <a:ext cx="1586414" cy="581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4">
            <a:extLst>
              <a:ext uri="{FF2B5EF4-FFF2-40B4-BE49-F238E27FC236}">
                <a16:creationId xmlns:a16="http://schemas.microsoft.com/office/drawing/2014/main" id="{04627B9D-0072-FEEC-9301-7A35A372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Why can’t we simply sum the future cash flows to find their value?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7B33D4-DF1F-4626-234D-AD58B3BE7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52400"/>
            <a:ext cx="808355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 of Timing on Value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2756084-1F73-0D9B-0D60-BD95158F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92310-9540-D5C0-D783-48889951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7EF10DC3-8274-40CA-8307-1AF8B7CBF222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60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Keystrokes: Combined PV Problem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FE7E-5621-4C77-9700-78F7EB94000B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78588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61816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341938"/>
            <a:ext cx="242888" cy="677862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2271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276600" y="6019800"/>
            <a:ext cx="4503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55950" y="60039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   1           2	         3            4	       5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281078" y="5341938"/>
            <a:ext cx="244475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996113" y="5059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67100" y="5094288"/>
            <a:ext cx="1841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261225" y="2085975"/>
            <a:ext cx="260350" cy="29432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568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858000" y="1795046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$100,000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4824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206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1588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97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66800" y="2133600"/>
            <a:ext cx="521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10 		  10,000   100,000</a:t>
            </a: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219200" y="2590800"/>
            <a:ext cx="4616450" cy="381000"/>
            <a:chOff x="1941" y="2104"/>
            <a:chExt cx="6480" cy="360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38200" y="2971800"/>
            <a:ext cx="3185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 100,000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A7D7E66F-4739-4324-9417-1A1F38B6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Assumed discount rate: 10%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72BCED-2144-41DA-9E1F-C44036557013}"/>
              </a:ext>
            </a:extLst>
          </p:cNvPr>
          <p:cNvCxnSpPr>
            <a:cxnSpLocks/>
          </p:cNvCxnSpPr>
          <p:nvPr/>
        </p:nvCxnSpPr>
        <p:spPr>
          <a:xfrm flipV="1">
            <a:off x="1447800" y="2362200"/>
            <a:ext cx="762000" cy="13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">
            <a:extLst>
              <a:ext uri="{FF2B5EF4-FFF2-40B4-BE49-F238E27FC236}">
                <a16:creationId xmlns:a16="http://schemas.microsoft.com/office/drawing/2014/main" id="{178C72B2-CD82-3A8E-9C86-6A8C5506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52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Why does the 100,000 go in FV?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C4E567-A9B6-2EA6-3E52-9083419EA1BF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2514600"/>
            <a:ext cx="3048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4783ED-2A99-3B8A-EB1B-FF9EF2E0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8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Valuing a Property with Uneven Cash Flows: Lee Vista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BD50-6A05-4593-AFA3-C905F04FFCE3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369050" y="463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66988" y="5067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3429000" y="1431925"/>
            <a:ext cx="4660900" cy="4730750"/>
            <a:chOff x="2160" y="1094"/>
            <a:chExt cx="2936" cy="2980"/>
          </a:xfrm>
        </p:grpSpPr>
        <p:sp>
          <p:nvSpPr>
            <p:cNvPr id="55306" name="Text Box 6"/>
            <p:cNvSpPr txBox="1">
              <a:spLocks noChangeArrowheads="1"/>
            </p:cNvSpPr>
            <p:nvPr/>
          </p:nvSpPr>
          <p:spPr bwMode="auto">
            <a:xfrm>
              <a:off x="2411" y="3167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48,000</a:t>
              </a:r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2940" y="3104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49,440</a:t>
              </a:r>
            </a:p>
          </p:txBody>
        </p:sp>
        <p:sp>
          <p:nvSpPr>
            <p:cNvPr id="55308" name="Text Box 8"/>
            <p:cNvSpPr txBox="1">
              <a:spLocks noChangeArrowheads="1"/>
            </p:cNvSpPr>
            <p:nvPr/>
          </p:nvSpPr>
          <p:spPr bwMode="auto">
            <a:xfrm>
              <a:off x="3461" y="3041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50,923</a:t>
              </a:r>
            </a:p>
          </p:txBody>
        </p:sp>
        <p:sp>
          <p:nvSpPr>
            <p:cNvPr id="55309" name="Text Box 9"/>
            <p:cNvSpPr txBox="1">
              <a:spLocks noChangeArrowheads="1"/>
            </p:cNvSpPr>
            <p:nvPr/>
          </p:nvSpPr>
          <p:spPr bwMode="auto">
            <a:xfrm>
              <a:off x="3991" y="3003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52,451</a:t>
              </a:r>
            </a:p>
          </p:txBody>
        </p:sp>
        <p:grpSp>
          <p:nvGrpSpPr>
            <p:cNvPr id="55310" name="Group 10"/>
            <p:cNvGrpSpPr>
              <a:grpSpLocks/>
            </p:cNvGrpSpPr>
            <p:nvPr/>
          </p:nvGrpSpPr>
          <p:grpSpPr bwMode="auto">
            <a:xfrm>
              <a:off x="2160" y="1094"/>
              <a:ext cx="2936" cy="2980"/>
              <a:chOff x="2160" y="1094"/>
              <a:chExt cx="2936" cy="2980"/>
            </a:xfrm>
          </p:grpSpPr>
          <p:sp>
            <p:nvSpPr>
              <p:cNvPr id="55311" name="Rectangle 11"/>
              <p:cNvSpPr>
                <a:spLocks noChangeArrowheads="1"/>
              </p:cNvSpPr>
              <p:nvPr/>
            </p:nvSpPr>
            <p:spPr bwMode="auto">
              <a:xfrm>
                <a:off x="4190" y="3247"/>
                <a:ext cx="159" cy="551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2" name="Rectangle 12"/>
              <p:cNvSpPr>
                <a:spLocks noChangeArrowheads="1"/>
              </p:cNvSpPr>
              <p:nvPr/>
            </p:nvSpPr>
            <p:spPr bwMode="auto">
              <a:xfrm>
                <a:off x="3659" y="3277"/>
                <a:ext cx="159" cy="526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3" name="Rectangle 13"/>
              <p:cNvSpPr>
                <a:spLocks noChangeArrowheads="1"/>
              </p:cNvSpPr>
              <p:nvPr/>
            </p:nvSpPr>
            <p:spPr bwMode="auto">
              <a:xfrm>
                <a:off x="3145" y="3335"/>
                <a:ext cx="149" cy="468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4" name="Rectangle 14"/>
              <p:cNvSpPr>
                <a:spLocks noChangeArrowheads="1"/>
              </p:cNvSpPr>
              <p:nvPr/>
            </p:nvSpPr>
            <p:spPr bwMode="auto">
              <a:xfrm>
                <a:off x="2618" y="3403"/>
                <a:ext cx="149" cy="40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5" name="Line 15"/>
              <p:cNvSpPr>
                <a:spLocks noChangeShapeType="1"/>
              </p:cNvSpPr>
              <p:nvPr/>
            </p:nvSpPr>
            <p:spPr bwMode="auto">
              <a:xfrm>
                <a:off x="2205" y="3808"/>
                <a:ext cx="27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Text Box 16"/>
              <p:cNvSpPr txBox="1">
                <a:spLocks noChangeArrowheads="1"/>
              </p:cNvSpPr>
              <p:nvPr/>
            </p:nvSpPr>
            <p:spPr bwMode="auto">
              <a:xfrm>
                <a:off x="2160" y="3824"/>
                <a:ext cx="27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0         1           2           3           4	     5</a:t>
                </a:r>
              </a:p>
            </p:txBody>
          </p:sp>
          <p:sp>
            <p:nvSpPr>
              <p:cNvPr id="55317" name="Rectangle 17"/>
              <p:cNvSpPr>
                <a:spLocks noChangeArrowheads="1"/>
              </p:cNvSpPr>
              <p:nvPr/>
            </p:nvSpPr>
            <p:spPr bwMode="auto">
              <a:xfrm>
                <a:off x="4671" y="3199"/>
                <a:ext cx="155" cy="601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8" name="Rectangle 18"/>
              <p:cNvSpPr>
                <a:spLocks noChangeArrowheads="1"/>
              </p:cNvSpPr>
              <p:nvPr/>
            </p:nvSpPr>
            <p:spPr bwMode="auto">
              <a:xfrm>
                <a:off x="4667" y="1333"/>
                <a:ext cx="159" cy="167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9" name="Text Box 19"/>
              <p:cNvSpPr txBox="1">
                <a:spLocks noChangeArrowheads="1"/>
              </p:cNvSpPr>
              <p:nvPr/>
            </p:nvSpPr>
            <p:spPr bwMode="auto">
              <a:xfrm>
                <a:off x="4380" y="1094"/>
                <a:ext cx="7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$560,000</a:t>
                </a:r>
              </a:p>
            </p:txBody>
          </p:sp>
          <p:sp>
            <p:nvSpPr>
              <p:cNvPr id="55320" name="Text Box 20"/>
              <p:cNvSpPr txBox="1">
                <a:spLocks noChangeArrowheads="1"/>
              </p:cNvSpPr>
              <p:nvPr/>
            </p:nvSpPr>
            <p:spPr bwMode="auto">
              <a:xfrm>
                <a:off x="4512" y="2976"/>
                <a:ext cx="5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54,025</a:t>
                </a:r>
              </a:p>
            </p:txBody>
          </p:sp>
        </p:grpSp>
      </p:grpSp>
      <p:sp>
        <p:nvSpPr>
          <p:cNvPr id="55302" name="Text Box 21"/>
          <p:cNvSpPr txBox="1">
            <a:spLocks noChangeArrowheads="1"/>
          </p:cNvSpPr>
          <p:nvPr/>
        </p:nvSpPr>
        <p:spPr bwMode="auto">
          <a:xfrm>
            <a:off x="914400" y="1600200"/>
            <a:ext cx="1757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Solutions:</a:t>
            </a:r>
          </a:p>
        </p:txBody>
      </p:sp>
      <p:sp>
        <p:nvSpPr>
          <p:cNvPr id="222230" name="Text Box 22"/>
          <p:cNvSpPr txBox="1">
            <a:spLocks noChangeArrowheads="1"/>
          </p:cNvSpPr>
          <p:nvPr/>
        </p:nvSpPr>
        <p:spPr bwMode="auto">
          <a:xfrm>
            <a:off x="1143000" y="2032000"/>
            <a:ext cx="5957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latin typeface="+mn-lt"/>
              </a:rPr>
              <a:t>Find the </a:t>
            </a:r>
            <a:r>
              <a:rPr lang="en-US" sz="2400" i="1" dirty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s of six different cash flows</a:t>
            </a:r>
          </a:p>
          <a:p>
            <a:pPr marL="457200" indent="-457200"/>
            <a:r>
              <a:rPr lang="en-US" sz="2400" dirty="0">
                <a:latin typeface="+mn-lt"/>
              </a:rPr>
              <a:t>	and sum the results</a:t>
            </a:r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1158875" y="2743200"/>
            <a:ext cx="42915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400" dirty="0">
                <a:latin typeface="+mn-lt"/>
              </a:rPr>
              <a:t>Use the variable cash flow </a:t>
            </a:r>
          </a:p>
          <a:p>
            <a:pPr marL="457200" indent="-457200"/>
            <a:r>
              <a:rPr lang="en-US" sz="2400" dirty="0">
                <a:latin typeface="+mn-lt"/>
              </a:rPr>
              <a:t>      capacity of your calculator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1158875" y="3486150"/>
            <a:ext cx="567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3.   Spreadsheet (See Chapter Appendix)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926BD-0F12-1703-87EA-CD5B9E70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Calculator Solution for Uneven Cash Flows:  Lee Vista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CFE9-96D4-4BDB-AF63-982E8C0F2CF6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81050" y="3848100"/>
            <a:ext cx="60826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600" dirty="0">
                <a:latin typeface="Times New Roman" pitchFamily="18" charset="0"/>
              </a:rPr>
              <a:t>6.  Enter sum of year 5 C.F. plus reversion: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</a:rPr>
              <a:t>54025 + 560000 = 614025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857250" y="4686300"/>
            <a:ext cx="375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7.  Enter discount rate:  </a:t>
            </a:r>
            <a:r>
              <a:rPr lang="en-US" sz="2600" b="1">
                <a:latin typeface="Times New Roman" pitchFamily="18" charset="0"/>
              </a:rPr>
              <a:t>14</a:t>
            </a:r>
            <a:r>
              <a:rPr lang="en-US" sz="2600">
                <a:latin typeface="Times New Roman" pitchFamily="18" charset="0"/>
              </a:rPr>
              <a:t> </a:t>
            </a:r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2838450" y="5219700"/>
            <a:ext cx="750888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NPV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dirty="0">
              <a:latin typeface="Times New Roman" pitchFamily="18" charset="0"/>
            </a:endParaRP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6248400" y="25527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4591050" y="4762500"/>
            <a:ext cx="598488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</a:t>
            </a: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781050" y="1562100"/>
            <a:ext cx="5799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1.  Set calculator for one payment per year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781050" y="2019300"/>
            <a:ext cx="2693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2.  Clear calculator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781050" y="2476500"/>
            <a:ext cx="5445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3.  Enter zero for initial cash outlay:   </a:t>
            </a:r>
            <a:r>
              <a:rPr lang="en-US" sz="2600" b="1">
                <a:latin typeface="Times New Roman" pitchFamily="18" charset="0"/>
              </a:rPr>
              <a:t>0</a:t>
            </a:r>
            <a:r>
              <a:rPr lang="en-US" sz="2600">
                <a:latin typeface="Times New Roman" pitchFamily="18" charset="0"/>
              </a:rPr>
              <a:t> 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781050" y="2933700"/>
            <a:ext cx="5205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4.  Enter first-year cash flow:  </a:t>
            </a:r>
            <a:r>
              <a:rPr lang="en-US" sz="2600" b="1">
                <a:latin typeface="Times New Roman" pitchFamily="18" charset="0"/>
              </a:rPr>
              <a:t>48000</a:t>
            </a:r>
            <a:r>
              <a:rPr lang="en-US" sz="2600">
                <a:latin typeface="Times New Roman" pitchFamily="18" charset="0"/>
              </a:rPr>
              <a:t>  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781050" y="3390900"/>
            <a:ext cx="436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5.  Repeat for years 2 through 4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857250" y="5143500"/>
            <a:ext cx="1800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</a:rPr>
              <a:t>8.  Find </a:t>
            </a:r>
            <a:r>
              <a:rPr lang="en-US" sz="2600" i="1">
                <a:latin typeface="Times New Roman" pitchFamily="18" charset="0"/>
              </a:rPr>
              <a:t>PV</a:t>
            </a:r>
            <a:r>
              <a:rPr lang="en-US" sz="2600">
                <a:latin typeface="Times New Roman" pitchFamily="18" charset="0"/>
              </a:rPr>
              <a:t>:</a:t>
            </a: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>
            <a:off x="5791200" y="3048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7" name="AutoShape 15"/>
          <p:cNvSpPr>
            <a:spLocks noChangeArrowheads="1"/>
          </p:cNvSpPr>
          <p:nvPr/>
        </p:nvSpPr>
        <p:spPr bwMode="auto">
          <a:xfrm>
            <a:off x="4724400" y="43053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857250" y="5676900"/>
            <a:ext cx="139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Solution:</a:t>
            </a: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4078287" y="2057400"/>
            <a:ext cx="4597400" cy="4648200"/>
            <a:chOff x="2412" y="1200"/>
            <a:chExt cx="2896" cy="2928"/>
          </a:xfrm>
        </p:grpSpPr>
        <p:grpSp>
          <p:nvGrpSpPr>
            <p:cNvPr id="56339" name="Group 18"/>
            <p:cNvGrpSpPr>
              <a:grpSpLocks/>
            </p:cNvGrpSpPr>
            <p:nvPr/>
          </p:nvGrpSpPr>
          <p:grpSpPr bwMode="auto">
            <a:xfrm>
              <a:off x="2412" y="1440"/>
              <a:ext cx="2834" cy="2688"/>
              <a:chOff x="2412" y="1440"/>
              <a:chExt cx="2834" cy="2688"/>
            </a:xfrm>
          </p:grpSpPr>
          <p:grpSp>
            <p:nvGrpSpPr>
              <p:cNvPr id="56341" name="Group 19"/>
              <p:cNvGrpSpPr>
                <a:grpSpLocks/>
              </p:cNvGrpSpPr>
              <p:nvPr/>
            </p:nvGrpSpPr>
            <p:grpSpPr bwMode="auto">
              <a:xfrm>
                <a:off x="2412" y="1440"/>
                <a:ext cx="2748" cy="2688"/>
                <a:chOff x="2412" y="1440"/>
                <a:chExt cx="2748" cy="2688"/>
              </a:xfrm>
            </p:grpSpPr>
            <p:sp>
              <p:nvSpPr>
                <p:cNvPr id="5634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46" y="3285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48,000</a:t>
                  </a:r>
                </a:p>
              </p:txBody>
            </p:sp>
            <p:sp>
              <p:nvSpPr>
                <p:cNvPr id="5634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64" y="3223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49,440</a:t>
                  </a:r>
                </a:p>
              </p:txBody>
            </p:sp>
            <p:sp>
              <p:nvSpPr>
                <p:cNvPr id="5634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73" y="3149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50,923</a:t>
                  </a:r>
                </a:p>
              </p:txBody>
            </p:sp>
            <p:sp>
              <p:nvSpPr>
                <p:cNvPr id="563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91" y="3122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52,451</a:t>
                  </a:r>
                </a:p>
              </p:txBody>
            </p:sp>
            <p:sp>
              <p:nvSpPr>
                <p:cNvPr id="5634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97" y="3365"/>
                  <a:ext cx="156" cy="54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48" name="Rectangle 25"/>
                <p:cNvSpPr>
                  <a:spLocks noChangeArrowheads="1"/>
                </p:cNvSpPr>
                <p:nvPr/>
              </p:nvSpPr>
              <p:spPr bwMode="auto">
                <a:xfrm>
                  <a:off x="3878" y="3395"/>
                  <a:ext cx="156" cy="523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49" name="Rectangle 26"/>
                <p:cNvSpPr>
                  <a:spLocks noChangeArrowheads="1"/>
                </p:cNvSpPr>
                <p:nvPr/>
              </p:nvSpPr>
              <p:spPr bwMode="auto">
                <a:xfrm>
                  <a:off x="3375" y="3453"/>
                  <a:ext cx="146" cy="465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860" y="3520"/>
                  <a:ext cx="146" cy="3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1" name="Line 28"/>
                <p:cNvSpPr>
                  <a:spLocks noChangeShapeType="1"/>
                </p:cNvSpPr>
                <p:nvPr/>
              </p:nvSpPr>
              <p:spPr bwMode="auto">
                <a:xfrm>
                  <a:off x="2456" y="3922"/>
                  <a:ext cx="27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12" y="3878"/>
                  <a:ext cx="26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0         1           2           3          4	    5</a:t>
                  </a:r>
                </a:p>
              </p:txBody>
            </p:sp>
            <p:sp>
              <p:nvSpPr>
                <p:cNvPr id="56353" name="Rectangle 30"/>
                <p:cNvSpPr>
                  <a:spLocks noChangeArrowheads="1"/>
                </p:cNvSpPr>
                <p:nvPr/>
              </p:nvSpPr>
              <p:spPr bwMode="auto">
                <a:xfrm>
                  <a:off x="4868" y="3317"/>
                  <a:ext cx="152" cy="5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4" name="Rectangle 31"/>
                <p:cNvSpPr>
                  <a:spLocks noChangeArrowheads="1"/>
                </p:cNvSpPr>
                <p:nvPr/>
              </p:nvSpPr>
              <p:spPr bwMode="auto">
                <a:xfrm>
                  <a:off x="4864" y="1440"/>
                  <a:ext cx="156" cy="172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008" y="2281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6342" name="Text Box 33"/>
              <p:cNvSpPr txBox="1">
                <a:spLocks noChangeArrowheads="1"/>
              </p:cNvSpPr>
              <p:nvPr/>
            </p:nvSpPr>
            <p:spPr bwMode="auto">
              <a:xfrm>
                <a:off x="4691" y="3120"/>
                <a:ext cx="5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54,025</a:t>
                </a:r>
              </a:p>
            </p:txBody>
          </p:sp>
        </p:grpSp>
        <p:sp>
          <p:nvSpPr>
            <p:cNvPr id="56340" name="Text Box 34"/>
            <p:cNvSpPr txBox="1">
              <a:spLocks noChangeArrowheads="1"/>
            </p:cNvSpPr>
            <p:nvPr/>
          </p:nvSpPr>
          <p:spPr bwMode="auto">
            <a:xfrm>
              <a:off x="4592" y="1200"/>
              <a:ext cx="7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$560,000</a:t>
              </a:r>
            </a:p>
          </p:txBody>
        </p:sp>
      </p:grpSp>
      <p:sp>
        <p:nvSpPr>
          <p:cNvPr id="223267" name="Text Box 35"/>
          <p:cNvSpPr txBox="1">
            <a:spLocks noChangeArrowheads="1"/>
          </p:cNvSpPr>
          <p:nvPr/>
        </p:nvSpPr>
        <p:spPr bwMode="auto">
          <a:xfrm>
            <a:off x="2190750" y="57531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$464,479.86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6B89DD47-05DE-2CED-B587-139A8CB2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6268"/>
            <a:ext cx="354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Press “shift” at same time as “NPV”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70C90A-2EF1-681A-A4AC-680F8442D842}"/>
              </a:ext>
            </a:extLst>
          </p:cNvPr>
          <p:cNvCxnSpPr>
            <a:cxnSpLocks/>
          </p:cNvCxnSpPr>
          <p:nvPr/>
        </p:nvCxnSpPr>
        <p:spPr>
          <a:xfrm flipV="1">
            <a:off x="2743200" y="5638800"/>
            <a:ext cx="457200" cy="838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F694A8-C8C8-FC54-9016-D1DA2F85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Longer Maturity Makes PV More Sensitive to the Discount Rate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09C4A-E784-4857-A5E4-F62A338414C3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509838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733800" y="1524000"/>
            <a:ext cx="1708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303F70"/>
                </a:solidFill>
              </a:rPr>
              <a:t>Exhibit 14-9: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14600" y="182880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rgbClr val="303F70"/>
                </a:solidFill>
              </a:rPr>
              <a:t>PV</a:t>
            </a:r>
            <a:r>
              <a:rPr lang="en-US" sz="2000" b="1" dirty="0">
                <a:solidFill>
                  <a:srgbClr val="303F70"/>
                </a:solidFill>
              </a:rPr>
              <a:t> of $1,000 Lump Sum Payment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20B0-387B-2F18-5CC9-FF128674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98BB2-A9AB-14BE-86DC-E901C32A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276476"/>
            <a:ext cx="6569057" cy="4200517"/>
          </a:xfrm>
          <a:prstGeom prst="rect">
            <a:avLst/>
          </a:prstGeom>
        </p:spPr>
      </p:pic>
      <p:sp>
        <p:nvSpPr>
          <p:cNvPr id="2" name="Text Box 19">
            <a:extLst>
              <a:ext uri="{FF2B5EF4-FFF2-40B4-BE49-F238E27FC236}">
                <a16:creationId xmlns:a16="http://schemas.microsoft.com/office/drawing/2014/main" id="{5886D150-9B91-1103-9ED0-51251CF4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82425"/>
            <a:ext cx="21140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What you are willing to pay at time zero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E25BA9-3FB0-F9A7-3B2D-1630F0EF2677}"/>
              </a:ext>
            </a:extLst>
          </p:cNvPr>
          <p:cNvCxnSpPr>
            <a:cxnSpLocks/>
          </p:cNvCxnSpPr>
          <p:nvPr/>
        </p:nvCxnSpPr>
        <p:spPr>
          <a:xfrm flipH="1">
            <a:off x="5638800" y="3962400"/>
            <a:ext cx="762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Yield/IRR Also Depends on Selling Pric</a:t>
            </a:r>
            <a:r>
              <a:rPr lang="en-US" sz="3600" dirty="0"/>
              <a:t>e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B5F3D-BC06-44AC-8A7F-DCE4F300F893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238250" y="2057400"/>
            <a:ext cx="508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  -100,000   10,000   90,000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1035050" y="2895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8.31 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611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Purchase for $100,000 and sell for $90,000</a:t>
            </a:r>
            <a:r>
              <a:rPr lang="en-US" sz="2400" dirty="0">
                <a:solidFill>
                  <a:srgbClr val="303F70"/>
                </a:solidFill>
              </a:rPr>
              <a:t>:</a:t>
            </a:r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1238250" y="3886200"/>
            <a:ext cx="523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  -100,000   10,000   110,000</a:t>
            </a: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914400" y="4724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11.59 </a:t>
            </a:r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914400" y="3276600"/>
            <a:ext cx="628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Purchase for $100,000 and sell for $110,000:</a:t>
            </a:r>
          </a:p>
        </p:txBody>
      </p:sp>
      <p:grpSp>
        <p:nvGrpSpPr>
          <p:cNvPr id="60427" name="Group 21"/>
          <p:cNvGrpSpPr>
            <a:grpSpLocks/>
          </p:cNvGrpSpPr>
          <p:nvPr/>
        </p:nvGrpSpPr>
        <p:grpSpPr bwMode="auto">
          <a:xfrm>
            <a:off x="4081462" y="2287587"/>
            <a:ext cx="4757738" cy="4189413"/>
            <a:chOff x="2592" y="1681"/>
            <a:chExt cx="2997" cy="2639"/>
          </a:xfrm>
        </p:grpSpPr>
        <p:grpSp>
          <p:nvGrpSpPr>
            <p:cNvPr id="60428" name="Group 22"/>
            <p:cNvGrpSpPr>
              <a:grpSpLocks/>
            </p:cNvGrpSpPr>
            <p:nvPr/>
          </p:nvGrpSpPr>
          <p:grpSpPr bwMode="auto">
            <a:xfrm>
              <a:off x="2592" y="1681"/>
              <a:ext cx="2997" cy="2639"/>
              <a:chOff x="1574" y="825"/>
              <a:chExt cx="3531" cy="3391"/>
            </a:xfrm>
          </p:grpSpPr>
          <p:grpSp>
            <p:nvGrpSpPr>
              <p:cNvPr id="60430" name="Group 23"/>
              <p:cNvGrpSpPr>
                <a:grpSpLocks/>
              </p:cNvGrpSpPr>
              <p:nvPr/>
            </p:nvGrpSpPr>
            <p:grpSpPr bwMode="auto">
              <a:xfrm>
                <a:off x="1574" y="1104"/>
                <a:ext cx="3470" cy="3112"/>
                <a:chOff x="1574" y="816"/>
                <a:chExt cx="3470" cy="3112"/>
              </a:xfrm>
            </p:grpSpPr>
            <p:grpSp>
              <p:nvGrpSpPr>
                <p:cNvPr id="60432" name="Group 24"/>
                <p:cNvGrpSpPr>
                  <a:grpSpLocks/>
                </p:cNvGrpSpPr>
                <p:nvPr/>
              </p:nvGrpSpPr>
              <p:grpSpPr bwMode="auto">
                <a:xfrm>
                  <a:off x="1574" y="2928"/>
                  <a:ext cx="3388" cy="1000"/>
                  <a:chOff x="1212" y="576"/>
                  <a:chExt cx="3610" cy="1988"/>
                </a:xfrm>
              </p:grpSpPr>
              <p:sp>
                <p:nvSpPr>
                  <p:cNvPr id="6043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13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4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270" y="1888"/>
                    <a:ext cx="355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4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" y="1926"/>
                    <a:ext cx="3490" cy="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latin typeface="Times New Roman" pitchFamily="18" charset="0"/>
                      </a:rPr>
                      <a:t>0          1	          2	         3           4	       5</a:t>
                    </a:r>
                  </a:p>
                </p:txBody>
              </p:sp>
              <p:sp>
                <p:nvSpPr>
                  <p:cNvPr id="604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880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4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9" y="576"/>
                    <a:ext cx="146" cy="7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44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5" y="626"/>
                    <a:ext cx="145" cy="7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60433" name="Rectangle 34"/>
                <p:cNvSpPr>
                  <a:spLocks noChangeArrowheads="1"/>
                </p:cNvSpPr>
                <p:nvPr/>
              </p:nvSpPr>
              <p:spPr bwMode="auto">
                <a:xfrm>
                  <a:off x="4598" y="816"/>
                  <a:ext cx="192" cy="2160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40" y="27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43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07" y="15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0431" name="Text Box 37"/>
              <p:cNvSpPr txBox="1">
                <a:spLocks noChangeArrowheads="1"/>
              </p:cNvSpPr>
              <p:nvPr/>
            </p:nvSpPr>
            <p:spPr bwMode="auto">
              <a:xfrm>
                <a:off x="4262" y="825"/>
                <a:ext cx="843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$100,000</a:t>
                </a:r>
              </a:p>
            </p:txBody>
          </p:sp>
        </p:grpSp>
        <p:sp>
          <p:nvSpPr>
            <p:cNvPr id="60429" name="Text Box 38"/>
            <p:cNvSpPr txBox="1">
              <a:spLocks noChangeArrowheads="1"/>
            </p:cNvSpPr>
            <p:nvPr/>
          </p:nvSpPr>
          <p:spPr bwMode="auto">
            <a:xfrm>
              <a:off x="2868" y="3456"/>
              <a:ext cx="12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$10,000 each year</a:t>
              </a:r>
            </a:p>
          </p:txBody>
        </p:sp>
      </p:grp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1295400" y="4343400"/>
            <a:ext cx="4616450" cy="381000"/>
            <a:chOff x="1941" y="2104"/>
            <a:chExt cx="6480" cy="360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1295400" y="2514600"/>
            <a:ext cx="4616450" cy="381000"/>
            <a:chOff x="1941" y="2104"/>
            <a:chExt cx="6480" cy="360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6C9D0ED-5641-0074-CB6C-FBE24E2C1399}"/>
              </a:ext>
            </a:extLst>
          </p:cNvPr>
          <p:cNvCxnSpPr>
            <a:cxnSpLocks/>
            <a:endCxn id="60431" idx="1"/>
          </p:cNvCxnSpPr>
          <p:nvPr/>
        </p:nvCxnSpPr>
        <p:spPr>
          <a:xfrm>
            <a:off x="6759797" y="1905000"/>
            <a:ext cx="943528" cy="580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A5927BF-D165-B508-4B9B-E1A4445206AF}"/>
              </a:ext>
            </a:extLst>
          </p:cNvPr>
          <p:cNvCxnSpPr>
            <a:cxnSpLocks/>
          </p:cNvCxnSpPr>
          <p:nvPr/>
        </p:nvCxnSpPr>
        <p:spPr>
          <a:xfrm flipV="1">
            <a:off x="6324600" y="2632278"/>
            <a:ext cx="1744016" cy="15415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D61CB-BCB7-F2CD-F6DC-2F4CC9DC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92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Required Yield Affects Value: The Case of Lee Vista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F9B7-43C1-4DEA-8FCF-10B003398B2E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4495800" y="1447800"/>
            <a:ext cx="4267200" cy="4722813"/>
            <a:chOff x="1872" y="654"/>
            <a:chExt cx="3613" cy="3800"/>
          </a:xfrm>
        </p:grpSpPr>
        <p:grpSp>
          <p:nvGrpSpPr>
            <p:cNvPr id="61454" name="Group 4"/>
            <p:cNvGrpSpPr>
              <a:grpSpLocks/>
            </p:cNvGrpSpPr>
            <p:nvPr/>
          </p:nvGrpSpPr>
          <p:grpSpPr bwMode="auto">
            <a:xfrm>
              <a:off x="1872" y="961"/>
              <a:ext cx="3613" cy="3493"/>
              <a:chOff x="1872" y="949"/>
              <a:chExt cx="3613" cy="3493"/>
            </a:xfrm>
          </p:grpSpPr>
          <p:grpSp>
            <p:nvGrpSpPr>
              <p:cNvPr id="61456" name="Group 5"/>
              <p:cNvGrpSpPr>
                <a:grpSpLocks/>
              </p:cNvGrpSpPr>
              <p:nvPr/>
            </p:nvGrpSpPr>
            <p:grpSpPr bwMode="auto">
              <a:xfrm>
                <a:off x="1872" y="949"/>
                <a:ext cx="3388" cy="3493"/>
                <a:chOff x="1872" y="949"/>
                <a:chExt cx="3388" cy="3493"/>
              </a:xfrm>
            </p:grpSpPr>
            <p:sp>
              <p:nvSpPr>
                <p:cNvPr id="614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60" y="3307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48,000</a:t>
                  </a:r>
                </a:p>
              </p:txBody>
            </p:sp>
            <p:sp>
              <p:nvSpPr>
                <p:cNvPr id="614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84" y="3259"/>
                  <a:ext cx="747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49,440</a:t>
                  </a:r>
                </a:p>
              </p:txBody>
            </p:sp>
            <p:sp>
              <p:nvSpPr>
                <p:cNvPr id="614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56" y="3156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50,923</a:t>
                  </a:r>
                </a:p>
              </p:txBody>
            </p:sp>
            <p:sp>
              <p:nvSpPr>
                <p:cNvPr id="6146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080" y="3095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52,451</a:t>
                  </a:r>
                </a:p>
              </p:txBody>
            </p:sp>
            <p:sp>
              <p:nvSpPr>
                <p:cNvPr id="6146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20" y="3407"/>
                  <a:ext cx="192" cy="684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680" y="3444"/>
                  <a:ext cx="192" cy="654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060" y="3516"/>
                  <a:ext cx="180" cy="582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24" y="3600"/>
                  <a:ext cx="180" cy="4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6" name="Line 14"/>
                <p:cNvSpPr>
                  <a:spLocks noChangeShapeType="1"/>
                </p:cNvSpPr>
                <p:nvPr/>
              </p:nvSpPr>
              <p:spPr bwMode="auto">
                <a:xfrm>
                  <a:off x="1926" y="4103"/>
                  <a:ext cx="333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72" y="4123"/>
                  <a:ext cx="3264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0       1	       2	     3          4        5</a:t>
                  </a:r>
                </a:p>
              </p:txBody>
            </p:sp>
            <p:sp>
              <p:nvSpPr>
                <p:cNvPr id="61468" name="Rectangle 16"/>
                <p:cNvSpPr>
                  <a:spLocks noChangeArrowheads="1"/>
                </p:cNvSpPr>
                <p:nvPr/>
              </p:nvSpPr>
              <p:spPr bwMode="auto">
                <a:xfrm>
                  <a:off x="4900" y="3347"/>
                  <a:ext cx="188" cy="747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9" name="Rectangle 17"/>
                <p:cNvSpPr>
                  <a:spLocks noChangeArrowheads="1"/>
                </p:cNvSpPr>
                <p:nvPr/>
              </p:nvSpPr>
              <p:spPr bwMode="auto">
                <a:xfrm>
                  <a:off x="4896" y="949"/>
                  <a:ext cx="192" cy="2160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68" y="2051"/>
                  <a:ext cx="156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457" name="Text Box 19"/>
              <p:cNvSpPr txBox="1">
                <a:spLocks noChangeArrowheads="1"/>
              </p:cNvSpPr>
              <p:nvPr/>
            </p:nvSpPr>
            <p:spPr bwMode="auto">
              <a:xfrm>
                <a:off x="4711" y="3082"/>
                <a:ext cx="77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54,025</a:t>
                </a:r>
              </a:p>
            </p:txBody>
          </p:sp>
        </p:grpSp>
        <p:sp>
          <p:nvSpPr>
            <p:cNvPr id="61455" name="Text Box 20"/>
            <p:cNvSpPr txBox="1">
              <a:spLocks noChangeArrowheads="1"/>
            </p:cNvSpPr>
            <p:nvPr/>
          </p:nvSpPr>
          <p:spPr bwMode="auto">
            <a:xfrm>
              <a:off x="4518" y="654"/>
              <a:ext cx="90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560,000</a:t>
              </a:r>
            </a:p>
          </p:txBody>
        </p:sp>
      </p:grpSp>
      <p:sp>
        <p:nvSpPr>
          <p:cNvPr id="61444" name="Text Box 21"/>
          <p:cNvSpPr txBox="1">
            <a:spLocks noChangeArrowheads="1"/>
          </p:cNvSpPr>
          <p:nvPr/>
        </p:nvSpPr>
        <p:spPr bwMode="auto">
          <a:xfrm>
            <a:off x="838200" y="1546225"/>
            <a:ext cx="65151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+mn-lt"/>
              </a:rPr>
              <a:t>At a required yield (discount rate) of 14%, </a:t>
            </a:r>
          </a:p>
          <a:p>
            <a:r>
              <a:rPr lang="en-US" sz="2600" dirty="0">
                <a:latin typeface="+mn-lt"/>
              </a:rPr>
              <a:t>the value of Lee Vista was $464,480.</a:t>
            </a:r>
          </a:p>
        </p:txBody>
      </p:sp>
      <p:sp>
        <p:nvSpPr>
          <p:cNvPr id="61445" name="Text Box 22"/>
          <p:cNvSpPr txBox="1">
            <a:spLocks noChangeArrowheads="1"/>
          </p:cNvSpPr>
          <p:nvPr/>
        </p:nvSpPr>
        <p:spPr bwMode="auto">
          <a:xfrm>
            <a:off x="838200" y="2462213"/>
            <a:ext cx="6286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+mn-lt"/>
              </a:rPr>
              <a:t>Question:  </a:t>
            </a:r>
          </a:p>
          <a:p>
            <a:r>
              <a:rPr lang="en-US" sz="2600" dirty="0">
                <a:latin typeface="+mn-lt"/>
              </a:rPr>
              <a:t>What is its value at these required yields?</a:t>
            </a:r>
          </a:p>
        </p:txBody>
      </p:sp>
      <p:sp>
        <p:nvSpPr>
          <p:cNvPr id="61446" name="Text Box 23"/>
          <p:cNvSpPr txBox="1">
            <a:spLocks noChangeArrowheads="1"/>
          </p:cNvSpPr>
          <p:nvPr/>
        </p:nvSpPr>
        <p:spPr bwMode="auto">
          <a:xfrm>
            <a:off x="838200" y="39608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12 percent?</a:t>
            </a:r>
          </a:p>
        </p:txBody>
      </p:sp>
      <p:sp>
        <p:nvSpPr>
          <p:cNvPr id="61447" name="Text Box 24"/>
          <p:cNvSpPr txBox="1">
            <a:spLocks noChangeArrowheads="1"/>
          </p:cNvSpPr>
          <p:nvPr/>
        </p:nvSpPr>
        <p:spPr bwMode="auto">
          <a:xfrm>
            <a:off x="838200" y="34274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10 percent?</a:t>
            </a:r>
          </a:p>
        </p:txBody>
      </p:sp>
      <p:sp>
        <p:nvSpPr>
          <p:cNvPr id="61448" name="Text Box 25"/>
          <p:cNvSpPr txBox="1">
            <a:spLocks noChangeArrowheads="1"/>
          </p:cNvSpPr>
          <p:nvPr/>
        </p:nvSpPr>
        <p:spPr bwMode="auto">
          <a:xfrm>
            <a:off x="838200" y="44942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16 percent?</a:t>
            </a:r>
          </a:p>
        </p:txBody>
      </p:sp>
      <p:sp>
        <p:nvSpPr>
          <p:cNvPr id="61449" name="Text Box 26"/>
          <p:cNvSpPr txBox="1">
            <a:spLocks noChangeArrowheads="1"/>
          </p:cNvSpPr>
          <p:nvPr/>
        </p:nvSpPr>
        <p:spPr bwMode="auto">
          <a:xfrm>
            <a:off x="838200" y="50276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18 percent?</a:t>
            </a:r>
          </a:p>
        </p:txBody>
      </p:sp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2590800" y="3427413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$539,841</a:t>
            </a:r>
          </a:p>
        </p:txBody>
      </p:sp>
      <p:sp>
        <p:nvSpPr>
          <p:cNvPr id="227356" name="Text Box 28"/>
          <p:cNvSpPr txBox="1">
            <a:spLocks noChangeArrowheads="1"/>
          </p:cNvSpPr>
          <p:nvPr/>
        </p:nvSpPr>
        <p:spPr bwMode="auto">
          <a:xfrm>
            <a:off x="2590800" y="3960813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$500,264</a:t>
            </a:r>
          </a:p>
        </p:txBody>
      </p:sp>
      <p:sp>
        <p:nvSpPr>
          <p:cNvPr id="227357" name="Text Box 29"/>
          <p:cNvSpPr txBox="1">
            <a:spLocks noChangeArrowheads="1"/>
          </p:cNvSpPr>
          <p:nvPr/>
        </p:nvSpPr>
        <p:spPr bwMode="auto">
          <a:xfrm>
            <a:off x="2590800" y="4494213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$432,059</a:t>
            </a:r>
          </a:p>
        </p:txBody>
      </p:sp>
      <p:sp>
        <p:nvSpPr>
          <p:cNvPr id="227358" name="Text Box 30"/>
          <p:cNvSpPr txBox="1">
            <a:spLocks noChangeArrowheads="1"/>
          </p:cNvSpPr>
          <p:nvPr/>
        </p:nvSpPr>
        <p:spPr bwMode="auto">
          <a:xfrm>
            <a:off x="2590800" y="5029200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$402,628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014719" y="6169910"/>
            <a:ext cx="7213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Note: Higher opportunity cost of waiting, lower PV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D772E-5845-744D-2575-E75DD1DC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74280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39825"/>
          </a:xfrm>
        </p:spPr>
        <p:txBody>
          <a:bodyPr>
            <a:noAutofit/>
          </a:bodyPr>
          <a:lstStyle/>
          <a:p>
            <a:r>
              <a:rPr lang="en-US" sz="3600" dirty="0"/>
              <a:t>The Spectrum of Risk in Investments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F3AA7-8777-4FD0-A433-4426323255A3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11455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75806" y="1504890"/>
            <a:ext cx="1662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Exhibit 14-10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5D8ACF-D349-5CF6-F010-F2EF021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6DD4A-4FAE-963F-E6A7-BD1EE912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4" y="1843087"/>
            <a:ext cx="7005315" cy="46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7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52400"/>
            <a:ext cx="893826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Information on Required Returns/IRRs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651375"/>
          </a:xfrm>
        </p:spPr>
        <p:txBody>
          <a:bodyPr/>
          <a:lstStyle/>
          <a:p>
            <a:pPr eaLnBrk="1" hangingPunct="1"/>
            <a:r>
              <a:rPr lang="en-US" dirty="0"/>
              <a:t>Required yields (discount rates) composed of two parts: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    E(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) = </a:t>
            </a:r>
            <a:r>
              <a:rPr lang="en-US" dirty="0" err="1"/>
              <a:t>R</a:t>
            </a:r>
            <a:r>
              <a:rPr lang="en-US" i="1" baseline="-25000" dirty="0" err="1"/>
              <a:t>f</a:t>
            </a:r>
            <a:r>
              <a:rPr lang="en-US" dirty="0"/>
              <a:t> + </a:t>
            </a:r>
            <a:r>
              <a:rPr lang="en-US" dirty="0" err="1"/>
              <a:t>RP</a:t>
            </a:r>
            <a:r>
              <a:rPr lang="en-US" baseline="-25000" dirty="0" err="1"/>
              <a:t>j</a:t>
            </a:r>
            <a:endParaRPr lang="en-US" dirty="0"/>
          </a:p>
          <a:p>
            <a:pPr lvl="1" eaLnBrk="1" hangingPunct="1"/>
            <a:r>
              <a:rPr lang="en-US" b="1" dirty="0"/>
              <a:t>R</a:t>
            </a:r>
            <a:r>
              <a:rPr lang="en-US" b="1" i="1" baseline="-25000" dirty="0"/>
              <a:t>f </a:t>
            </a:r>
            <a:r>
              <a:rPr lang="en-US" i="1" dirty="0"/>
              <a:t> </a:t>
            </a:r>
            <a:r>
              <a:rPr lang="en-US" dirty="0"/>
              <a:t>is the risk-free rate (commonly the 10-year U.S. Treasury rate)</a:t>
            </a:r>
          </a:p>
          <a:p>
            <a:pPr lvl="1" eaLnBrk="1" hangingPunct="1"/>
            <a:r>
              <a:rPr lang="en-US" b="1" dirty="0" err="1"/>
              <a:t>RP</a:t>
            </a:r>
            <a:r>
              <a:rPr lang="en-US" b="1" baseline="-25000" dirty="0" err="1"/>
              <a:t>j</a:t>
            </a:r>
            <a:r>
              <a:rPr lang="en-US" dirty="0"/>
              <a:t> is risk premium for a particular property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4B3C8-BB70-45AA-BF53-C28110D0012C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1DA93-066F-0052-7E59-04FE3F4D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20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Information on Required Returns/IRRs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38793" y="1524000"/>
            <a:ext cx="8319407" cy="4651375"/>
          </a:xfrm>
        </p:spPr>
        <p:txBody>
          <a:bodyPr/>
          <a:lstStyle/>
          <a:p>
            <a:pPr eaLnBrk="1" hangingPunct="1"/>
            <a:r>
              <a:rPr lang="en-US" dirty="0"/>
              <a:t>Since risk premiums vary, so do required returns (yields)</a:t>
            </a:r>
          </a:p>
          <a:p>
            <a:pPr lvl="1" eaLnBrk="1" hangingPunct="1"/>
            <a:r>
              <a:rPr lang="en-US" dirty="0"/>
              <a:t>High quality, safe real estate investments: 7-8% or less</a:t>
            </a:r>
          </a:p>
          <a:p>
            <a:pPr lvl="1" eaLnBrk="1" hangingPunct="1"/>
            <a:r>
              <a:rPr lang="en-US" dirty="0"/>
              <a:t>Development: 30% or more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F7C8B-ACA0-4636-944C-35E9933147F6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B42393-DC7D-3A84-C8F6-1E3C7056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Lee Vista vs. Colony Park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A84-A220-4CCB-B7D9-F61C4B21A849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2000" y="2563813"/>
            <a:ext cx="3375025" cy="3455987"/>
            <a:chOff x="576" y="2143"/>
            <a:chExt cx="2126" cy="2177"/>
          </a:xfrm>
        </p:grpSpPr>
        <p:sp>
          <p:nvSpPr>
            <p:cNvPr id="67614" name="Rectangle 4"/>
            <p:cNvSpPr>
              <a:spLocks noChangeArrowheads="1"/>
            </p:cNvSpPr>
            <p:nvPr/>
          </p:nvSpPr>
          <p:spPr bwMode="auto">
            <a:xfrm>
              <a:off x="2112" y="3616"/>
              <a:ext cx="121" cy="426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5" name="Rectangle 5"/>
            <p:cNvSpPr>
              <a:spLocks noChangeArrowheads="1"/>
            </p:cNvSpPr>
            <p:nvPr/>
          </p:nvSpPr>
          <p:spPr bwMode="auto">
            <a:xfrm>
              <a:off x="1711" y="3639"/>
              <a:ext cx="120" cy="40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6" name="Rectangle 6"/>
            <p:cNvSpPr>
              <a:spLocks noChangeArrowheads="1"/>
            </p:cNvSpPr>
            <p:nvPr/>
          </p:nvSpPr>
          <p:spPr bwMode="auto">
            <a:xfrm>
              <a:off x="1322" y="3684"/>
              <a:ext cx="113" cy="362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7" name="Rectangle 7"/>
            <p:cNvSpPr>
              <a:spLocks noChangeArrowheads="1"/>
            </p:cNvSpPr>
            <p:nvPr/>
          </p:nvSpPr>
          <p:spPr bwMode="auto">
            <a:xfrm>
              <a:off x="922" y="3736"/>
              <a:ext cx="113" cy="31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8" name="Line 8"/>
            <p:cNvSpPr>
              <a:spLocks noChangeShapeType="1"/>
            </p:cNvSpPr>
            <p:nvPr/>
          </p:nvSpPr>
          <p:spPr bwMode="auto">
            <a:xfrm>
              <a:off x="610" y="4050"/>
              <a:ext cx="20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Text Box 9"/>
            <p:cNvSpPr txBox="1">
              <a:spLocks noChangeArrowheads="1"/>
            </p:cNvSpPr>
            <p:nvPr/>
          </p:nvSpPr>
          <p:spPr bwMode="auto">
            <a:xfrm>
              <a:off x="576" y="4070"/>
              <a:ext cx="20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0      1	    2       3        4       5</a:t>
              </a:r>
            </a:p>
          </p:txBody>
        </p:sp>
        <p:sp>
          <p:nvSpPr>
            <p:cNvPr id="67620" name="Rectangle 10"/>
            <p:cNvSpPr>
              <a:spLocks noChangeArrowheads="1"/>
            </p:cNvSpPr>
            <p:nvPr/>
          </p:nvSpPr>
          <p:spPr bwMode="auto">
            <a:xfrm>
              <a:off x="2476" y="3579"/>
              <a:ext cx="118" cy="46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21" name="Rectangle 11"/>
            <p:cNvSpPr>
              <a:spLocks noChangeArrowheads="1"/>
            </p:cNvSpPr>
            <p:nvPr/>
          </p:nvSpPr>
          <p:spPr bwMode="auto">
            <a:xfrm>
              <a:off x="2474" y="2143"/>
              <a:ext cx="120" cy="1346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12"/>
            <p:cNvSpPr txBox="1">
              <a:spLocks noChangeArrowheads="1"/>
            </p:cNvSpPr>
            <p:nvPr/>
          </p:nvSpPr>
          <p:spPr bwMode="auto">
            <a:xfrm>
              <a:off x="2573" y="2770"/>
              <a:ext cx="1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7588" name="Text Box 13"/>
          <p:cNvSpPr txBox="1">
            <a:spLocks noChangeArrowheads="1"/>
          </p:cNvSpPr>
          <p:nvPr/>
        </p:nvSpPr>
        <p:spPr bwMode="auto">
          <a:xfrm>
            <a:off x="4724400" y="48430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56,000</a:t>
            </a:r>
          </a:p>
        </p:txBody>
      </p:sp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5529263" y="47561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6245225" y="47037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6907213" y="4654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7170738" y="4899025"/>
            <a:ext cx="204787" cy="71913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7593" name="Rectangle 18"/>
          <p:cNvSpPr>
            <a:spLocks noChangeArrowheads="1"/>
          </p:cNvSpPr>
          <p:nvPr/>
        </p:nvSpPr>
        <p:spPr bwMode="auto">
          <a:xfrm>
            <a:off x="6491288" y="4937125"/>
            <a:ext cx="204787" cy="6873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4" name="Rectangle 19"/>
          <p:cNvSpPr>
            <a:spLocks noChangeArrowheads="1"/>
          </p:cNvSpPr>
          <p:nvPr/>
        </p:nvSpPr>
        <p:spPr bwMode="auto">
          <a:xfrm>
            <a:off x="5834063" y="5013325"/>
            <a:ext cx="190500" cy="6111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5" name="Rectangle 20"/>
          <p:cNvSpPr>
            <a:spLocks noChangeArrowheads="1"/>
          </p:cNvSpPr>
          <p:nvPr/>
        </p:nvSpPr>
        <p:spPr bwMode="auto">
          <a:xfrm>
            <a:off x="5157788" y="5102225"/>
            <a:ext cx="192087" cy="5222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6" name="Line 21"/>
          <p:cNvSpPr>
            <a:spLocks noChangeShapeType="1"/>
          </p:cNvSpPr>
          <p:nvPr/>
        </p:nvSpPr>
        <p:spPr bwMode="auto">
          <a:xfrm>
            <a:off x="4629150" y="5630863"/>
            <a:ext cx="3540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Text Box 22"/>
          <p:cNvSpPr txBox="1">
            <a:spLocks noChangeArrowheads="1"/>
          </p:cNvSpPr>
          <p:nvPr/>
        </p:nvSpPr>
        <p:spPr bwMode="auto">
          <a:xfrm>
            <a:off x="4572000" y="5664200"/>
            <a:ext cx="347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1	     2	  3        4       5</a:t>
            </a:r>
          </a:p>
        </p:txBody>
      </p:sp>
      <p:sp>
        <p:nvSpPr>
          <p:cNvPr id="67598" name="Rectangle 23"/>
          <p:cNvSpPr>
            <a:spLocks noChangeArrowheads="1"/>
          </p:cNvSpPr>
          <p:nvPr/>
        </p:nvSpPr>
        <p:spPr bwMode="auto">
          <a:xfrm>
            <a:off x="7786688" y="4835525"/>
            <a:ext cx="200025" cy="78581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9" name="Rectangle 24"/>
          <p:cNvSpPr>
            <a:spLocks noChangeArrowheads="1"/>
          </p:cNvSpPr>
          <p:nvPr/>
        </p:nvSpPr>
        <p:spPr bwMode="auto">
          <a:xfrm>
            <a:off x="7783513" y="2414588"/>
            <a:ext cx="203200" cy="22701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25"/>
          <p:cNvSpPr txBox="1">
            <a:spLocks noChangeArrowheads="1"/>
          </p:cNvSpPr>
          <p:nvPr/>
        </p:nvSpPr>
        <p:spPr bwMode="auto">
          <a:xfrm>
            <a:off x="7956550" y="3473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7601" name="Text Box 26"/>
          <p:cNvSpPr txBox="1">
            <a:spLocks noChangeArrowheads="1"/>
          </p:cNvSpPr>
          <p:nvPr/>
        </p:nvSpPr>
        <p:spPr bwMode="auto">
          <a:xfrm>
            <a:off x="7543800" y="45720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61,814</a:t>
            </a:r>
          </a:p>
        </p:txBody>
      </p:sp>
      <p:sp>
        <p:nvSpPr>
          <p:cNvPr id="67602" name="Text Box 27"/>
          <p:cNvSpPr txBox="1">
            <a:spLocks noChangeArrowheads="1"/>
          </p:cNvSpPr>
          <p:nvPr/>
        </p:nvSpPr>
        <p:spPr bwMode="auto">
          <a:xfrm>
            <a:off x="7391400" y="2133600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$597,000</a:t>
            </a:r>
          </a:p>
        </p:txBody>
      </p:sp>
      <p:sp>
        <p:nvSpPr>
          <p:cNvPr id="67603" name="Text Box 28"/>
          <p:cNvSpPr txBox="1">
            <a:spLocks noChangeArrowheads="1"/>
          </p:cNvSpPr>
          <p:nvPr/>
        </p:nvSpPr>
        <p:spPr bwMode="auto">
          <a:xfrm>
            <a:off x="927477" y="48430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48,000</a:t>
            </a:r>
          </a:p>
        </p:txBody>
      </p:sp>
      <p:sp>
        <p:nvSpPr>
          <p:cNvPr id="67604" name="Text Box 29"/>
          <p:cNvSpPr txBox="1">
            <a:spLocks noChangeArrowheads="1"/>
          </p:cNvSpPr>
          <p:nvPr/>
        </p:nvSpPr>
        <p:spPr bwMode="auto">
          <a:xfrm>
            <a:off x="1689477" y="47668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49,440</a:t>
            </a:r>
          </a:p>
        </p:txBody>
      </p:sp>
      <p:sp>
        <p:nvSpPr>
          <p:cNvPr id="67605" name="Text Box 30"/>
          <p:cNvSpPr txBox="1">
            <a:spLocks noChangeArrowheads="1"/>
          </p:cNvSpPr>
          <p:nvPr/>
        </p:nvSpPr>
        <p:spPr bwMode="auto">
          <a:xfrm>
            <a:off x="2362200" y="46482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50,923</a:t>
            </a:r>
          </a:p>
        </p:txBody>
      </p:sp>
      <p:sp>
        <p:nvSpPr>
          <p:cNvPr id="67606" name="Text Box 31"/>
          <p:cNvSpPr txBox="1">
            <a:spLocks noChangeArrowheads="1"/>
          </p:cNvSpPr>
          <p:nvPr/>
        </p:nvSpPr>
        <p:spPr bwMode="auto">
          <a:xfrm>
            <a:off x="2971800" y="46144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52,451</a:t>
            </a:r>
          </a:p>
        </p:txBody>
      </p:sp>
      <p:sp>
        <p:nvSpPr>
          <p:cNvPr id="67607" name="Text Box 32"/>
          <p:cNvSpPr txBox="1">
            <a:spLocks noChangeArrowheads="1"/>
          </p:cNvSpPr>
          <p:nvPr/>
        </p:nvSpPr>
        <p:spPr bwMode="auto">
          <a:xfrm>
            <a:off x="3581400" y="45720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54,025</a:t>
            </a:r>
          </a:p>
        </p:txBody>
      </p:sp>
      <p:sp>
        <p:nvSpPr>
          <p:cNvPr id="67608" name="Text Box 33"/>
          <p:cNvSpPr txBox="1">
            <a:spLocks noChangeArrowheads="1"/>
          </p:cNvSpPr>
          <p:nvPr/>
        </p:nvSpPr>
        <p:spPr bwMode="auto">
          <a:xfrm>
            <a:off x="1600200" y="1600200"/>
            <a:ext cx="155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Lee Vista</a:t>
            </a:r>
          </a:p>
        </p:txBody>
      </p:sp>
      <p:sp>
        <p:nvSpPr>
          <p:cNvPr id="67609" name="Text Box 34"/>
          <p:cNvSpPr txBox="1">
            <a:spLocks noChangeArrowheads="1"/>
          </p:cNvSpPr>
          <p:nvPr/>
        </p:nvSpPr>
        <p:spPr bwMode="auto">
          <a:xfrm>
            <a:off x="5499477" y="47668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57,400</a:t>
            </a:r>
          </a:p>
        </p:txBody>
      </p:sp>
      <p:sp>
        <p:nvSpPr>
          <p:cNvPr id="67610" name="Text Box 35"/>
          <p:cNvSpPr txBox="1">
            <a:spLocks noChangeArrowheads="1"/>
          </p:cNvSpPr>
          <p:nvPr/>
        </p:nvSpPr>
        <p:spPr bwMode="auto">
          <a:xfrm>
            <a:off x="6156325" y="46906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58,835</a:t>
            </a:r>
          </a:p>
        </p:txBody>
      </p:sp>
      <p:sp>
        <p:nvSpPr>
          <p:cNvPr id="67611" name="Text Box 36"/>
          <p:cNvSpPr txBox="1">
            <a:spLocks noChangeArrowheads="1"/>
          </p:cNvSpPr>
          <p:nvPr/>
        </p:nvSpPr>
        <p:spPr bwMode="auto">
          <a:xfrm>
            <a:off x="6934200" y="46144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60,306</a:t>
            </a:r>
          </a:p>
        </p:txBody>
      </p:sp>
      <p:sp>
        <p:nvSpPr>
          <p:cNvPr id="67612" name="Text Box 37"/>
          <p:cNvSpPr txBox="1">
            <a:spLocks noChangeArrowheads="1"/>
          </p:cNvSpPr>
          <p:nvPr/>
        </p:nvSpPr>
        <p:spPr bwMode="auto">
          <a:xfrm>
            <a:off x="5562600" y="1524000"/>
            <a:ext cx="197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Colony Park</a:t>
            </a:r>
          </a:p>
        </p:txBody>
      </p:sp>
      <p:sp>
        <p:nvSpPr>
          <p:cNvPr id="67613" name="Text Box 38"/>
          <p:cNvSpPr txBox="1">
            <a:spLocks noChangeArrowheads="1"/>
          </p:cNvSpPr>
          <p:nvPr/>
        </p:nvSpPr>
        <p:spPr bwMode="auto">
          <a:xfrm>
            <a:off x="3389293" y="2286000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$560,000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CB0FA2-6955-4545-FD95-53D1BB78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US" sz="3600" dirty="0"/>
              <a:t>Effect of Risk on Value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61008-D852-4E82-BF93-A09B6436FAB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7800" y="5334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		       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57800" y="3733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0 		       3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		       3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34000" y="3810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620000" y="2362200"/>
            <a:ext cx="304800" cy="1447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359650" y="19050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60,000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76400" y="20256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40450" y="20256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B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0668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352800" y="3048000"/>
            <a:ext cx="304800" cy="1066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895600" y="2590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50,000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334000" y="541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7620000" y="4572000"/>
            <a:ext cx="304800" cy="8382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359650" y="4114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40,000</a:t>
            </a:r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1143000" y="4572000"/>
            <a:ext cx="2408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Outcome = $50,000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with certainty</a:t>
            </a: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838200" y="5845314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Investment B: Outcome = $60,000 or $40,000 with even chance Thus, expected outcome = 0.5 * 60,000 + 0.5 * 40,000 = $50,000</a:t>
            </a: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152400" y="15240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For which investment, A or B,  would you pay the most?  Why</a:t>
            </a:r>
            <a:r>
              <a:rPr lang="en-US" sz="2400" dirty="0">
                <a:latin typeface="Tahoma" pitchFamily="34" charset="0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3AFA8-2902-81A9-CD43-21047F33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Comparing Investments with NPV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61A52-094E-4405-B40C-9C12DAEB60C7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If an investor requires a yield/return of 14%, which is the better investment?  Is further information needed?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Price:  $425,000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638800" y="29718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Price:  $540,000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143000" y="3352800"/>
            <a:ext cx="236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NPV = Value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>
                <a:latin typeface="Times New Roman" pitchFamily="18" charset="0"/>
              </a:rPr>
              <a:t> Price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105400" y="3352800"/>
            <a:ext cx="236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NPV = Value − Price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295400" y="3733800"/>
            <a:ext cx="288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     = $464,480 − 425,000</a:t>
            </a:r>
          </a:p>
          <a:p>
            <a:r>
              <a:rPr lang="en-US" sz="2000" dirty="0">
                <a:latin typeface="Times New Roman" pitchFamily="18" charset="0"/>
              </a:rPr>
              <a:t>       = $39,480 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99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       = $510,875 – 540,000</a:t>
            </a:r>
          </a:p>
          <a:p>
            <a:r>
              <a:rPr lang="en-US" sz="2000" dirty="0">
                <a:latin typeface="Times New Roman" pitchFamily="18" charset="0"/>
              </a:rPr>
              <a:t>         = − $29,125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0" y="2590800"/>
            <a:ext cx="185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Lee Vista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9587" y="2590800"/>
            <a:ext cx="1878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Colony Park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00200" y="48006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Colony Park: higher </a:t>
            </a:r>
            <a:r>
              <a:rPr lang="en-US" sz="2400" b="1" dirty="0">
                <a:latin typeface="Times New Roman" pitchFamily="18" charset="0"/>
              </a:rPr>
              <a:t>PV</a:t>
            </a:r>
            <a:r>
              <a:rPr lang="en-US" sz="2400" dirty="0">
                <a:latin typeface="Times New Roman" pitchFamily="18" charset="0"/>
              </a:rPr>
              <a:t>, but lower </a:t>
            </a:r>
            <a:r>
              <a:rPr lang="en-US" sz="2400" b="1" dirty="0">
                <a:latin typeface="Times New Roman" pitchFamily="18" charset="0"/>
              </a:rPr>
              <a:t>NPV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76400" y="55581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Note: Assuming both are equally risky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8158D-DD31-8E3B-08C2-BA88173F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4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Valuation Requires the Use of Time Value of Money Operations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Compounding Operations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Future value of a lump sum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Future value of an annuity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Discounting Operations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Present value of a lump sum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Present value of an annuity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B4208-949E-47BC-928A-D8CD67F4FDA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4BC9E-C154-E1DF-25D8-134D652E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Money Works: Remember the Compounding Process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FB436-F3AE-43F2-9607-3DFDC32FE34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209800" y="33528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17725" y="3317875"/>
            <a:ext cx="528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0	1	  2	    3	      4	      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33600" y="2590800"/>
            <a:ext cx="304800" cy="7620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048000" y="2514600"/>
            <a:ext cx="304800" cy="8382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038600" y="2438400"/>
            <a:ext cx="304800" cy="9144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105400" y="2286000"/>
            <a:ext cx="304800" cy="1066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172200" y="2057400"/>
            <a:ext cx="304800" cy="12954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85812" y="3962400"/>
            <a:ext cx="8053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 Year          Beginning Amount         Interest (10%)           Ending Amount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30263" y="44196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1		100		      10.00		110.00	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830263" y="48768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2		110		      11.00		121.00	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830263" y="53340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3		121		      12.10		133.10	 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830263" y="57912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4		133.10		      13.31		146.41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55B48-D84A-EE04-001D-7AE35DDA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/>
              <a:t>Why Does Time Affect Value</a:t>
            </a:r>
            <a:r>
              <a:rPr lang="en-US" dirty="0"/>
              <a:t>?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AC127-EC82-4503-82D0-7E0741202AB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524000" y="1905460"/>
            <a:ext cx="6172200" cy="2461757"/>
            <a:chOff x="1344" y="1612"/>
            <a:chExt cx="3120" cy="1000"/>
          </a:xfrm>
        </p:grpSpPr>
        <p:sp>
          <p:nvSpPr>
            <p:cNvPr id="24582" name="Line 4"/>
            <p:cNvSpPr>
              <a:spLocks noChangeShapeType="1"/>
            </p:cNvSpPr>
            <p:nvPr/>
          </p:nvSpPr>
          <p:spPr bwMode="auto">
            <a:xfrm>
              <a:off x="1584" y="2400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526" y="2426"/>
              <a:ext cx="293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   1	        2	              3                4</a:t>
              </a:r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1536" y="1776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585" name="Rectangle 7"/>
            <p:cNvSpPr>
              <a:spLocks noChangeArrowheads="1"/>
            </p:cNvSpPr>
            <p:nvPr/>
          </p:nvSpPr>
          <p:spPr bwMode="auto">
            <a:xfrm>
              <a:off x="2112" y="1776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1344" y="1612"/>
              <a:ext cx="44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$100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1960" y="1612"/>
              <a:ext cx="44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$100</a:t>
              </a:r>
            </a:p>
          </p:txBody>
        </p:sp>
      </p:grp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8101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is cash flow A worth more than cash flow B?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If cash flow A can be invested to yield 10% per year, how much is cash flow B worth?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358AB2-FA36-E82D-8C3F-9242CC9D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/>
              <a:t>Why Does Time Affect Value?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1D01-9730-443C-88A5-9CF3F9DDBB6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1543050" y="4114800"/>
            <a:ext cx="630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143000" y="1905225"/>
            <a:ext cx="7163826" cy="2666879"/>
            <a:chOff x="1344" y="1647"/>
            <a:chExt cx="3154" cy="927"/>
          </a:xfrm>
        </p:grpSpPr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560" y="2415"/>
              <a:ext cx="293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      1	              2	           3                  4</a:t>
              </a:r>
            </a:p>
          </p:txBody>
        </p:sp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2784" y="1791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536" y="1791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>
              <a:off x="2592" y="1647"/>
              <a:ext cx="45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  $100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1344" y="1647"/>
              <a:ext cx="45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  $100</a:t>
              </a:r>
            </a:p>
          </p:txBody>
        </p:sp>
      </p:grp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066800" y="48006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If cash flow A can be invested to yield 10% per year during years 1 </a:t>
            </a:r>
            <a:r>
              <a:rPr lang="en-US" sz="2400" dirty="0">
                <a:latin typeface="+mn-lt"/>
              </a:rPr>
              <a:t>&amp;</a:t>
            </a:r>
            <a:r>
              <a:rPr lang="en-US" sz="2800" dirty="0">
                <a:latin typeface="+mn-lt"/>
              </a:rPr>
              <a:t> 2, how much is cash flow C worth at time 0?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909921-6422-E29C-7802-F984A893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4287</Words>
  <Application>Microsoft Office PowerPoint</Application>
  <PresentationFormat>On-screen Show (4:3)</PresentationFormat>
  <Paragraphs>661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Book Antiqua</vt:lpstr>
      <vt:lpstr>Calibri</vt:lpstr>
      <vt:lpstr>Lucida Sans</vt:lpstr>
      <vt:lpstr>New York</vt:lpstr>
      <vt:lpstr>Tahoma</vt:lpstr>
      <vt:lpstr>Times</vt:lpstr>
      <vt:lpstr>Times New Roman</vt:lpstr>
      <vt:lpstr>Tms Rmn</vt:lpstr>
      <vt:lpstr>Wingdings</vt:lpstr>
      <vt:lpstr>Wingdings 2</vt:lpstr>
      <vt:lpstr>2_Module</vt:lpstr>
      <vt:lpstr>Worksheet</vt:lpstr>
      <vt:lpstr>Chapter 14</vt:lpstr>
      <vt:lpstr>Value: The Central Idea</vt:lpstr>
      <vt:lpstr>Value Depends on…?</vt:lpstr>
      <vt:lpstr>Effect of Timing on Value</vt:lpstr>
      <vt:lpstr>Effect of Risk on Value</vt:lpstr>
      <vt:lpstr>Valuation Requires the Use of Time Value of Money Operations</vt:lpstr>
      <vt:lpstr>How Money Works: Remember the Compounding Process</vt:lpstr>
      <vt:lpstr>Why Does Time Affect Value?</vt:lpstr>
      <vt:lpstr>Why Does Time Affect Value?</vt:lpstr>
      <vt:lpstr>Why Does Time Affect Value?</vt:lpstr>
      <vt:lpstr>Discounting Brings Future Values Back Down the Compounding Curve</vt:lpstr>
      <vt:lpstr>Terminology of Time Value</vt:lpstr>
      <vt:lpstr>PowerPoint Presentation</vt:lpstr>
      <vt:lpstr>Compounding Example:                    5 years at 5% per Year </vt:lpstr>
      <vt:lpstr>The Math of Compounding</vt:lpstr>
      <vt:lpstr>The Calculator Keystrokes</vt:lpstr>
      <vt:lpstr>Compounding Example: 5 Years at 10% per Year </vt:lpstr>
      <vt:lpstr>The Calculator Keystrokes</vt:lpstr>
      <vt:lpstr>What Will Be the Future Value of Your 401(k)?</vt:lpstr>
      <vt:lpstr>PowerPoint Presentation</vt:lpstr>
      <vt:lpstr>Accumulated Value of a Series of Deposits (with Compounding)</vt:lpstr>
      <vt:lpstr>Accumulated Value of a Series of Deposits (with Compounding)</vt:lpstr>
      <vt:lpstr>Accumulated Value of a Series of Deposits (with Compounding)</vt:lpstr>
      <vt:lpstr>Accumulated Value: Annuity Due</vt:lpstr>
      <vt:lpstr>Accumulated Value: Annuity Due</vt:lpstr>
      <vt:lpstr>What Will Be the Future Value of Your 401(k)?</vt:lpstr>
      <vt:lpstr>The Keystrokes</vt:lpstr>
      <vt:lpstr>PowerPoint Presentation</vt:lpstr>
      <vt:lpstr>Discounting: Finding “The Point of Indifference”</vt:lpstr>
      <vt:lpstr>The Math of Present Value</vt:lpstr>
      <vt:lpstr>The Keystrokes</vt:lpstr>
      <vt:lpstr>Practice Problem</vt:lpstr>
      <vt:lpstr>Present Value of an Annuity</vt:lpstr>
      <vt:lpstr>PV of an Annuity of $1,276.28 Per Year For 5 Years…?</vt:lpstr>
      <vt:lpstr>Annuity vs. Annuity Due</vt:lpstr>
      <vt:lpstr>Practice Problem</vt:lpstr>
      <vt:lpstr>Practice Problem</vt:lpstr>
      <vt:lpstr>Practice Problem</vt:lpstr>
      <vt:lpstr>A Real Estate Application of TVM</vt:lpstr>
      <vt:lpstr>Keystrokes: Combined PV Problem</vt:lpstr>
      <vt:lpstr>Valuing a Property with Uneven Cash Flows: Lee Vista</vt:lpstr>
      <vt:lpstr>Calculator Solution for Uneven Cash Flows:  Lee Vista</vt:lpstr>
      <vt:lpstr>Longer Maturity Makes PV More Sensitive to the Discount Rate</vt:lpstr>
      <vt:lpstr>Yield/IRR Also Depends on Selling Price</vt:lpstr>
      <vt:lpstr>Required Yield Affects Value: The Case of Lee Vista</vt:lpstr>
      <vt:lpstr>The Spectrum of Risk in Investments</vt:lpstr>
      <vt:lpstr>Information on Required Returns/IRRs</vt:lpstr>
      <vt:lpstr>Information on Required Returns/IRRs</vt:lpstr>
      <vt:lpstr>Lee Vista vs. Colony Park</vt:lpstr>
      <vt:lpstr>Comparing Investments with NPV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</dc:title>
  <dc:creator>Katherine Mau</dc:creator>
  <cp:lastModifiedBy>Schrenk, Lawrence</cp:lastModifiedBy>
  <cp:revision>48</cp:revision>
  <dcterms:created xsi:type="dcterms:W3CDTF">2009-06-23T15:15:38Z</dcterms:created>
  <dcterms:modified xsi:type="dcterms:W3CDTF">2024-08-29T02:00:32Z</dcterms:modified>
</cp:coreProperties>
</file>