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sldIdLst>
    <p:sldId id="387" r:id="rId2"/>
    <p:sldId id="344" r:id="rId3"/>
    <p:sldId id="345" r:id="rId4"/>
    <p:sldId id="346" r:id="rId5"/>
    <p:sldId id="347" r:id="rId6"/>
    <p:sldId id="375" r:id="rId7"/>
    <p:sldId id="348" r:id="rId8"/>
    <p:sldId id="349" r:id="rId9"/>
    <p:sldId id="352" r:id="rId10"/>
    <p:sldId id="382" r:id="rId11"/>
    <p:sldId id="351" r:id="rId12"/>
    <p:sldId id="353" r:id="rId13"/>
    <p:sldId id="379" r:id="rId14"/>
    <p:sldId id="380" r:id="rId15"/>
    <p:sldId id="385" r:id="rId16"/>
    <p:sldId id="386" r:id="rId17"/>
    <p:sldId id="355" r:id="rId18"/>
    <p:sldId id="356" r:id="rId19"/>
    <p:sldId id="388" r:id="rId20"/>
    <p:sldId id="384" r:id="rId21"/>
    <p:sldId id="357" r:id="rId22"/>
    <p:sldId id="358" r:id="rId23"/>
    <p:sldId id="359" r:id="rId24"/>
    <p:sldId id="378" r:id="rId25"/>
    <p:sldId id="350" r:id="rId26"/>
    <p:sldId id="373" r:id="rId27"/>
    <p:sldId id="372" r:id="rId28"/>
    <p:sldId id="361" r:id="rId29"/>
    <p:sldId id="362" r:id="rId30"/>
    <p:sldId id="38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39D"/>
    <a:srgbClr val="27436B"/>
    <a:srgbClr val="F26F3A"/>
    <a:srgbClr val="FFF0B1"/>
    <a:srgbClr val="E69502"/>
    <a:srgbClr val="FFE3B1"/>
    <a:srgbClr val="CCCCFF"/>
    <a:srgbClr val="303F70"/>
    <a:srgbClr val="E7AC00"/>
    <a:srgbClr val="FAF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4579" autoAdjust="0"/>
  </p:normalViewPr>
  <p:slideViewPr>
    <p:cSldViewPr>
      <p:cViewPr varScale="1">
        <p:scale>
          <a:sx n="99" d="100"/>
          <a:sy n="99" d="100"/>
        </p:scale>
        <p:origin x="11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1265FE-DC6E-45AD-A76B-9588E40EA1C0}" type="slidenum">
              <a:rPr lang="en-US"/>
              <a:pPr>
                <a:defRPr/>
              </a:pPr>
              <a:t>‹#›</a:t>
            </a:fld>
            <a:endParaRPr lang="en-US"/>
          </a:p>
        </p:txBody>
      </p:sp>
    </p:spTree>
    <p:extLst>
      <p:ext uri="{BB962C8B-B14F-4D97-AF65-F5344CB8AC3E}">
        <p14:creationId xmlns:p14="http://schemas.microsoft.com/office/powerpoint/2010/main" val="4036479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04C3199-5537-4A46-8766-27B2DEF4AFD6}" type="slidenum">
              <a:rPr lang="en-US" smtClean="0"/>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a:t>Introduction</a:t>
            </a:r>
          </a:p>
        </p:txBody>
      </p:sp>
    </p:spTree>
    <p:extLst>
      <p:ext uri="{BB962C8B-B14F-4D97-AF65-F5344CB8AC3E}">
        <p14:creationId xmlns:p14="http://schemas.microsoft.com/office/powerpoint/2010/main" val="240933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136D8C4-69F2-401D-8F41-3C8DDF2F2D57}" type="slidenum">
              <a:rPr lang="en-US" smtClean="0"/>
              <a:pPr/>
              <a:t>11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233552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E3A78364-D95B-42E7-847A-6DAD7C7CB587}" type="slidenum">
              <a:rPr lang="en-US" smtClean="0"/>
              <a:pPr/>
              <a:t>12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269423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7C5B2E8-2347-4F76-914A-061194BA1EE4}" type="slidenum">
              <a:rPr lang="en-US" smtClean="0"/>
              <a:pPr/>
              <a:t>13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217218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2C4C211A-5B47-4776-8371-212600D7A883}" type="slidenum">
              <a:rPr lang="en-US" smtClean="0"/>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404724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7060CD5B-0BC5-42A1-8B7B-265C2100C2B4}" type="slidenum">
              <a:rPr lang="en-US" smtClean="0"/>
              <a:pPr/>
              <a:t>15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315782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29BF6FC5-3A85-4CD3-88B0-9C3E3A7905F9}" type="slidenum">
              <a:rPr lang="en-US" smtClean="0"/>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dirty="0"/>
              <a:t>Licensing of Real Estate Brokers and Salesmen</a:t>
            </a:r>
          </a:p>
        </p:txBody>
      </p:sp>
    </p:spTree>
    <p:extLst>
      <p:ext uri="{BB962C8B-B14F-4D97-AF65-F5344CB8AC3E}">
        <p14:creationId xmlns:p14="http://schemas.microsoft.com/office/powerpoint/2010/main" val="23403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BA2D83A6-A573-4172-AD46-CA04BE01401F}" type="slidenum">
              <a:rPr lang="en-US" smtClean="0"/>
              <a:pPr/>
              <a:t>17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Licensing of Real Estate Brokers and Salesmen</a:t>
            </a:r>
          </a:p>
        </p:txBody>
      </p:sp>
    </p:spTree>
    <p:extLst>
      <p:ext uri="{BB962C8B-B14F-4D97-AF65-F5344CB8AC3E}">
        <p14:creationId xmlns:p14="http://schemas.microsoft.com/office/powerpoint/2010/main" val="2737729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65510DAA-2331-49E2-A179-BEA289B2303C}" type="slidenum">
              <a:rPr lang="en-US" smtClean="0"/>
              <a:pPr/>
              <a:t>18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dirty="0"/>
              <a:t>Designations in Real Estate Sales and Brokerage</a:t>
            </a:r>
          </a:p>
        </p:txBody>
      </p:sp>
    </p:spTree>
    <p:extLst>
      <p:ext uri="{BB962C8B-B14F-4D97-AF65-F5344CB8AC3E}">
        <p14:creationId xmlns:p14="http://schemas.microsoft.com/office/powerpoint/2010/main" val="315850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a:t>Marketing Function</a:t>
            </a:r>
          </a:p>
        </p:txBody>
      </p:sp>
      <p:sp>
        <p:nvSpPr>
          <p:cNvPr id="4" name="Slide Number Placeholder 3"/>
          <p:cNvSpPr>
            <a:spLocks noGrp="1"/>
          </p:cNvSpPr>
          <p:nvPr>
            <p:ph type="sldNum" sz="quarter" idx="5"/>
          </p:nvPr>
        </p:nvSpPr>
        <p:spPr/>
        <p:txBody>
          <a:bodyPr/>
          <a:lstStyle/>
          <a:p>
            <a:pPr>
              <a:defRPr/>
            </a:pPr>
            <a:fld id="{461265FE-DC6E-45AD-A76B-9588E40EA1C0}" type="slidenum">
              <a:rPr lang="en-US" smtClean="0"/>
              <a:pPr>
                <a:defRPr/>
              </a:pPr>
              <a:t>19</a:t>
            </a:fld>
            <a:endParaRPr lang="en-US"/>
          </a:p>
        </p:txBody>
      </p:sp>
    </p:spTree>
    <p:extLst>
      <p:ext uri="{BB962C8B-B14F-4D97-AF65-F5344CB8AC3E}">
        <p14:creationId xmlns:p14="http://schemas.microsoft.com/office/powerpoint/2010/main" val="334764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Marketing Function</a:t>
            </a:r>
          </a:p>
        </p:txBody>
      </p:sp>
      <p:sp>
        <p:nvSpPr>
          <p:cNvPr id="4" name="Slide Number Placeholder 3"/>
          <p:cNvSpPr>
            <a:spLocks noGrp="1"/>
          </p:cNvSpPr>
          <p:nvPr>
            <p:ph type="sldNum" sz="quarter" idx="5"/>
          </p:nvPr>
        </p:nvSpPr>
        <p:spPr/>
        <p:txBody>
          <a:bodyPr/>
          <a:lstStyle/>
          <a:p>
            <a:pPr>
              <a:defRPr/>
            </a:pPr>
            <a:fld id="{461265FE-DC6E-45AD-A76B-9588E40EA1C0}" type="slidenum">
              <a:rPr lang="en-US" smtClean="0"/>
              <a:pPr>
                <a:defRPr/>
              </a:pPr>
              <a:t>20</a:t>
            </a:fld>
            <a:endParaRPr lang="en-US"/>
          </a:p>
        </p:txBody>
      </p:sp>
    </p:spTree>
    <p:extLst>
      <p:ext uri="{BB962C8B-B14F-4D97-AF65-F5344CB8AC3E}">
        <p14:creationId xmlns:p14="http://schemas.microsoft.com/office/powerpoint/2010/main" val="12784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0A0B83B-72C9-49C2-B5C6-0ABB7F96C88A}" type="slidenum">
              <a:rPr lang="en-US" smtClean="0"/>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a:t>Introduction</a:t>
            </a:r>
          </a:p>
        </p:txBody>
      </p:sp>
    </p:spTree>
    <p:extLst>
      <p:ext uri="{BB962C8B-B14F-4D97-AF65-F5344CB8AC3E}">
        <p14:creationId xmlns:p14="http://schemas.microsoft.com/office/powerpoint/2010/main" val="971386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E7C31DA7-D182-4EC1-A929-534CD40695F6}" type="slidenum">
              <a:rPr lang="en-US" smtClean="0"/>
              <a:pPr/>
              <a:t>21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Marketing Function</a:t>
            </a:r>
          </a:p>
        </p:txBody>
      </p:sp>
    </p:spTree>
    <p:extLst>
      <p:ext uri="{BB962C8B-B14F-4D97-AF65-F5344CB8AC3E}">
        <p14:creationId xmlns:p14="http://schemas.microsoft.com/office/powerpoint/2010/main" val="324269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9152650-D20B-4826-B7A8-47E67E9EE3C5}" type="slidenum">
              <a:rPr lang="en-US" smtClean="0"/>
              <a:pPr/>
              <a:t>22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Marketing Function</a:t>
            </a:r>
          </a:p>
        </p:txBody>
      </p:sp>
    </p:spTree>
    <p:extLst>
      <p:ext uri="{BB962C8B-B14F-4D97-AF65-F5344CB8AC3E}">
        <p14:creationId xmlns:p14="http://schemas.microsoft.com/office/powerpoint/2010/main" val="162519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4C9D0720-CE1A-421C-8989-21C0F88BBBB7}" type="slidenum">
              <a:rPr lang="en-US" smtClean="0"/>
              <a:pPr/>
              <a:t>23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Marketing Function</a:t>
            </a:r>
          </a:p>
          <a:p>
            <a:pPr eaLnBrk="1" hangingPunct="1"/>
            <a:endParaRPr lang="en-US" dirty="0"/>
          </a:p>
        </p:txBody>
      </p:sp>
    </p:spTree>
    <p:extLst>
      <p:ext uri="{BB962C8B-B14F-4D97-AF65-F5344CB8AC3E}">
        <p14:creationId xmlns:p14="http://schemas.microsoft.com/office/powerpoint/2010/main" val="3697525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D9F810-4CAD-44DA-9A65-38E085915601}" type="slidenum">
              <a:rPr lang="en-US" smtClean="0"/>
              <a:pPr eaLnBrk="1" hangingPunct="1"/>
              <a:t>24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Listing Contracts &amp; Types of Listing Contracts</a:t>
            </a:r>
          </a:p>
        </p:txBody>
      </p:sp>
    </p:spTree>
    <p:extLst>
      <p:ext uri="{BB962C8B-B14F-4D97-AF65-F5344CB8AC3E}">
        <p14:creationId xmlns:p14="http://schemas.microsoft.com/office/powerpoint/2010/main" val="4136841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A240039-8273-45B7-9F5A-5E3232687D90}" type="slidenum">
              <a:rPr lang="en-US" smtClean="0"/>
              <a:pPr/>
              <a:t>25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Listing Contracts &amp; Types of Listing Contracts</a:t>
            </a:r>
          </a:p>
        </p:txBody>
      </p:sp>
    </p:spTree>
    <p:extLst>
      <p:ext uri="{BB962C8B-B14F-4D97-AF65-F5344CB8AC3E}">
        <p14:creationId xmlns:p14="http://schemas.microsoft.com/office/powerpoint/2010/main" val="1478103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F0A1752-1473-468E-A5DB-E9162E9CBA64}" type="slidenum">
              <a:rPr lang="en-US" smtClean="0"/>
              <a:pPr/>
              <a:t>26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dirty="0"/>
              <a:t>Innovations in Brokerage</a:t>
            </a:r>
          </a:p>
        </p:txBody>
      </p:sp>
    </p:spTree>
    <p:extLst>
      <p:ext uri="{BB962C8B-B14F-4D97-AF65-F5344CB8AC3E}">
        <p14:creationId xmlns:p14="http://schemas.microsoft.com/office/powerpoint/2010/main" val="1320558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AAF7A2E4-1874-4D51-A3CC-BCF0F7866A96}" type="slidenum">
              <a:rPr lang="en-US" smtClean="0"/>
              <a:pPr/>
              <a:t>27</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dirty="0"/>
              <a:t>Listing Contract Provisions</a:t>
            </a:r>
          </a:p>
        </p:txBody>
      </p:sp>
    </p:spTree>
    <p:extLst>
      <p:ext uri="{BB962C8B-B14F-4D97-AF65-F5344CB8AC3E}">
        <p14:creationId xmlns:p14="http://schemas.microsoft.com/office/powerpoint/2010/main" val="2680733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FB5728DE-F16B-4FFC-9A3F-D0194B39041B}" type="slidenum">
              <a:rPr lang="en-US" smtClean="0"/>
              <a:pPr/>
              <a:t>28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20028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BF399B07-2A62-4416-AD0F-7FA59D6495B7}" type="slidenum">
              <a:rPr lang="en-US" smtClean="0"/>
              <a:pPr/>
              <a:t>29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Listing Contract Provisions</a:t>
            </a:r>
          </a:p>
        </p:txBody>
      </p:sp>
    </p:spTree>
    <p:extLst>
      <p:ext uri="{BB962C8B-B14F-4D97-AF65-F5344CB8AC3E}">
        <p14:creationId xmlns:p14="http://schemas.microsoft.com/office/powerpoint/2010/main" val="368403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28F14D9-AFC2-40F1-850B-DC9D7B7C5F5C}" type="slidenum">
              <a:rPr lang="en-US" smtClean="0"/>
              <a:pPr/>
              <a:t>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a:t>Law of Agency</a:t>
            </a:r>
          </a:p>
        </p:txBody>
      </p:sp>
    </p:spTree>
    <p:extLst>
      <p:ext uri="{BB962C8B-B14F-4D97-AF65-F5344CB8AC3E}">
        <p14:creationId xmlns:p14="http://schemas.microsoft.com/office/powerpoint/2010/main" val="184541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2E5F747-6E43-4850-846A-077ED92FC03B}" type="slidenum">
              <a:rPr lang="en-US" smtClean="0"/>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116307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98186AC-441C-4ECC-872C-911243D59535}" type="slidenum">
              <a:rPr lang="en-US" smtClean="0"/>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364128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F8CECF41-5972-4BBA-A7E4-F44170BFC861}" type="slidenum">
              <a:rPr lang="en-US" smtClean="0"/>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270383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0B59E2D-EE9C-4B6A-8BE2-F671F27984F7}" type="slidenum">
              <a:rPr lang="en-US" smtClean="0"/>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236286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64349435-E045-408E-8CA8-62EBB204E971}" type="slidenum">
              <a:rPr lang="en-US" smtClean="0"/>
              <a:pPr/>
              <a:t>9</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129006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64349435-E045-408E-8CA8-62EBB204E971}" type="slidenum">
              <a:rPr lang="en-US" smtClean="0"/>
              <a:pPr/>
              <a:t>10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Law of Agency</a:t>
            </a:r>
          </a:p>
        </p:txBody>
      </p:sp>
    </p:spTree>
    <p:extLst>
      <p:ext uri="{BB962C8B-B14F-4D97-AF65-F5344CB8AC3E}">
        <p14:creationId xmlns:p14="http://schemas.microsoft.com/office/powerpoint/2010/main" val="38933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98" y="346687"/>
            <a:ext cx="8996686"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400" b="1">
                <a:solidFill>
                  <a:schemeClr val="bg1"/>
                </a:solidFill>
              </a:defRPr>
            </a:lvl1pPr>
            <a:extLst/>
          </a:lstStyle>
          <a:p>
            <a:r>
              <a:rPr kumimoji="0" lang="en-US" dirty="0"/>
              <a:t>Click to edit Master title style</a:t>
            </a:r>
          </a:p>
        </p:txBody>
      </p:sp>
      <p:sp>
        <p:nvSpPr>
          <p:cNvPr id="3" name="Subtitle 2"/>
          <p:cNvSpPr>
            <a:spLocks noGrp="1"/>
          </p:cNvSpPr>
          <p:nvPr>
            <p:ph type="subTitle" idx="1"/>
          </p:nvPr>
        </p:nvSpPr>
        <p:spPr>
          <a:xfrm>
            <a:off x="604515" y="4800600"/>
            <a:ext cx="8077200" cy="1499616"/>
          </a:xfrm>
        </p:spPr>
        <p:txBody>
          <a:bodyPr lIns="118872" tIns="0" rIns="45720" bIns="0" anchor="b">
            <a:normAutofit/>
          </a:bodyPr>
          <a:lstStyle>
            <a:lvl1pPr marL="0" indent="0" algn="l">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10" name="Rectangle 9"/>
          <p:cNvSpPr/>
          <p:nvPr/>
        </p:nvSpPr>
        <p:spPr bwMode="invGray">
          <a:xfrm>
            <a:off x="1889" y="1296115"/>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81000" y="6476999"/>
            <a:ext cx="7767315" cy="274320"/>
          </a:xfrm>
        </p:spPr>
        <p:txBody>
          <a:bodyPr/>
          <a:lstStyle>
            <a:lvl1pPr>
              <a:defRPr sz="800">
                <a:solidFill>
                  <a:schemeClr val="bg1"/>
                </a:solidFill>
              </a:defRPr>
            </a:lvl1pPr>
          </a:lstStyle>
          <a:p>
            <a:pPr>
              <a:spcBef>
                <a:spcPts val="0"/>
              </a:spcBef>
              <a:spcAft>
                <a:spcPts val="0"/>
              </a:spcAft>
              <a:tabLst>
                <a:tab pos="2971800" algn="ctr"/>
                <a:tab pos="5943600" algn="r"/>
              </a:tabLst>
            </a:pPr>
            <a:r>
              <a:rPr lang="en-US">
                <a:latin typeface="Calibri" panose="020F0502020204030204" pitchFamily="34" charset="0"/>
                <a:ea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6755025-1033-ED38-7EE0-293E506D1B57}"/>
              </a:ext>
            </a:extLst>
          </p:cNvPr>
          <p:cNvPicPr>
            <a:picLocks noChangeAspect="1"/>
          </p:cNvPicPr>
          <p:nvPr userDrawn="1"/>
        </p:nvPicPr>
        <p:blipFill>
          <a:blip r:embed="rId2">
            <a:alphaModFix amt="55000"/>
          </a:blip>
          <a:stretch>
            <a:fillRect/>
          </a:stretch>
        </p:blipFill>
        <p:spPr>
          <a:xfrm>
            <a:off x="1447800" y="1341652"/>
            <a:ext cx="5791200" cy="4332985"/>
          </a:xfrm>
          <a:prstGeom prst="rect">
            <a:avLst/>
          </a:prstGeom>
        </p:spPr>
      </p:pic>
    </p:spTree>
    <p:extLst>
      <p:ext uri="{BB962C8B-B14F-4D97-AF65-F5344CB8AC3E}">
        <p14:creationId xmlns:p14="http://schemas.microsoft.com/office/powerpoint/2010/main" val="152565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prstClr val="black">
                  <a:tint val="9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66D4AAB-72D0-4667-907F-912476BCAB6B}" type="slidenum">
              <a:rPr lang="en-US" altLang="en-US">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06702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atin typeface="Times" panose="02020603050405020304" pitchFamily="18" charset="0"/>
                <a:cs typeface="Times" panose="02020603050405020304" pitchFamily="18" charset="0"/>
              </a:defRPr>
            </a:lvl1pPr>
          </a:lstStyle>
          <a:p>
            <a:pPr>
              <a:defRPr/>
            </a:pPr>
            <a:r>
              <a:rPr lang="en-US" altLang="en-US"/>
              <a:t>© MCGRAW HILL LLC. ALL RIGHTS RESERVED. NO REPRODUCTION OR DISTRIBUTION WITHOUT THE PRIOR WRITTEN CONSENT OF MCGRAW HILL LLC.</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6F46CC-6814-4D5D-BC47-844C27E89DB6}" type="slidenum">
              <a:rPr lang="en-US" altLang="en-US"/>
              <a:pPr>
                <a:defRPr/>
              </a:pPr>
              <a:t>‹#›</a:t>
            </a:fld>
            <a:endParaRPr lang="en-US" altLang="en-US"/>
          </a:p>
        </p:txBody>
      </p:sp>
    </p:spTree>
    <p:extLst>
      <p:ext uri="{BB962C8B-B14F-4D97-AF65-F5344CB8AC3E}">
        <p14:creationId xmlns:p14="http://schemas.microsoft.com/office/powerpoint/2010/main" val="158562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9" name="Rectangle 6"/>
          <p:cNvSpPr>
            <a:spLocks noGrp="1" noChangeArrowheads="1"/>
          </p:cNvSpPr>
          <p:nvPr>
            <p:ph type="sldNum" sz="quarter" idx="12"/>
          </p:nvPr>
        </p:nvSpPr>
        <p:spPr>
          <a:ln/>
        </p:spPr>
        <p:txBody>
          <a:bodyPr/>
          <a:lstStyle>
            <a:lvl1pPr>
              <a:defRPr/>
            </a:lvl1pPr>
          </a:lstStyle>
          <a:p>
            <a:pPr>
              <a:defRPr/>
            </a:pPr>
            <a:fld id="{A7D7F385-59FA-4459-8F78-7FBD4F68655C}" type="slidenum">
              <a:rPr lang="en-US" altLang="en-US"/>
              <a:pPr>
                <a:defRPr/>
              </a:pPr>
              <a:t>‹#›</a:t>
            </a:fld>
            <a:endParaRPr lang="en-US" altLang="en-US"/>
          </a:p>
        </p:txBody>
      </p:sp>
    </p:spTree>
    <p:extLst>
      <p:ext uri="{BB962C8B-B14F-4D97-AF65-F5344CB8AC3E}">
        <p14:creationId xmlns:p14="http://schemas.microsoft.com/office/powerpoint/2010/main" val="26433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US" dirty="0"/>
          </a:p>
        </p:txBody>
      </p:sp>
      <p:sp>
        <p:nvSpPr>
          <p:cNvPr id="4" name="Content Placeholder 2"/>
          <p:cNvSpPr>
            <a:spLocks noGrp="1"/>
          </p:cNvSpPr>
          <p:nvPr>
            <p:ph idx="1"/>
          </p:nvPr>
        </p:nvSpPr>
        <p:spPr>
          <a:xfrm>
            <a:off x="2819401" y="1515088"/>
            <a:ext cx="6063917" cy="4719559"/>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a:latin typeface="Calibri"/>
                <a:cs typeface="Calibri"/>
              </a:defRPr>
            </a:lvl4pPr>
            <a:lvl5pPr>
              <a:defRPr>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DD44C64-E16A-46A2-82C3-4595BBEB5FBD}" type="slidenum">
              <a:rPr lang="en-US" smtClean="0"/>
              <a:pPr/>
              <a:t>‹#›</a:t>
            </a:fld>
            <a:endParaRPr lang="en-US"/>
          </a:p>
        </p:txBody>
      </p:sp>
    </p:spTree>
    <p:extLst>
      <p:ext uri="{BB962C8B-B14F-4D97-AF65-F5344CB8AC3E}">
        <p14:creationId xmlns:p14="http://schemas.microsoft.com/office/powerpoint/2010/main" val="10967614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85800"/>
          </a:xfrm>
        </p:spPr>
        <p:txBody>
          <a:bodyPr/>
          <a:lstStyle/>
          <a:p>
            <a:r>
              <a:rPr lang="en-US"/>
              <a:t>Click to edit Master title style</a:t>
            </a:r>
          </a:p>
        </p:txBody>
      </p:sp>
      <p:sp>
        <p:nvSpPr>
          <p:cNvPr id="3" name="Content Placeholder 2"/>
          <p:cNvSpPr>
            <a:spLocks noGrp="1"/>
          </p:cNvSpPr>
          <p:nvPr>
            <p:ph sz="half" idx="1"/>
          </p:nvPr>
        </p:nvSpPr>
        <p:spPr>
          <a:xfrm>
            <a:off x="838200" y="1600200"/>
            <a:ext cx="7924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4038600"/>
            <a:ext cx="7924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52400" y="6172200"/>
            <a:ext cx="533400" cy="304800"/>
          </a:xfrm>
        </p:spPr>
        <p:txBody>
          <a:bodyPr/>
          <a:lstStyle>
            <a:lvl1pPr>
              <a:defRPr>
                <a:latin typeface="Arial" charset="0"/>
              </a:defRPr>
            </a:lvl1pPr>
          </a:lstStyle>
          <a:p>
            <a:pPr>
              <a:defRPr/>
            </a:pPr>
            <a:r>
              <a:rPr lang="en-US"/>
              <a:t>1-</a:t>
            </a:r>
            <a:fld id="{D4DFC18D-AF6B-4FF7-A215-D950E4EF1EDB}" type="slidenum">
              <a:rPr lang="en-US"/>
              <a:pPr>
                <a:defRPr/>
              </a:pPr>
              <a:t>‹#›</a:t>
            </a:fld>
            <a:endParaRPr lang="en-US"/>
          </a:p>
        </p:txBody>
      </p:sp>
    </p:spTree>
    <p:extLst>
      <p:ext uri="{BB962C8B-B14F-4D97-AF65-F5344CB8AC3E}">
        <p14:creationId xmlns:p14="http://schemas.microsoft.com/office/powerpoint/2010/main" val="223595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7" name="Rectangle 6"/>
          <p:cNvSpPr>
            <a:spLocks noGrp="1" noChangeArrowheads="1"/>
          </p:cNvSpPr>
          <p:nvPr>
            <p:ph type="sldNum" sz="quarter" idx="12"/>
          </p:nvPr>
        </p:nvSpPr>
        <p:spPr>
          <a:ln/>
        </p:spPr>
        <p:txBody>
          <a:bodyPr/>
          <a:lstStyle>
            <a:lvl1pPr>
              <a:defRPr/>
            </a:lvl1pPr>
          </a:lstStyle>
          <a:p>
            <a:pPr>
              <a:defRPr/>
            </a:pPr>
            <a:fld id="{DA97E766-95F0-4163-A779-D557921EC598}" type="slidenum">
              <a:rPr lang="en-US" altLang="en-US"/>
              <a:pPr>
                <a:defRPr/>
              </a:pPr>
              <a:t>‹#›</a:t>
            </a:fld>
            <a:endParaRPr lang="en-US" altLang="en-US"/>
          </a:p>
        </p:txBody>
      </p:sp>
    </p:spTree>
    <p:extLst>
      <p:ext uri="{BB962C8B-B14F-4D97-AF65-F5344CB8AC3E}">
        <p14:creationId xmlns:p14="http://schemas.microsoft.com/office/powerpoint/2010/main" val="3801144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 MCGRAW HILL LLC. ALL RIGHTS RESERVED. NO REPRODUCTION OR DISTRIBUTION WITHOUT THE PRIOR WRITTEN CONSENT OF MCGRAW HILL LLC.</a:t>
            </a:r>
          </a:p>
        </p:txBody>
      </p:sp>
      <p:sp>
        <p:nvSpPr>
          <p:cNvPr id="6" name="Rectangle 6"/>
          <p:cNvSpPr>
            <a:spLocks noGrp="1" noChangeArrowheads="1"/>
          </p:cNvSpPr>
          <p:nvPr>
            <p:ph type="sldNum" sz="quarter" idx="12"/>
          </p:nvPr>
        </p:nvSpPr>
        <p:spPr>
          <a:ln/>
        </p:spPr>
        <p:txBody>
          <a:bodyPr/>
          <a:lstStyle>
            <a:lvl1pPr>
              <a:defRPr/>
            </a:lvl1pPr>
          </a:lstStyle>
          <a:p>
            <a:pPr>
              <a:defRPr/>
            </a:pPr>
            <a:fld id="{6B5BB65D-345E-4933-9C2D-788E7883ADAE}" type="slidenum">
              <a:rPr lang="en-US" altLang="en-US"/>
              <a:pPr>
                <a:defRPr/>
              </a:pPr>
              <a:t>‹#›</a:t>
            </a:fld>
            <a:endParaRPr lang="en-US" altLang="en-US"/>
          </a:p>
        </p:txBody>
      </p:sp>
    </p:spTree>
    <p:extLst>
      <p:ext uri="{BB962C8B-B14F-4D97-AF65-F5344CB8AC3E}">
        <p14:creationId xmlns:p14="http://schemas.microsoft.com/office/powerpoint/2010/main" val="171846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14" y="85385"/>
            <a:ext cx="8996686"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400" b="1">
                <a:solidFill>
                  <a:schemeClr val="bg1"/>
                </a:solidFill>
              </a:defRPr>
            </a:lvl1pPr>
            <a:extLst/>
          </a:lstStyle>
          <a:p>
            <a:r>
              <a:rPr kumimoji="0" lang="en-US" dirty="0"/>
              <a:t>Click to edit Master title style</a:t>
            </a:r>
          </a:p>
        </p:txBody>
      </p:sp>
      <p:sp>
        <p:nvSpPr>
          <p:cNvPr id="3" name="Subtitle 2"/>
          <p:cNvSpPr>
            <a:spLocks noGrp="1"/>
          </p:cNvSpPr>
          <p:nvPr>
            <p:ph type="subTitle" idx="1"/>
          </p:nvPr>
        </p:nvSpPr>
        <p:spPr>
          <a:xfrm>
            <a:off x="604515" y="48006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6" name="Slide Number Placeholder 5"/>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a:t>
            </a:fld>
            <a:endParaRPr lang="en-US" altLang="en-US">
              <a:solidFill>
                <a:prstClr val="white">
                  <a:tint val="95000"/>
                </a:prstClr>
              </a:solidFill>
            </a:endParaRPr>
          </a:p>
        </p:txBody>
      </p:sp>
      <p:sp>
        <p:nvSpPr>
          <p:cNvPr id="10" name="Rectangle 9"/>
          <p:cNvSpPr/>
          <p:nvPr/>
        </p:nvSpPr>
        <p:spPr bwMode="invGray">
          <a:xfrm>
            <a:off x="71115" y="1295932"/>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81000" y="6476999"/>
            <a:ext cx="7767315" cy="274320"/>
          </a:xfrm>
        </p:spPr>
        <p:txBody>
          <a:bodyPr/>
          <a:lstStyle>
            <a:lvl1pPr>
              <a:defRPr sz="800">
                <a:solidFill>
                  <a:schemeClr val="bg1"/>
                </a:solidFill>
              </a:defRPr>
            </a:lvl1pPr>
          </a:lstStyle>
          <a:p>
            <a:pPr>
              <a:spcBef>
                <a:spcPts val="0"/>
              </a:spcBef>
              <a:spcAft>
                <a:spcPts val="0"/>
              </a:spcAft>
              <a:tabLst>
                <a:tab pos="2971800" algn="ctr"/>
                <a:tab pos="5943600" algn="r"/>
              </a:tabLst>
            </a:pPr>
            <a:r>
              <a:rPr lang="en-US">
                <a:latin typeface="Calibri" panose="020F0502020204030204" pitchFamily="34" charset="0"/>
                <a:ea typeface="Times New Roman" panose="02020603050405020304" pitchFamily="18" charset="0"/>
                <a:cs typeface="Times New Roman" panose="02020603050405020304" pitchFamily="18" charset="0"/>
              </a:rPr>
              <a:t>© MCGRAW HILL LLC. ALL RIGHTS RESERVED. NO REPRODUCTION OR DISTRIBUTION WITHOUT THE PRIOR WRITTEN CONSENT OF MCGRAW HILL LLC.</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6755025-1033-ED38-7EE0-293E506D1B57}"/>
              </a:ext>
            </a:extLst>
          </p:cNvPr>
          <p:cNvPicPr>
            <a:picLocks noChangeAspect="1"/>
          </p:cNvPicPr>
          <p:nvPr userDrawn="1"/>
        </p:nvPicPr>
        <p:blipFill>
          <a:blip r:embed="rId2">
            <a:alphaModFix amt="55000"/>
          </a:blip>
          <a:stretch>
            <a:fillRect/>
          </a:stretch>
        </p:blipFill>
        <p:spPr>
          <a:xfrm>
            <a:off x="1432977" y="1343702"/>
            <a:ext cx="5353476" cy="4005479"/>
          </a:xfrm>
          <a:prstGeom prst="rect">
            <a:avLst/>
          </a:prstGeom>
        </p:spPr>
      </p:pic>
    </p:spTree>
    <p:extLst>
      <p:ext uri="{BB962C8B-B14F-4D97-AF65-F5344CB8AC3E}">
        <p14:creationId xmlns:p14="http://schemas.microsoft.com/office/powerpoint/2010/main" val="185752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457200" y="6476999"/>
            <a:ext cx="7691115" cy="274320"/>
          </a:xfrm>
        </p:spPr>
        <p:txBody>
          <a:bodyPr/>
          <a:lstStyle>
            <a:lvl1pPr>
              <a:defRPr>
                <a:latin typeface="Times" panose="02020603050405020304" pitchFamily="18" charset="0"/>
                <a:cs typeface="Times" panose="02020603050405020304" pitchFamily="18" charset="0"/>
              </a:defRPr>
            </a:lvl1pPr>
          </a:lstStyle>
          <a:p>
            <a:r>
              <a:rPr lang="en-US" altLang="en-US" dirty="0">
                <a:solidFill>
                  <a:prstClr val="black">
                    <a:tint val="95000"/>
                  </a:prstClr>
                </a:solidFill>
              </a:rPr>
              <a:t>© MCGRAW HILL LLC. ALL RIGHTS RESERVED. NO REPRODUCTION OR DISTRIBUTION WITHOUT THE PRIOR WRITTEN CONSENT OF MCGRAW HILL LLC.</a:t>
            </a:r>
          </a:p>
        </p:txBody>
      </p:sp>
      <p:sp>
        <p:nvSpPr>
          <p:cNvPr id="6" name="Slide Number Placeholder 5"/>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14103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01130149-2EC9-4501-AB7B-E7DE0407788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84659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solidFill>
                <a:prstClr val="black">
                  <a:tint val="95000"/>
                </a:prstClr>
              </a:solidFill>
            </a:endParaRPr>
          </a:p>
        </p:txBody>
      </p:sp>
      <p:sp>
        <p:nvSpPr>
          <p:cNvPr id="8" name="Footer Placeholder 7"/>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F21F531B-C14E-4625-B468-64F860767C13}"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237034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en-US">
              <a:solidFill>
                <a:prstClr val="black">
                  <a:tint val="95000"/>
                </a:prstClr>
              </a:solidFill>
            </a:endParaRPr>
          </a:p>
        </p:txBody>
      </p:sp>
      <p:sp>
        <p:nvSpPr>
          <p:cNvPr id="4" name="Footer Placeholder 3"/>
          <p:cNvSpPr>
            <a:spLocks noGrp="1"/>
          </p:cNvSpPr>
          <p:nvPr>
            <p:ph type="ftr" sz="quarter" idx="11"/>
          </p:nvPr>
        </p:nvSpPr>
        <p:spPr/>
        <p:txBody>
          <a:bodyPr/>
          <a:lstStyle>
            <a:lvl1pPr>
              <a:defRPr i="0">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C8636846-6EF5-48D3-ACE1-8C09D6A31DEF}"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52866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95000"/>
                </a:prstClr>
              </a:solidFill>
            </a:endParaRPr>
          </a:p>
        </p:txBody>
      </p:sp>
      <p:sp>
        <p:nvSpPr>
          <p:cNvPr id="3" name="Footer Placeholder 2"/>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A31E4F30-67A7-423B-B401-1A98CDE9ECB8}"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14613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EEDD4FE1-3750-409B-865F-AE300458B58C}" type="slidenum">
              <a:rPr lang="en-US" altLang="en-US" smtClean="0">
                <a:solidFill>
                  <a:prstClr val="black">
                    <a:tint val="95000"/>
                  </a:prstClr>
                </a:solidFill>
              </a:rPr>
              <a:pPr/>
              <a:t>‹#›</a:t>
            </a:fld>
            <a:endParaRPr lang="en-US" alt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365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atin typeface="Times" panose="02020603050405020304" pitchFamily="18" charset="0"/>
                <a:cs typeface="Times" panose="02020603050405020304" pitchFamily="18" charset="0"/>
              </a:defRPr>
            </a:lvl1p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5184DB48-BE50-4650-A4F4-CC53C52AC6B5}" type="slidenum">
              <a:rPr lang="en-US" altLang="en-US" smtClean="0">
                <a:solidFill>
                  <a:prstClr val="black">
                    <a:tint val="95000"/>
                  </a:prstClr>
                </a:solidFill>
              </a:rPr>
              <a:pPr/>
              <a:t>‹#›</a:t>
            </a:fld>
            <a:endParaRPr lang="en-US" altLang="en-US">
              <a:solidFill>
                <a:prstClr val="black">
                  <a:tint val="95000"/>
                </a:prstClr>
              </a:solidFill>
            </a:endParaRPr>
          </a:p>
        </p:txBody>
      </p:sp>
    </p:spTree>
    <p:extLst>
      <p:ext uri="{BB962C8B-B14F-4D97-AF65-F5344CB8AC3E}">
        <p14:creationId xmlns:p14="http://schemas.microsoft.com/office/powerpoint/2010/main" val="37957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C000"/>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lt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99DC751-1D33-45B0-BECB-8F645D672552}" type="slidenum">
              <a:rPr lang="en-US" altLang="en-US" smtClean="0">
                <a:solidFill>
                  <a:prstClr val="black">
                    <a:tint val="95000"/>
                  </a:prstClr>
                </a:solidFill>
              </a:rPr>
              <a:pPr/>
              <a:t>‹#›</a:t>
            </a:fld>
            <a:endParaRPr lang="en-US" alt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ctr" eaLnBrk="1" latinLnBrk="0" hangingPunct="1">
              <a:defRPr kumimoji="0" sz="800">
                <a:solidFill>
                  <a:schemeClr val="tx1">
                    <a:tint val="95000"/>
                  </a:schemeClr>
                </a:solidFill>
              </a:defRPr>
            </a:lvl1pPr>
            <a:extLst/>
          </a:lstStyle>
          <a:p>
            <a:r>
              <a:rPr lang="en-US" altLang="en-US" sz="900">
                <a:solidFill>
                  <a:prstClr val="black">
                    <a:tint val="95000"/>
                  </a:prstClr>
                </a:solidFill>
              </a:rPr>
              <a:t>© MCGRAW HILL LLC. ALL RIGHTS RESERVED. NO REPRODUCTION OR DISTRIBUTION WITHOUT THE PRIOR WRITTEN CONSENT OF MCGRAW HILL LLC.</a:t>
            </a:r>
            <a:endParaRPr lang="en-US" altLang="en-US" sz="900" dirty="0">
              <a:solidFill>
                <a:prstClr val="black">
                  <a:tint val="95000"/>
                </a:prstClr>
              </a:solidFill>
            </a:endParaRPr>
          </a:p>
        </p:txBody>
      </p:sp>
    </p:spTree>
    <p:extLst>
      <p:ext uri="{BB962C8B-B14F-4D97-AF65-F5344CB8AC3E}">
        <p14:creationId xmlns:p14="http://schemas.microsoft.com/office/powerpoint/2010/main" val="5898811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hdr="0" dt="0"/>
  <p:txStyles>
    <p:titleStyle>
      <a:lvl1pPr algn="l" rtl="0" eaLnBrk="1" latinLnBrk="0" hangingPunct="1">
        <a:spcBef>
          <a:spcPct val="0"/>
        </a:spcBef>
        <a:buNone/>
        <a:defRPr kumimoji="0" sz="4500" b="1" kern="1200">
          <a:solidFill>
            <a:schemeClr val="bg1"/>
          </a:solidFill>
          <a:effectLst/>
          <a:latin typeface="+mj-lt"/>
          <a:ea typeface="+mj-ea"/>
          <a:cs typeface="+mj-cs"/>
        </a:defRPr>
      </a:lvl1pPr>
      <a:extLst/>
    </p:titleStyle>
    <p:bodyStyle>
      <a:lvl1pPr marL="438912" indent="-320040" algn="l" rtl="0" eaLnBrk="1" latinLnBrk="0" hangingPunct="1">
        <a:spcBef>
          <a:spcPts val="0"/>
        </a:spcBef>
        <a:buClr>
          <a:srgbClr val="27436B"/>
        </a:buClr>
        <a:buSzPct val="80000"/>
        <a:buFont typeface="Wingdings" pitchFamily="2" charset="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rgbClr val="27436B"/>
        </a:buClr>
        <a:buSzPct val="90000"/>
        <a:buFont typeface="Wingdings" pitchFamily="2" charset="2"/>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rgbClr val="27436B"/>
        </a:buClr>
        <a:buFont typeface="Wingdings" pitchFamily="2" charset="2"/>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rgbClr val="27436B"/>
        </a:buClr>
        <a:buFont typeface="Wingdings" pitchFamily="2" charset="2"/>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rgbClr val="27436B"/>
        </a:buClr>
        <a:buFont typeface="Wingdings" pitchFamily="2" charset="2"/>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zillow.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www.loopnet.com/" TargetMode="External"/><Relationship Id="rId4" Type="http://schemas.openxmlformats.org/officeDocument/2006/relationships/hyperlink" Target="http://www.costar.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8AE4-9643-CD5F-5E9B-96ACC409694D}"/>
              </a:ext>
            </a:extLst>
          </p:cNvPr>
          <p:cNvSpPr>
            <a:spLocks noGrp="1"/>
          </p:cNvSpPr>
          <p:nvPr>
            <p:ph type="ctrTitle"/>
          </p:nvPr>
        </p:nvSpPr>
        <p:spPr>
          <a:xfrm>
            <a:off x="73657" y="304800"/>
            <a:ext cx="8996686" cy="1673352"/>
          </a:xfrm>
        </p:spPr>
        <p:txBody>
          <a:bodyPr>
            <a:normAutofit/>
          </a:bodyPr>
          <a:lstStyle/>
          <a:p>
            <a:r>
              <a:rPr lang="en-US" sz="4800" dirty="0"/>
              <a:t>Chapter 12</a:t>
            </a:r>
          </a:p>
        </p:txBody>
      </p:sp>
      <p:sp>
        <p:nvSpPr>
          <p:cNvPr id="3" name="Subtitle 2">
            <a:extLst>
              <a:ext uri="{FF2B5EF4-FFF2-40B4-BE49-F238E27FC236}">
                <a16:creationId xmlns:a16="http://schemas.microsoft.com/office/drawing/2014/main" id="{0C0C71CD-84A7-446C-9748-7F4F0F67106C}"/>
              </a:ext>
            </a:extLst>
          </p:cNvPr>
          <p:cNvSpPr>
            <a:spLocks noGrp="1"/>
          </p:cNvSpPr>
          <p:nvPr>
            <p:ph type="subTitle" idx="1"/>
          </p:nvPr>
        </p:nvSpPr>
        <p:spPr>
          <a:xfrm>
            <a:off x="533400" y="5181600"/>
            <a:ext cx="8077200" cy="1499616"/>
          </a:xfrm>
        </p:spPr>
        <p:txBody>
          <a:bodyPr/>
          <a:lstStyle/>
          <a:p>
            <a:r>
              <a:rPr lang="en-US" dirty="0"/>
              <a:t>Real Estate Brokerage and Listing Contracts</a:t>
            </a:r>
          </a:p>
        </p:txBody>
      </p:sp>
      <p:sp>
        <p:nvSpPr>
          <p:cNvPr id="4" name="Footer Placeholder 3">
            <a:extLst>
              <a:ext uri="{FF2B5EF4-FFF2-40B4-BE49-F238E27FC236}">
                <a16:creationId xmlns:a16="http://schemas.microsoft.com/office/drawing/2014/main" id="{125D7A7C-E6BB-8C35-A0EE-A4DD1F65BDCF}"/>
              </a:ext>
            </a:extLst>
          </p:cNvPr>
          <p:cNvSpPr>
            <a:spLocks noGrp="1"/>
          </p:cNvSpPr>
          <p:nvPr>
            <p:ph type="ftr" sz="quarter" idx="11"/>
          </p:nvPr>
        </p:nvSpPr>
        <p:spPr/>
        <p:txBody>
          <a:bodyPr/>
          <a:lstStyle/>
          <a:p>
            <a:pPr>
              <a:spcBef>
                <a:spcPts val="0"/>
              </a:spcBef>
              <a:spcAft>
                <a:spcPts val="0"/>
              </a:spcAft>
              <a:tabLst>
                <a:tab pos="2971800" algn="ctr"/>
                <a:tab pos="5943600" algn="r"/>
              </a:tabLst>
            </a:pPr>
            <a:r>
              <a:rPr lang="en-US" dirty="0">
                <a:latin typeface="Times" panose="02020603050405020304" pitchFamily="18" charset="0"/>
                <a:ea typeface="Times New Roman" panose="02020603050405020304" pitchFamily="18" charset="0"/>
                <a:cs typeface="Times" panose="02020603050405020304" pitchFamily="18" charset="0"/>
              </a:rPr>
              <a:t>© MCGRAW HILL LLC. ALL RIGHTS RESERVED. NO REPRODUCTION OR DISTRIBUTION WITHOUT THE PRIOR WRITTEN CONSENT OF MCGRAW HILL LLC.</a:t>
            </a:r>
          </a:p>
        </p:txBody>
      </p:sp>
      <p:sp>
        <p:nvSpPr>
          <p:cNvPr id="5" name="Slide Number Placeholder 4">
            <a:extLst>
              <a:ext uri="{FF2B5EF4-FFF2-40B4-BE49-F238E27FC236}">
                <a16:creationId xmlns:a16="http://schemas.microsoft.com/office/drawing/2014/main" id="{65837B9F-EBF3-3592-93BD-43D41DBC4DFF}"/>
              </a:ext>
            </a:extLst>
          </p:cNvPr>
          <p:cNvSpPr>
            <a:spLocks noGrp="1"/>
          </p:cNvSpPr>
          <p:nvPr>
            <p:ph type="sldNum" sz="quarter" idx="12"/>
          </p:nvPr>
        </p:nvSpPr>
        <p:spPr/>
        <p:txBody>
          <a:bodyPr/>
          <a:lstStyle/>
          <a:p>
            <a:fld id="{6103E396-8C26-4E6A-BAF0-954078A4E7A2}" type="slidenum">
              <a:rPr lang="en-US" altLang="en-US" smtClean="0">
                <a:solidFill>
                  <a:prstClr val="white">
                    <a:tint val="95000"/>
                  </a:prstClr>
                </a:solidFill>
              </a:rPr>
              <a:pPr/>
              <a:t>1</a:t>
            </a:fld>
            <a:endParaRPr lang="en-US" altLang="en-US">
              <a:solidFill>
                <a:prstClr val="white">
                  <a:tint val="95000"/>
                </a:prstClr>
              </a:solidFill>
            </a:endParaRPr>
          </a:p>
        </p:txBody>
      </p:sp>
    </p:spTree>
    <p:extLst>
      <p:ext uri="{BB962C8B-B14F-4D97-AF65-F5344CB8AC3E}">
        <p14:creationId xmlns:p14="http://schemas.microsoft.com/office/powerpoint/2010/main" val="1708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dirty="0"/>
              <a:t>The Solution to Dual Agency?</a:t>
            </a:r>
          </a:p>
        </p:txBody>
      </p:sp>
      <p:sp>
        <p:nvSpPr>
          <p:cNvPr id="41987" name="Rectangle 3"/>
          <p:cNvSpPr>
            <a:spLocks noGrp="1" noChangeArrowheads="1"/>
          </p:cNvSpPr>
          <p:nvPr>
            <p:ph idx="1"/>
          </p:nvPr>
        </p:nvSpPr>
        <p:spPr>
          <a:xfrm>
            <a:off x="457200" y="1600200"/>
            <a:ext cx="8153400" cy="5029200"/>
          </a:xfrm>
        </p:spPr>
        <p:txBody>
          <a:bodyPr>
            <a:normAutofit/>
          </a:bodyPr>
          <a:lstStyle/>
          <a:p>
            <a:pPr eaLnBrk="1" hangingPunct="1">
              <a:lnSpc>
                <a:spcPct val="150000"/>
              </a:lnSpc>
            </a:pPr>
            <a:r>
              <a:rPr lang="en-US" sz="2800" dirty="0"/>
              <a:t>Solutions?</a:t>
            </a:r>
          </a:p>
          <a:p>
            <a:pPr lvl="1" eaLnBrk="1" hangingPunct="1">
              <a:spcBef>
                <a:spcPct val="5000"/>
              </a:spcBef>
            </a:pPr>
            <a:r>
              <a:rPr lang="en-US" sz="2400" b="1" dirty="0"/>
              <a:t>Designated agent</a:t>
            </a:r>
            <a:r>
              <a:rPr lang="en-US" sz="2400" dirty="0"/>
              <a:t>: Brokerage representing both sides appoints a separate agent for each party</a:t>
            </a:r>
          </a:p>
          <a:p>
            <a:pPr marL="457200" lvl="1" indent="0" eaLnBrk="1" hangingPunct="1">
              <a:spcBef>
                <a:spcPct val="5000"/>
              </a:spcBef>
              <a:buNone/>
            </a:pPr>
            <a:endParaRPr lang="en-US" sz="2400" dirty="0"/>
          </a:p>
          <a:p>
            <a:pPr lvl="1" eaLnBrk="1" hangingPunct="1">
              <a:spcBef>
                <a:spcPct val="5000"/>
              </a:spcBef>
            </a:pPr>
            <a:r>
              <a:rPr lang="en-US" sz="2400" b="1" dirty="0"/>
              <a:t>Buyer agent by law</a:t>
            </a:r>
            <a:r>
              <a:rPr lang="en-US" sz="2400" dirty="0"/>
              <a:t>: Salesperson showing a house becomes buyer agent unless declaring otherwise</a:t>
            </a:r>
          </a:p>
          <a:p>
            <a:pPr lvl="1" eaLnBrk="1" hangingPunct="1">
              <a:spcBef>
                <a:spcPct val="5000"/>
              </a:spcBef>
            </a:pPr>
            <a:endParaRPr lang="en-US" sz="2400" dirty="0"/>
          </a:p>
          <a:p>
            <a:pPr lvl="1" eaLnBrk="1" hangingPunct="1">
              <a:lnSpc>
                <a:spcPct val="150000"/>
              </a:lnSpc>
              <a:spcBef>
                <a:spcPct val="5000"/>
              </a:spcBef>
            </a:pPr>
            <a:r>
              <a:rPr lang="en-US" sz="2400" b="1" dirty="0"/>
              <a:t>Transaction broker </a:t>
            </a:r>
            <a:r>
              <a:rPr lang="en-US" sz="2400" dirty="0"/>
              <a:t>: Not an agent for buyer or seller</a:t>
            </a:r>
          </a:p>
          <a:p>
            <a:pPr lvl="2">
              <a:lnSpc>
                <a:spcPct val="150000"/>
              </a:lnSpc>
              <a:spcBef>
                <a:spcPct val="5000"/>
              </a:spcBef>
            </a:pPr>
            <a:r>
              <a:rPr lang="en-US" dirty="0"/>
              <a:t>Also called facilitating or intermediary broker</a:t>
            </a:r>
          </a:p>
        </p:txBody>
      </p:sp>
      <p:sp>
        <p:nvSpPr>
          <p:cNvPr id="4" name="Slide Number Placeholder 5"/>
          <p:cNvSpPr>
            <a:spLocks noGrp="1"/>
          </p:cNvSpPr>
          <p:nvPr>
            <p:ph type="sldNum" sz="quarter" idx="12"/>
          </p:nvPr>
        </p:nvSpPr>
        <p:spPr/>
        <p:txBody>
          <a:bodyPr/>
          <a:lstStyle/>
          <a:p>
            <a:pPr>
              <a:defRPr/>
            </a:pPr>
            <a:fld id="{2F894DF0-349D-4314-9359-F209CAC5AF81}" type="slidenum">
              <a:rPr lang="en-US" altLang="en-US"/>
              <a:pPr>
                <a:defRPr/>
              </a:pPr>
              <a:t>10</a:t>
            </a:fld>
            <a:endParaRPr lang="en-US" altLang="en-US"/>
          </a:p>
        </p:txBody>
      </p:sp>
      <p:sp>
        <p:nvSpPr>
          <p:cNvPr id="2" name="Footer Placeholder 1">
            <a:extLst>
              <a:ext uri="{FF2B5EF4-FFF2-40B4-BE49-F238E27FC236}">
                <a16:creationId xmlns:a16="http://schemas.microsoft.com/office/drawing/2014/main" id="{5DAEFB6A-0904-56E2-00B4-CF3AA2EA3DA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90867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BE90F4-B220-4080-B69B-40BA22D0F3BC}" type="slidenum">
              <a:rPr lang="en-US" altLang="en-US"/>
              <a:pPr>
                <a:defRPr/>
              </a:pPr>
              <a:t>11</a:t>
            </a:fld>
            <a:endParaRPr lang="en-US" altLang="en-US"/>
          </a:p>
        </p:txBody>
      </p:sp>
      <p:sp>
        <p:nvSpPr>
          <p:cNvPr id="39938" name="Rectangle 2"/>
          <p:cNvSpPr>
            <a:spLocks noChangeArrowheads="1"/>
          </p:cNvSpPr>
          <p:nvPr/>
        </p:nvSpPr>
        <p:spPr bwMode="auto">
          <a:xfrm>
            <a:off x="1600200" y="-528638"/>
            <a:ext cx="9144000" cy="0"/>
          </a:xfrm>
          <a:prstGeom prst="rect">
            <a:avLst/>
          </a:prstGeom>
          <a:noFill/>
          <a:ln w="9525">
            <a:noFill/>
            <a:miter lim="800000"/>
            <a:headEnd/>
            <a:tailEnd/>
          </a:ln>
        </p:spPr>
        <p:txBody>
          <a:bodyPr>
            <a:spAutoFit/>
          </a:bodyPr>
          <a:lstStyle/>
          <a:p>
            <a:endParaRPr lang="en-US"/>
          </a:p>
        </p:txBody>
      </p:sp>
      <p:sp>
        <p:nvSpPr>
          <p:cNvPr id="3" name="Footer Placeholder 2">
            <a:extLst>
              <a:ext uri="{FF2B5EF4-FFF2-40B4-BE49-F238E27FC236}">
                <a16:creationId xmlns:a16="http://schemas.microsoft.com/office/drawing/2014/main" id="{3E5F24C5-F3FD-B18C-8989-8023ED757DAD}"/>
              </a:ext>
            </a:extLst>
          </p:cNvPr>
          <p:cNvSpPr>
            <a:spLocks noGrp="1"/>
          </p:cNvSpPr>
          <p:nvPr>
            <p:ph type="ftr" sz="quarter" idx="11"/>
          </p:nvPr>
        </p:nvSpPr>
        <p:spPr>
          <a:xfrm>
            <a:off x="533400" y="6476999"/>
            <a:ext cx="7614915" cy="274320"/>
          </a:xfrm>
        </p:spPr>
        <p:txBody>
          <a:bodyPr/>
          <a:lstStyle/>
          <a:p>
            <a:r>
              <a:rPr lang="en-US" altLang="en-US" dirty="0">
                <a:solidFill>
                  <a:prstClr val="black">
                    <a:tint val="95000"/>
                  </a:prstClr>
                </a:solidFill>
              </a:rPr>
              <a:t>© MCGRAW HILL LLC. ALL RIGHTS RESERVED. NO REPRODUCTION OR DISTRIBUTION WITHOUT THE PRIOR WRITTEN CONSENT OF MCGRAW HILL LLC.</a:t>
            </a:r>
          </a:p>
        </p:txBody>
      </p:sp>
      <p:pic>
        <p:nvPicPr>
          <p:cNvPr id="6" name="Picture 5">
            <a:extLst>
              <a:ext uri="{FF2B5EF4-FFF2-40B4-BE49-F238E27FC236}">
                <a16:creationId xmlns:a16="http://schemas.microsoft.com/office/drawing/2014/main" id="{1286937D-3B9A-7D99-0005-2F925EB5CF49}"/>
              </a:ext>
            </a:extLst>
          </p:cNvPr>
          <p:cNvPicPr>
            <a:picLocks noChangeAspect="1"/>
          </p:cNvPicPr>
          <p:nvPr/>
        </p:nvPicPr>
        <p:blipFill>
          <a:blip r:embed="rId3"/>
          <a:stretch>
            <a:fillRect/>
          </a:stretch>
        </p:blipFill>
        <p:spPr>
          <a:xfrm>
            <a:off x="971622" y="1597422"/>
            <a:ext cx="7391400" cy="48795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686800" cy="1139825"/>
          </a:xfrm>
        </p:spPr>
        <p:txBody>
          <a:bodyPr>
            <a:normAutofit fontScale="90000"/>
          </a:bodyPr>
          <a:lstStyle/>
          <a:p>
            <a:pPr eaLnBrk="1" hangingPunct="1"/>
            <a:r>
              <a:rPr lang="en-US" sz="3600"/>
              <a:t>The Problem of Unintended Dual Agency</a:t>
            </a:r>
          </a:p>
        </p:txBody>
      </p:sp>
      <p:sp>
        <p:nvSpPr>
          <p:cNvPr id="5" name="Slide Number Placeholder 5"/>
          <p:cNvSpPr>
            <a:spLocks noGrp="1"/>
          </p:cNvSpPr>
          <p:nvPr>
            <p:ph type="sldNum" sz="quarter" idx="12"/>
          </p:nvPr>
        </p:nvSpPr>
        <p:spPr/>
        <p:txBody>
          <a:bodyPr/>
          <a:lstStyle/>
          <a:p>
            <a:pPr>
              <a:defRPr/>
            </a:pPr>
            <a:fld id="{B37BD5DB-D6AF-4D7E-9D38-A3405E2A9DFC}" type="slidenum">
              <a:rPr lang="en-US" altLang="en-US"/>
              <a:pPr>
                <a:defRPr/>
              </a:pPr>
              <a:t>12</a:t>
            </a:fld>
            <a:endParaRPr lang="en-US" altLang="en-US"/>
          </a:p>
        </p:txBody>
      </p:sp>
      <p:sp>
        <p:nvSpPr>
          <p:cNvPr id="44035" name="Rectangle 3"/>
          <p:cNvSpPr>
            <a:spLocks noChangeArrowheads="1"/>
          </p:cNvSpPr>
          <p:nvPr/>
        </p:nvSpPr>
        <p:spPr bwMode="auto">
          <a:xfrm>
            <a:off x="2381250" y="2038350"/>
            <a:ext cx="9144000" cy="0"/>
          </a:xfrm>
          <a:prstGeom prst="rect">
            <a:avLst/>
          </a:prstGeom>
          <a:noFill/>
          <a:ln w="9525">
            <a:noFill/>
            <a:miter lim="800000"/>
            <a:headEnd/>
            <a:tailEnd/>
          </a:ln>
        </p:spPr>
        <p:txBody>
          <a:bodyPr>
            <a:spAutoFit/>
          </a:bodyPr>
          <a:lstStyle/>
          <a:p>
            <a:endParaRPr lang="en-US"/>
          </a:p>
        </p:txBody>
      </p:sp>
      <p:sp>
        <p:nvSpPr>
          <p:cNvPr id="2" name="Footer Placeholder 1">
            <a:extLst>
              <a:ext uri="{FF2B5EF4-FFF2-40B4-BE49-F238E27FC236}">
                <a16:creationId xmlns:a16="http://schemas.microsoft.com/office/drawing/2014/main" id="{53949EB3-1556-8984-88D6-70678E5C22BB}"/>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6" name="Picture 5">
            <a:extLst>
              <a:ext uri="{FF2B5EF4-FFF2-40B4-BE49-F238E27FC236}">
                <a16:creationId xmlns:a16="http://schemas.microsoft.com/office/drawing/2014/main" id="{B84D473B-679B-D0CC-B754-9C6EEF6B91F8}"/>
              </a:ext>
            </a:extLst>
          </p:cNvPr>
          <p:cNvPicPr>
            <a:picLocks noChangeAspect="1"/>
          </p:cNvPicPr>
          <p:nvPr/>
        </p:nvPicPr>
        <p:blipFill>
          <a:blip r:embed="rId3"/>
          <a:stretch>
            <a:fillRect/>
          </a:stretch>
        </p:blipFill>
        <p:spPr>
          <a:xfrm>
            <a:off x="1828800" y="1584959"/>
            <a:ext cx="5338416" cy="48920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44500" y="292100"/>
            <a:ext cx="8610600" cy="630238"/>
          </a:xfrm>
        </p:spPr>
        <p:txBody>
          <a:bodyPr>
            <a:normAutofit fontScale="90000"/>
          </a:bodyPr>
          <a:lstStyle/>
          <a:p>
            <a:pPr eaLnBrk="1" hangingPunct="1"/>
            <a:r>
              <a:rPr lang="en-US" sz="3600" dirty="0"/>
              <a:t>Brokerage Relationships</a:t>
            </a:r>
          </a:p>
        </p:txBody>
      </p:sp>
      <p:graphicFrame>
        <p:nvGraphicFramePr>
          <p:cNvPr id="328782" name="Group 78"/>
          <p:cNvGraphicFramePr>
            <a:graphicFrameLocks noGrp="1"/>
          </p:cNvGraphicFramePr>
          <p:nvPr>
            <p:ph type="tbl" idx="1"/>
          </p:nvPr>
        </p:nvGraphicFramePr>
        <p:xfrm>
          <a:off x="415925" y="1615122"/>
          <a:ext cx="8305800" cy="4542156"/>
        </p:xfrm>
        <a:graphic>
          <a:graphicData uri="http://schemas.openxmlformats.org/drawingml/2006/table">
            <a:tbl>
              <a:tblPr/>
              <a:tblGrid>
                <a:gridCol w="369888">
                  <a:extLst>
                    <a:ext uri="{9D8B030D-6E8A-4147-A177-3AD203B41FA5}">
                      <a16:colId xmlns:a16="http://schemas.microsoft.com/office/drawing/2014/main" val="20000"/>
                    </a:ext>
                  </a:extLst>
                </a:gridCol>
                <a:gridCol w="3754437">
                  <a:extLst>
                    <a:ext uri="{9D8B030D-6E8A-4147-A177-3AD203B41FA5}">
                      <a16:colId xmlns:a16="http://schemas.microsoft.com/office/drawing/2014/main" val="20001"/>
                    </a:ext>
                  </a:extLst>
                </a:gridCol>
                <a:gridCol w="1450975">
                  <a:extLst>
                    <a:ext uri="{9D8B030D-6E8A-4147-A177-3AD203B41FA5}">
                      <a16:colId xmlns:a16="http://schemas.microsoft.com/office/drawing/2014/main" val="20002"/>
                    </a:ext>
                  </a:extLst>
                </a:gridCol>
                <a:gridCol w="1304925">
                  <a:extLst>
                    <a:ext uri="{9D8B030D-6E8A-4147-A177-3AD203B41FA5}">
                      <a16:colId xmlns:a16="http://schemas.microsoft.com/office/drawing/2014/main" val="20003"/>
                    </a:ext>
                  </a:extLst>
                </a:gridCol>
                <a:gridCol w="1425575">
                  <a:extLst>
                    <a:ext uri="{9D8B030D-6E8A-4147-A177-3AD203B41FA5}">
                      <a16:colId xmlns:a16="http://schemas.microsoft.com/office/drawing/2014/main" val="20004"/>
                    </a:ext>
                  </a:extLst>
                </a:gridCol>
              </a:tblGrid>
              <a:tr h="414338">
                <a:tc gridSpan="2">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0" u="none" strike="noStrike" cap="none" normalizeH="0" baseline="0" dirty="0">
                          <a:ln>
                            <a:noFill/>
                          </a:ln>
                          <a:solidFill>
                            <a:srgbClr val="303F70"/>
                          </a:solidFill>
                          <a:effectLst/>
                          <a:latin typeface="Arial" charset="0"/>
                        </a:rPr>
                        <a:t>Brokerage Relationship:</a:t>
                      </a:r>
                    </a:p>
                  </a:txBody>
                  <a:tcPr anchor="ct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Trans-action</a:t>
                      </a:r>
                    </a:p>
                  </a:txBody>
                  <a:tcPr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Single</a:t>
                      </a:r>
                    </a:p>
                    <a:p>
                      <a:pPr marL="0" marR="0" lvl="0" indent="0" algn="ctr" defTabSz="914400" rtl="0" eaLnBrk="1" fontAlgn="base" latinLnBrk="0" hangingPunct="1">
                        <a:lnSpc>
                          <a:spcPct val="8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Agency</a:t>
                      </a:r>
                    </a:p>
                  </a:txBody>
                  <a:tcPr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None</a:t>
                      </a:r>
                    </a:p>
                  </a:txBody>
                  <a:tcPr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42925">
                <a:tc gridSpan="2">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Duties to both buyer &amp; seller</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dirty="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Honesty and Fairness</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Accounting for funds</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Disclosure of all known facts affecting value</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r h="406400">
                <a:tc gridSpan="2">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Duties to:</a:t>
                      </a:r>
                      <a:r>
                        <a:rPr kumimoji="0" lang="en-US" sz="2200" b="0" i="0" u="none" strike="noStrike" cap="none" normalizeH="0" baseline="0">
                          <a:ln>
                            <a:noFill/>
                          </a:ln>
                          <a:solidFill>
                            <a:srgbClr val="303F70"/>
                          </a:solidFill>
                          <a:effectLst/>
                          <a:latin typeface="Arial" charset="0"/>
                        </a:rPr>
                        <a:t> </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Customer</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Principal</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Customer</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Skill, care and diligence</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6"/>
                  </a:ext>
                </a:extLst>
              </a:tr>
              <a:tr h="531813">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Timely present all offers </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dirty="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7"/>
                  </a:ext>
                </a:extLst>
              </a:tr>
            </a:tbl>
          </a:graphicData>
        </a:graphic>
      </p:graphicFrame>
      <p:sp>
        <p:nvSpPr>
          <p:cNvPr id="76" name="Slide Number Placeholder 5"/>
          <p:cNvSpPr>
            <a:spLocks noGrp="1"/>
          </p:cNvSpPr>
          <p:nvPr>
            <p:ph type="sldNum" sz="quarter" idx="12"/>
          </p:nvPr>
        </p:nvSpPr>
        <p:spPr/>
        <p:txBody>
          <a:bodyPr/>
          <a:lstStyle/>
          <a:p>
            <a:pPr>
              <a:defRPr/>
            </a:pPr>
            <a:fld id="{A5F33993-6C97-4ABC-8D70-A1125A9CA97C}" type="slidenum">
              <a:rPr lang="en-US" altLang="en-US"/>
              <a:pPr>
                <a:defRPr/>
              </a:pPr>
              <a:t>13</a:t>
            </a:fld>
            <a:endParaRPr lang="en-US" altLang="en-US"/>
          </a:p>
        </p:txBody>
      </p:sp>
      <p:grpSp>
        <p:nvGrpSpPr>
          <p:cNvPr id="328762" name="Group 58"/>
          <p:cNvGrpSpPr>
            <a:grpSpLocks/>
          </p:cNvGrpSpPr>
          <p:nvPr/>
        </p:nvGrpSpPr>
        <p:grpSpPr bwMode="auto">
          <a:xfrm>
            <a:off x="4876800" y="2667000"/>
            <a:ext cx="3730625" cy="561975"/>
            <a:chOff x="3072" y="1680"/>
            <a:chExt cx="2350" cy="354"/>
          </a:xfrm>
        </p:grpSpPr>
        <p:pic>
          <p:nvPicPr>
            <p:cNvPr id="33862" name="Picture 59" descr="RED_check"/>
            <p:cNvPicPr>
              <a:picLocks noChangeAspect="1" noChangeArrowheads="1"/>
            </p:cNvPicPr>
            <p:nvPr/>
          </p:nvPicPr>
          <p:blipFill>
            <a:blip r:embed="rId3"/>
            <a:srcRect/>
            <a:stretch>
              <a:fillRect/>
            </a:stretch>
          </p:blipFill>
          <p:spPr bwMode="auto">
            <a:xfrm>
              <a:off x="3072" y="1680"/>
              <a:ext cx="622" cy="354"/>
            </a:xfrm>
            <a:prstGeom prst="rect">
              <a:avLst/>
            </a:prstGeom>
            <a:noFill/>
            <a:ln w="9525">
              <a:noFill/>
              <a:miter lim="800000"/>
              <a:headEnd/>
              <a:tailEnd/>
            </a:ln>
          </p:spPr>
        </p:pic>
        <p:pic>
          <p:nvPicPr>
            <p:cNvPr id="33863" name="Picture 60" descr="RED_check"/>
            <p:cNvPicPr>
              <a:picLocks noChangeAspect="1" noChangeArrowheads="1"/>
            </p:cNvPicPr>
            <p:nvPr/>
          </p:nvPicPr>
          <p:blipFill>
            <a:blip r:embed="rId3"/>
            <a:srcRect/>
            <a:stretch>
              <a:fillRect/>
            </a:stretch>
          </p:blipFill>
          <p:spPr bwMode="auto">
            <a:xfrm>
              <a:off x="4800" y="1680"/>
              <a:ext cx="622" cy="354"/>
            </a:xfrm>
            <a:prstGeom prst="rect">
              <a:avLst/>
            </a:prstGeom>
            <a:noFill/>
            <a:ln w="9525">
              <a:noFill/>
              <a:miter lim="800000"/>
              <a:headEnd/>
              <a:tailEnd/>
            </a:ln>
          </p:spPr>
        </p:pic>
        <p:pic>
          <p:nvPicPr>
            <p:cNvPr id="33864" name="Picture 61" descr="RED_check"/>
            <p:cNvPicPr>
              <a:picLocks noChangeAspect="1" noChangeArrowheads="1"/>
            </p:cNvPicPr>
            <p:nvPr/>
          </p:nvPicPr>
          <p:blipFill>
            <a:blip r:embed="rId3"/>
            <a:srcRect/>
            <a:stretch>
              <a:fillRect/>
            </a:stretch>
          </p:blipFill>
          <p:spPr bwMode="auto">
            <a:xfrm>
              <a:off x="3936" y="1680"/>
              <a:ext cx="622" cy="354"/>
            </a:xfrm>
            <a:prstGeom prst="rect">
              <a:avLst/>
            </a:prstGeom>
            <a:noFill/>
            <a:ln w="9525">
              <a:noFill/>
              <a:miter lim="800000"/>
              <a:headEnd/>
              <a:tailEnd/>
            </a:ln>
          </p:spPr>
        </p:pic>
      </p:grpSp>
      <p:grpSp>
        <p:nvGrpSpPr>
          <p:cNvPr id="328766" name="Group 62"/>
          <p:cNvGrpSpPr>
            <a:grpSpLocks/>
          </p:cNvGrpSpPr>
          <p:nvPr/>
        </p:nvGrpSpPr>
        <p:grpSpPr bwMode="auto">
          <a:xfrm>
            <a:off x="4953000" y="3200400"/>
            <a:ext cx="3730625" cy="561975"/>
            <a:chOff x="3072" y="1680"/>
            <a:chExt cx="2350" cy="354"/>
          </a:xfrm>
        </p:grpSpPr>
        <p:pic>
          <p:nvPicPr>
            <p:cNvPr id="33859" name="Picture 63" descr="RED_check"/>
            <p:cNvPicPr>
              <a:picLocks noChangeAspect="1" noChangeArrowheads="1"/>
            </p:cNvPicPr>
            <p:nvPr/>
          </p:nvPicPr>
          <p:blipFill>
            <a:blip r:embed="rId3"/>
            <a:srcRect/>
            <a:stretch>
              <a:fillRect/>
            </a:stretch>
          </p:blipFill>
          <p:spPr bwMode="auto">
            <a:xfrm>
              <a:off x="3072" y="1680"/>
              <a:ext cx="622" cy="354"/>
            </a:xfrm>
            <a:prstGeom prst="rect">
              <a:avLst/>
            </a:prstGeom>
            <a:noFill/>
            <a:ln w="9525">
              <a:noFill/>
              <a:miter lim="800000"/>
              <a:headEnd/>
              <a:tailEnd/>
            </a:ln>
          </p:spPr>
        </p:pic>
        <p:pic>
          <p:nvPicPr>
            <p:cNvPr id="33860" name="Picture 64" descr="RED_check"/>
            <p:cNvPicPr>
              <a:picLocks noChangeAspect="1" noChangeArrowheads="1"/>
            </p:cNvPicPr>
            <p:nvPr/>
          </p:nvPicPr>
          <p:blipFill>
            <a:blip r:embed="rId3"/>
            <a:srcRect/>
            <a:stretch>
              <a:fillRect/>
            </a:stretch>
          </p:blipFill>
          <p:spPr bwMode="auto">
            <a:xfrm>
              <a:off x="4800" y="1680"/>
              <a:ext cx="622" cy="354"/>
            </a:xfrm>
            <a:prstGeom prst="rect">
              <a:avLst/>
            </a:prstGeom>
            <a:noFill/>
            <a:ln w="9525">
              <a:noFill/>
              <a:miter lim="800000"/>
              <a:headEnd/>
              <a:tailEnd/>
            </a:ln>
          </p:spPr>
        </p:pic>
        <p:pic>
          <p:nvPicPr>
            <p:cNvPr id="33861" name="Picture 65" descr="RED_check"/>
            <p:cNvPicPr>
              <a:picLocks noChangeAspect="1" noChangeArrowheads="1"/>
            </p:cNvPicPr>
            <p:nvPr/>
          </p:nvPicPr>
          <p:blipFill>
            <a:blip r:embed="rId3"/>
            <a:srcRect/>
            <a:stretch>
              <a:fillRect/>
            </a:stretch>
          </p:blipFill>
          <p:spPr bwMode="auto">
            <a:xfrm>
              <a:off x="3936" y="1680"/>
              <a:ext cx="622" cy="354"/>
            </a:xfrm>
            <a:prstGeom prst="rect">
              <a:avLst/>
            </a:prstGeom>
            <a:noFill/>
            <a:ln w="9525">
              <a:noFill/>
              <a:miter lim="800000"/>
              <a:headEnd/>
              <a:tailEnd/>
            </a:ln>
          </p:spPr>
        </p:pic>
      </p:grpSp>
      <p:grpSp>
        <p:nvGrpSpPr>
          <p:cNvPr id="328770" name="Group 66"/>
          <p:cNvGrpSpPr>
            <a:grpSpLocks/>
          </p:cNvGrpSpPr>
          <p:nvPr/>
        </p:nvGrpSpPr>
        <p:grpSpPr bwMode="auto">
          <a:xfrm>
            <a:off x="5029200" y="3886200"/>
            <a:ext cx="3730625" cy="561975"/>
            <a:chOff x="3072" y="1680"/>
            <a:chExt cx="2350" cy="354"/>
          </a:xfrm>
        </p:grpSpPr>
        <p:pic>
          <p:nvPicPr>
            <p:cNvPr id="33856" name="Picture 67" descr="RED_check"/>
            <p:cNvPicPr>
              <a:picLocks noChangeAspect="1" noChangeArrowheads="1"/>
            </p:cNvPicPr>
            <p:nvPr/>
          </p:nvPicPr>
          <p:blipFill>
            <a:blip r:embed="rId3"/>
            <a:srcRect/>
            <a:stretch>
              <a:fillRect/>
            </a:stretch>
          </p:blipFill>
          <p:spPr bwMode="auto">
            <a:xfrm>
              <a:off x="3072" y="1680"/>
              <a:ext cx="622" cy="354"/>
            </a:xfrm>
            <a:prstGeom prst="rect">
              <a:avLst/>
            </a:prstGeom>
            <a:noFill/>
            <a:ln w="9525">
              <a:noFill/>
              <a:miter lim="800000"/>
              <a:headEnd/>
              <a:tailEnd/>
            </a:ln>
          </p:spPr>
        </p:pic>
        <p:pic>
          <p:nvPicPr>
            <p:cNvPr id="33857" name="Picture 68" descr="RED_check"/>
            <p:cNvPicPr>
              <a:picLocks noChangeAspect="1" noChangeArrowheads="1"/>
            </p:cNvPicPr>
            <p:nvPr/>
          </p:nvPicPr>
          <p:blipFill>
            <a:blip r:embed="rId3"/>
            <a:srcRect/>
            <a:stretch>
              <a:fillRect/>
            </a:stretch>
          </p:blipFill>
          <p:spPr bwMode="auto">
            <a:xfrm>
              <a:off x="4800" y="1680"/>
              <a:ext cx="622" cy="354"/>
            </a:xfrm>
            <a:prstGeom prst="rect">
              <a:avLst/>
            </a:prstGeom>
            <a:noFill/>
            <a:ln w="9525">
              <a:noFill/>
              <a:miter lim="800000"/>
              <a:headEnd/>
              <a:tailEnd/>
            </a:ln>
          </p:spPr>
        </p:pic>
        <p:pic>
          <p:nvPicPr>
            <p:cNvPr id="33858" name="Picture 69" descr="RED_check"/>
            <p:cNvPicPr>
              <a:picLocks noChangeAspect="1" noChangeArrowheads="1"/>
            </p:cNvPicPr>
            <p:nvPr/>
          </p:nvPicPr>
          <p:blipFill>
            <a:blip r:embed="rId3"/>
            <a:srcRect/>
            <a:stretch>
              <a:fillRect/>
            </a:stretch>
          </p:blipFill>
          <p:spPr bwMode="auto">
            <a:xfrm>
              <a:off x="3936" y="1680"/>
              <a:ext cx="622" cy="354"/>
            </a:xfrm>
            <a:prstGeom prst="rect">
              <a:avLst/>
            </a:prstGeom>
            <a:noFill/>
            <a:ln w="9525">
              <a:noFill/>
              <a:miter lim="800000"/>
              <a:headEnd/>
              <a:tailEnd/>
            </a:ln>
          </p:spPr>
        </p:pic>
      </p:grpSp>
      <p:grpSp>
        <p:nvGrpSpPr>
          <p:cNvPr id="328774" name="Group 70"/>
          <p:cNvGrpSpPr>
            <a:grpSpLocks/>
          </p:cNvGrpSpPr>
          <p:nvPr/>
        </p:nvGrpSpPr>
        <p:grpSpPr bwMode="auto">
          <a:xfrm>
            <a:off x="5029200" y="4953000"/>
            <a:ext cx="2359025" cy="561975"/>
            <a:chOff x="3168" y="2880"/>
            <a:chExt cx="1486" cy="354"/>
          </a:xfrm>
        </p:grpSpPr>
        <p:pic>
          <p:nvPicPr>
            <p:cNvPr id="33854" name="Picture 71" descr="RED_check"/>
            <p:cNvPicPr>
              <a:picLocks noChangeAspect="1" noChangeArrowheads="1"/>
            </p:cNvPicPr>
            <p:nvPr/>
          </p:nvPicPr>
          <p:blipFill>
            <a:blip r:embed="rId3"/>
            <a:srcRect/>
            <a:stretch>
              <a:fillRect/>
            </a:stretch>
          </p:blipFill>
          <p:spPr bwMode="auto">
            <a:xfrm>
              <a:off x="3168" y="2880"/>
              <a:ext cx="622" cy="354"/>
            </a:xfrm>
            <a:prstGeom prst="rect">
              <a:avLst/>
            </a:prstGeom>
            <a:noFill/>
            <a:ln w="9525">
              <a:noFill/>
              <a:miter lim="800000"/>
              <a:headEnd/>
              <a:tailEnd/>
            </a:ln>
          </p:spPr>
        </p:pic>
        <p:pic>
          <p:nvPicPr>
            <p:cNvPr id="33855" name="Picture 72" descr="RED_check"/>
            <p:cNvPicPr>
              <a:picLocks noChangeAspect="1" noChangeArrowheads="1"/>
            </p:cNvPicPr>
            <p:nvPr/>
          </p:nvPicPr>
          <p:blipFill>
            <a:blip r:embed="rId3"/>
            <a:srcRect/>
            <a:stretch>
              <a:fillRect/>
            </a:stretch>
          </p:blipFill>
          <p:spPr bwMode="auto">
            <a:xfrm>
              <a:off x="4032" y="2880"/>
              <a:ext cx="622" cy="354"/>
            </a:xfrm>
            <a:prstGeom prst="rect">
              <a:avLst/>
            </a:prstGeom>
            <a:noFill/>
            <a:ln w="9525">
              <a:noFill/>
              <a:miter lim="800000"/>
              <a:headEnd/>
              <a:tailEnd/>
            </a:ln>
          </p:spPr>
        </p:pic>
      </p:grpSp>
      <p:grpSp>
        <p:nvGrpSpPr>
          <p:cNvPr id="328777" name="Group 73"/>
          <p:cNvGrpSpPr>
            <a:grpSpLocks/>
          </p:cNvGrpSpPr>
          <p:nvPr/>
        </p:nvGrpSpPr>
        <p:grpSpPr bwMode="auto">
          <a:xfrm>
            <a:off x="4953000" y="5486400"/>
            <a:ext cx="2359025" cy="561975"/>
            <a:chOff x="3168" y="2880"/>
            <a:chExt cx="1486" cy="354"/>
          </a:xfrm>
        </p:grpSpPr>
        <p:pic>
          <p:nvPicPr>
            <p:cNvPr id="33852" name="Picture 74" descr="RED_check"/>
            <p:cNvPicPr>
              <a:picLocks noChangeAspect="1" noChangeArrowheads="1"/>
            </p:cNvPicPr>
            <p:nvPr/>
          </p:nvPicPr>
          <p:blipFill>
            <a:blip r:embed="rId3"/>
            <a:srcRect/>
            <a:stretch>
              <a:fillRect/>
            </a:stretch>
          </p:blipFill>
          <p:spPr bwMode="auto">
            <a:xfrm>
              <a:off x="3168" y="2880"/>
              <a:ext cx="622" cy="354"/>
            </a:xfrm>
            <a:prstGeom prst="rect">
              <a:avLst/>
            </a:prstGeom>
            <a:noFill/>
            <a:ln w="9525">
              <a:noFill/>
              <a:miter lim="800000"/>
              <a:headEnd/>
              <a:tailEnd/>
            </a:ln>
          </p:spPr>
        </p:pic>
        <p:pic>
          <p:nvPicPr>
            <p:cNvPr id="33853" name="Picture 75" descr="RED_check"/>
            <p:cNvPicPr>
              <a:picLocks noChangeAspect="1" noChangeArrowheads="1"/>
            </p:cNvPicPr>
            <p:nvPr/>
          </p:nvPicPr>
          <p:blipFill>
            <a:blip r:embed="rId3"/>
            <a:srcRect/>
            <a:stretch>
              <a:fillRect/>
            </a:stretch>
          </p:blipFill>
          <p:spPr bwMode="auto">
            <a:xfrm>
              <a:off x="4032" y="2880"/>
              <a:ext cx="622" cy="354"/>
            </a:xfrm>
            <a:prstGeom prst="rect">
              <a:avLst/>
            </a:prstGeom>
            <a:noFill/>
            <a:ln w="9525">
              <a:noFill/>
              <a:miter lim="800000"/>
              <a:headEnd/>
              <a:tailEnd/>
            </a:ln>
          </p:spPr>
        </p:pic>
      </p:grpSp>
      <p:sp>
        <p:nvSpPr>
          <p:cNvPr id="2" name="Footer Placeholder 1">
            <a:extLst>
              <a:ext uri="{FF2B5EF4-FFF2-40B4-BE49-F238E27FC236}">
                <a16:creationId xmlns:a16="http://schemas.microsoft.com/office/drawing/2014/main" id="{8678A531-E488-BB9D-F159-E622A92984B1}"/>
              </a:ext>
            </a:extLst>
          </p:cNvPr>
          <p:cNvSpPr>
            <a:spLocks noGrp="1"/>
          </p:cNvSpPr>
          <p:nvPr>
            <p:ph type="ftr" sz="quarter" idx="11"/>
          </p:nvPr>
        </p:nvSpPr>
        <p:spPr>
          <a:xfrm>
            <a:off x="381000" y="6476999"/>
            <a:ext cx="7767315" cy="274320"/>
          </a:xfrm>
        </p:spPr>
        <p:txBody>
          <a:bodyPr/>
          <a:lstStyle/>
          <a:p>
            <a:pPr>
              <a:defRPr/>
            </a:pPr>
            <a:r>
              <a:rPr lang="en-US" altLang="en-US" dirty="0">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67998205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7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7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8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9900" y="266700"/>
            <a:ext cx="8610600" cy="630238"/>
          </a:xfrm>
        </p:spPr>
        <p:txBody>
          <a:bodyPr>
            <a:normAutofit fontScale="90000"/>
          </a:bodyPr>
          <a:lstStyle/>
          <a:p>
            <a:pPr eaLnBrk="1" hangingPunct="1"/>
            <a:r>
              <a:rPr lang="en-US" sz="3600" dirty="0"/>
              <a:t>Brokerage Relationships</a:t>
            </a:r>
          </a:p>
        </p:txBody>
      </p:sp>
      <p:graphicFrame>
        <p:nvGraphicFramePr>
          <p:cNvPr id="330755" name="Group 3"/>
          <p:cNvGraphicFramePr>
            <a:graphicFrameLocks noGrp="1"/>
          </p:cNvGraphicFramePr>
          <p:nvPr>
            <p:ph type="tbl" idx="1"/>
          </p:nvPr>
        </p:nvGraphicFramePr>
        <p:xfrm>
          <a:off x="457200" y="1752600"/>
          <a:ext cx="8229600" cy="3894139"/>
        </p:xfrm>
        <a:graphic>
          <a:graphicData uri="http://schemas.openxmlformats.org/drawingml/2006/table">
            <a:tbl>
              <a:tblPr/>
              <a:tblGrid>
                <a:gridCol w="366713">
                  <a:extLst>
                    <a:ext uri="{9D8B030D-6E8A-4147-A177-3AD203B41FA5}">
                      <a16:colId xmlns:a16="http://schemas.microsoft.com/office/drawing/2014/main" val="20000"/>
                    </a:ext>
                  </a:extLst>
                </a:gridCol>
                <a:gridCol w="3721100">
                  <a:extLst>
                    <a:ext uri="{9D8B030D-6E8A-4147-A177-3AD203B41FA5}">
                      <a16:colId xmlns:a16="http://schemas.microsoft.com/office/drawing/2014/main" val="20001"/>
                    </a:ext>
                  </a:extLst>
                </a:gridCol>
                <a:gridCol w="1436687">
                  <a:extLst>
                    <a:ext uri="{9D8B030D-6E8A-4147-A177-3AD203B41FA5}">
                      <a16:colId xmlns:a16="http://schemas.microsoft.com/office/drawing/2014/main" val="20002"/>
                    </a:ext>
                  </a:extLst>
                </a:gridCol>
                <a:gridCol w="1292225">
                  <a:extLst>
                    <a:ext uri="{9D8B030D-6E8A-4147-A177-3AD203B41FA5}">
                      <a16:colId xmlns:a16="http://schemas.microsoft.com/office/drawing/2014/main" val="20003"/>
                    </a:ext>
                  </a:extLst>
                </a:gridCol>
                <a:gridCol w="1412875">
                  <a:extLst>
                    <a:ext uri="{9D8B030D-6E8A-4147-A177-3AD203B41FA5}">
                      <a16:colId xmlns:a16="http://schemas.microsoft.com/office/drawing/2014/main" val="20004"/>
                    </a:ext>
                  </a:extLst>
                </a:gridCol>
              </a:tblGrid>
              <a:tr h="822325">
                <a:tc gridSpan="2">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Brokerage Relationship:</a:t>
                      </a:r>
                    </a:p>
                  </a:txBody>
                  <a:tcPr anchor="ct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Trans-action</a:t>
                      </a:r>
                    </a:p>
                  </a:txBody>
                  <a:tcPr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Single</a:t>
                      </a:r>
                    </a:p>
                    <a:p>
                      <a:pPr marL="0" marR="0" lvl="0" indent="0" algn="ctr" defTabSz="914400" rtl="0" eaLnBrk="1" fontAlgn="base" latinLnBrk="0" hangingPunct="1">
                        <a:lnSpc>
                          <a:spcPct val="8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Agency</a:t>
                      </a:r>
                    </a:p>
                  </a:txBody>
                  <a:tcPr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0" u="none" strike="noStrike" cap="none" normalizeH="0" baseline="0">
                          <a:ln>
                            <a:noFill/>
                          </a:ln>
                          <a:solidFill>
                            <a:srgbClr val="303F70"/>
                          </a:solidFill>
                          <a:effectLst/>
                          <a:latin typeface="Arial" charset="0"/>
                        </a:rPr>
                        <a:t>None</a:t>
                      </a:r>
                    </a:p>
                  </a:txBody>
                  <a:tcPr anchor="b"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855663">
                <a:tc gridSpan="2">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Additional Duties of a Fiduciary: </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Customer</a:t>
                      </a:r>
                    </a:p>
                  </a:txBody>
                  <a:tcPr anchor="ct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Principal</a:t>
                      </a:r>
                    </a:p>
                  </a:txBody>
                  <a:tcPr anchor="ct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200" b="0" i="1" u="none" strike="noStrike" cap="none" normalizeH="0" baseline="0">
                          <a:ln>
                            <a:noFill/>
                          </a:ln>
                          <a:solidFill>
                            <a:srgbClr val="303F70"/>
                          </a:solidFill>
                          <a:effectLst/>
                          <a:latin typeface="Arial" charset="0"/>
                        </a:rPr>
                        <a:t>Customer</a:t>
                      </a:r>
                    </a:p>
                  </a:txBody>
                  <a:tcPr anchor="ct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69913">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Confidentiality</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r>
                        <a:rPr kumimoji="0" lang="en-US" sz="2600" b="0" i="0" u="none" strike="noStrike" cap="none" normalizeH="0" baseline="0">
                          <a:ln>
                            <a:noFill/>
                          </a:ln>
                          <a:solidFill>
                            <a:srgbClr val="800000"/>
                          </a:solidFill>
                          <a:effectLst/>
                          <a:latin typeface="Arial" charset="0"/>
                        </a:rPr>
                        <a:t>Limited</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Loyalty</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519113">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Obedience</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r h="517525">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Char char="n"/>
                        <a:tabLst/>
                      </a:pPr>
                      <a:r>
                        <a:rPr kumimoji="0" lang="en-US" sz="2200" b="0" i="0" u="none" strike="noStrike" cap="none" normalizeH="0" baseline="0">
                          <a:ln>
                            <a:noFill/>
                          </a:ln>
                          <a:solidFill>
                            <a:srgbClr val="303F70"/>
                          </a:solidFill>
                          <a:effectLst/>
                          <a:latin typeface="Arial" charset="0"/>
                        </a:rPr>
                        <a:t>Full Disclosure</a:t>
                      </a:r>
                    </a:p>
                  </a:txBody>
                  <a:tcPr horzOverflow="overflow">
                    <a:lnL>
                      <a:no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rgbClr val="303F70"/>
                        </a:buClr>
                        <a:buSzTx/>
                        <a:buFont typeface="Wingdings" pitchFamily="2" charset="2"/>
                        <a:buNone/>
                        <a:tabLst/>
                      </a:pPr>
                      <a:endParaRPr kumimoji="0" lang="en-US" sz="2600" b="0" i="0" u="none" strike="noStrike" cap="none" normalizeH="0" baseline="0">
                        <a:ln>
                          <a:noFill/>
                        </a:ln>
                        <a:solidFill>
                          <a:srgbClr val="303F70"/>
                        </a:solidFill>
                        <a:effectLst/>
                        <a:latin typeface="Arial" charset="0"/>
                      </a:endParaRP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5"/>
                  </a:ext>
                </a:extLst>
              </a:tr>
            </a:tbl>
          </a:graphicData>
        </a:graphic>
      </p:graphicFrame>
      <p:sp>
        <p:nvSpPr>
          <p:cNvPr id="51" name="Slide Number Placeholder 5"/>
          <p:cNvSpPr>
            <a:spLocks noGrp="1"/>
          </p:cNvSpPr>
          <p:nvPr>
            <p:ph type="sldNum" sz="quarter" idx="12"/>
          </p:nvPr>
        </p:nvSpPr>
        <p:spPr/>
        <p:txBody>
          <a:bodyPr/>
          <a:lstStyle/>
          <a:p>
            <a:pPr>
              <a:defRPr/>
            </a:pPr>
            <a:fld id="{693DB9D7-AFA5-4AF3-B165-5B2CE2B5AD07}" type="slidenum">
              <a:rPr lang="en-US" altLang="en-US"/>
              <a:pPr>
                <a:defRPr/>
              </a:pPr>
              <a:t>14</a:t>
            </a:fld>
            <a:endParaRPr lang="en-US" altLang="en-US"/>
          </a:p>
        </p:txBody>
      </p:sp>
      <p:grpSp>
        <p:nvGrpSpPr>
          <p:cNvPr id="330797" name="Group 45"/>
          <p:cNvGrpSpPr>
            <a:grpSpLocks/>
          </p:cNvGrpSpPr>
          <p:nvPr/>
        </p:nvGrpSpPr>
        <p:grpSpPr bwMode="auto">
          <a:xfrm>
            <a:off x="4953000" y="3276600"/>
            <a:ext cx="2359025" cy="561975"/>
            <a:chOff x="3120" y="2064"/>
            <a:chExt cx="1486" cy="354"/>
          </a:xfrm>
        </p:grpSpPr>
        <p:pic>
          <p:nvPicPr>
            <p:cNvPr id="35888" name="Picture 46" descr="RED_check"/>
            <p:cNvPicPr>
              <a:picLocks noChangeAspect="1" noChangeArrowheads="1"/>
            </p:cNvPicPr>
            <p:nvPr/>
          </p:nvPicPr>
          <p:blipFill>
            <a:blip r:embed="rId3"/>
            <a:srcRect/>
            <a:stretch>
              <a:fillRect/>
            </a:stretch>
          </p:blipFill>
          <p:spPr bwMode="auto">
            <a:xfrm>
              <a:off x="3120" y="2064"/>
              <a:ext cx="622" cy="354"/>
            </a:xfrm>
            <a:prstGeom prst="rect">
              <a:avLst/>
            </a:prstGeom>
            <a:noFill/>
            <a:ln w="9525">
              <a:noFill/>
              <a:miter lim="800000"/>
              <a:headEnd/>
              <a:tailEnd/>
            </a:ln>
          </p:spPr>
        </p:pic>
        <p:pic>
          <p:nvPicPr>
            <p:cNvPr id="35889" name="Picture 47" descr="RED_check"/>
            <p:cNvPicPr>
              <a:picLocks noChangeAspect="1" noChangeArrowheads="1"/>
            </p:cNvPicPr>
            <p:nvPr/>
          </p:nvPicPr>
          <p:blipFill>
            <a:blip r:embed="rId3"/>
            <a:srcRect/>
            <a:stretch>
              <a:fillRect/>
            </a:stretch>
          </p:blipFill>
          <p:spPr bwMode="auto">
            <a:xfrm>
              <a:off x="3984" y="2064"/>
              <a:ext cx="622" cy="354"/>
            </a:xfrm>
            <a:prstGeom prst="rect">
              <a:avLst/>
            </a:prstGeom>
            <a:noFill/>
            <a:ln w="9525">
              <a:noFill/>
              <a:miter lim="800000"/>
              <a:headEnd/>
              <a:tailEnd/>
            </a:ln>
          </p:spPr>
        </p:pic>
      </p:grpSp>
      <p:pic>
        <p:nvPicPr>
          <p:cNvPr id="330800" name="Picture 48" descr="RED_check"/>
          <p:cNvPicPr>
            <a:picLocks noChangeAspect="1" noChangeArrowheads="1"/>
          </p:cNvPicPr>
          <p:nvPr/>
        </p:nvPicPr>
        <p:blipFill>
          <a:blip r:embed="rId3"/>
          <a:srcRect/>
          <a:stretch>
            <a:fillRect/>
          </a:stretch>
        </p:blipFill>
        <p:spPr bwMode="auto">
          <a:xfrm>
            <a:off x="6327775" y="3857625"/>
            <a:ext cx="987425" cy="561975"/>
          </a:xfrm>
          <a:prstGeom prst="rect">
            <a:avLst/>
          </a:prstGeom>
          <a:noFill/>
          <a:ln w="9525">
            <a:noFill/>
            <a:miter lim="800000"/>
            <a:headEnd/>
            <a:tailEnd/>
          </a:ln>
        </p:spPr>
      </p:pic>
      <p:pic>
        <p:nvPicPr>
          <p:cNvPr id="330801" name="Picture 49" descr="RED_check"/>
          <p:cNvPicPr>
            <a:picLocks noChangeAspect="1" noChangeArrowheads="1"/>
          </p:cNvPicPr>
          <p:nvPr/>
        </p:nvPicPr>
        <p:blipFill>
          <a:blip r:embed="rId3"/>
          <a:srcRect/>
          <a:stretch>
            <a:fillRect/>
          </a:stretch>
        </p:blipFill>
        <p:spPr bwMode="auto">
          <a:xfrm>
            <a:off x="6324600" y="4419600"/>
            <a:ext cx="987425" cy="561975"/>
          </a:xfrm>
          <a:prstGeom prst="rect">
            <a:avLst/>
          </a:prstGeom>
          <a:noFill/>
          <a:ln w="9525">
            <a:noFill/>
            <a:miter lim="800000"/>
            <a:headEnd/>
            <a:tailEnd/>
          </a:ln>
        </p:spPr>
      </p:pic>
      <p:pic>
        <p:nvPicPr>
          <p:cNvPr id="330802" name="Picture 50" descr="RED_check"/>
          <p:cNvPicPr>
            <a:picLocks noChangeAspect="1" noChangeArrowheads="1"/>
          </p:cNvPicPr>
          <p:nvPr/>
        </p:nvPicPr>
        <p:blipFill>
          <a:blip r:embed="rId3"/>
          <a:srcRect/>
          <a:stretch>
            <a:fillRect/>
          </a:stretch>
        </p:blipFill>
        <p:spPr bwMode="auto">
          <a:xfrm>
            <a:off x="6327775" y="4953000"/>
            <a:ext cx="987425" cy="561975"/>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9D3E7DDA-037F-BB2C-EB96-6061442F44A7}"/>
              </a:ext>
            </a:extLst>
          </p:cNvPr>
          <p:cNvSpPr>
            <a:spLocks noGrp="1"/>
          </p:cNvSpPr>
          <p:nvPr>
            <p:ph type="ftr" sz="quarter" idx="11"/>
          </p:nvPr>
        </p:nvSpPr>
        <p:spPr>
          <a:xfrm>
            <a:off x="469901" y="6524625"/>
            <a:ext cx="8101428" cy="274320"/>
          </a:xfrm>
        </p:spPr>
        <p:txBody>
          <a:bodyPr/>
          <a:lstStyle/>
          <a:p>
            <a:pPr>
              <a:defRPr/>
            </a:pPr>
            <a:r>
              <a:rPr lang="en-US" altLang="en-US" dirty="0">
                <a:latin typeface="Times" panose="02020603050405020304" pitchFamily="18" charset="0"/>
                <a:cs typeface="Times" panose="02020603050405020304" pitchFamily="18" charset="0"/>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859739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8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8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0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19100" y="238125"/>
            <a:ext cx="8610600" cy="1216025"/>
          </a:xfrm>
        </p:spPr>
        <p:txBody>
          <a:bodyPr/>
          <a:lstStyle/>
          <a:p>
            <a:pPr eaLnBrk="1" hangingPunct="1"/>
            <a:r>
              <a:rPr lang="en-US" sz="3600"/>
              <a:t>Single Agent vs. Transaction Broker</a:t>
            </a:r>
          </a:p>
        </p:txBody>
      </p:sp>
      <p:sp>
        <p:nvSpPr>
          <p:cNvPr id="68611" name="Rectangle 3"/>
          <p:cNvSpPr>
            <a:spLocks noGrp="1" noChangeArrowheads="1"/>
          </p:cNvSpPr>
          <p:nvPr>
            <p:ph sz="half" idx="1"/>
          </p:nvPr>
        </p:nvSpPr>
        <p:spPr>
          <a:xfrm>
            <a:off x="457200" y="1600200"/>
            <a:ext cx="4037013" cy="4530725"/>
          </a:xfrm>
        </p:spPr>
        <p:txBody>
          <a:bodyPr/>
          <a:lstStyle/>
          <a:p>
            <a:pPr eaLnBrk="1" hangingPunct="1"/>
            <a:r>
              <a:rPr lang="en-US" b="1" dirty="0"/>
              <a:t>Single Agent</a:t>
            </a:r>
          </a:p>
          <a:p>
            <a:pPr lvl="1" eaLnBrk="1" hangingPunct="1"/>
            <a:r>
              <a:rPr lang="en-US" dirty="0"/>
              <a:t>Dealing honestly and fairly</a:t>
            </a:r>
          </a:p>
          <a:p>
            <a:pPr lvl="1" eaLnBrk="1" hangingPunct="1"/>
            <a:r>
              <a:rPr lang="en-US" dirty="0"/>
              <a:t>Loyalty</a:t>
            </a:r>
          </a:p>
          <a:p>
            <a:pPr lvl="1" eaLnBrk="1" hangingPunct="1"/>
            <a:r>
              <a:rPr lang="en-US" dirty="0"/>
              <a:t>Confidentiality</a:t>
            </a:r>
          </a:p>
          <a:p>
            <a:pPr lvl="1" eaLnBrk="1" hangingPunct="1"/>
            <a:r>
              <a:rPr lang="en-US" dirty="0"/>
              <a:t>Full disclosure</a:t>
            </a:r>
          </a:p>
        </p:txBody>
      </p:sp>
      <p:sp>
        <p:nvSpPr>
          <p:cNvPr id="68612" name="Rectangle 4"/>
          <p:cNvSpPr>
            <a:spLocks noGrp="1" noChangeArrowheads="1"/>
          </p:cNvSpPr>
          <p:nvPr>
            <p:ph sz="half" idx="2"/>
          </p:nvPr>
        </p:nvSpPr>
        <p:spPr>
          <a:xfrm>
            <a:off x="4649788" y="1600200"/>
            <a:ext cx="4037012" cy="4530725"/>
          </a:xfrm>
        </p:spPr>
        <p:txBody>
          <a:bodyPr/>
          <a:lstStyle/>
          <a:p>
            <a:pPr eaLnBrk="1" hangingPunct="1"/>
            <a:r>
              <a:rPr lang="en-US" b="1" dirty="0"/>
              <a:t>Transaction Broker</a:t>
            </a:r>
          </a:p>
          <a:p>
            <a:pPr lvl="1" eaLnBrk="1" hangingPunct="1"/>
            <a:r>
              <a:rPr lang="en-US" dirty="0"/>
              <a:t>Dealing honestly and fairly</a:t>
            </a:r>
          </a:p>
          <a:p>
            <a:pPr lvl="1" eaLnBrk="1" hangingPunct="1"/>
            <a:r>
              <a:rPr lang="en-US" dirty="0"/>
              <a:t>Limited confidentiality</a:t>
            </a:r>
          </a:p>
          <a:p>
            <a:pPr lvl="1" eaLnBrk="1" hangingPunct="1"/>
            <a:r>
              <a:rPr lang="en-US" dirty="0"/>
              <a:t>Disclosing all known facts…affecting value… that are not readily observable to buyer</a:t>
            </a:r>
          </a:p>
        </p:txBody>
      </p:sp>
      <p:sp>
        <p:nvSpPr>
          <p:cNvPr id="5" name="Slide Number Placeholder 6"/>
          <p:cNvSpPr>
            <a:spLocks noGrp="1"/>
          </p:cNvSpPr>
          <p:nvPr>
            <p:ph type="sldNum" sz="quarter" idx="12"/>
          </p:nvPr>
        </p:nvSpPr>
        <p:spPr/>
        <p:txBody>
          <a:bodyPr/>
          <a:lstStyle/>
          <a:p>
            <a:pPr>
              <a:defRPr/>
            </a:pPr>
            <a:fld id="{61494C6F-C445-4631-A268-89195769F325}" type="slidenum">
              <a:rPr lang="en-US" altLang="en-US"/>
              <a:pPr>
                <a:defRPr/>
              </a:pPr>
              <a:t>15</a:t>
            </a:fld>
            <a:endParaRPr lang="en-US" altLang="en-US"/>
          </a:p>
        </p:txBody>
      </p:sp>
      <p:sp>
        <p:nvSpPr>
          <p:cNvPr id="2" name="Footer Placeholder 1">
            <a:extLst>
              <a:ext uri="{FF2B5EF4-FFF2-40B4-BE49-F238E27FC236}">
                <a16:creationId xmlns:a16="http://schemas.microsoft.com/office/drawing/2014/main" id="{93C25A1F-BCC1-1880-47C7-CA9400894495}"/>
              </a:ext>
            </a:extLst>
          </p:cNvPr>
          <p:cNvSpPr>
            <a:spLocks noGrp="1"/>
          </p:cNvSpPr>
          <p:nvPr>
            <p:ph type="ftr" sz="quarter" idx="11"/>
          </p:nvPr>
        </p:nvSpPr>
        <p:spPr>
          <a:xfrm>
            <a:off x="457200" y="6476999"/>
            <a:ext cx="7691115" cy="274320"/>
          </a:xfrm>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382173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44500" y="250825"/>
            <a:ext cx="8610600" cy="1216025"/>
          </a:xfrm>
        </p:spPr>
        <p:txBody>
          <a:bodyPr/>
          <a:lstStyle/>
          <a:p>
            <a:pPr eaLnBrk="1" hangingPunct="1"/>
            <a:r>
              <a:rPr lang="en-US" sz="3600"/>
              <a:t>Licensing of Brokers and Salespersons</a:t>
            </a:r>
          </a:p>
        </p:txBody>
      </p:sp>
      <p:sp>
        <p:nvSpPr>
          <p:cNvPr id="46083" name="Rectangle 3"/>
          <p:cNvSpPr>
            <a:spLocks noGrp="1" noChangeArrowheads="1"/>
          </p:cNvSpPr>
          <p:nvPr>
            <p:ph idx="1"/>
          </p:nvPr>
        </p:nvSpPr>
        <p:spPr>
          <a:xfrm>
            <a:off x="444500" y="1697220"/>
            <a:ext cx="8242300" cy="4909955"/>
          </a:xfrm>
        </p:spPr>
        <p:txBody>
          <a:bodyPr>
            <a:normAutofit fontScale="77500" lnSpcReduction="20000"/>
          </a:bodyPr>
          <a:lstStyle/>
          <a:p>
            <a:pPr eaLnBrk="1" hangingPunct="1"/>
            <a:r>
              <a:rPr lang="en-US" sz="3600" dirty="0"/>
              <a:t>Need license to offer real estate services to others: </a:t>
            </a:r>
          </a:p>
          <a:p>
            <a:pPr lvl="1"/>
            <a:r>
              <a:rPr lang="en-US" sz="2800" dirty="0"/>
              <a:t>Buying </a:t>
            </a:r>
          </a:p>
          <a:p>
            <a:pPr lvl="1"/>
            <a:r>
              <a:rPr lang="en-US" sz="2800" dirty="0"/>
              <a:t>Auctioning </a:t>
            </a:r>
          </a:p>
          <a:p>
            <a:pPr lvl="1"/>
            <a:r>
              <a:rPr lang="en-US" sz="2800" dirty="0"/>
              <a:t>Renting </a:t>
            </a:r>
          </a:p>
          <a:p>
            <a:pPr lvl="1"/>
            <a:r>
              <a:rPr lang="en-US" sz="2800" dirty="0"/>
              <a:t>Selling </a:t>
            </a:r>
          </a:p>
          <a:p>
            <a:pPr lvl="1"/>
            <a:r>
              <a:rPr lang="en-US" sz="2800" dirty="0"/>
              <a:t>Appraising </a:t>
            </a:r>
          </a:p>
          <a:p>
            <a:pPr lvl="1"/>
            <a:r>
              <a:rPr lang="en-US" sz="2800" dirty="0"/>
              <a:t>Leasing </a:t>
            </a:r>
          </a:p>
          <a:p>
            <a:pPr lvl="1"/>
            <a:r>
              <a:rPr lang="en-US" sz="2800" dirty="0"/>
              <a:t>Exchanging </a:t>
            </a:r>
          </a:p>
          <a:p>
            <a:pPr lvl="1"/>
            <a:r>
              <a:rPr lang="en-US" sz="2800" dirty="0"/>
              <a:t>(BAR SALE)</a:t>
            </a:r>
          </a:p>
          <a:p>
            <a:pPr lvl="1"/>
            <a:endParaRPr lang="en-US" sz="2400" dirty="0"/>
          </a:p>
          <a:p>
            <a:pPr eaLnBrk="1" hangingPunct="1"/>
            <a:r>
              <a:rPr lang="en-US" sz="3600" dirty="0"/>
              <a:t>Two levels of licensure</a:t>
            </a:r>
          </a:p>
          <a:p>
            <a:pPr lvl="1" eaLnBrk="1" hangingPunct="1"/>
            <a:r>
              <a:rPr lang="en-US" sz="2800" dirty="0"/>
              <a:t>Salesperson: Must work for a broker</a:t>
            </a:r>
          </a:p>
          <a:p>
            <a:pPr lvl="1" eaLnBrk="1" hangingPunct="1"/>
            <a:r>
              <a:rPr lang="en-US" sz="2800" dirty="0"/>
              <a:t>Broker: Can operate own brokerage agency</a:t>
            </a:r>
          </a:p>
        </p:txBody>
      </p:sp>
      <p:sp>
        <p:nvSpPr>
          <p:cNvPr id="4" name="Slide Number Placeholder 5"/>
          <p:cNvSpPr>
            <a:spLocks noGrp="1"/>
          </p:cNvSpPr>
          <p:nvPr>
            <p:ph type="sldNum" sz="quarter" idx="12"/>
          </p:nvPr>
        </p:nvSpPr>
        <p:spPr/>
        <p:txBody>
          <a:bodyPr/>
          <a:lstStyle/>
          <a:p>
            <a:pPr>
              <a:defRPr/>
            </a:pPr>
            <a:fld id="{59A98957-94E4-4BAE-9C6A-DF0196FAD88D}" type="slidenum">
              <a:rPr lang="en-US" altLang="en-US"/>
              <a:pPr>
                <a:defRPr/>
              </a:pPr>
              <a:t>16</a:t>
            </a:fld>
            <a:endParaRPr lang="en-US" altLang="en-US"/>
          </a:p>
        </p:txBody>
      </p:sp>
      <p:sp>
        <p:nvSpPr>
          <p:cNvPr id="2" name="Footer Placeholder 1">
            <a:extLst>
              <a:ext uri="{FF2B5EF4-FFF2-40B4-BE49-F238E27FC236}">
                <a16:creationId xmlns:a16="http://schemas.microsoft.com/office/drawing/2014/main" id="{8DA0F1BC-9E99-9EE6-753B-72BD4205FCCD}"/>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312915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1800" y="250825"/>
            <a:ext cx="8610600" cy="1216025"/>
          </a:xfrm>
        </p:spPr>
        <p:txBody>
          <a:bodyPr/>
          <a:lstStyle/>
          <a:p>
            <a:pPr eaLnBrk="1" hangingPunct="1"/>
            <a:r>
              <a:rPr lang="en-US" sz="3600" dirty="0"/>
              <a:t>Licensing of Brokers and Salespersons (continued)</a:t>
            </a:r>
          </a:p>
        </p:txBody>
      </p:sp>
      <p:sp>
        <p:nvSpPr>
          <p:cNvPr id="48131" name="Rectangle 3"/>
          <p:cNvSpPr>
            <a:spLocks noGrp="1" noChangeArrowheads="1"/>
          </p:cNvSpPr>
          <p:nvPr>
            <p:ph idx="1"/>
          </p:nvPr>
        </p:nvSpPr>
        <p:spPr>
          <a:xfrm>
            <a:off x="457200" y="1746250"/>
            <a:ext cx="8229600" cy="4730749"/>
          </a:xfrm>
        </p:spPr>
        <p:txBody>
          <a:bodyPr>
            <a:normAutofit fontScale="70000" lnSpcReduction="20000"/>
          </a:bodyPr>
          <a:lstStyle/>
          <a:p>
            <a:pPr eaLnBrk="1" hangingPunct="1"/>
            <a:r>
              <a:rPr lang="en-US" sz="3400" dirty="0"/>
              <a:t>Exemptions from licensure: </a:t>
            </a:r>
          </a:p>
          <a:p>
            <a:pPr lvl="1"/>
            <a:r>
              <a:rPr lang="en-US" sz="2900" dirty="0"/>
              <a:t>Attorneys </a:t>
            </a:r>
          </a:p>
          <a:p>
            <a:pPr lvl="1"/>
            <a:r>
              <a:rPr lang="en-US" sz="2900" dirty="0"/>
              <a:t>Resident managers </a:t>
            </a:r>
          </a:p>
          <a:p>
            <a:pPr lvl="1"/>
            <a:r>
              <a:rPr lang="en-US" sz="2900" dirty="0"/>
              <a:t>Government employees </a:t>
            </a:r>
          </a:p>
          <a:p>
            <a:pPr lvl="1"/>
            <a:r>
              <a:rPr lang="en-US" sz="2900" dirty="0"/>
              <a:t>Trustees </a:t>
            </a:r>
          </a:p>
          <a:p>
            <a:pPr lvl="1"/>
            <a:r>
              <a:rPr lang="en-US" sz="2900" dirty="0"/>
              <a:t>Executors</a:t>
            </a:r>
          </a:p>
          <a:p>
            <a:pPr lvl="1"/>
            <a:r>
              <a:rPr lang="en-US" sz="2900" dirty="0"/>
              <a:t>Those with power of attorney</a:t>
            </a:r>
          </a:p>
          <a:p>
            <a:pPr lvl="1"/>
            <a:endParaRPr lang="en-US" sz="2400" dirty="0"/>
          </a:p>
          <a:p>
            <a:pPr eaLnBrk="1" hangingPunct="1"/>
            <a:r>
              <a:rPr lang="en-US" sz="3400" dirty="0"/>
              <a:t>General requirements for licensure:</a:t>
            </a:r>
          </a:p>
          <a:p>
            <a:pPr lvl="1" eaLnBrk="1" hangingPunct="1"/>
            <a:r>
              <a:rPr lang="en-US" sz="2900" dirty="0"/>
              <a:t>Minimum age  </a:t>
            </a:r>
          </a:p>
          <a:p>
            <a:pPr lvl="1" eaLnBrk="1" hangingPunct="1"/>
            <a:r>
              <a:rPr lang="en-US" sz="2900" dirty="0"/>
              <a:t>High school diploma </a:t>
            </a:r>
          </a:p>
          <a:p>
            <a:pPr lvl="1" eaLnBrk="1" hangingPunct="1"/>
            <a:r>
              <a:rPr lang="en-US" sz="2900" dirty="0"/>
              <a:t>Good reputation</a:t>
            </a:r>
          </a:p>
          <a:p>
            <a:pPr lvl="1" eaLnBrk="1" hangingPunct="1"/>
            <a:r>
              <a:rPr lang="en-US" sz="2900" dirty="0" err="1"/>
              <a:t>Prelicensing</a:t>
            </a:r>
            <a:r>
              <a:rPr lang="en-US" sz="2900" dirty="0"/>
              <a:t> education requirement</a:t>
            </a:r>
          </a:p>
          <a:p>
            <a:pPr lvl="1" eaLnBrk="1" hangingPunct="1"/>
            <a:r>
              <a:rPr lang="en-US" sz="2900" dirty="0"/>
              <a:t>Pass state licensing exam</a:t>
            </a:r>
          </a:p>
          <a:p>
            <a:pPr lvl="1" eaLnBrk="1" hangingPunct="1"/>
            <a:r>
              <a:rPr lang="en-US" sz="2900" dirty="0"/>
              <a:t>Minimum experience (for broker’s license)</a:t>
            </a:r>
          </a:p>
        </p:txBody>
      </p:sp>
      <p:sp>
        <p:nvSpPr>
          <p:cNvPr id="4" name="Slide Number Placeholder 5"/>
          <p:cNvSpPr>
            <a:spLocks noGrp="1"/>
          </p:cNvSpPr>
          <p:nvPr>
            <p:ph type="sldNum" sz="quarter" idx="12"/>
          </p:nvPr>
        </p:nvSpPr>
        <p:spPr/>
        <p:txBody>
          <a:bodyPr/>
          <a:lstStyle/>
          <a:p>
            <a:pPr>
              <a:defRPr/>
            </a:pPr>
            <a:fld id="{2BDDF079-E84C-42F7-B49E-4B486896CB5C}" type="slidenum">
              <a:rPr lang="en-US" altLang="en-US"/>
              <a:pPr>
                <a:defRPr/>
              </a:pPr>
              <a:t>17</a:t>
            </a:fld>
            <a:endParaRPr lang="en-US" altLang="en-US"/>
          </a:p>
        </p:txBody>
      </p:sp>
      <p:sp>
        <p:nvSpPr>
          <p:cNvPr id="2" name="Footer Placeholder 1">
            <a:extLst>
              <a:ext uri="{FF2B5EF4-FFF2-40B4-BE49-F238E27FC236}">
                <a16:creationId xmlns:a16="http://schemas.microsoft.com/office/drawing/2014/main" id="{AB5AD046-0043-8E3C-F76C-71CBB72FD95A}"/>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19100" y="288925"/>
            <a:ext cx="8610600" cy="1216025"/>
          </a:xfrm>
        </p:spPr>
        <p:txBody>
          <a:bodyPr/>
          <a:lstStyle/>
          <a:p>
            <a:pPr eaLnBrk="1" hangingPunct="1"/>
            <a:r>
              <a:rPr lang="en-US" sz="3600"/>
              <a:t>Industry Certifications or Designations</a:t>
            </a:r>
          </a:p>
        </p:txBody>
      </p:sp>
      <p:sp>
        <p:nvSpPr>
          <p:cNvPr id="50179" name="Rectangle 3"/>
          <p:cNvSpPr>
            <a:spLocks noGrp="1" noChangeArrowheads="1"/>
          </p:cNvSpPr>
          <p:nvPr>
            <p:ph idx="1"/>
          </p:nvPr>
        </p:nvSpPr>
        <p:spPr>
          <a:xfrm>
            <a:off x="457200" y="1752600"/>
            <a:ext cx="8153400" cy="4006850"/>
          </a:xfrm>
        </p:spPr>
        <p:txBody>
          <a:bodyPr/>
          <a:lstStyle/>
          <a:p>
            <a:pPr eaLnBrk="1" hangingPunct="1"/>
            <a:r>
              <a:rPr lang="en-US" sz="2800" dirty="0"/>
              <a:t>Realtor® or Realtor-Associate®:  </a:t>
            </a:r>
          </a:p>
          <a:p>
            <a:pPr lvl="1"/>
            <a:r>
              <a:rPr lang="en-US" sz="2400" dirty="0"/>
              <a:t>Local association</a:t>
            </a:r>
          </a:p>
          <a:p>
            <a:pPr lvl="1"/>
            <a:r>
              <a:rPr lang="en-US" sz="2400" dirty="0"/>
              <a:t>National Association of Realtors</a:t>
            </a:r>
          </a:p>
          <a:p>
            <a:pPr lvl="1"/>
            <a:endParaRPr lang="en-US" sz="2400" dirty="0"/>
          </a:p>
          <a:p>
            <a:pPr eaLnBrk="1" hangingPunct="1"/>
            <a:r>
              <a:rPr lang="en-US" sz="2800" dirty="0"/>
              <a:t>CCIM: Certified Commercial Investment Member</a:t>
            </a:r>
          </a:p>
          <a:p>
            <a:pPr eaLnBrk="1" hangingPunct="1"/>
            <a:endParaRPr lang="en-US" sz="2800" dirty="0"/>
          </a:p>
          <a:p>
            <a:pPr eaLnBrk="1" hangingPunct="1"/>
            <a:r>
              <a:rPr lang="en-US" sz="2800" dirty="0"/>
              <a:t>SIOR: Society of Industrial and Office Realtors</a:t>
            </a:r>
          </a:p>
          <a:p>
            <a:pPr eaLnBrk="1" hangingPunct="1">
              <a:buFont typeface="Wingdings" pitchFamily="2" charset="2"/>
              <a:buNone/>
            </a:pPr>
            <a:endParaRPr lang="en-US" sz="2800" dirty="0"/>
          </a:p>
        </p:txBody>
      </p:sp>
      <p:sp>
        <p:nvSpPr>
          <p:cNvPr id="4" name="Slide Number Placeholder 5"/>
          <p:cNvSpPr>
            <a:spLocks noGrp="1"/>
          </p:cNvSpPr>
          <p:nvPr>
            <p:ph type="sldNum" sz="quarter" idx="12"/>
          </p:nvPr>
        </p:nvSpPr>
        <p:spPr/>
        <p:txBody>
          <a:bodyPr/>
          <a:lstStyle/>
          <a:p>
            <a:pPr>
              <a:defRPr/>
            </a:pPr>
            <a:fld id="{316F0CC3-1C1C-4F29-AECE-18E9BEE5DC0B}" type="slidenum">
              <a:rPr lang="en-US" altLang="en-US"/>
              <a:pPr>
                <a:defRPr/>
              </a:pPr>
              <a:t>18</a:t>
            </a:fld>
            <a:endParaRPr lang="en-US" altLang="en-US"/>
          </a:p>
        </p:txBody>
      </p:sp>
      <p:sp>
        <p:nvSpPr>
          <p:cNvPr id="2" name="Footer Placeholder 1">
            <a:extLst>
              <a:ext uri="{FF2B5EF4-FFF2-40B4-BE49-F238E27FC236}">
                <a16:creationId xmlns:a16="http://schemas.microsoft.com/office/drawing/2014/main" id="{993430E3-CB27-8994-FDB1-291A21DCFB6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2BE3-3F8E-4146-9733-DBA8E21B9989}"/>
              </a:ext>
            </a:extLst>
          </p:cNvPr>
          <p:cNvSpPr>
            <a:spLocks noGrp="1"/>
          </p:cNvSpPr>
          <p:nvPr>
            <p:ph type="title"/>
          </p:nvPr>
        </p:nvSpPr>
        <p:spPr/>
        <p:txBody>
          <a:bodyPr/>
          <a:lstStyle/>
          <a:p>
            <a:r>
              <a:rPr lang="en-US" dirty="0"/>
              <a:t>How is </a:t>
            </a:r>
            <a:r>
              <a:rPr lang="en-US" dirty="0" err="1"/>
              <a:t>Comkmercial</a:t>
            </a:r>
            <a:r>
              <a:rPr lang="en-US" dirty="0"/>
              <a:t> Brokerage Different?</a:t>
            </a:r>
          </a:p>
        </p:txBody>
      </p:sp>
      <p:sp>
        <p:nvSpPr>
          <p:cNvPr id="3" name="Content Placeholder 2">
            <a:extLst>
              <a:ext uri="{FF2B5EF4-FFF2-40B4-BE49-F238E27FC236}">
                <a16:creationId xmlns:a16="http://schemas.microsoft.com/office/drawing/2014/main" id="{85B90FDD-F33A-42CB-A91C-2D16236A4FCA}"/>
              </a:ext>
            </a:extLst>
          </p:cNvPr>
          <p:cNvSpPr>
            <a:spLocks noGrp="1"/>
          </p:cNvSpPr>
          <p:nvPr>
            <p:ph idx="1"/>
          </p:nvPr>
        </p:nvSpPr>
        <p:spPr/>
        <p:txBody>
          <a:bodyPr>
            <a:normAutofit lnSpcReduction="10000"/>
          </a:bodyPr>
          <a:lstStyle/>
          <a:p>
            <a:r>
              <a:rPr lang="en-US" dirty="0"/>
              <a:t>Much more emphasis on financial concerns</a:t>
            </a:r>
          </a:p>
          <a:p>
            <a:pPr lvl="1"/>
            <a:r>
              <a:rPr lang="en-US" dirty="0"/>
              <a:t>Income and expense details</a:t>
            </a:r>
          </a:p>
          <a:p>
            <a:pPr lvl="1"/>
            <a:r>
              <a:rPr lang="en-US" dirty="0"/>
              <a:t>Construction of and interpretation of proformas</a:t>
            </a:r>
          </a:p>
          <a:p>
            <a:r>
              <a:rPr lang="en-US" dirty="0"/>
              <a:t>More contracts involved, and more complex</a:t>
            </a:r>
          </a:p>
          <a:p>
            <a:pPr lvl="1"/>
            <a:r>
              <a:rPr lang="en-US" dirty="0"/>
              <a:t>Commercial Leases</a:t>
            </a:r>
          </a:p>
          <a:p>
            <a:pPr lvl="1"/>
            <a:r>
              <a:rPr lang="en-US" dirty="0"/>
              <a:t>Tenant analysis and relations</a:t>
            </a:r>
          </a:p>
          <a:p>
            <a:pPr lvl="1"/>
            <a:r>
              <a:rPr lang="en-US" dirty="0"/>
              <a:t>Property service contracts</a:t>
            </a:r>
          </a:p>
          <a:p>
            <a:r>
              <a:rPr lang="en-US" dirty="0"/>
              <a:t>More complex and sophisticated negotiations</a:t>
            </a:r>
          </a:p>
          <a:p>
            <a:pPr lvl="1"/>
            <a:r>
              <a:rPr lang="en-US" dirty="0"/>
              <a:t>More experienced buyers and sellers</a:t>
            </a:r>
          </a:p>
          <a:p>
            <a:pPr lvl="1"/>
            <a:r>
              <a:rPr lang="en-US" dirty="0"/>
              <a:t>More complex issues</a:t>
            </a:r>
          </a:p>
          <a:p>
            <a:pPr lvl="1"/>
            <a:r>
              <a:rPr lang="en-US" dirty="0"/>
              <a:t>More at stake in each deal</a:t>
            </a:r>
          </a:p>
          <a:p>
            <a:pPr marL="457200" lvl="1" indent="0">
              <a:buNone/>
            </a:pPr>
            <a:endParaRPr lang="en-US" dirty="0"/>
          </a:p>
          <a:p>
            <a:endParaRPr lang="en-US" dirty="0"/>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7143708E-A768-43A7-980C-CE04885D09F5}"/>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5" name="Slide Number Placeholder 4">
            <a:extLst>
              <a:ext uri="{FF2B5EF4-FFF2-40B4-BE49-F238E27FC236}">
                <a16:creationId xmlns:a16="http://schemas.microsoft.com/office/drawing/2014/main" id="{8128A892-5995-4173-AB06-4500EDFBBFA8}"/>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19</a:t>
            </a:fld>
            <a:endParaRPr lang="en-US" altLang="en-US">
              <a:solidFill>
                <a:prstClr val="black">
                  <a:tint val="95000"/>
                </a:prstClr>
              </a:solidFill>
            </a:endParaRPr>
          </a:p>
        </p:txBody>
      </p:sp>
    </p:spTree>
    <p:extLst>
      <p:ext uri="{BB962C8B-B14F-4D97-AF65-F5344CB8AC3E}">
        <p14:creationId xmlns:p14="http://schemas.microsoft.com/office/powerpoint/2010/main" val="350240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a:t>What Do Brokers Do?</a:t>
            </a:r>
          </a:p>
        </p:txBody>
      </p:sp>
      <p:sp>
        <p:nvSpPr>
          <p:cNvPr id="262147" name="Rectangle 3"/>
          <p:cNvSpPr>
            <a:spLocks noGrp="1" noChangeArrowheads="1"/>
          </p:cNvSpPr>
          <p:nvPr>
            <p:ph idx="1"/>
          </p:nvPr>
        </p:nvSpPr>
        <p:spPr>
          <a:xfrm>
            <a:off x="457200" y="1524000"/>
            <a:ext cx="8229600" cy="5105400"/>
          </a:xfrm>
        </p:spPr>
        <p:txBody>
          <a:bodyPr/>
          <a:lstStyle/>
          <a:p>
            <a:pPr eaLnBrk="1" hangingPunct="1"/>
            <a:r>
              <a:rPr lang="en-US" sz="2800" dirty="0"/>
              <a:t>Bring buyers and sellers together</a:t>
            </a:r>
          </a:p>
          <a:p>
            <a:pPr lvl="1" eaLnBrk="1" hangingPunct="1"/>
            <a:r>
              <a:rPr lang="en-US" sz="2400" dirty="0"/>
              <a:t>In real estate needs</a:t>
            </a:r>
          </a:p>
          <a:p>
            <a:pPr lvl="1" eaLnBrk="1" hangingPunct="1"/>
            <a:r>
              <a:rPr lang="en-US" sz="2400" dirty="0"/>
              <a:t>Physically</a:t>
            </a:r>
          </a:p>
          <a:p>
            <a:pPr lvl="1" eaLnBrk="1" hangingPunct="1"/>
            <a:r>
              <a:rPr lang="en-US" sz="2400" dirty="0"/>
              <a:t>Emotionally</a:t>
            </a:r>
          </a:p>
          <a:p>
            <a:pPr eaLnBrk="1" hangingPunct="1"/>
            <a:r>
              <a:rPr lang="en-US" sz="2800" dirty="0"/>
              <a:t>Collect commission for a successful transaction</a:t>
            </a:r>
          </a:p>
          <a:p>
            <a:pPr lvl="1" eaLnBrk="1" hangingPunct="1"/>
            <a:r>
              <a:rPr lang="en-US" sz="2400" dirty="0"/>
              <a:t>Normally, percentage of price</a:t>
            </a:r>
          </a:p>
          <a:p>
            <a:pPr lvl="1"/>
            <a:r>
              <a:rPr lang="en-US" sz="2400" dirty="0"/>
              <a:t>Rarely, net commission: actual price less target price</a:t>
            </a:r>
          </a:p>
          <a:p>
            <a:pPr lvl="1" eaLnBrk="1" hangingPunct="1"/>
            <a:endParaRPr lang="en-US" sz="2400" dirty="0"/>
          </a:p>
        </p:txBody>
      </p:sp>
      <p:sp>
        <p:nvSpPr>
          <p:cNvPr id="4" name="Slide Number Placeholder 5"/>
          <p:cNvSpPr>
            <a:spLocks noGrp="1"/>
          </p:cNvSpPr>
          <p:nvPr>
            <p:ph type="sldNum" sz="quarter" idx="12"/>
          </p:nvPr>
        </p:nvSpPr>
        <p:spPr/>
        <p:txBody>
          <a:bodyPr/>
          <a:lstStyle/>
          <a:p>
            <a:pPr>
              <a:defRPr/>
            </a:pPr>
            <a:fld id="{B07413CD-8046-46BC-8242-55F0F30B0FF9}" type="slidenum">
              <a:rPr lang="en-US" altLang="en-US"/>
              <a:pPr>
                <a:defRPr/>
              </a:pPr>
              <a:t>2</a:t>
            </a:fld>
            <a:endParaRPr lang="en-US" altLang="en-US"/>
          </a:p>
        </p:txBody>
      </p:sp>
      <p:sp>
        <p:nvSpPr>
          <p:cNvPr id="2" name="Footer Placeholder 1">
            <a:extLst>
              <a:ext uri="{FF2B5EF4-FFF2-40B4-BE49-F238E27FC236}">
                <a16:creationId xmlns:a16="http://schemas.microsoft.com/office/drawing/2014/main" id="{9A8B63EB-2EA4-36C6-AC5D-5A9E03B0D5DD}"/>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2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81060" cy="1252728"/>
          </a:xfrm>
        </p:spPr>
        <p:txBody>
          <a:bodyPr>
            <a:normAutofit/>
          </a:bodyPr>
          <a:lstStyle/>
          <a:p>
            <a:r>
              <a:rPr lang="en-US" dirty="0"/>
              <a:t>Segmentation Examples in Real Estate Brokerage Markets</a:t>
            </a:r>
          </a:p>
        </p:txBody>
      </p:sp>
      <p:sp>
        <p:nvSpPr>
          <p:cNvPr id="3" name="Content Placeholder 2"/>
          <p:cNvSpPr>
            <a:spLocks noGrp="1"/>
          </p:cNvSpPr>
          <p:nvPr>
            <p:ph idx="1"/>
          </p:nvPr>
        </p:nvSpPr>
        <p:spPr>
          <a:xfrm>
            <a:off x="304800" y="1775191"/>
            <a:ext cx="8839200" cy="4625609"/>
          </a:xfrm>
        </p:spPr>
        <p:txBody>
          <a:bodyPr>
            <a:normAutofit/>
          </a:bodyPr>
          <a:lstStyle/>
          <a:p>
            <a:r>
              <a:rPr lang="en-US" dirty="0"/>
              <a:t>Residential</a:t>
            </a:r>
          </a:p>
          <a:p>
            <a:pPr lvl="1"/>
            <a:r>
              <a:rPr lang="en-US" dirty="0"/>
              <a:t>Condo vs single family</a:t>
            </a:r>
          </a:p>
          <a:p>
            <a:pPr lvl="1"/>
            <a:r>
              <a:rPr lang="en-US" dirty="0"/>
              <a:t>Specific neighborhoods</a:t>
            </a:r>
          </a:p>
          <a:p>
            <a:pPr lvl="1"/>
            <a:r>
              <a:rPr lang="en-US" dirty="0"/>
              <a:t>Vacation and second homes vs primary homes</a:t>
            </a:r>
          </a:p>
          <a:p>
            <a:r>
              <a:rPr lang="en-US" dirty="0"/>
              <a:t>Non-residential</a:t>
            </a:r>
          </a:p>
          <a:p>
            <a:pPr lvl="1"/>
            <a:r>
              <a:rPr lang="en-US" dirty="0"/>
              <a:t>Property type: retail, office, industrial, apartments</a:t>
            </a:r>
          </a:p>
          <a:p>
            <a:pPr lvl="1"/>
            <a:r>
              <a:rPr lang="en-US" dirty="0"/>
              <a:t>Scale and firm size </a:t>
            </a:r>
          </a:p>
          <a:p>
            <a:pPr lvl="1"/>
            <a:r>
              <a:rPr lang="en-US" dirty="0"/>
              <a:t>Geography:  local, regional, national, international</a:t>
            </a:r>
          </a:p>
        </p:txBody>
      </p:sp>
      <p:sp>
        <p:nvSpPr>
          <p:cNvPr id="4" name="Slide Number Placeholder 3"/>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20</a:t>
            </a:fld>
            <a:endParaRPr lang="en-US" altLang="en-US">
              <a:solidFill>
                <a:prstClr val="black">
                  <a:tint val="95000"/>
                </a:prstClr>
              </a:solidFill>
            </a:endParaRPr>
          </a:p>
        </p:txBody>
      </p:sp>
      <p:sp>
        <p:nvSpPr>
          <p:cNvPr id="5" name="Footer Placeholder 4">
            <a:extLst>
              <a:ext uri="{FF2B5EF4-FFF2-40B4-BE49-F238E27FC236}">
                <a16:creationId xmlns:a16="http://schemas.microsoft.com/office/drawing/2014/main" id="{E80A10BC-1143-55F7-6F20-10F4F44355E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147520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44500" y="250825"/>
            <a:ext cx="8610600" cy="1216025"/>
          </a:xfrm>
        </p:spPr>
        <p:txBody>
          <a:bodyPr/>
          <a:lstStyle/>
          <a:p>
            <a:pPr eaLnBrk="1" hangingPunct="1"/>
            <a:r>
              <a:rPr lang="en-US" sz="3600" dirty="0"/>
              <a:t>Anti-Discrimination Laws Affecting</a:t>
            </a:r>
            <a:br>
              <a:rPr lang="en-US" sz="3600" dirty="0"/>
            </a:br>
            <a:r>
              <a:rPr lang="en-US" sz="3600" dirty="0"/>
              <a:t>Real Estate Services</a:t>
            </a:r>
          </a:p>
        </p:txBody>
      </p:sp>
      <p:sp>
        <p:nvSpPr>
          <p:cNvPr id="52227" name="Rectangle 3"/>
          <p:cNvSpPr>
            <a:spLocks noGrp="1" noChangeArrowheads="1"/>
          </p:cNvSpPr>
          <p:nvPr>
            <p:ph idx="1"/>
          </p:nvPr>
        </p:nvSpPr>
        <p:spPr>
          <a:xfrm>
            <a:off x="457200" y="1524000"/>
            <a:ext cx="8229600" cy="5029200"/>
          </a:xfrm>
        </p:spPr>
        <p:txBody>
          <a:bodyPr>
            <a:normAutofit fontScale="92500" lnSpcReduction="10000"/>
          </a:bodyPr>
          <a:lstStyle/>
          <a:p>
            <a:pPr marL="0" indent="0" eaLnBrk="1" hangingPunct="1">
              <a:lnSpc>
                <a:spcPct val="120000"/>
              </a:lnSpc>
              <a:buFont typeface="Wingdings" pitchFamily="2" charset="2"/>
              <a:buNone/>
            </a:pPr>
            <a:r>
              <a:rPr lang="en-US" sz="2800" dirty="0"/>
              <a:t>Title VIII of the Civil Rights Act of 1968 prohibits discrimination by race, color, religion, national origin, sex, familial status, and handicap, including:</a:t>
            </a:r>
          </a:p>
          <a:p>
            <a:pPr marL="0" indent="0" eaLnBrk="1" hangingPunct="1">
              <a:lnSpc>
                <a:spcPct val="120000"/>
              </a:lnSpc>
            </a:pPr>
            <a:r>
              <a:rPr lang="en-US" sz="2800" dirty="0"/>
              <a:t>  Refusing to rent or sell</a:t>
            </a:r>
          </a:p>
          <a:p>
            <a:pPr marL="0" indent="0" eaLnBrk="1" hangingPunct="1">
              <a:lnSpc>
                <a:spcPct val="120000"/>
              </a:lnSpc>
            </a:pPr>
            <a:r>
              <a:rPr lang="en-US" sz="2800" dirty="0"/>
              <a:t>  Offering different terms and conditions</a:t>
            </a:r>
          </a:p>
          <a:p>
            <a:pPr marL="0" indent="0" eaLnBrk="1" hangingPunct="1">
              <a:lnSpc>
                <a:spcPct val="120000"/>
              </a:lnSpc>
            </a:pPr>
            <a:r>
              <a:rPr lang="en-US" sz="2800" dirty="0"/>
              <a:t>  Selective advertising</a:t>
            </a:r>
          </a:p>
          <a:p>
            <a:pPr marL="0" indent="0" eaLnBrk="1" hangingPunct="1">
              <a:lnSpc>
                <a:spcPct val="120000"/>
              </a:lnSpc>
            </a:pPr>
            <a:r>
              <a:rPr lang="en-US" sz="2800" dirty="0"/>
              <a:t>  “Blockbusting”</a:t>
            </a:r>
          </a:p>
          <a:p>
            <a:pPr marL="0" indent="0" eaLnBrk="1" hangingPunct="1">
              <a:lnSpc>
                <a:spcPct val="120000"/>
              </a:lnSpc>
            </a:pPr>
            <a:r>
              <a:rPr lang="en-US" sz="2800" dirty="0"/>
              <a:t>  Denying home loans</a:t>
            </a:r>
          </a:p>
          <a:p>
            <a:pPr marL="0" indent="0" eaLnBrk="1" hangingPunct="1">
              <a:lnSpc>
                <a:spcPct val="120000"/>
              </a:lnSpc>
            </a:pPr>
            <a:r>
              <a:rPr lang="en-US" sz="2800" dirty="0"/>
              <a:t>  Denying real estate services</a:t>
            </a:r>
          </a:p>
          <a:p>
            <a:pPr marL="0" indent="0" eaLnBrk="1" hangingPunct="1">
              <a:lnSpc>
                <a:spcPct val="120000"/>
              </a:lnSpc>
            </a:pPr>
            <a:r>
              <a:rPr lang="en-US" sz="2800" dirty="0"/>
              <a:t>  Coercing, intimidating or interfering with exercise of these rights</a:t>
            </a:r>
          </a:p>
        </p:txBody>
      </p:sp>
      <p:sp>
        <p:nvSpPr>
          <p:cNvPr id="4" name="Slide Number Placeholder 5"/>
          <p:cNvSpPr>
            <a:spLocks noGrp="1"/>
          </p:cNvSpPr>
          <p:nvPr>
            <p:ph type="sldNum" sz="quarter" idx="12"/>
          </p:nvPr>
        </p:nvSpPr>
        <p:spPr/>
        <p:txBody>
          <a:bodyPr/>
          <a:lstStyle/>
          <a:p>
            <a:pPr>
              <a:defRPr/>
            </a:pPr>
            <a:fld id="{60DC7136-FF8E-411C-AD6A-A13A8542AE79}" type="slidenum">
              <a:rPr lang="en-US" altLang="en-US"/>
              <a:pPr>
                <a:defRPr/>
              </a:pPr>
              <a:t>21</a:t>
            </a:fld>
            <a:endParaRPr lang="en-US" altLang="en-US"/>
          </a:p>
        </p:txBody>
      </p:sp>
      <p:sp>
        <p:nvSpPr>
          <p:cNvPr id="2" name="Footer Placeholder 1">
            <a:extLst>
              <a:ext uri="{FF2B5EF4-FFF2-40B4-BE49-F238E27FC236}">
                <a16:creationId xmlns:a16="http://schemas.microsoft.com/office/drawing/2014/main" id="{733D0D3B-0499-7E7A-3DCB-2EE66882B649}"/>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9100" y="212725"/>
            <a:ext cx="8610600" cy="1216025"/>
          </a:xfrm>
        </p:spPr>
        <p:txBody>
          <a:bodyPr/>
          <a:lstStyle/>
          <a:p>
            <a:pPr eaLnBrk="1" hangingPunct="1"/>
            <a:r>
              <a:rPr lang="en-US" sz="3600" dirty="0"/>
              <a:t>Anti-Discrimination Laws Affecting Real Estate Services (continued)</a:t>
            </a:r>
          </a:p>
        </p:txBody>
      </p:sp>
      <p:sp>
        <p:nvSpPr>
          <p:cNvPr id="54275" name="Rectangle 3"/>
          <p:cNvSpPr>
            <a:spLocks noGrp="1" noChangeArrowheads="1"/>
          </p:cNvSpPr>
          <p:nvPr>
            <p:ph idx="1"/>
          </p:nvPr>
        </p:nvSpPr>
        <p:spPr>
          <a:xfrm>
            <a:off x="457200" y="1673225"/>
            <a:ext cx="8229600" cy="4457700"/>
          </a:xfrm>
        </p:spPr>
        <p:txBody>
          <a:bodyPr>
            <a:normAutofit fontScale="92500"/>
          </a:bodyPr>
          <a:lstStyle/>
          <a:p>
            <a:pPr eaLnBrk="1" hangingPunct="1"/>
            <a:r>
              <a:rPr lang="en-US" sz="2800" dirty="0"/>
              <a:t>Title VIII exempted owner-occupants in 1-4 family residences</a:t>
            </a:r>
          </a:p>
          <a:p>
            <a:pPr eaLnBrk="1" hangingPunct="1"/>
            <a:r>
              <a:rPr lang="en-US" sz="2800" dirty="0"/>
              <a:t>Supreme Court overrode the exemption regarding racial discrimination (Jones v Mayer Co., 1968)</a:t>
            </a:r>
          </a:p>
          <a:p>
            <a:pPr eaLnBrk="1" hangingPunct="1"/>
            <a:r>
              <a:rPr lang="en-US" sz="2800" dirty="0"/>
              <a:t>Discrimination by familial status allowed for elderly</a:t>
            </a:r>
          </a:p>
          <a:p>
            <a:pPr lvl="1"/>
            <a:r>
              <a:rPr lang="en-US" sz="2400" dirty="0"/>
              <a:t>In a designated “elderly” residential property, can refuse occupancy to persons under age 62 or to families with children</a:t>
            </a:r>
          </a:p>
          <a:p>
            <a:pPr lvl="1"/>
            <a:r>
              <a:rPr lang="en-US" sz="2400" dirty="0"/>
              <a:t>If 80 percent of units have one occupant 55 or older, can refuse occupancy to persons under age 55.</a:t>
            </a:r>
          </a:p>
        </p:txBody>
      </p:sp>
      <p:sp>
        <p:nvSpPr>
          <p:cNvPr id="4" name="Slide Number Placeholder 5"/>
          <p:cNvSpPr>
            <a:spLocks noGrp="1"/>
          </p:cNvSpPr>
          <p:nvPr>
            <p:ph type="sldNum" sz="quarter" idx="12"/>
          </p:nvPr>
        </p:nvSpPr>
        <p:spPr/>
        <p:txBody>
          <a:bodyPr/>
          <a:lstStyle/>
          <a:p>
            <a:pPr>
              <a:defRPr/>
            </a:pPr>
            <a:fld id="{FEB9CD57-8262-4779-83EF-29DF5518FCE2}" type="slidenum">
              <a:rPr lang="en-US" altLang="en-US"/>
              <a:pPr>
                <a:defRPr/>
              </a:pPr>
              <a:t>22</a:t>
            </a:fld>
            <a:endParaRPr lang="en-US" altLang="en-US"/>
          </a:p>
        </p:txBody>
      </p:sp>
      <p:sp>
        <p:nvSpPr>
          <p:cNvPr id="2" name="Footer Placeholder 1">
            <a:extLst>
              <a:ext uri="{FF2B5EF4-FFF2-40B4-BE49-F238E27FC236}">
                <a16:creationId xmlns:a16="http://schemas.microsoft.com/office/drawing/2014/main" id="{2ADDB728-082A-779D-F092-D1FD05DB210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31800" y="238125"/>
            <a:ext cx="8610600" cy="1216025"/>
          </a:xfrm>
        </p:spPr>
        <p:txBody>
          <a:bodyPr/>
          <a:lstStyle/>
          <a:p>
            <a:pPr eaLnBrk="1" hangingPunct="1"/>
            <a:r>
              <a:rPr lang="en-US" sz="3600"/>
              <a:t>Growth Areas in Real Estate Brokerage</a:t>
            </a:r>
          </a:p>
        </p:txBody>
      </p:sp>
      <p:sp>
        <p:nvSpPr>
          <p:cNvPr id="56323" name="Rectangle 3"/>
          <p:cNvSpPr>
            <a:spLocks noGrp="1" noChangeArrowheads="1"/>
          </p:cNvSpPr>
          <p:nvPr>
            <p:ph idx="1"/>
          </p:nvPr>
        </p:nvSpPr>
        <p:spPr>
          <a:xfrm>
            <a:off x="457200" y="1447800"/>
            <a:ext cx="8229600" cy="4530725"/>
          </a:xfrm>
        </p:spPr>
        <p:txBody>
          <a:bodyPr/>
          <a:lstStyle/>
          <a:p>
            <a:pPr eaLnBrk="1" hangingPunct="1"/>
            <a:r>
              <a:rPr lang="en-US" sz="2800" dirty="0"/>
              <a:t>Internet Marketing</a:t>
            </a:r>
          </a:p>
          <a:p>
            <a:pPr lvl="1" eaLnBrk="1" hangingPunct="1"/>
            <a:r>
              <a:rPr lang="en-US" sz="2400" dirty="0"/>
              <a:t>Residential</a:t>
            </a:r>
          </a:p>
          <a:p>
            <a:pPr lvl="2">
              <a:buNone/>
            </a:pPr>
            <a:r>
              <a:rPr lang="en-US" dirty="0">
                <a:solidFill>
                  <a:srgbClr val="39639D"/>
                </a:solidFill>
                <a:hlinkClick r:id="rId3">
                  <a:extLst>
                    <a:ext uri="{A12FA001-AC4F-418D-AE19-62706E023703}">
                      <ahyp:hlinkClr xmlns:ahyp="http://schemas.microsoft.com/office/drawing/2018/hyperlinkcolor" val="tx"/>
                    </a:ext>
                  </a:extLst>
                </a:hlinkClick>
              </a:rPr>
              <a:t>www.zillow.com</a:t>
            </a:r>
          </a:p>
          <a:p>
            <a:pPr lvl="2" eaLnBrk="1" hangingPunct="1">
              <a:buFont typeface="Wingdings" pitchFamily="2" charset="2"/>
              <a:buNone/>
            </a:pPr>
            <a:r>
              <a:rPr lang="en-US" dirty="0">
                <a:solidFill>
                  <a:srgbClr val="39639D"/>
                </a:solidFill>
                <a:hlinkClick r:id="rId3">
                  <a:extLst>
                    <a:ext uri="{A12FA001-AC4F-418D-AE19-62706E023703}">
                      <ahyp:hlinkClr xmlns:ahyp="http://schemas.microsoft.com/office/drawing/2018/hyperlinkcolor" val="tx"/>
                    </a:ext>
                  </a:extLst>
                </a:hlinkClick>
              </a:rPr>
              <a:t>www.realtor.com</a:t>
            </a:r>
            <a:endParaRPr lang="en-US" dirty="0">
              <a:solidFill>
                <a:srgbClr val="39639D"/>
              </a:solidFill>
            </a:endParaRPr>
          </a:p>
          <a:p>
            <a:pPr lvl="1" eaLnBrk="1" hangingPunct="1"/>
            <a:r>
              <a:rPr lang="en-US" sz="2400" dirty="0"/>
              <a:t>Commercial</a:t>
            </a:r>
          </a:p>
          <a:p>
            <a:pPr lvl="2" eaLnBrk="1" hangingPunct="1">
              <a:buFont typeface="Wingdings" pitchFamily="2" charset="2"/>
              <a:buNone/>
            </a:pPr>
            <a:r>
              <a:rPr lang="en-US" dirty="0">
                <a:solidFill>
                  <a:srgbClr val="39639D"/>
                </a:solidFill>
                <a:hlinkClick r:id="rId4">
                  <a:extLst>
                    <a:ext uri="{A12FA001-AC4F-418D-AE19-62706E023703}">
                      <ahyp:hlinkClr xmlns:ahyp="http://schemas.microsoft.com/office/drawing/2018/hyperlinkcolor" val="tx"/>
                    </a:ext>
                  </a:extLst>
                </a:hlinkClick>
              </a:rPr>
              <a:t>www.costar.com</a:t>
            </a:r>
            <a:endParaRPr lang="en-US" dirty="0">
              <a:solidFill>
                <a:srgbClr val="39639D"/>
              </a:solidFill>
            </a:endParaRPr>
          </a:p>
          <a:p>
            <a:pPr lvl="2" eaLnBrk="1" hangingPunct="1">
              <a:buFont typeface="Wingdings" pitchFamily="2" charset="2"/>
              <a:buNone/>
            </a:pPr>
            <a:r>
              <a:rPr lang="en-US" dirty="0">
                <a:solidFill>
                  <a:srgbClr val="39639D"/>
                </a:solidFill>
                <a:hlinkClick r:id="rId5">
                  <a:extLst>
                    <a:ext uri="{A12FA001-AC4F-418D-AE19-62706E023703}">
                      <ahyp:hlinkClr xmlns:ahyp="http://schemas.microsoft.com/office/drawing/2018/hyperlinkcolor" val="tx"/>
                    </a:ext>
                  </a:extLst>
                </a:hlinkClick>
              </a:rPr>
              <a:t>www.loopnet.com</a:t>
            </a:r>
            <a:endParaRPr lang="en-US" dirty="0">
              <a:solidFill>
                <a:srgbClr val="39639D"/>
              </a:solidFill>
            </a:endParaRPr>
          </a:p>
          <a:p>
            <a:pPr eaLnBrk="1" hangingPunct="1"/>
            <a:r>
              <a:rPr lang="en-US" sz="2800" dirty="0"/>
              <a:t>International brokerage</a:t>
            </a:r>
          </a:p>
          <a:p>
            <a:pPr lvl="1" eaLnBrk="1" hangingPunct="1"/>
            <a:r>
              <a:rPr lang="en-US" sz="2400" dirty="0"/>
              <a:t>Foreign purchases in the United States</a:t>
            </a:r>
          </a:p>
          <a:p>
            <a:pPr lvl="1" eaLnBrk="1" hangingPunct="1"/>
            <a:r>
              <a:rPr lang="en-US" sz="2400" dirty="0"/>
              <a:t>U.S. interests purchasing abroad</a:t>
            </a:r>
          </a:p>
        </p:txBody>
      </p:sp>
      <p:sp>
        <p:nvSpPr>
          <p:cNvPr id="4" name="Slide Number Placeholder 5"/>
          <p:cNvSpPr>
            <a:spLocks noGrp="1"/>
          </p:cNvSpPr>
          <p:nvPr>
            <p:ph type="sldNum" sz="quarter" idx="12"/>
          </p:nvPr>
        </p:nvSpPr>
        <p:spPr/>
        <p:txBody>
          <a:bodyPr/>
          <a:lstStyle/>
          <a:p>
            <a:pPr>
              <a:defRPr/>
            </a:pPr>
            <a:fld id="{40915C7F-7AAF-4DDC-97B7-03AFA52390EB}" type="slidenum">
              <a:rPr lang="en-US" altLang="en-US"/>
              <a:pPr>
                <a:defRPr/>
              </a:pPr>
              <a:t>23</a:t>
            </a:fld>
            <a:endParaRPr lang="en-US" altLang="en-US"/>
          </a:p>
        </p:txBody>
      </p:sp>
      <p:sp>
        <p:nvSpPr>
          <p:cNvPr id="2" name="Footer Placeholder 1">
            <a:extLst>
              <a:ext uri="{FF2B5EF4-FFF2-40B4-BE49-F238E27FC236}">
                <a16:creationId xmlns:a16="http://schemas.microsoft.com/office/drawing/2014/main" id="{C904FA53-52C1-2A6D-40C2-F0D1BF425A9A}"/>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a:t>Listing Contracts</a:t>
            </a:r>
          </a:p>
        </p:txBody>
      </p:sp>
      <p:sp>
        <p:nvSpPr>
          <p:cNvPr id="14339" name="Rectangle 3"/>
          <p:cNvSpPr>
            <a:spLocks noGrp="1" noChangeArrowheads="1"/>
          </p:cNvSpPr>
          <p:nvPr>
            <p:ph idx="1"/>
          </p:nvPr>
        </p:nvSpPr>
        <p:spPr>
          <a:xfrm>
            <a:off x="457200" y="1775191"/>
            <a:ext cx="8229600" cy="4625609"/>
          </a:xfrm>
        </p:spPr>
        <p:txBody>
          <a:bodyPr>
            <a:normAutofit lnSpcReduction="10000"/>
          </a:bodyPr>
          <a:lstStyle/>
          <a:p>
            <a:pPr eaLnBrk="1" hangingPunct="1"/>
            <a:r>
              <a:rPr lang="en-US" sz="2800" dirty="0"/>
              <a:t>A broker earns a commission by finding a ready, willing and able buyer for the specified price and terms</a:t>
            </a:r>
          </a:p>
          <a:p>
            <a:pPr eaLnBrk="1" hangingPunct="1"/>
            <a:endParaRPr lang="en-US" sz="2800" dirty="0"/>
          </a:p>
          <a:p>
            <a:pPr eaLnBrk="1" hangingPunct="1"/>
            <a:r>
              <a:rPr lang="en-US" sz="2800" dirty="0"/>
              <a:t>Types of contracts</a:t>
            </a:r>
          </a:p>
          <a:p>
            <a:pPr lvl="1" eaLnBrk="1" hangingPunct="1"/>
            <a:r>
              <a:rPr lang="en-US" sz="2400" b="1" dirty="0"/>
              <a:t>Exclusive right of sale </a:t>
            </a:r>
            <a:r>
              <a:rPr lang="en-US" sz="2400" dirty="0"/>
              <a:t>– agent is compensated if anyone finds a buyer</a:t>
            </a:r>
          </a:p>
          <a:p>
            <a:pPr lvl="1" eaLnBrk="1" hangingPunct="1"/>
            <a:r>
              <a:rPr lang="en-US" sz="2400" b="1" dirty="0"/>
              <a:t>Exclusive agency</a:t>
            </a:r>
            <a:r>
              <a:rPr lang="en-US" sz="2400" dirty="0"/>
              <a:t> – agent is compensated if any agent finds a buyer, but not if owner does</a:t>
            </a:r>
          </a:p>
          <a:p>
            <a:pPr lvl="1" eaLnBrk="1" hangingPunct="1"/>
            <a:r>
              <a:rPr lang="en-US" sz="2400" b="1" dirty="0"/>
              <a:t>Open listing </a:t>
            </a:r>
            <a:r>
              <a:rPr lang="en-US" sz="2400" dirty="0"/>
              <a:t>– agent is compensated only by finding a buyer</a:t>
            </a:r>
          </a:p>
        </p:txBody>
      </p:sp>
      <p:sp>
        <p:nvSpPr>
          <p:cNvPr id="2" name="Footer Placeholder 1">
            <a:extLst>
              <a:ext uri="{FF2B5EF4-FFF2-40B4-BE49-F238E27FC236}">
                <a16:creationId xmlns:a16="http://schemas.microsoft.com/office/drawing/2014/main" id="{586FCE35-0EBA-5A18-F56C-0CFBD112D97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
        <p:nvSpPr>
          <p:cNvPr id="3" name="Slide Number Placeholder 2">
            <a:extLst>
              <a:ext uri="{FF2B5EF4-FFF2-40B4-BE49-F238E27FC236}">
                <a16:creationId xmlns:a16="http://schemas.microsoft.com/office/drawing/2014/main" id="{0067F526-54A8-3363-E9AA-7C872A04F16E}"/>
              </a:ext>
            </a:extLst>
          </p:cNvPr>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24</a:t>
            </a:fld>
            <a:endParaRPr lang="en-US" altLang="en-US">
              <a:solidFill>
                <a:prstClr val="black">
                  <a:tint val="95000"/>
                </a:prstClr>
              </a:solidFill>
            </a:endParaRPr>
          </a:p>
        </p:txBody>
      </p:sp>
    </p:spTree>
    <p:extLst>
      <p:ext uri="{BB962C8B-B14F-4D97-AF65-F5344CB8AC3E}">
        <p14:creationId xmlns:p14="http://schemas.microsoft.com/office/powerpoint/2010/main" val="62390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600"/>
              <a:t>Listing Contract</a:t>
            </a:r>
          </a:p>
        </p:txBody>
      </p:sp>
      <p:sp>
        <p:nvSpPr>
          <p:cNvPr id="37891" name="Rectangle 3"/>
          <p:cNvSpPr>
            <a:spLocks noGrp="1" noChangeArrowheads="1"/>
          </p:cNvSpPr>
          <p:nvPr>
            <p:ph idx="1"/>
          </p:nvPr>
        </p:nvSpPr>
        <p:spPr>
          <a:xfrm>
            <a:off x="609600" y="1584959"/>
            <a:ext cx="8077200" cy="5029200"/>
          </a:xfrm>
        </p:spPr>
        <p:txBody>
          <a:bodyPr>
            <a:normAutofit/>
          </a:bodyPr>
          <a:lstStyle/>
          <a:p>
            <a:pPr eaLnBrk="1" hangingPunct="1">
              <a:lnSpc>
                <a:spcPct val="150000"/>
              </a:lnSpc>
            </a:pPr>
            <a:r>
              <a:rPr lang="en-US" sz="2800" dirty="0"/>
              <a:t>Traditionally created special agent relationship </a:t>
            </a:r>
          </a:p>
          <a:p>
            <a:pPr eaLnBrk="1" hangingPunct="1">
              <a:lnSpc>
                <a:spcPct val="150000"/>
              </a:lnSpc>
            </a:pPr>
            <a:r>
              <a:rPr lang="en-US" sz="2800" dirty="0"/>
              <a:t>A contract for services, not for real estate</a:t>
            </a:r>
          </a:p>
          <a:p>
            <a:pPr eaLnBrk="1" hangingPunct="1">
              <a:lnSpc>
                <a:spcPct val="150000"/>
              </a:lnSpc>
            </a:pPr>
            <a:r>
              <a:rPr lang="en-US" sz="2800" dirty="0"/>
              <a:t>Usually a contract between seller and broker</a:t>
            </a:r>
          </a:p>
          <a:p>
            <a:pPr eaLnBrk="1" hangingPunct="1">
              <a:lnSpc>
                <a:spcPct val="150000"/>
              </a:lnSpc>
            </a:pPr>
            <a:r>
              <a:rPr lang="en-US" sz="2800" dirty="0"/>
              <a:t>Increasingly between buyer and broker </a:t>
            </a:r>
          </a:p>
          <a:p>
            <a:pPr eaLnBrk="1" hangingPunct="1"/>
            <a:r>
              <a:rPr lang="en-US" sz="2800" dirty="0"/>
              <a:t>Frequently has involved </a:t>
            </a:r>
            <a:r>
              <a:rPr lang="en-US" sz="2800" dirty="0" err="1"/>
              <a:t>subagency</a:t>
            </a:r>
            <a:r>
              <a:rPr lang="en-US" sz="2800" dirty="0"/>
              <a:t> through MLS </a:t>
            </a:r>
          </a:p>
          <a:p>
            <a:pPr marL="118872" indent="0" eaLnBrk="1" hangingPunct="1">
              <a:buNone/>
            </a:pPr>
            <a:r>
              <a:rPr lang="en-US" sz="2800" dirty="0"/>
              <a:t>    (MLS – Multiple Listing Service)</a:t>
            </a:r>
          </a:p>
          <a:p>
            <a:pPr eaLnBrk="1" hangingPunct="1">
              <a:lnSpc>
                <a:spcPct val="110000"/>
              </a:lnSpc>
            </a:pPr>
            <a:r>
              <a:rPr lang="en-US" sz="2800" dirty="0"/>
              <a:t>Sometimes dual agency: Agent to buyer </a:t>
            </a:r>
            <a:r>
              <a:rPr lang="en-US" sz="2800" i="1" dirty="0"/>
              <a:t>and</a:t>
            </a:r>
            <a:r>
              <a:rPr lang="en-US" sz="2800" dirty="0"/>
              <a:t> seller</a:t>
            </a:r>
          </a:p>
        </p:txBody>
      </p:sp>
      <p:sp>
        <p:nvSpPr>
          <p:cNvPr id="4" name="Slide Number Placeholder 5"/>
          <p:cNvSpPr>
            <a:spLocks noGrp="1"/>
          </p:cNvSpPr>
          <p:nvPr>
            <p:ph type="sldNum" sz="quarter" idx="12"/>
          </p:nvPr>
        </p:nvSpPr>
        <p:spPr/>
        <p:txBody>
          <a:bodyPr/>
          <a:lstStyle/>
          <a:p>
            <a:pPr>
              <a:defRPr/>
            </a:pPr>
            <a:fld id="{00F5E5B6-9714-457A-A085-A8BB65F5E234}" type="slidenum">
              <a:rPr lang="en-US" altLang="en-US"/>
              <a:pPr>
                <a:defRPr/>
              </a:pPr>
              <a:t>25</a:t>
            </a:fld>
            <a:endParaRPr lang="en-US" altLang="en-US"/>
          </a:p>
        </p:txBody>
      </p:sp>
      <p:sp>
        <p:nvSpPr>
          <p:cNvPr id="2" name="Footer Placeholder 1">
            <a:extLst>
              <a:ext uri="{FF2B5EF4-FFF2-40B4-BE49-F238E27FC236}">
                <a16:creationId xmlns:a16="http://schemas.microsoft.com/office/drawing/2014/main" id="{A5874B49-8666-5D79-C5C6-6A55C54A0CCF}"/>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600"/>
              <a:t>Innovations in Brokerage</a:t>
            </a:r>
          </a:p>
        </p:txBody>
      </p:sp>
      <p:sp>
        <p:nvSpPr>
          <p:cNvPr id="58371" name="Rectangle 3"/>
          <p:cNvSpPr>
            <a:spLocks noGrp="1" noChangeArrowheads="1"/>
          </p:cNvSpPr>
          <p:nvPr>
            <p:ph idx="1"/>
          </p:nvPr>
        </p:nvSpPr>
        <p:spPr/>
        <p:txBody>
          <a:bodyPr/>
          <a:lstStyle/>
          <a:p>
            <a:pPr eaLnBrk="1" hangingPunct="1">
              <a:lnSpc>
                <a:spcPct val="150000"/>
              </a:lnSpc>
            </a:pPr>
            <a:r>
              <a:rPr lang="en-US" sz="2800" dirty="0"/>
              <a:t>Buyer brokerage</a:t>
            </a:r>
          </a:p>
          <a:p>
            <a:pPr eaLnBrk="1" hangingPunct="1"/>
            <a:r>
              <a:rPr lang="en-US" sz="2800" dirty="0"/>
              <a:t>“Unbundling” of brokerage services</a:t>
            </a:r>
          </a:p>
          <a:p>
            <a:pPr lvl="1" eaLnBrk="1" hangingPunct="1"/>
            <a:r>
              <a:rPr lang="en-US" sz="2400" dirty="0"/>
              <a:t>Advertising</a:t>
            </a:r>
          </a:p>
          <a:p>
            <a:pPr lvl="1" eaLnBrk="1" hangingPunct="1"/>
            <a:r>
              <a:rPr lang="en-US" sz="2400" dirty="0"/>
              <a:t>Document preparation</a:t>
            </a:r>
          </a:p>
          <a:p>
            <a:pPr lvl="1" eaLnBrk="1" hangingPunct="1"/>
            <a:r>
              <a:rPr lang="en-US" sz="2400" dirty="0"/>
              <a:t>Administration of transactions</a:t>
            </a:r>
          </a:p>
          <a:p>
            <a:pPr eaLnBrk="1" hangingPunct="1">
              <a:lnSpc>
                <a:spcPct val="150000"/>
              </a:lnSpc>
            </a:pPr>
            <a:r>
              <a:rPr lang="en-US" sz="2800" dirty="0"/>
              <a:t>Discount brokerage</a:t>
            </a:r>
          </a:p>
          <a:p>
            <a:pPr eaLnBrk="1" hangingPunct="1">
              <a:lnSpc>
                <a:spcPct val="150000"/>
              </a:lnSpc>
            </a:pPr>
            <a:r>
              <a:rPr lang="en-US" sz="2800" dirty="0"/>
              <a:t>Electronic Marketing for local brokerage firms</a:t>
            </a:r>
          </a:p>
          <a:p>
            <a:pPr lvl="1" eaLnBrk="1" hangingPunct="1">
              <a:lnSpc>
                <a:spcPct val="150000"/>
              </a:lnSpc>
              <a:buFont typeface="Wingdings" pitchFamily="2" charset="2"/>
              <a:buNone/>
            </a:pPr>
            <a:endParaRPr lang="en-US" sz="2800" dirty="0"/>
          </a:p>
          <a:p>
            <a:pPr lvl="1" eaLnBrk="1" hangingPunct="1"/>
            <a:endParaRPr lang="en-US" dirty="0"/>
          </a:p>
        </p:txBody>
      </p:sp>
      <p:sp>
        <p:nvSpPr>
          <p:cNvPr id="4" name="Slide Number Placeholder 5"/>
          <p:cNvSpPr>
            <a:spLocks noGrp="1"/>
          </p:cNvSpPr>
          <p:nvPr>
            <p:ph type="sldNum" sz="quarter" idx="12"/>
          </p:nvPr>
        </p:nvSpPr>
        <p:spPr/>
        <p:txBody>
          <a:bodyPr/>
          <a:lstStyle/>
          <a:p>
            <a:pPr>
              <a:defRPr/>
            </a:pPr>
            <a:fld id="{1AAB36BD-DEE2-4F8D-AE39-016BE426D147}" type="slidenum">
              <a:rPr lang="en-US" altLang="en-US"/>
              <a:pPr>
                <a:defRPr/>
              </a:pPr>
              <a:t>26</a:t>
            </a:fld>
            <a:endParaRPr lang="en-US" altLang="en-US"/>
          </a:p>
        </p:txBody>
      </p:sp>
      <p:sp>
        <p:nvSpPr>
          <p:cNvPr id="2" name="Footer Placeholder 1">
            <a:extLst>
              <a:ext uri="{FF2B5EF4-FFF2-40B4-BE49-F238E27FC236}">
                <a16:creationId xmlns:a16="http://schemas.microsoft.com/office/drawing/2014/main" id="{1198D83E-5EAB-106F-4D2B-CE89D10E6A0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457200" y="277813"/>
            <a:ext cx="8534400" cy="1139825"/>
          </a:xfrm>
        </p:spPr>
        <p:txBody>
          <a:bodyPr>
            <a:normAutofit fontScale="90000"/>
          </a:bodyPr>
          <a:lstStyle/>
          <a:p>
            <a:pPr eaLnBrk="1" hangingPunct="1"/>
            <a:r>
              <a:rPr lang="en-US" sz="3600"/>
              <a:t>Deriving a Gross Selling Price to Achieve a Target Net Price</a:t>
            </a:r>
          </a:p>
        </p:txBody>
      </p:sp>
      <p:sp>
        <p:nvSpPr>
          <p:cNvPr id="4" name="Slide Number Placeholder 4"/>
          <p:cNvSpPr>
            <a:spLocks noGrp="1"/>
          </p:cNvSpPr>
          <p:nvPr>
            <p:ph type="sldNum" sz="quarter" idx="12"/>
          </p:nvPr>
        </p:nvSpPr>
        <p:spPr/>
        <p:txBody>
          <a:bodyPr/>
          <a:lstStyle/>
          <a:p>
            <a:pPr>
              <a:defRPr/>
            </a:pPr>
            <a:fld id="{3727C1BB-8250-49F0-99B6-20CF50D060BC}" type="slidenum">
              <a:rPr lang="en-US" altLang="en-US"/>
              <a:pPr>
                <a:defRPr/>
              </a:pPr>
              <a:t>27</a:t>
            </a:fld>
            <a:endParaRPr lang="en-US" altLang="en-US"/>
          </a:p>
        </p:txBody>
      </p:sp>
      <p:sp>
        <p:nvSpPr>
          <p:cNvPr id="2" name="Footer Placeholder 1">
            <a:extLst>
              <a:ext uri="{FF2B5EF4-FFF2-40B4-BE49-F238E27FC236}">
                <a16:creationId xmlns:a16="http://schemas.microsoft.com/office/drawing/2014/main" id="{B2FAC10F-07CA-CF04-EFB9-3B5A45548C50}"/>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pic>
        <p:nvPicPr>
          <p:cNvPr id="5" name="Picture 4">
            <a:extLst>
              <a:ext uri="{FF2B5EF4-FFF2-40B4-BE49-F238E27FC236}">
                <a16:creationId xmlns:a16="http://schemas.microsoft.com/office/drawing/2014/main" id="{6BE13CE4-294B-44D1-8706-1F1FEF00C330}"/>
              </a:ext>
            </a:extLst>
          </p:cNvPr>
          <p:cNvPicPr>
            <a:picLocks noChangeAspect="1"/>
          </p:cNvPicPr>
          <p:nvPr/>
        </p:nvPicPr>
        <p:blipFill>
          <a:blip r:embed="rId3"/>
          <a:stretch>
            <a:fillRect/>
          </a:stretch>
        </p:blipFill>
        <p:spPr>
          <a:xfrm>
            <a:off x="209751" y="1524000"/>
            <a:ext cx="7998656" cy="48880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600"/>
              <a:t>Commission Splitting: Example</a:t>
            </a:r>
          </a:p>
        </p:txBody>
      </p:sp>
      <p:sp>
        <p:nvSpPr>
          <p:cNvPr id="16" name="Slide Number Placeholder 5"/>
          <p:cNvSpPr>
            <a:spLocks noGrp="1"/>
          </p:cNvSpPr>
          <p:nvPr>
            <p:ph type="sldNum" sz="quarter" idx="12"/>
          </p:nvPr>
        </p:nvSpPr>
        <p:spPr/>
        <p:txBody>
          <a:bodyPr/>
          <a:lstStyle/>
          <a:p>
            <a:pPr>
              <a:defRPr/>
            </a:pPr>
            <a:fld id="{1A1F5A33-573A-4EC8-8D68-5BC921E99FA8}" type="slidenum">
              <a:rPr lang="en-US" altLang="en-US"/>
              <a:pPr>
                <a:defRPr/>
              </a:pPr>
              <a:t>28</a:t>
            </a:fld>
            <a:endParaRPr lang="en-US" altLang="en-US"/>
          </a:p>
        </p:txBody>
      </p:sp>
      <p:sp>
        <p:nvSpPr>
          <p:cNvPr id="64515" name="Rectangle 3"/>
          <p:cNvSpPr>
            <a:spLocks noChangeArrowheads="1"/>
          </p:cNvSpPr>
          <p:nvPr/>
        </p:nvSpPr>
        <p:spPr bwMode="auto">
          <a:xfrm>
            <a:off x="2900363" y="2381250"/>
            <a:ext cx="9144000" cy="0"/>
          </a:xfrm>
          <a:prstGeom prst="rect">
            <a:avLst/>
          </a:prstGeom>
          <a:noFill/>
          <a:ln w="9525">
            <a:noFill/>
            <a:miter lim="800000"/>
            <a:headEnd/>
            <a:tailEnd/>
          </a:ln>
        </p:spPr>
        <p:txBody>
          <a:bodyPr>
            <a:spAutoFit/>
          </a:bodyPr>
          <a:lstStyle/>
          <a:p>
            <a:endParaRPr lang="en-US"/>
          </a:p>
        </p:txBody>
      </p:sp>
      <p:sp>
        <p:nvSpPr>
          <p:cNvPr id="279556" name="Text Box 4"/>
          <p:cNvSpPr txBox="1">
            <a:spLocks noChangeArrowheads="1"/>
          </p:cNvSpPr>
          <p:nvPr/>
        </p:nvSpPr>
        <p:spPr bwMode="auto">
          <a:xfrm>
            <a:off x="3657600" y="1622425"/>
            <a:ext cx="1981200" cy="590550"/>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a:spcBef>
                <a:spcPct val="100000"/>
              </a:spcBef>
              <a:spcAft>
                <a:spcPct val="100000"/>
              </a:spcAft>
              <a:buClr>
                <a:srgbClr val="73132E"/>
              </a:buClr>
              <a:buFont typeface="Wingdings" pitchFamily="2" charset="2"/>
              <a:buNone/>
              <a:defRPr/>
            </a:pPr>
            <a:r>
              <a:rPr lang="en-US" sz="1600" b="1" dirty="0">
                <a:latin typeface="Times New Roman" pitchFamily="18" charset="0"/>
              </a:rPr>
              <a:t>Sale of Property $400,000</a:t>
            </a:r>
          </a:p>
        </p:txBody>
      </p:sp>
      <p:sp>
        <p:nvSpPr>
          <p:cNvPr id="279557" name="Text Box 5"/>
          <p:cNvSpPr txBox="1">
            <a:spLocks noChangeArrowheads="1"/>
          </p:cNvSpPr>
          <p:nvPr/>
        </p:nvSpPr>
        <p:spPr bwMode="auto">
          <a:xfrm>
            <a:off x="3657600" y="2517775"/>
            <a:ext cx="1981200" cy="835025"/>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a:spcBef>
                <a:spcPct val="100000"/>
              </a:spcBef>
              <a:spcAft>
                <a:spcPct val="100000"/>
              </a:spcAft>
              <a:buClr>
                <a:srgbClr val="73132E"/>
              </a:buClr>
              <a:buFont typeface="Wingdings" pitchFamily="2" charset="2"/>
              <a:buNone/>
              <a:defRPr/>
            </a:pPr>
            <a:r>
              <a:rPr lang="en-US" sz="1600" b="1" dirty="0">
                <a:latin typeface="Times New Roman" pitchFamily="18" charset="0"/>
              </a:rPr>
              <a:t>Commission </a:t>
            </a:r>
            <a:br>
              <a:rPr lang="en-US" sz="1600" b="1" dirty="0">
                <a:latin typeface="Times New Roman" pitchFamily="18" charset="0"/>
              </a:rPr>
            </a:br>
            <a:r>
              <a:rPr lang="en-US" sz="1600" b="1" dirty="0">
                <a:latin typeface="Times New Roman" pitchFamily="18" charset="0"/>
              </a:rPr>
              <a:t>6.0%</a:t>
            </a:r>
            <a:br>
              <a:rPr lang="en-US" sz="1600" b="1" dirty="0">
                <a:latin typeface="Times New Roman" pitchFamily="18" charset="0"/>
              </a:rPr>
            </a:br>
            <a:r>
              <a:rPr lang="en-US" sz="1600" b="1" dirty="0">
                <a:latin typeface="Times New Roman" pitchFamily="18" charset="0"/>
              </a:rPr>
              <a:t>$24,000</a:t>
            </a:r>
          </a:p>
        </p:txBody>
      </p:sp>
      <p:sp>
        <p:nvSpPr>
          <p:cNvPr id="279558" name="Text Box 6"/>
          <p:cNvSpPr txBox="1">
            <a:spLocks noChangeArrowheads="1"/>
          </p:cNvSpPr>
          <p:nvPr/>
        </p:nvSpPr>
        <p:spPr bwMode="auto">
          <a:xfrm>
            <a:off x="1295400" y="3736975"/>
            <a:ext cx="2057400" cy="835025"/>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a:spcBef>
                <a:spcPct val="100000"/>
              </a:spcBef>
              <a:spcAft>
                <a:spcPct val="100000"/>
              </a:spcAft>
              <a:buClr>
                <a:srgbClr val="73132E"/>
              </a:buClr>
              <a:buFont typeface="Wingdings" pitchFamily="2" charset="2"/>
              <a:buNone/>
              <a:defRPr/>
            </a:pPr>
            <a:r>
              <a:rPr lang="en-US" sz="1600" b="1" dirty="0">
                <a:latin typeface="Times New Roman" pitchFamily="18" charset="0"/>
              </a:rPr>
              <a:t>Listing Broker Firm 50% of Commission $12,000</a:t>
            </a:r>
          </a:p>
        </p:txBody>
      </p:sp>
      <p:sp>
        <p:nvSpPr>
          <p:cNvPr id="279559" name="Text Box 7"/>
          <p:cNvSpPr txBox="1">
            <a:spLocks noChangeArrowheads="1"/>
          </p:cNvSpPr>
          <p:nvPr/>
        </p:nvSpPr>
        <p:spPr bwMode="auto">
          <a:xfrm>
            <a:off x="6248400" y="3736975"/>
            <a:ext cx="2057400" cy="835025"/>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a:spcBef>
                <a:spcPct val="100000"/>
              </a:spcBef>
              <a:spcAft>
                <a:spcPct val="100000"/>
              </a:spcAft>
              <a:buClr>
                <a:srgbClr val="73132E"/>
              </a:buClr>
              <a:buFont typeface="Wingdings" pitchFamily="2" charset="2"/>
              <a:buNone/>
              <a:defRPr/>
            </a:pPr>
            <a:r>
              <a:rPr lang="en-US" sz="1600" b="1" dirty="0">
                <a:latin typeface="Times New Roman" pitchFamily="18" charset="0"/>
              </a:rPr>
              <a:t>Selling Broker Firm 50% of Commission $12,000</a:t>
            </a:r>
          </a:p>
        </p:txBody>
      </p:sp>
      <p:sp>
        <p:nvSpPr>
          <p:cNvPr id="279560" name="Text Box 8"/>
          <p:cNvSpPr txBox="1">
            <a:spLocks noChangeArrowheads="1"/>
          </p:cNvSpPr>
          <p:nvPr/>
        </p:nvSpPr>
        <p:spPr bwMode="auto">
          <a:xfrm>
            <a:off x="1676400" y="4956175"/>
            <a:ext cx="2819400" cy="835025"/>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a:spcBef>
                <a:spcPct val="100000"/>
              </a:spcBef>
              <a:spcAft>
                <a:spcPct val="100000"/>
              </a:spcAft>
              <a:buClr>
                <a:srgbClr val="73132E"/>
              </a:buClr>
              <a:buFont typeface="Wingdings" pitchFamily="2" charset="2"/>
              <a:buNone/>
              <a:defRPr/>
            </a:pPr>
            <a:r>
              <a:rPr lang="en-US" sz="1600" b="1" dirty="0">
                <a:latin typeface="Times New Roman" pitchFamily="18" charset="0"/>
              </a:rPr>
              <a:t>Listing Salesperson </a:t>
            </a:r>
            <a:br>
              <a:rPr lang="en-US" sz="1600" b="1" dirty="0">
                <a:latin typeface="Times New Roman" pitchFamily="18" charset="0"/>
              </a:rPr>
            </a:br>
            <a:r>
              <a:rPr lang="en-US" sz="1600" b="1" dirty="0">
                <a:latin typeface="Times New Roman" pitchFamily="18" charset="0"/>
              </a:rPr>
              <a:t>50% of Firm’s Commission* $8,400</a:t>
            </a:r>
          </a:p>
        </p:txBody>
      </p:sp>
      <p:sp>
        <p:nvSpPr>
          <p:cNvPr id="279561" name="Text Box 9"/>
          <p:cNvSpPr txBox="1">
            <a:spLocks noChangeArrowheads="1"/>
          </p:cNvSpPr>
          <p:nvPr/>
        </p:nvSpPr>
        <p:spPr bwMode="auto">
          <a:xfrm>
            <a:off x="5105400" y="4956175"/>
            <a:ext cx="2819400" cy="835025"/>
          </a:xfrm>
          <a:prstGeom prst="rect">
            <a:avLst/>
          </a:prstGeom>
          <a:solidFill>
            <a:srgbClr val="CCCCFF"/>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a:spcBef>
                <a:spcPct val="100000"/>
              </a:spcBef>
              <a:spcAft>
                <a:spcPct val="100000"/>
              </a:spcAft>
              <a:buClr>
                <a:srgbClr val="73132E"/>
              </a:buClr>
              <a:buFont typeface="Wingdings" pitchFamily="2" charset="2"/>
              <a:buNone/>
              <a:defRPr/>
            </a:pPr>
            <a:r>
              <a:rPr lang="en-US" sz="1600" b="1" dirty="0">
                <a:latin typeface="Times New Roman" pitchFamily="18" charset="0"/>
              </a:rPr>
              <a:t>Selling Salesperson </a:t>
            </a:r>
            <a:br>
              <a:rPr lang="en-US" sz="1600" b="1" dirty="0">
                <a:latin typeface="Times New Roman" pitchFamily="18" charset="0"/>
              </a:rPr>
            </a:br>
            <a:r>
              <a:rPr lang="en-US" sz="1600" b="1" dirty="0">
                <a:latin typeface="Times New Roman" pitchFamily="18" charset="0"/>
              </a:rPr>
              <a:t>50% of Firm’s Commission* $8,400</a:t>
            </a:r>
          </a:p>
        </p:txBody>
      </p:sp>
      <p:sp>
        <p:nvSpPr>
          <p:cNvPr id="64522" name="Text Box 10"/>
          <p:cNvSpPr txBox="1">
            <a:spLocks noChangeArrowheads="1"/>
          </p:cNvSpPr>
          <p:nvPr/>
        </p:nvSpPr>
        <p:spPr bwMode="auto">
          <a:xfrm>
            <a:off x="1524000" y="6022975"/>
            <a:ext cx="6705600" cy="457200"/>
          </a:xfrm>
          <a:prstGeom prst="rect">
            <a:avLst/>
          </a:prstGeom>
          <a:noFill/>
          <a:ln w="9525" algn="ctr">
            <a:noFill/>
            <a:miter lim="800000"/>
            <a:headEnd/>
            <a:tailEnd/>
          </a:ln>
        </p:spPr>
        <p:txBody>
          <a:bodyPr>
            <a:spAutoFit/>
          </a:bodyPr>
          <a:lstStyle/>
          <a:p>
            <a:pPr algn="ctr">
              <a:spcBef>
                <a:spcPct val="20000"/>
              </a:spcBef>
              <a:buClr>
                <a:srgbClr val="73132E"/>
              </a:buClr>
              <a:buFont typeface="Wingdings" pitchFamily="2" charset="2"/>
              <a:buNone/>
            </a:pPr>
            <a:r>
              <a:rPr lang="en-US" sz="1200" b="1">
                <a:latin typeface="Times New Roman" pitchFamily="18" charset="0"/>
              </a:rPr>
              <a:t>*These Percentages can vary from 50 percent to 90 percent depending on such factors as the length of time the sales person has been with the firm and whether he or she is an officer of the firm.</a:t>
            </a:r>
          </a:p>
        </p:txBody>
      </p:sp>
      <p:sp>
        <p:nvSpPr>
          <p:cNvPr id="64523" name="Line 11"/>
          <p:cNvSpPr>
            <a:spLocks noChangeShapeType="1"/>
          </p:cNvSpPr>
          <p:nvPr/>
        </p:nvSpPr>
        <p:spPr bwMode="auto">
          <a:xfrm>
            <a:off x="4648200" y="2212975"/>
            <a:ext cx="0" cy="304800"/>
          </a:xfrm>
          <a:prstGeom prst="line">
            <a:avLst/>
          </a:prstGeom>
          <a:noFill/>
          <a:ln w="9525">
            <a:solidFill>
              <a:schemeClr val="tx1"/>
            </a:solidFill>
            <a:round/>
            <a:headEnd/>
            <a:tailEnd type="triangle" w="med" len="med"/>
          </a:ln>
        </p:spPr>
        <p:txBody>
          <a:bodyPr/>
          <a:lstStyle/>
          <a:p>
            <a:endParaRPr lang="en-US"/>
          </a:p>
        </p:txBody>
      </p:sp>
      <p:sp>
        <p:nvSpPr>
          <p:cNvPr id="64524" name="Line 12"/>
          <p:cNvSpPr>
            <a:spLocks noChangeShapeType="1"/>
          </p:cNvSpPr>
          <p:nvPr/>
        </p:nvSpPr>
        <p:spPr bwMode="auto">
          <a:xfrm>
            <a:off x="2362200" y="4575175"/>
            <a:ext cx="609600" cy="381000"/>
          </a:xfrm>
          <a:prstGeom prst="line">
            <a:avLst/>
          </a:prstGeom>
          <a:noFill/>
          <a:ln w="9525">
            <a:solidFill>
              <a:schemeClr val="tx1"/>
            </a:solidFill>
            <a:round/>
            <a:headEnd/>
            <a:tailEnd type="triangle" w="med" len="med"/>
          </a:ln>
        </p:spPr>
        <p:txBody>
          <a:bodyPr/>
          <a:lstStyle/>
          <a:p>
            <a:endParaRPr lang="en-US"/>
          </a:p>
        </p:txBody>
      </p:sp>
      <p:sp>
        <p:nvSpPr>
          <p:cNvPr id="64525" name="Line 13"/>
          <p:cNvSpPr>
            <a:spLocks noChangeShapeType="1"/>
          </p:cNvSpPr>
          <p:nvPr/>
        </p:nvSpPr>
        <p:spPr bwMode="auto">
          <a:xfrm flipH="1">
            <a:off x="6324600" y="4575175"/>
            <a:ext cx="838200" cy="381000"/>
          </a:xfrm>
          <a:prstGeom prst="line">
            <a:avLst/>
          </a:prstGeom>
          <a:noFill/>
          <a:ln w="9525">
            <a:solidFill>
              <a:schemeClr val="tx1"/>
            </a:solidFill>
            <a:round/>
            <a:headEnd/>
            <a:tailEnd type="triangle" w="med" len="med"/>
          </a:ln>
        </p:spPr>
        <p:txBody>
          <a:bodyPr/>
          <a:lstStyle/>
          <a:p>
            <a:endParaRPr lang="en-US"/>
          </a:p>
        </p:txBody>
      </p:sp>
      <p:sp>
        <p:nvSpPr>
          <p:cNvPr id="64526" name="Line 14"/>
          <p:cNvSpPr>
            <a:spLocks noChangeShapeType="1"/>
          </p:cNvSpPr>
          <p:nvPr/>
        </p:nvSpPr>
        <p:spPr bwMode="auto">
          <a:xfrm>
            <a:off x="5486400" y="3355975"/>
            <a:ext cx="1600200" cy="381000"/>
          </a:xfrm>
          <a:prstGeom prst="line">
            <a:avLst/>
          </a:prstGeom>
          <a:noFill/>
          <a:ln w="9525">
            <a:solidFill>
              <a:schemeClr val="tx1"/>
            </a:solidFill>
            <a:round/>
            <a:headEnd/>
            <a:tailEnd type="triangle" w="med" len="med"/>
          </a:ln>
        </p:spPr>
        <p:txBody>
          <a:bodyPr/>
          <a:lstStyle/>
          <a:p>
            <a:endParaRPr lang="en-US"/>
          </a:p>
        </p:txBody>
      </p:sp>
      <p:sp>
        <p:nvSpPr>
          <p:cNvPr id="64527" name="Line 15"/>
          <p:cNvSpPr>
            <a:spLocks noChangeShapeType="1"/>
          </p:cNvSpPr>
          <p:nvPr/>
        </p:nvSpPr>
        <p:spPr bwMode="auto">
          <a:xfrm flipH="1">
            <a:off x="2590800" y="3355975"/>
            <a:ext cx="1219200" cy="381000"/>
          </a:xfrm>
          <a:prstGeom prst="line">
            <a:avLst/>
          </a:prstGeom>
          <a:noFill/>
          <a:ln w="9525">
            <a:solidFill>
              <a:schemeClr val="tx1"/>
            </a:solidFill>
            <a:round/>
            <a:headEnd/>
            <a:tailEnd type="triangle" w="med" len="med"/>
          </a:ln>
        </p:spPr>
        <p:txBody>
          <a:bodyPr/>
          <a:lstStyle/>
          <a:p>
            <a:endParaRPr lang="en-US"/>
          </a:p>
        </p:txBody>
      </p:sp>
      <p:sp>
        <p:nvSpPr>
          <p:cNvPr id="2" name="Footer Placeholder 1">
            <a:extLst>
              <a:ext uri="{FF2B5EF4-FFF2-40B4-BE49-F238E27FC236}">
                <a16:creationId xmlns:a16="http://schemas.microsoft.com/office/drawing/2014/main" id="{12C8CB65-97DB-F459-5379-4C36B538AA88}"/>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19100" y="238125"/>
            <a:ext cx="8610600" cy="1216025"/>
          </a:xfrm>
        </p:spPr>
        <p:txBody>
          <a:bodyPr/>
          <a:lstStyle/>
          <a:p>
            <a:pPr eaLnBrk="1" hangingPunct="1"/>
            <a:r>
              <a:rPr lang="en-US" sz="3600"/>
              <a:t>Considerations in Selecting a Broker</a:t>
            </a:r>
          </a:p>
        </p:txBody>
      </p:sp>
      <p:sp>
        <p:nvSpPr>
          <p:cNvPr id="66563" name="Rectangle 3"/>
          <p:cNvSpPr>
            <a:spLocks noGrp="1" noChangeArrowheads="1"/>
          </p:cNvSpPr>
          <p:nvPr>
            <p:ph idx="1"/>
          </p:nvPr>
        </p:nvSpPr>
        <p:spPr>
          <a:xfrm>
            <a:off x="457200" y="1673225"/>
            <a:ext cx="8229600" cy="4457700"/>
          </a:xfrm>
        </p:spPr>
        <p:txBody>
          <a:bodyPr/>
          <a:lstStyle/>
          <a:p>
            <a:pPr eaLnBrk="1" hangingPunct="1">
              <a:lnSpc>
                <a:spcPct val="150000"/>
              </a:lnSpc>
            </a:pPr>
            <a:r>
              <a:rPr lang="en-US" sz="2800" dirty="0"/>
              <a:t>How will the firm market the property?</a:t>
            </a:r>
          </a:p>
          <a:p>
            <a:pPr eaLnBrk="1" hangingPunct="1">
              <a:lnSpc>
                <a:spcPct val="150000"/>
              </a:lnSpc>
            </a:pPr>
            <a:r>
              <a:rPr lang="en-US" sz="2800" dirty="0"/>
              <a:t>Amount and type of advertising?</a:t>
            </a:r>
          </a:p>
          <a:p>
            <a:pPr eaLnBrk="1" hangingPunct="1">
              <a:lnSpc>
                <a:spcPct val="150000"/>
              </a:lnSpc>
            </a:pPr>
            <a:r>
              <a:rPr lang="en-US" sz="2800" dirty="0"/>
              <a:t>Experience of others with the firm?</a:t>
            </a:r>
          </a:p>
          <a:p>
            <a:pPr eaLnBrk="1" hangingPunct="1">
              <a:lnSpc>
                <a:spcPct val="150000"/>
              </a:lnSpc>
            </a:pPr>
            <a:r>
              <a:rPr lang="en-US" sz="2800" dirty="0"/>
              <a:t>General reputation in the community?</a:t>
            </a:r>
          </a:p>
          <a:p>
            <a:pPr eaLnBrk="1" hangingPunct="1">
              <a:lnSpc>
                <a:spcPct val="150000"/>
              </a:lnSpc>
            </a:pPr>
            <a:r>
              <a:rPr lang="en-US" sz="2800" dirty="0"/>
              <a:t>Much like the process of selecting any other professional</a:t>
            </a:r>
          </a:p>
        </p:txBody>
      </p:sp>
      <p:sp>
        <p:nvSpPr>
          <p:cNvPr id="4" name="Slide Number Placeholder 5"/>
          <p:cNvSpPr>
            <a:spLocks noGrp="1"/>
          </p:cNvSpPr>
          <p:nvPr>
            <p:ph type="sldNum" sz="quarter" idx="12"/>
          </p:nvPr>
        </p:nvSpPr>
        <p:spPr/>
        <p:txBody>
          <a:bodyPr/>
          <a:lstStyle/>
          <a:p>
            <a:pPr>
              <a:defRPr/>
            </a:pPr>
            <a:fld id="{15718AD3-4124-4150-AFE6-BAFBDF596839}" type="slidenum">
              <a:rPr lang="en-US" altLang="en-US"/>
              <a:pPr>
                <a:defRPr/>
              </a:pPr>
              <a:t>29</a:t>
            </a:fld>
            <a:endParaRPr lang="en-US" altLang="en-US"/>
          </a:p>
        </p:txBody>
      </p:sp>
      <p:sp>
        <p:nvSpPr>
          <p:cNvPr id="2" name="Footer Placeholder 1">
            <a:extLst>
              <a:ext uri="{FF2B5EF4-FFF2-40B4-BE49-F238E27FC236}">
                <a16:creationId xmlns:a16="http://schemas.microsoft.com/office/drawing/2014/main" id="{8BC76DD4-D581-04CF-8E6D-0D44AD2A636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1800" y="215900"/>
            <a:ext cx="8610600" cy="1216025"/>
          </a:xfrm>
        </p:spPr>
        <p:txBody>
          <a:bodyPr/>
          <a:lstStyle/>
          <a:p>
            <a:pPr eaLnBrk="1" hangingPunct="1"/>
            <a:r>
              <a:rPr lang="en-US" sz="3600" dirty="0"/>
              <a:t>What Special Knowledge Can a Broker Offer?</a:t>
            </a:r>
          </a:p>
        </p:txBody>
      </p:sp>
      <p:sp>
        <p:nvSpPr>
          <p:cNvPr id="19459" name="Rectangle 3"/>
          <p:cNvSpPr>
            <a:spLocks noGrp="1" noChangeArrowheads="1"/>
          </p:cNvSpPr>
          <p:nvPr>
            <p:ph idx="1"/>
          </p:nvPr>
        </p:nvSpPr>
        <p:spPr>
          <a:xfrm>
            <a:off x="373812" y="1622790"/>
            <a:ext cx="8229600" cy="4854209"/>
          </a:xfrm>
        </p:spPr>
        <p:txBody>
          <a:bodyPr/>
          <a:lstStyle/>
          <a:p>
            <a:pPr eaLnBrk="1" hangingPunct="1">
              <a:lnSpc>
                <a:spcPct val="150000"/>
              </a:lnSpc>
            </a:pPr>
            <a:r>
              <a:rPr lang="en-US" sz="2800" dirty="0"/>
              <a:t>Prices and terms in current market</a:t>
            </a:r>
          </a:p>
          <a:p>
            <a:pPr eaLnBrk="1" hangingPunct="1">
              <a:lnSpc>
                <a:spcPct val="150000"/>
              </a:lnSpc>
            </a:pPr>
            <a:r>
              <a:rPr lang="en-US" sz="2800" dirty="0"/>
              <a:t>Marketing approaches that work</a:t>
            </a:r>
          </a:p>
          <a:p>
            <a:pPr eaLnBrk="1" hangingPunct="1">
              <a:lnSpc>
                <a:spcPct val="150000"/>
              </a:lnSpc>
            </a:pPr>
            <a:r>
              <a:rPr lang="en-US" sz="2800" dirty="0"/>
              <a:t>Legal obligations of buyers and sellers</a:t>
            </a:r>
          </a:p>
          <a:p>
            <a:pPr eaLnBrk="1" hangingPunct="1">
              <a:lnSpc>
                <a:spcPct val="150000"/>
              </a:lnSpc>
            </a:pPr>
            <a:r>
              <a:rPr lang="en-US" sz="2800" dirty="0"/>
              <a:t>Properties in market</a:t>
            </a:r>
          </a:p>
          <a:p>
            <a:pPr eaLnBrk="1" hangingPunct="1">
              <a:lnSpc>
                <a:spcPct val="150000"/>
              </a:lnSpc>
            </a:pPr>
            <a:r>
              <a:rPr lang="en-US" sz="2800" dirty="0"/>
              <a:t>Potential customers and their needs</a:t>
            </a:r>
          </a:p>
          <a:p>
            <a:pPr eaLnBrk="1" hangingPunct="1">
              <a:lnSpc>
                <a:spcPct val="150000"/>
              </a:lnSpc>
            </a:pPr>
            <a:r>
              <a:rPr lang="en-US" sz="2800" dirty="0"/>
              <a:t>Procedures and requirements of transaction</a:t>
            </a:r>
          </a:p>
          <a:p>
            <a:pPr eaLnBrk="1" hangingPunct="1"/>
            <a:endParaRPr lang="en-US" sz="2800" dirty="0"/>
          </a:p>
        </p:txBody>
      </p:sp>
      <p:sp>
        <p:nvSpPr>
          <p:cNvPr id="4" name="Slide Number Placeholder 5"/>
          <p:cNvSpPr>
            <a:spLocks noGrp="1"/>
          </p:cNvSpPr>
          <p:nvPr>
            <p:ph type="sldNum" sz="quarter" idx="12"/>
          </p:nvPr>
        </p:nvSpPr>
        <p:spPr/>
        <p:txBody>
          <a:bodyPr/>
          <a:lstStyle/>
          <a:p>
            <a:pPr>
              <a:defRPr/>
            </a:pPr>
            <a:fld id="{CD016FD6-3608-451D-B4AC-3F02C86580BB}" type="slidenum">
              <a:rPr lang="en-US" altLang="en-US"/>
              <a:pPr>
                <a:defRPr/>
              </a:pPr>
              <a:t>3</a:t>
            </a:fld>
            <a:endParaRPr lang="en-US" altLang="en-US"/>
          </a:p>
        </p:txBody>
      </p:sp>
      <p:sp>
        <p:nvSpPr>
          <p:cNvPr id="2" name="Footer Placeholder 1">
            <a:extLst>
              <a:ext uri="{FF2B5EF4-FFF2-40B4-BE49-F238E27FC236}">
                <a16:creationId xmlns:a16="http://schemas.microsoft.com/office/drawing/2014/main" id="{BE210C12-E5BF-7A8C-C574-8B08D7BE559E}"/>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about Brokers</a:t>
            </a:r>
          </a:p>
        </p:txBody>
      </p:sp>
      <p:sp>
        <p:nvSpPr>
          <p:cNvPr id="3" name="Content Placeholder 2"/>
          <p:cNvSpPr>
            <a:spLocks noGrp="1"/>
          </p:cNvSpPr>
          <p:nvPr>
            <p:ph idx="1"/>
          </p:nvPr>
        </p:nvSpPr>
        <p:spPr>
          <a:xfrm>
            <a:off x="457200" y="1775191"/>
            <a:ext cx="8229600" cy="4625609"/>
          </a:xfrm>
        </p:spPr>
        <p:txBody>
          <a:bodyPr>
            <a:normAutofit fontScale="55000" lnSpcReduction="20000"/>
          </a:bodyPr>
          <a:lstStyle/>
          <a:p>
            <a:pPr>
              <a:lnSpc>
                <a:spcPct val="120000"/>
              </a:lnSpc>
            </a:pPr>
            <a:r>
              <a:rPr lang="en-US" sz="4700" dirty="0"/>
              <a:t>As a buyer, use them for the information they can provide, but don’t view them as confidential advisor.</a:t>
            </a:r>
          </a:p>
          <a:p>
            <a:pPr>
              <a:lnSpc>
                <a:spcPct val="120000"/>
              </a:lnSpc>
            </a:pPr>
            <a:endParaRPr lang="en-US" sz="4700" dirty="0"/>
          </a:p>
          <a:p>
            <a:pPr>
              <a:lnSpc>
                <a:spcPct val="120000"/>
              </a:lnSpc>
            </a:pPr>
            <a:r>
              <a:rPr lang="en-US" sz="4700" dirty="0"/>
              <a:t>Don’t rely on them for questions adverse to the seller.</a:t>
            </a:r>
          </a:p>
          <a:p>
            <a:pPr>
              <a:lnSpc>
                <a:spcPct val="120000"/>
              </a:lnSpc>
            </a:pPr>
            <a:endParaRPr lang="en-US" sz="4700" dirty="0"/>
          </a:p>
          <a:p>
            <a:pPr>
              <a:lnSpc>
                <a:spcPct val="120000"/>
              </a:lnSpc>
            </a:pPr>
            <a:r>
              <a:rPr lang="en-US" sz="4700" dirty="0"/>
              <a:t>In unfamiliar territory consider a buyer’s broker.</a:t>
            </a:r>
          </a:p>
          <a:p>
            <a:pPr>
              <a:lnSpc>
                <a:spcPct val="120000"/>
              </a:lnSpc>
            </a:pPr>
            <a:endParaRPr lang="en-US" sz="4700" dirty="0"/>
          </a:p>
          <a:p>
            <a:pPr>
              <a:lnSpc>
                <a:spcPct val="120000"/>
              </a:lnSpc>
            </a:pPr>
            <a:r>
              <a:rPr lang="en-US" sz="4700" dirty="0"/>
              <a:t>Give the broker only information needed to be helpful.</a:t>
            </a:r>
          </a:p>
          <a:p>
            <a:endParaRPr lang="en-US" dirty="0"/>
          </a:p>
        </p:txBody>
      </p:sp>
      <p:sp>
        <p:nvSpPr>
          <p:cNvPr id="4" name="Slide Number Placeholder 3"/>
          <p:cNvSpPr>
            <a:spLocks noGrp="1"/>
          </p:cNvSpPr>
          <p:nvPr>
            <p:ph type="sldNum" sz="quarter" idx="12"/>
          </p:nvPr>
        </p:nvSpPr>
        <p:spPr/>
        <p:txBody>
          <a:bodyPr/>
          <a:lstStyle/>
          <a:p>
            <a:fld id="{0E8188CF-90C3-40D8-BEE3-CE1B8A8C4273}" type="slidenum">
              <a:rPr lang="en-US" altLang="en-US" smtClean="0">
                <a:solidFill>
                  <a:prstClr val="black">
                    <a:tint val="95000"/>
                  </a:prstClr>
                </a:solidFill>
              </a:rPr>
              <a:pPr/>
              <a:t>30</a:t>
            </a:fld>
            <a:endParaRPr lang="en-US" altLang="en-US">
              <a:solidFill>
                <a:prstClr val="black">
                  <a:tint val="95000"/>
                </a:prstClr>
              </a:solidFill>
            </a:endParaRPr>
          </a:p>
        </p:txBody>
      </p:sp>
      <p:sp>
        <p:nvSpPr>
          <p:cNvPr id="5" name="Footer Placeholder 4">
            <a:extLst>
              <a:ext uri="{FF2B5EF4-FFF2-40B4-BE49-F238E27FC236}">
                <a16:creationId xmlns:a16="http://schemas.microsoft.com/office/drawing/2014/main" id="{635A10F2-4625-B33A-371C-5A76E4A0685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extLst>
      <p:ext uri="{BB962C8B-B14F-4D97-AF65-F5344CB8AC3E}">
        <p14:creationId xmlns:p14="http://schemas.microsoft.com/office/powerpoint/2010/main" val="207366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a:t>Law of Agency and Agents</a:t>
            </a:r>
          </a:p>
        </p:txBody>
      </p:sp>
      <p:sp>
        <p:nvSpPr>
          <p:cNvPr id="21507" name="Rectangle 3"/>
          <p:cNvSpPr>
            <a:spLocks noGrp="1" noChangeArrowheads="1"/>
          </p:cNvSpPr>
          <p:nvPr>
            <p:ph idx="1"/>
          </p:nvPr>
        </p:nvSpPr>
        <p:spPr>
          <a:xfrm>
            <a:off x="381000" y="1752600"/>
            <a:ext cx="7924800" cy="4724400"/>
          </a:xfrm>
        </p:spPr>
        <p:txBody>
          <a:bodyPr/>
          <a:lstStyle/>
          <a:p>
            <a:pPr eaLnBrk="1" hangingPunct="1">
              <a:lnSpc>
                <a:spcPct val="150000"/>
              </a:lnSpc>
            </a:pPr>
            <a:r>
              <a:rPr lang="en-US" sz="2800" dirty="0"/>
              <a:t>Law of agency: Governs relationship between a principal (client) and someone charged to act on principal's behalf</a:t>
            </a:r>
          </a:p>
          <a:p>
            <a:pPr eaLnBrk="1" hangingPunct="1">
              <a:lnSpc>
                <a:spcPct val="150000"/>
              </a:lnSpc>
            </a:pPr>
            <a:r>
              <a:rPr lang="en-US" sz="2800" dirty="0"/>
              <a:t>Rights and obligations of agent</a:t>
            </a:r>
          </a:p>
          <a:p>
            <a:pPr eaLnBrk="1" hangingPunct="1">
              <a:lnSpc>
                <a:spcPct val="150000"/>
              </a:lnSpc>
            </a:pPr>
            <a:r>
              <a:rPr lang="en-US" sz="2800" dirty="0"/>
              <a:t>Rights and obligations of principal</a:t>
            </a:r>
          </a:p>
        </p:txBody>
      </p:sp>
      <p:sp>
        <p:nvSpPr>
          <p:cNvPr id="4" name="Slide Number Placeholder 5"/>
          <p:cNvSpPr>
            <a:spLocks noGrp="1"/>
          </p:cNvSpPr>
          <p:nvPr>
            <p:ph type="sldNum" sz="quarter" idx="12"/>
          </p:nvPr>
        </p:nvSpPr>
        <p:spPr/>
        <p:txBody>
          <a:bodyPr/>
          <a:lstStyle/>
          <a:p>
            <a:pPr>
              <a:defRPr/>
            </a:pPr>
            <a:fld id="{BD7CFADD-62C1-4C8A-A2AB-169E5A04E83C}" type="slidenum">
              <a:rPr lang="en-US" altLang="en-US"/>
              <a:pPr>
                <a:defRPr/>
              </a:pPr>
              <a:t>4</a:t>
            </a:fld>
            <a:endParaRPr lang="en-US" altLang="en-US"/>
          </a:p>
        </p:txBody>
      </p:sp>
      <p:sp>
        <p:nvSpPr>
          <p:cNvPr id="2" name="Footer Placeholder 1">
            <a:extLst>
              <a:ext uri="{FF2B5EF4-FFF2-40B4-BE49-F238E27FC236}">
                <a16:creationId xmlns:a16="http://schemas.microsoft.com/office/drawing/2014/main" id="{E13407C3-8170-B736-BEC4-2363E0B3B864}"/>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a:t>Types of Agents</a:t>
            </a:r>
          </a:p>
        </p:txBody>
      </p:sp>
      <p:sp>
        <p:nvSpPr>
          <p:cNvPr id="23555" name="Rectangle 3"/>
          <p:cNvSpPr>
            <a:spLocks noGrp="1" noChangeArrowheads="1"/>
          </p:cNvSpPr>
          <p:nvPr>
            <p:ph idx="1"/>
          </p:nvPr>
        </p:nvSpPr>
        <p:spPr/>
        <p:txBody>
          <a:bodyPr/>
          <a:lstStyle/>
          <a:p>
            <a:pPr eaLnBrk="1" hangingPunct="1"/>
            <a:r>
              <a:rPr lang="en-US" sz="2800" dirty="0"/>
              <a:t>Universal agent:  Power to act for principal in all matters</a:t>
            </a:r>
          </a:p>
          <a:p>
            <a:pPr marL="118872" indent="0" eaLnBrk="1" hangingPunct="1">
              <a:buNone/>
            </a:pPr>
            <a:endParaRPr lang="en-US" sz="2800" dirty="0"/>
          </a:p>
          <a:p>
            <a:pPr eaLnBrk="1" hangingPunct="1"/>
            <a:r>
              <a:rPr lang="en-US" sz="2800" dirty="0"/>
              <a:t>General agent: Power to act within limits of a business or employment relationship</a:t>
            </a:r>
          </a:p>
          <a:p>
            <a:pPr eaLnBrk="1" hangingPunct="1"/>
            <a:endParaRPr lang="en-US" sz="2800" dirty="0"/>
          </a:p>
          <a:p>
            <a:pPr eaLnBrk="1" hangingPunct="1"/>
            <a:r>
              <a:rPr lang="en-US" sz="2800" dirty="0"/>
              <a:t>Special agent: Power to act in a specific event</a:t>
            </a:r>
          </a:p>
        </p:txBody>
      </p:sp>
      <p:sp>
        <p:nvSpPr>
          <p:cNvPr id="4" name="Slide Number Placeholder 5"/>
          <p:cNvSpPr>
            <a:spLocks noGrp="1"/>
          </p:cNvSpPr>
          <p:nvPr>
            <p:ph type="sldNum" sz="quarter" idx="12"/>
          </p:nvPr>
        </p:nvSpPr>
        <p:spPr/>
        <p:txBody>
          <a:bodyPr/>
          <a:lstStyle/>
          <a:p>
            <a:pPr>
              <a:defRPr/>
            </a:pPr>
            <a:fld id="{B97085F9-C14A-43B4-8F59-BFF7EF9A512B}" type="slidenum">
              <a:rPr lang="en-US" altLang="en-US"/>
              <a:pPr>
                <a:defRPr/>
              </a:pPr>
              <a:t>5</a:t>
            </a:fld>
            <a:endParaRPr lang="en-US" altLang="en-US"/>
          </a:p>
        </p:txBody>
      </p:sp>
      <p:sp>
        <p:nvSpPr>
          <p:cNvPr id="2" name="Footer Placeholder 1">
            <a:extLst>
              <a:ext uri="{FF2B5EF4-FFF2-40B4-BE49-F238E27FC236}">
                <a16:creationId xmlns:a16="http://schemas.microsoft.com/office/drawing/2014/main" id="{3019020D-98E6-16B2-F643-0C5BF16CFC56}"/>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Rectangle 12"/>
          <p:cNvSpPr>
            <a:spLocks noGrp="1" noChangeArrowheads="1"/>
          </p:cNvSpPr>
          <p:nvPr>
            <p:ph type="title"/>
          </p:nvPr>
        </p:nvSpPr>
        <p:spPr>
          <a:xfrm>
            <a:off x="457200" y="228600"/>
            <a:ext cx="7772400" cy="690563"/>
          </a:xfrm>
        </p:spPr>
        <p:txBody>
          <a:bodyPr/>
          <a:lstStyle/>
          <a:p>
            <a:pPr eaLnBrk="1" hangingPunct="1"/>
            <a:r>
              <a:rPr lang="en-US" sz="3600"/>
              <a:t>3 Types of Agents</a:t>
            </a:r>
          </a:p>
        </p:txBody>
      </p:sp>
      <p:sp>
        <p:nvSpPr>
          <p:cNvPr id="16" name="Slide Number Placeholder 4"/>
          <p:cNvSpPr>
            <a:spLocks noGrp="1"/>
          </p:cNvSpPr>
          <p:nvPr>
            <p:ph type="sldNum" sz="quarter" idx="12"/>
          </p:nvPr>
        </p:nvSpPr>
        <p:spPr/>
        <p:txBody>
          <a:bodyPr/>
          <a:lstStyle/>
          <a:p>
            <a:pPr>
              <a:defRPr/>
            </a:pPr>
            <a:fld id="{3D5CFC76-18BB-43F2-8EED-AC5AD32C08B9}" type="slidenum">
              <a:rPr lang="en-US" altLang="en-US"/>
              <a:pPr>
                <a:defRPr/>
              </a:pPr>
              <a:t>6</a:t>
            </a:fld>
            <a:endParaRPr lang="en-US" altLang="en-US"/>
          </a:p>
        </p:txBody>
      </p:sp>
      <p:sp>
        <p:nvSpPr>
          <p:cNvPr id="326658" name="Oval 2"/>
          <p:cNvSpPr>
            <a:spLocks noChangeArrowheads="1"/>
          </p:cNvSpPr>
          <p:nvPr/>
        </p:nvSpPr>
        <p:spPr bwMode="auto">
          <a:xfrm>
            <a:off x="533400" y="1447800"/>
            <a:ext cx="8153400" cy="4953000"/>
          </a:xfrm>
          <a:prstGeom prst="ellipse">
            <a:avLst/>
          </a:prstGeom>
          <a:solidFill>
            <a:srgbClr val="00FFFF">
              <a:alpha val="39999"/>
            </a:srgbClr>
          </a:solidFill>
          <a:ln w="88900">
            <a:solidFill>
              <a:srgbClr val="333399"/>
            </a:solidFill>
            <a:round/>
            <a:headEnd/>
            <a:tailEnd/>
          </a:ln>
        </p:spPr>
        <p:txBody>
          <a:bodyPr wrap="none" anchor="ctr"/>
          <a:lstStyle/>
          <a:p>
            <a:pPr algn="ctr"/>
            <a:endParaRPr lang="en-US" sz="1200"/>
          </a:p>
        </p:txBody>
      </p:sp>
      <p:sp>
        <p:nvSpPr>
          <p:cNvPr id="326659" name="Text Box 3"/>
          <p:cNvSpPr txBox="1">
            <a:spLocks noChangeArrowheads="1"/>
          </p:cNvSpPr>
          <p:nvPr/>
        </p:nvSpPr>
        <p:spPr bwMode="auto">
          <a:xfrm>
            <a:off x="2759075" y="1600200"/>
            <a:ext cx="3489325" cy="1187450"/>
          </a:xfrm>
          <a:prstGeom prst="rect">
            <a:avLst/>
          </a:prstGeom>
          <a:noFill/>
          <a:ln w="9525">
            <a:noFill/>
            <a:miter lim="800000"/>
            <a:headEnd/>
            <a:tailEnd/>
          </a:ln>
        </p:spPr>
        <p:txBody>
          <a:bodyPr wrap="none">
            <a:spAutoFit/>
          </a:bodyPr>
          <a:lstStyle/>
          <a:p>
            <a:pPr algn="ctr"/>
            <a:r>
              <a:rPr lang="en-US" sz="2400" b="1" u="sng">
                <a:solidFill>
                  <a:srgbClr val="040000"/>
                </a:solidFill>
              </a:rPr>
              <a:t>Universal Agent</a:t>
            </a:r>
            <a:r>
              <a:rPr lang="en-US" sz="2400" u="sng">
                <a:solidFill>
                  <a:srgbClr val="040000"/>
                </a:solidFill>
              </a:rPr>
              <a:t>:</a:t>
            </a:r>
          </a:p>
          <a:p>
            <a:pPr algn="ctr"/>
            <a:r>
              <a:rPr lang="en-US" sz="2400">
                <a:solidFill>
                  <a:srgbClr val="040000"/>
                </a:solidFill>
              </a:rPr>
              <a:t>Can act for the principal </a:t>
            </a:r>
          </a:p>
          <a:p>
            <a:pPr algn="ctr"/>
            <a:r>
              <a:rPr lang="en-US" sz="2400">
                <a:solidFill>
                  <a:srgbClr val="040000"/>
                </a:solidFill>
              </a:rPr>
              <a:t>in </a:t>
            </a:r>
            <a:r>
              <a:rPr lang="en-US" sz="2400" i="1">
                <a:solidFill>
                  <a:srgbClr val="040000"/>
                </a:solidFill>
              </a:rPr>
              <a:t>ALL</a:t>
            </a:r>
            <a:r>
              <a:rPr lang="en-US" sz="2400">
                <a:solidFill>
                  <a:srgbClr val="040000"/>
                </a:solidFill>
              </a:rPr>
              <a:t> matters</a:t>
            </a:r>
          </a:p>
        </p:txBody>
      </p:sp>
      <p:sp>
        <p:nvSpPr>
          <p:cNvPr id="326660" name="Text Box 4"/>
          <p:cNvSpPr txBox="1">
            <a:spLocks noChangeArrowheads="1"/>
          </p:cNvSpPr>
          <p:nvPr/>
        </p:nvSpPr>
        <p:spPr bwMode="auto">
          <a:xfrm>
            <a:off x="1371600" y="2209800"/>
            <a:ext cx="1425575" cy="701675"/>
          </a:xfrm>
          <a:prstGeom prst="rect">
            <a:avLst/>
          </a:prstGeom>
          <a:noFill/>
          <a:ln w="9525">
            <a:noFill/>
            <a:miter lim="800000"/>
            <a:headEnd/>
            <a:tailEnd/>
          </a:ln>
        </p:spPr>
        <p:txBody>
          <a:bodyPr wrap="none">
            <a:spAutoFit/>
          </a:bodyPr>
          <a:lstStyle/>
          <a:p>
            <a:pPr algn="ctr">
              <a:buFontTx/>
              <a:buChar char="•"/>
            </a:pPr>
            <a:r>
              <a:rPr lang="en-US" sz="2000">
                <a:solidFill>
                  <a:srgbClr val="333399"/>
                </a:solidFill>
              </a:rPr>
              <a:t>Medical </a:t>
            </a:r>
          </a:p>
          <a:p>
            <a:pPr algn="ctr"/>
            <a:r>
              <a:rPr lang="en-US" sz="2000">
                <a:solidFill>
                  <a:srgbClr val="333399"/>
                </a:solidFill>
              </a:rPr>
              <a:t>documents</a:t>
            </a:r>
          </a:p>
        </p:txBody>
      </p:sp>
      <p:sp>
        <p:nvSpPr>
          <p:cNvPr id="326661" name="Text Box 5"/>
          <p:cNvSpPr txBox="1">
            <a:spLocks noChangeArrowheads="1"/>
          </p:cNvSpPr>
          <p:nvPr/>
        </p:nvSpPr>
        <p:spPr bwMode="auto">
          <a:xfrm>
            <a:off x="533400" y="3124200"/>
            <a:ext cx="2686050" cy="396875"/>
          </a:xfrm>
          <a:prstGeom prst="rect">
            <a:avLst/>
          </a:prstGeom>
          <a:noFill/>
          <a:ln w="9525">
            <a:noFill/>
            <a:miter lim="800000"/>
            <a:headEnd/>
            <a:tailEnd/>
          </a:ln>
        </p:spPr>
        <p:txBody>
          <a:bodyPr wrap="none">
            <a:spAutoFit/>
          </a:bodyPr>
          <a:lstStyle/>
          <a:p>
            <a:pPr>
              <a:buFontTx/>
              <a:buChar char="•"/>
            </a:pPr>
            <a:r>
              <a:rPr lang="en-US" sz="2000">
                <a:solidFill>
                  <a:srgbClr val="333399"/>
                </a:solidFill>
              </a:rPr>
              <a:t>Personal agreements</a:t>
            </a:r>
          </a:p>
        </p:txBody>
      </p:sp>
      <p:sp>
        <p:nvSpPr>
          <p:cNvPr id="326662" name="Text Box 6"/>
          <p:cNvSpPr txBox="1">
            <a:spLocks noChangeArrowheads="1"/>
          </p:cNvSpPr>
          <p:nvPr/>
        </p:nvSpPr>
        <p:spPr bwMode="auto">
          <a:xfrm>
            <a:off x="914400" y="4495800"/>
            <a:ext cx="1749425" cy="701675"/>
          </a:xfrm>
          <a:prstGeom prst="rect">
            <a:avLst/>
          </a:prstGeom>
          <a:noFill/>
          <a:ln w="9525">
            <a:noFill/>
            <a:miter lim="800000"/>
            <a:headEnd/>
            <a:tailEnd/>
          </a:ln>
        </p:spPr>
        <p:txBody>
          <a:bodyPr wrap="none">
            <a:spAutoFit/>
          </a:bodyPr>
          <a:lstStyle/>
          <a:p>
            <a:pPr algn="ctr">
              <a:buFontTx/>
              <a:buChar char="•"/>
            </a:pPr>
            <a:r>
              <a:rPr lang="en-US" sz="2000">
                <a:solidFill>
                  <a:srgbClr val="333399"/>
                </a:solidFill>
              </a:rPr>
              <a:t>Living  </a:t>
            </a:r>
          </a:p>
          <a:p>
            <a:pPr algn="ctr"/>
            <a:r>
              <a:rPr lang="en-US" sz="2000">
                <a:solidFill>
                  <a:srgbClr val="333399"/>
                </a:solidFill>
              </a:rPr>
              <a:t>arrangements</a:t>
            </a:r>
          </a:p>
        </p:txBody>
      </p:sp>
      <p:sp>
        <p:nvSpPr>
          <p:cNvPr id="326663" name="Text Box 7"/>
          <p:cNvSpPr txBox="1">
            <a:spLocks noChangeArrowheads="1"/>
          </p:cNvSpPr>
          <p:nvPr/>
        </p:nvSpPr>
        <p:spPr bwMode="auto">
          <a:xfrm>
            <a:off x="533400" y="3657600"/>
            <a:ext cx="2328863" cy="701675"/>
          </a:xfrm>
          <a:prstGeom prst="rect">
            <a:avLst/>
          </a:prstGeom>
          <a:noFill/>
          <a:ln w="9525">
            <a:noFill/>
            <a:miter lim="800000"/>
            <a:headEnd/>
            <a:tailEnd/>
          </a:ln>
        </p:spPr>
        <p:txBody>
          <a:bodyPr wrap="none">
            <a:spAutoFit/>
          </a:bodyPr>
          <a:lstStyle/>
          <a:p>
            <a:pPr>
              <a:buFontTx/>
              <a:buChar char="•"/>
            </a:pPr>
            <a:r>
              <a:rPr lang="en-US" sz="2000">
                <a:solidFill>
                  <a:srgbClr val="333399"/>
                </a:solidFill>
              </a:rPr>
              <a:t>Taxes and other</a:t>
            </a:r>
          </a:p>
          <a:p>
            <a:r>
              <a:rPr lang="en-US" sz="2000">
                <a:solidFill>
                  <a:srgbClr val="333399"/>
                </a:solidFill>
              </a:rPr>
              <a:t>business with govt.</a:t>
            </a:r>
          </a:p>
        </p:txBody>
      </p:sp>
      <p:sp>
        <p:nvSpPr>
          <p:cNvPr id="326664" name="Text Box 8"/>
          <p:cNvSpPr txBox="1">
            <a:spLocks noChangeArrowheads="1"/>
          </p:cNvSpPr>
          <p:nvPr/>
        </p:nvSpPr>
        <p:spPr bwMode="auto">
          <a:xfrm>
            <a:off x="1676400" y="5334000"/>
            <a:ext cx="1387475" cy="396875"/>
          </a:xfrm>
          <a:prstGeom prst="rect">
            <a:avLst/>
          </a:prstGeom>
          <a:noFill/>
          <a:ln w="9525">
            <a:noFill/>
            <a:miter lim="800000"/>
            <a:headEnd/>
            <a:tailEnd/>
          </a:ln>
        </p:spPr>
        <p:txBody>
          <a:bodyPr wrap="none">
            <a:spAutoFit/>
          </a:bodyPr>
          <a:lstStyle/>
          <a:p>
            <a:pPr>
              <a:buFontTx/>
              <a:buChar char="•"/>
            </a:pPr>
            <a:r>
              <a:rPr lang="en-US" sz="2000">
                <a:solidFill>
                  <a:srgbClr val="333399"/>
                </a:solidFill>
              </a:rPr>
              <a:t>Insurance</a:t>
            </a:r>
          </a:p>
        </p:txBody>
      </p:sp>
      <p:grpSp>
        <p:nvGrpSpPr>
          <p:cNvPr id="326665" name="Group 9"/>
          <p:cNvGrpSpPr>
            <a:grpSpLocks/>
          </p:cNvGrpSpPr>
          <p:nvPr/>
        </p:nvGrpSpPr>
        <p:grpSpPr bwMode="auto">
          <a:xfrm>
            <a:off x="3124200" y="2819400"/>
            <a:ext cx="5029200" cy="3352800"/>
            <a:chOff x="2352" y="1728"/>
            <a:chExt cx="2784" cy="2112"/>
          </a:xfrm>
        </p:grpSpPr>
        <p:sp>
          <p:nvSpPr>
            <p:cNvPr id="25614" name="Oval 10"/>
            <p:cNvSpPr>
              <a:spLocks noChangeArrowheads="1"/>
            </p:cNvSpPr>
            <p:nvPr/>
          </p:nvSpPr>
          <p:spPr bwMode="auto">
            <a:xfrm>
              <a:off x="2352" y="1728"/>
              <a:ext cx="2784" cy="2112"/>
            </a:xfrm>
            <a:prstGeom prst="ellipse">
              <a:avLst/>
            </a:prstGeom>
            <a:solidFill>
              <a:srgbClr val="00FFFF">
                <a:alpha val="54901"/>
              </a:srgbClr>
            </a:solidFill>
            <a:ln w="31750">
              <a:solidFill>
                <a:srgbClr val="333399"/>
              </a:solidFill>
              <a:round/>
              <a:headEnd/>
              <a:tailEnd/>
            </a:ln>
          </p:spPr>
          <p:txBody>
            <a:bodyPr wrap="none" anchor="ctr"/>
            <a:lstStyle/>
            <a:p>
              <a:pPr algn="ctr"/>
              <a:endParaRPr lang="en-US" sz="1200"/>
            </a:p>
          </p:txBody>
        </p:sp>
        <p:sp>
          <p:nvSpPr>
            <p:cNvPr id="25615" name="Text Box 11"/>
            <p:cNvSpPr txBox="1">
              <a:spLocks noChangeArrowheads="1"/>
            </p:cNvSpPr>
            <p:nvPr/>
          </p:nvSpPr>
          <p:spPr bwMode="auto">
            <a:xfrm>
              <a:off x="2750" y="1824"/>
              <a:ext cx="2045" cy="748"/>
            </a:xfrm>
            <a:prstGeom prst="rect">
              <a:avLst/>
            </a:prstGeom>
            <a:noFill/>
            <a:ln w="9525">
              <a:noFill/>
              <a:miter lim="800000"/>
              <a:headEnd/>
              <a:tailEnd/>
            </a:ln>
          </p:spPr>
          <p:txBody>
            <a:bodyPr wrap="none">
              <a:spAutoFit/>
            </a:bodyPr>
            <a:lstStyle/>
            <a:p>
              <a:pPr algn="ctr"/>
              <a:r>
                <a:rPr lang="en-US" sz="2400" b="1" u="sng">
                  <a:solidFill>
                    <a:srgbClr val="040000"/>
                  </a:solidFill>
                </a:rPr>
                <a:t>General Agent</a:t>
              </a:r>
              <a:r>
                <a:rPr lang="en-US" sz="2400" u="sng">
                  <a:solidFill>
                    <a:srgbClr val="040000"/>
                  </a:solidFill>
                </a:rPr>
                <a:t>:</a:t>
              </a:r>
            </a:p>
            <a:p>
              <a:pPr algn="ctr"/>
              <a:r>
                <a:rPr lang="en-US" sz="2400">
                  <a:solidFill>
                    <a:srgbClr val="040000"/>
                  </a:solidFill>
                </a:rPr>
                <a:t>Can act for principal </a:t>
              </a:r>
            </a:p>
            <a:p>
              <a:pPr algn="ctr"/>
              <a:r>
                <a:rPr lang="en-US" sz="2400">
                  <a:solidFill>
                    <a:srgbClr val="040000"/>
                  </a:solidFill>
                </a:rPr>
                <a:t>within a </a:t>
              </a:r>
              <a:r>
                <a:rPr lang="en-US" sz="2400" i="1">
                  <a:solidFill>
                    <a:srgbClr val="040000"/>
                  </a:solidFill>
                </a:rPr>
                <a:t>specific</a:t>
              </a:r>
              <a:r>
                <a:rPr lang="en-US" sz="2400">
                  <a:solidFill>
                    <a:srgbClr val="040000"/>
                  </a:solidFill>
                </a:rPr>
                <a:t> </a:t>
              </a:r>
              <a:r>
                <a:rPr lang="en-US" sz="2400" i="1">
                  <a:solidFill>
                    <a:srgbClr val="040000"/>
                  </a:solidFill>
                </a:rPr>
                <a:t>business</a:t>
              </a:r>
              <a:r>
                <a:rPr lang="en-US" sz="2400">
                  <a:solidFill>
                    <a:srgbClr val="333399"/>
                  </a:solidFill>
                </a:rPr>
                <a:t> </a:t>
              </a:r>
            </a:p>
          </p:txBody>
        </p:sp>
      </p:grpSp>
      <p:sp>
        <p:nvSpPr>
          <p:cNvPr id="326669" name="Oval 13"/>
          <p:cNvSpPr>
            <a:spLocks noChangeArrowheads="1"/>
          </p:cNvSpPr>
          <p:nvPr/>
        </p:nvSpPr>
        <p:spPr bwMode="auto">
          <a:xfrm>
            <a:off x="4419600" y="4114800"/>
            <a:ext cx="3429000" cy="1828800"/>
          </a:xfrm>
          <a:prstGeom prst="ellipse">
            <a:avLst/>
          </a:prstGeom>
          <a:solidFill>
            <a:srgbClr val="00FFFF"/>
          </a:solidFill>
          <a:ln w="9525">
            <a:solidFill>
              <a:srgbClr val="333399"/>
            </a:solidFill>
            <a:round/>
            <a:headEnd/>
            <a:tailEnd/>
          </a:ln>
        </p:spPr>
        <p:txBody>
          <a:bodyPr wrap="none" anchor="ctr"/>
          <a:lstStyle/>
          <a:p>
            <a:pPr algn="ctr"/>
            <a:r>
              <a:rPr lang="en-US" sz="2400" b="1" u="sng">
                <a:solidFill>
                  <a:srgbClr val="040000"/>
                </a:solidFill>
              </a:rPr>
              <a:t>Special Agent</a:t>
            </a:r>
            <a:r>
              <a:rPr lang="en-US" sz="2400" u="sng">
                <a:solidFill>
                  <a:srgbClr val="040000"/>
                </a:solidFill>
              </a:rPr>
              <a:t>:</a:t>
            </a:r>
          </a:p>
          <a:p>
            <a:pPr algn="ctr">
              <a:lnSpc>
                <a:spcPct val="80000"/>
              </a:lnSpc>
            </a:pPr>
            <a:r>
              <a:rPr lang="en-US" sz="2000">
                <a:solidFill>
                  <a:srgbClr val="040000"/>
                </a:solidFill>
              </a:rPr>
              <a:t>Can act for principal</a:t>
            </a:r>
          </a:p>
          <a:p>
            <a:pPr algn="ctr">
              <a:lnSpc>
                <a:spcPct val="80000"/>
              </a:lnSpc>
            </a:pPr>
            <a:r>
              <a:rPr lang="en-US" sz="2000">
                <a:solidFill>
                  <a:srgbClr val="040000"/>
                </a:solidFill>
              </a:rPr>
              <a:t>in a </a:t>
            </a:r>
            <a:r>
              <a:rPr lang="en-US" sz="2000" i="1">
                <a:solidFill>
                  <a:srgbClr val="040000"/>
                </a:solidFill>
              </a:rPr>
              <a:t>specific</a:t>
            </a:r>
          </a:p>
          <a:p>
            <a:pPr algn="ctr">
              <a:lnSpc>
                <a:spcPct val="80000"/>
              </a:lnSpc>
            </a:pPr>
            <a:r>
              <a:rPr lang="en-US" sz="2000" i="1">
                <a:solidFill>
                  <a:srgbClr val="040000"/>
                </a:solidFill>
              </a:rPr>
              <a:t>transaction</a:t>
            </a:r>
          </a:p>
        </p:txBody>
      </p:sp>
      <p:sp>
        <p:nvSpPr>
          <p:cNvPr id="326670" name="Text Box 14"/>
          <p:cNvSpPr txBox="1">
            <a:spLocks noChangeArrowheads="1"/>
          </p:cNvSpPr>
          <p:nvPr/>
        </p:nvSpPr>
        <p:spPr bwMode="auto">
          <a:xfrm>
            <a:off x="3124200" y="4191000"/>
            <a:ext cx="1312863" cy="701675"/>
          </a:xfrm>
          <a:prstGeom prst="rect">
            <a:avLst/>
          </a:prstGeom>
          <a:noFill/>
          <a:ln w="9525">
            <a:noFill/>
            <a:miter lim="800000"/>
            <a:headEnd/>
            <a:tailEnd/>
          </a:ln>
        </p:spPr>
        <p:txBody>
          <a:bodyPr wrap="none">
            <a:spAutoFit/>
          </a:bodyPr>
          <a:lstStyle/>
          <a:p>
            <a:pPr algn="ctr">
              <a:buFontTx/>
              <a:buChar char="•"/>
            </a:pPr>
            <a:r>
              <a:rPr lang="en-US" sz="2000">
                <a:solidFill>
                  <a:srgbClr val="333399"/>
                </a:solidFill>
              </a:rPr>
              <a:t>Property</a:t>
            </a:r>
          </a:p>
          <a:p>
            <a:pPr algn="ctr"/>
            <a:r>
              <a:rPr lang="en-US" sz="2000">
                <a:solidFill>
                  <a:srgbClr val="333399"/>
                </a:solidFill>
              </a:rPr>
              <a:t>managers</a:t>
            </a:r>
          </a:p>
        </p:txBody>
      </p:sp>
      <p:sp>
        <p:nvSpPr>
          <p:cNvPr id="326671" name="Text Box 15"/>
          <p:cNvSpPr txBox="1">
            <a:spLocks noChangeArrowheads="1"/>
          </p:cNvSpPr>
          <p:nvPr/>
        </p:nvSpPr>
        <p:spPr bwMode="auto">
          <a:xfrm>
            <a:off x="5410200" y="5562600"/>
            <a:ext cx="1147763" cy="396875"/>
          </a:xfrm>
          <a:prstGeom prst="rect">
            <a:avLst/>
          </a:prstGeom>
          <a:noFill/>
          <a:ln w="9525">
            <a:noFill/>
            <a:miter lim="800000"/>
            <a:headEnd/>
            <a:tailEnd/>
          </a:ln>
        </p:spPr>
        <p:txBody>
          <a:bodyPr wrap="none">
            <a:spAutoFit/>
          </a:bodyPr>
          <a:lstStyle/>
          <a:p>
            <a:pPr algn="ctr">
              <a:buFontTx/>
              <a:buChar char="•"/>
            </a:pPr>
            <a:r>
              <a:rPr lang="en-US" sz="2000">
                <a:solidFill>
                  <a:srgbClr val="333399"/>
                </a:solidFill>
              </a:rPr>
              <a:t>Brokers</a:t>
            </a:r>
          </a:p>
        </p:txBody>
      </p:sp>
      <p:sp>
        <p:nvSpPr>
          <p:cNvPr id="2" name="Footer Placeholder 1">
            <a:extLst>
              <a:ext uri="{FF2B5EF4-FFF2-40B4-BE49-F238E27FC236}">
                <a16:creationId xmlns:a16="http://schemas.microsoft.com/office/drawing/2014/main" id="{9FAF54C4-F9D3-4C23-83C2-4A0E37B7E4F1}"/>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6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66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66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66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66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66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66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6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nimBg="1"/>
      <p:bldP spid="326659" grpId="0"/>
      <p:bldP spid="326660" grpId="0"/>
      <p:bldP spid="326661" grpId="0"/>
      <p:bldP spid="326662" grpId="0"/>
      <p:bldP spid="326663" grpId="0"/>
      <p:bldP spid="326664" grpId="0"/>
      <p:bldP spid="326669" grpId="0" animBg="1"/>
      <p:bldP spid="326670" grpId="0"/>
      <p:bldP spid="3266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6400" y="228600"/>
            <a:ext cx="8610600" cy="1216025"/>
          </a:xfrm>
        </p:spPr>
        <p:txBody>
          <a:bodyPr/>
          <a:lstStyle/>
          <a:p>
            <a:pPr eaLnBrk="1" hangingPunct="1"/>
            <a:r>
              <a:rPr lang="en-US" sz="3600"/>
              <a:t>Duties or Fiduciary Responsibilities</a:t>
            </a:r>
          </a:p>
        </p:txBody>
      </p:sp>
      <p:sp>
        <p:nvSpPr>
          <p:cNvPr id="27651" name="Rectangle 3"/>
          <p:cNvSpPr>
            <a:spLocks noGrp="1" noChangeArrowheads="1"/>
          </p:cNvSpPr>
          <p:nvPr>
            <p:ph idx="1"/>
          </p:nvPr>
        </p:nvSpPr>
        <p:spPr>
          <a:xfrm>
            <a:off x="457200" y="1524000"/>
            <a:ext cx="8229600" cy="5029200"/>
          </a:xfrm>
        </p:spPr>
        <p:txBody>
          <a:bodyPr>
            <a:normAutofit fontScale="92500" lnSpcReduction="20000"/>
          </a:bodyPr>
          <a:lstStyle/>
          <a:p>
            <a:pPr eaLnBrk="1" hangingPunct="1">
              <a:lnSpc>
                <a:spcPct val="120000"/>
              </a:lnSpc>
            </a:pPr>
            <a:r>
              <a:rPr lang="en-US" sz="2800" b="1" dirty="0"/>
              <a:t>Confidentiality</a:t>
            </a:r>
            <a:r>
              <a:rPr lang="en-US" sz="2800" dirty="0"/>
              <a:t>: Never betraying confidential information</a:t>
            </a:r>
          </a:p>
          <a:p>
            <a:pPr>
              <a:lnSpc>
                <a:spcPct val="120000"/>
              </a:lnSpc>
            </a:pPr>
            <a:r>
              <a:rPr lang="en-US" sz="2800" b="1" dirty="0"/>
              <a:t>Obedience</a:t>
            </a:r>
            <a:r>
              <a:rPr lang="en-US" sz="2800" dirty="0"/>
              <a:t>: Following instructions of the principal fully</a:t>
            </a:r>
          </a:p>
          <a:p>
            <a:pPr eaLnBrk="1" hangingPunct="1">
              <a:lnSpc>
                <a:spcPct val="120000"/>
              </a:lnSpc>
            </a:pPr>
            <a:r>
              <a:rPr lang="en-US" sz="2800" b="1" dirty="0"/>
              <a:t>Accounting</a:t>
            </a:r>
            <a:r>
              <a:rPr lang="en-US" sz="2800" dirty="0"/>
              <a:t>: Keeping principal informed about financial aspects of assignment</a:t>
            </a:r>
          </a:p>
          <a:p>
            <a:pPr>
              <a:lnSpc>
                <a:spcPct val="120000"/>
              </a:lnSpc>
            </a:pPr>
            <a:r>
              <a:rPr lang="en-US" sz="2800" b="1" dirty="0"/>
              <a:t>Loyalty</a:t>
            </a:r>
            <a:r>
              <a:rPr lang="en-US" sz="2800" dirty="0"/>
              <a:t>: Never subordinating the best interest of principal</a:t>
            </a:r>
          </a:p>
          <a:p>
            <a:pPr>
              <a:lnSpc>
                <a:spcPct val="120000"/>
              </a:lnSpc>
            </a:pPr>
            <a:r>
              <a:rPr lang="en-US" sz="2800" b="1" dirty="0"/>
              <a:t>Disclosure</a:t>
            </a:r>
            <a:r>
              <a:rPr lang="en-US" sz="2800" dirty="0"/>
              <a:t>: Being completely open and honest</a:t>
            </a:r>
          </a:p>
          <a:p>
            <a:pPr eaLnBrk="1" hangingPunct="1">
              <a:lnSpc>
                <a:spcPct val="120000"/>
              </a:lnSpc>
            </a:pPr>
            <a:r>
              <a:rPr lang="en-US" sz="2800" b="1" dirty="0"/>
              <a:t>Skill and care</a:t>
            </a:r>
            <a:r>
              <a:rPr lang="en-US" sz="2800" dirty="0"/>
              <a:t>: Representing principal as agents would represent themselves</a:t>
            </a:r>
          </a:p>
          <a:p>
            <a:pPr eaLnBrk="1" hangingPunct="1">
              <a:lnSpc>
                <a:spcPct val="120000"/>
              </a:lnSpc>
            </a:pPr>
            <a:r>
              <a:rPr lang="en-US" sz="2800" dirty="0"/>
              <a:t>“COALDS”</a:t>
            </a:r>
          </a:p>
        </p:txBody>
      </p:sp>
      <p:sp>
        <p:nvSpPr>
          <p:cNvPr id="4" name="Slide Number Placeholder 5"/>
          <p:cNvSpPr>
            <a:spLocks noGrp="1"/>
          </p:cNvSpPr>
          <p:nvPr>
            <p:ph type="sldNum" sz="quarter" idx="12"/>
          </p:nvPr>
        </p:nvSpPr>
        <p:spPr/>
        <p:txBody>
          <a:bodyPr/>
          <a:lstStyle/>
          <a:p>
            <a:pPr>
              <a:defRPr/>
            </a:pPr>
            <a:fld id="{F0B2BE6D-BAF9-4E5D-A000-7129B3C7F63E}" type="slidenum">
              <a:rPr lang="en-US" altLang="en-US"/>
              <a:pPr>
                <a:defRPr/>
              </a:pPr>
              <a:t>7</a:t>
            </a:fld>
            <a:endParaRPr lang="en-US" altLang="en-US"/>
          </a:p>
        </p:txBody>
      </p:sp>
      <p:sp>
        <p:nvSpPr>
          <p:cNvPr id="2" name="Footer Placeholder 1">
            <a:extLst>
              <a:ext uri="{FF2B5EF4-FFF2-40B4-BE49-F238E27FC236}">
                <a16:creationId xmlns:a16="http://schemas.microsoft.com/office/drawing/2014/main" id="{CFA9B4B7-9566-EE27-4BCD-0484A7207D43}"/>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a:t>Duties of Principal</a:t>
            </a:r>
          </a:p>
        </p:txBody>
      </p:sp>
      <p:sp>
        <p:nvSpPr>
          <p:cNvPr id="31747" name="Rectangle 3"/>
          <p:cNvSpPr>
            <a:spLocks noGrp="1" noChangeArrowheads="1"/>
          </p:cNvSpPr>
          <p:nvPr>
            <p:ph idx="1"/>
          </p:nvPr>
        </p:nvSpPr>
        <p:spPr>
          <a:xfrm>
            <a:off x="762000" y="1524000"/>
            <a:ext cx="7924800" cy="5029200"/>
          </a:xfrm>
        </p:spPr>
        <p:txBody>
          <a:bodyPr/>
          <a:lstStyle/>
          <a:p>
            <a:pPr eaLnBrk="1" hangingPunct="1">
              <a:lnSpc>
                <a:spcPct val="150000"/>
              </a:lnSpc>
            </a:pPr>
            <a:r>
              <a:rPr lang="en-US" sz="2800" dirty="0"/>
              <a:t>Open</a:t>
            </a:r>
          </a:p>
          <a:p>
            <a:pPr eaLnBrk="1" hangingPunct="1">
              <a:lnSpc>
                <a:spcPct val="150000"/>
              </a:lnSpc>
            </a:pPr>
            <a:r>
              <a:rPr lang="en-US" sz="2800" dirty="0"/>
              <a:t>Honest</a:t>
            </a:r>
          </a:p>
          <a:p>
            <a:pPr eaLnBrk="1" hangingPunct="1">
              <a:lnSpc>
                <a:spcPct val="150000"/>
              </a:lnSpc>
            </a:pPr>
            <a:r>
              <a:rPr lang="en-US" sz="2800" dirty="0"/>
              <a:t>Fair</a:t>
            </a:r>
          </a:p>
        </p:txBody>
      </p:sp>
      <p:sp>
        <p:nvSpPr>
          <p:cNvPr id="4" name="Slide Number Placeholder 5"/>
          <p:cNvSpPr>
            <a:spLocks noGrp="1"/>
          </p:cNvSpPr>
          <p:nvPr>
            <p:ph type="sldNum" sz="quarter" idx="12"/>
          </p:nvPr>
        </p:nvSpPr>
        <p:spPr/>
        <p:txBody>
          <a:bodyPr/>
          <a:lstStyle/>
          <a:p>
            <a:pPr>
              <a:defRPr/>
            </a:pPr>
            <a:fld id="{A0C36790-C9CA-4E9E-82C8-0B2F81804149}" type="slidenum">
              <a:rPr lang="en-US" altLang="en-US"/>
              <a:pPr>
                <a:defRPr/>
              </a:pPr>
              <a:t>8</a:t>
            </a:fld>
            <a:endParaRPr lang="en-US" altLang="en-US"/>
          </a:p>
        </p:txBody>
      </p:sp>
      <p:sp>
        <p:nvSpPr>
          <p:cNvPr id="2" name="Footer Placeholder 1">
            <a:extLst>
              <a:ext uri="{FF2B5EF4-FFF2-40B4-BE49-F238E27FC236}">
                <a16:creationId xmlns:a16="http://schemas.microsoft.com/office/drawing/2014/main" id="{B3AAE992-A033-7669-CB6B-3B2F2B9BA0FA}"/>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a:t>The Problem of Dual Agency</a:t>
            </a:r>
          </a:p>
        </p:txBody>
      </p:sp>
      <p:sp>
        <p:nvSpPr>
          <p:cNvPr id="41987" name="Rectangle 3"/>
          <p:cNvSpPr>
            <a:spLocks noGrp="1" noChangeArrowheads="1"/>
          </p:cNvSpPr>
          <p:nvPr>
            <p:ph idx="1"/>
          </p:nvPr>
        </p:nvSpPr>
        <p:spPr>
          <a:xfrm>
            <a:off x="457200" y="1584959"/>
            <a:ext cx="8229600" cy="5029200"/>
          </a:xfrm>
        </p:spPr>
        <p:txBody>
          <a:bodyPr>
            <a:normAutofit/>
          </a:bodyPr>
          <a:lstStyle/>
          <a:p>
            <a:pPr eaLnBrk="1" hangingPunct="1">
              <a:lnSpc>
                <a:spcPct val="150000"/>
              </a:lnSpc>
            </a:pPr>
            <a:r>
              <a:rPr lang="en-US" sz="2800" dirty="0"/>
              <a:t>Natural tendency in brokerage for dual agency</a:t>
            </a:r>
          </a:p>
          <a:p>
            <a:pPr lvl="1" eaLnBrk="1" hangingPunct="1">
              <a:spcBef>
                <a:spcPct val="5000"/>
              </a:spcBef>
            </a:pPr>
            <a:r>
              <a:rPr lang="en-US" sz="2400" dirty="0"/>
              <a:t>Salesperson works with buyer but not with seller</a:t>
            </a:r>
          </a:p>
          <a:p>
            <a:pPr lvl="2" eaLnBrk="1" hangingPunct="1">
              <a:spcBef>
                <a:spcPct val="5000"/>
              </a:spcBef>
            </a:pPr>
            <a:r>
              <a:rPr lang="en-US" sz="2400" dirty="0"/>
              <a:t>FTC Study (1984):  </a:t>
            </a:r>
          </a:p>
          <a:p>
            <a:pPr marL="768096" lvl="2" indent="0">
              <a:spcBef>
                <a:spcPct val="5000"/>
              </a:spcBef>
              <a:buNone/>
            </a:pPr>
            <a:r>
              <a:rPr lang="en-US" dirty="0"/>
              <a:t>74.2% of buyers believed the sales agent worked for them</a:t>
            </a:r>
          </a:p>
          <a:p>
            <a:pPr lvl="2" eaLnBrk="1" hangingPunct="1">
              <a:lnSpc>
                <a:spcPct val="150000"/>
              </a:lnSpc>
              <a:spcBef>
                <a:spcPct val="5000"/>
              </a:spcBef>
            </a:pPr>
            <a:r>
              <a:rPr lang="en-US" sz="2400" dirty="0"/>
              <a:t>This misunderstanding appears to be little changed</a:t>
            </a:r>
          </a:p>
          <a:p>
            <a:pPr lvl="1" eaLnBrk="1" hangingPunct="1">
              <a:spcBef>
                <a:spcPct val="5000"/>
              </a:spcBef>
            </a:pPr>
            <a:r>
              <a:rPr lang="en-US" sz="2400" dirty="0"/>
              <a:t>Broker firm often is engaged with both buyer and seller</a:t>
            </a:r>
          </a:p>
        </p:txBody>
      </p:sp>
      <p:sp>
        <p:nvSpPr>
          <p:cNvPr id="4" name="Slide Number Placeholder 5"/>
          <p:cNvSpPr>
            <a:spLocks noGrp="1"/>
          </p:cNvSpPr>
          <p:nvPr>
            <p:ph type="sldNum" sz="quarter" idx="12"/>
          </p:nvPr>
        </p:nvSpPr>
        <p:spPr/>
        <p:txBody>
          <a:bodyPr/>
          <a:lstStyle/>
          <a:p>
            <a:pPr>
              <a:defRPr/>
            </a:pPr>
            <a:fld id="{2F894DF0-349D-4314-9359-F209CAC5AF81}" type="slidenum">
              <a:rPr lang="en-US" altLang="en-US"/>
              <a:pPr>
                <a:defRPr/>
              </a:pPr>
              <a:t>9</a:t>
            </a:fld>
            <a:endParaRPr lang="en-US" altLang="en-US"/>
          </a:p>
        </p:txBody>
      </p:sp>
      <p:sp>
        <p:nvSpPr>
          <p:cNvPr id="2" name="Footer Placeholder 1">
            <a:extLst>
              <a:ext uri="{FF2B5EF4-FFF2-40B4-BE49-F238E27FC236}">
                <a16:creationId xmlns:a16="http://schemas.microsoft.com/office/drawing/2014/main" id="{2791F61A-9642-7F8F-7022-27EC72DA762C}"/>
              </a:ext>
            </a:extLst>
          </p:cNvPr>
          <p:cNvSpPr>
            <a:spLocks noGrp="1"/>
          </p:cNvSpPr>
          <p:nvPr>
            <p:ph type="ftr" sz="quarter" idx="11"/>
          </p:nvPr>
        </p:nvSpPr>
        <p:spPr/>
        <p:txBody>
          <a:bodyPr/>
          <a:lstStyle/>
          <a:p>
            <a:r>
              <a:rPr lang="en-US" altLang="en-US">
                <a:solidFill>
                  <a:prstClr val="black">
                    <a:tint val="95000"/>
                  </a:prstClr>
                </a:solidFill>
              </a:rPr>
              <a:t>© MCGRAW HILL LLC. ALL RIGHTS RESERVED. NO REPRODUCTION OR DISTRIBUTION WITHOUT THE PRIOR WRITTEN CONSENT OF MCGRAW HILL LLC.</a:t>
            </a:r>
            <a:endParaRPr lang="en-US" altLang="en-US" dirty="0">
              <a:solidFill>
                <a:prstClr val="black">
                  <a:tint val="95000"/>
                </a:prst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Modu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1316</TotalTime>
  <Words>2110</Words>
  <Application>Microsoft Office PowerPoint</Application>
  <PresentationFormat>On-screen Show (4:3)</PresentationFormat>
  <Paragraphs>366</Paragraphs>
  <Slides>30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Lucida Sans</vt:lpstr>
      <vt:lpstr>Times</vt:lpstr>
      <vt:lpstr>Times New Roman</vt:lpstr>
      <vt:lpstr>Wingdings</vt:lpstr>
      <vt:lpstr>Wingdings 2</vt:lpstr>
      <vt:lpstr>2_Module</vt:lpstr>
      <vt:lpstr>Chapter 12</vt:lpstr>
      <vt:lpstr>What Do Brokers Do?</vt:lpstr>
      <vt:lpstr>What Special Knowledge Can a Broker Offer?</vt:lpstr>
      <vt:lpstr>Law of Agency and Agents</vt:lpstr>
      <vt:lpstr>Types of Agents</vt:lpstr>
      <vt:lpstr>3 Types of Agents</vt:lpstr>
      <vt:lpstr>Duties or Fiduciary Responsibilities</vt:lpstr>
      <vt:lpstr>Duties of Principal</vt:lpstr>
      <vt:lpstr>The Problem of Dual Agency</vt:lpstr>
      <vt:lpstr>The Solution to Dual Agency?</vt:lpstr>
      <vt:lpstr>PowerPoint Presentation</vt:lpstr>
      <vt:lpstr>The Problem of Unintended Dual Agency</vt:lpstr>
      <vt:lpstr>Brokerage Relationships</vt:lpstr>
      <vt:lpstr>Brokerage Relationships</vt:lpstr>
      <vt:lpstr>Single Agent vs. Transaction Broker</vt:lpstr>
      <vt:lpstr>Licensing of Brokers and Salespersons</vt:lpstr>
      <vt:lpstr>Licensing of Brokers and Salespersons (continued)</vt:lpstr>
      <vt:lpstr>Industry Certifications or Designations</vt:lpstr>
      <vt:lpstr>How is Comkmercial Brokerage Different?</vt:lpstr>
      <vt:lpstr>Segmentation Examples in Real Estate Brokerage Markets</vt:lpstr>
      <vt:lpstr>Anti-Discrimination Laws Affecting Real Estate Services</vt:lpstr>
      <vt:lpstr>Anti-Discrimination Laws Affecting Real Estate Services (continued)</vt:lpstr>
      <vt:lpstr>Growth Areas in Real Estate Brokerage</vt:lpstr>
      <vt:lpstr>Listing Contracts</vt:lpstr>
      <vt:lpstr>Listing Contract</vt:lpstr>
      <vt:lpstr>Innovations in Brokerage</vt:lpstr>
      <vt:lpstr>Deriving a Gross Selling Price to Achieve a Target Net Price</vt:lpstr>
      <vt:lpstr>Commission Splitting: Example</vt:lpstr>
      <vt:lpstr>Considerations in Selecting a Broker</vt:lpstr>
      <vt:lpstr>Advice about Brokers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Katherine Mau</dc:creator>
  <cp:lastModifiedBy>Schrenk, Lawrence</cp:lastModifiedBy>
  <cp:revision>67</cp:revision>
  <dcterms:created xsi:type="dcterms:W3CDTF">2009-06-23T15:14:23Z</dcterms:created>
  <dcterms:modified xsi:type="dcterms:W3CDTF">2024-08-29T01:45:02Z</dcterms:modified>
</cp:coreProperties>
</file>