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52"/>
  </p:notesMasterIdLst>
  <p:sldIdLst>
    <p:sldId id="414" r:id="rId2"/>
    <p:sldId id="412" r:id="rId3"/>
    <p:sldId id="345" r:id="rId4"/>
    <p:sldId id="401" r:id="rId5"/>
    <p:sldId id="347" r:id="rId6"/>
    <p:sldId id="348" r:id="rId7"/>
    <p:sldId id="349" r:id="rId8"/>
    <p:sldId id="350" r:id="rId9"/>
    <p:sldId id="395" r:id="rId10"/>
    <p:sldId id="384" r:id="rId11"/>
    <p:sldId id="352" r:id="rId12"/>
    <p:sldId id="403" r:id="rId13"/>
    <p:sldId id="355" r:id="rId14"/>
    <p:sldId id="356" r:id="rId15"/>
    <p:sldId id="354" r:id="rId16"/>
    <p:sldId id="359" r:id="rId17"/>
    <p:sldId id="404" r:id="rId18"/>
    <p:sldId id="411" r:id="rId19"/>
    <p:sldId id="360" r:id="rId20"/>
    <p:sldId id="361" r:id="rId21"/>
    <p:sldId id="362" r:id="rId22"/>
    <p:sldId id="363" r:id="rId23"/>
    <p:sldId id="364" r:id="rId24"/>
    <p:sldId id="365" r:id="rId25"/>
    <p:sldId id="366" r:id="rId26"/>
    <p:sldId id="367" r:id="rId27"/>
    <p:sldId id="406" r:id="rId28"/>
    <p:sldId id="407" r:id="rId29"/>
    <p:sldId id="408" r:id="rId30"/>
    <p:sldId id="385" r:id="rId31"/>
    <p:sldId id="415" r:id="rId32"/>
    <p:sldId id="386" r:id="rId33"/>
    <p:sldId id="387" r:id="rId34"/>
    <p:sldId id="388" r:id="rId35"/>
    <p:sldId id="390" r:id="rId36"/>
    <p:sldId id="389" r:id="rId37"/>
    <p:sldId id="392" r:id="rId38"/>
    <p:sldId id="409" r:id="rId39"/>
    <p:sldId id="372" r:id="rId40"/>
    <p:sldId id="373" r:id="rId41"/>
    <p:sldId id="374" r:id="rId42"/>
    <p:sldId id="418" r:id="rId43"/>
    <p:sldId id="375" r:id="rId44"/>
    <p:sldId id="419" r:id="rId45"/>
    <p:sldId id="410" r:id="rId46"/>
    <p:sldId id="394" r:id="rId47"/>
    <p:sldId id="399" r:id="rId48"/>
    <p:sldId id="376" r:id="rId49"/>
    <p:sldId id="396" r:id="rId50"/>
    <p:sldId id="256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36B"/>
    <a:srgbClr val="F26F3A"/>
    <a:srgbClr val="39639D"/>
    <a:srgbClr val="FFF0B1"/>
    <a:srgbClr val="E69502"/>
    <a:srgbClr val="FFE3B1"/>
    <a:srgbClr val="CCCCFF"/>
    <a:srgbClr val="303F70"/>
    <a:srgbClr val="E7AC00"/>
    <a:srgbClr val="FAF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95" autoAdjust="0"/>
    <p:restoredTop sz="94630" autoAdjust="0"/>
  </p:normalViewPr>
  <p:slideViewPr>
    <p:cSldViewPr>
      <p:cViewPr varScale="1">
        <p:scale>
          <a:sx n="99" d="100"/>
          <a:sy n="99" d="100"/>
        </p:scale>
        <p:origin x="111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ABC36A5-A1CD-43F1-A38B-D6493E8AC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72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3C5B2A-5302-44FB-9AF6-6A0CB3DB524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The Market for Home Mortgage Loans</a:t>
            </a:r>
          </a:p>
        </p:txBody>
      </p:sp>
    </p:spTree>
    <p:extLst>
      <p:ext uri="{BB962C8B-B14F-4D97-AF65-F5344CB8AC3E}">
        <p14:creationId xmlns:p14="http://schemas.microsoft.com/office/powerpoint/2010/main" val="1658321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F5540F-BE1B-4D40-BAF5-61218985BDD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Mortgage Banking and Mortgage Brokerage</a:t>
            </a:r>
          </a:p>
        </p:txBody>
      </p:sp>
    </p:spTree>
    <p:extLst>
      <p:ext uri="{BB962C8B-B14F-4D97-AF65-F5344CB8AC3E}">
        <p14:creationId xmlns:p14="http://schemas.microsoft.com/office/powerpoint/2010/main" val="2125965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A5B49C-DC1F-45DD-9612-108B95C7F2E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Mortgage Banking and Mortgage Brokerage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599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61E529-8735-4D9B-817B-DC0EB7316EE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Mortgage Banking and Mortgage Brokerage</a:t>
            </a:r>
          </a:p>
        </p:txBody>
      </p:sp>
    </p:spTree>
    <p:extLst>
      <p:ext uri="{BB962C8B-B14F-4D97-AF65-F5344CB8AC3E}">
        <p14:creationId xmlns:p14="http://schemas.microsoft.com/office/powerpoint/2010/main" val="3275882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4D5281-ABB4-41B5-9791-0881C109468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Mortgage Banking and Mortgage Brokerage</a:t>
            </a:r>
          </a:p>
        </p:txBody>
      </p:sp>
    </p:spTree>
    <p:extLst>
      <p:ext uri="{BB962C8B-B14F-4D97-AF65-F5344CB8AC3E}">
        <p14:creationId xmlns:p14="http://schemas.microsoft.com/office/powerpoint/2010/main" val="2165306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C3EC6-783C-49C1-9AAD-C83BD7BF7C8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Mortgage Banking and Mortgage Brokerage</a:t>
            </a:r>
          </a:p>
        </p:txBody>
      </p:sp>
    </p:spTree>
    <p:extLst>
      <p:ext uri="{BB962C8B-B14F-4D97-AF65-F5344CB8AC3E}">
        <p14:creationId xmlns:p14="http://schemas.microsoft.com/office/powerpoint/2010/main" val="3322697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6BBFB1-C5F3-4259-BD56-C3BB31BA60B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Mortgage Banking and Mortgage Brokerage</a:t>
            </a:r>
          </a:p>
        </p:txBody>
      </p:sp>
    </p:spTree>
    <p:extLst>
      <p:ext uri="{BB962C8B-B14F-4D97-AF65-F5344CB8AC3E}">
        <p14:creationId xmlns:p14="http://schemas.microsoft.com/office/powerpoint/2010/main" val="2201013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Mortgage Banking and Mortgage Brokerage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BC36A5-A1CD-43F1-A38B-D6493E8AC5D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823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Mortgage Banking and Mortgage Brokerage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BC36A5-A1CD-43F1-A38B-D6493E8AC5D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712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FE5F55-D2EF-41B0-8E85-4464BA8DCBB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Mortgage Banking and Mortgage Brokerage</a:t>
            </a:r>
          </a:p>
        </p:txBody>
      </p:sp>
    </p:spTree>
    <p:extLst>
      <p:ext uri="{BB962C8B-B14F-4D97-AF65-F5344CB8AC3E}">
        <p14:creationId xmlns:p14="http://schemas.microsoft.com/office/powerpoint/2010/main" val="2581428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A76455-04FE-4297-A877-13DC2C8CD42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Mortgage Banking and Mortgage Brokerage</a:t>
            </a:r>
          </a:p>
        </p:txBody>
      </p:sp>
    </p:spTree>
    <p:extLst>
      <p:ext uri="{BB962C8B-B14F-4D97-AF65-F5344CB8AC3E}">
        <p14:creationId xmlns:p14="http://schemas.microsoft.com/office/powerpoint/2010/main" val="2704488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82EDF-B9DB-4A0C-9E65-6FB8555429B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The Revolution in Home Mortgage Finance</a:t>
            </a:r>
          </a:p>
        </p:txBody>
      </p:sp>
    </p:spTree>
    <p:extLst>
      <p:ext uri="{BB962C8B-B14F-4D97-AF65-F5344CB8AC3E}">
        <p14:creationId xmlns:p14="http://schemas.microsoft.com/office/powerpoint/2010/main" val="14537413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164DBE-6440-47A3-B710-E682434B17B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The Secondary Market for Residential Mortgages</a:t>
            </a:r>
          </a:p>
        </p:txBody>
      </p:sp>
    </p:spTree>
    <p:extLst>
      <p:ext uri="{BB962C8B-B14F-4D97-AF65-F5344CB8AC3E}">
        <p14:creationId xmlns:p14="http://schemas.microsoft.com/office/powerpoint/2010/main" val="17614070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EE1482-9093-485D-8CCC-C078CBB1F62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Secondary Market for Residential Mortgages</a:t>
            </a:r>
          </a:p>
        </p:txBody>
      </p:sp>
    </p:spTree>
    <p:extLst>
      <p:ext uri="{BB962C8B-B14F-4D97-AF65-F5344CB8AC3E}">
        <p14:creationId xmlns:p14="http://schemas.microsoft.com/office/powerpoint/2010/main" val="8912856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B718A3-CA67-4091-AC46-A59CF9E7FEA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Mortgage-Backed Securities</a:t>
            </a:r>
          </a:p>
        </p:txBody>
      </p:sp>
    </p:spTree>
    <p:extLst>
      <p:ext uri="{BB962C8B-B14F-4D97-AF65-F5344CB8AC3E}">
        <p14:creationId xmlns:p14="http://schemas.microsoft.com/office/powerpoint/2010/main" val="3102780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E5C253-4E8D-4ACE-A3A6-612294A3AB5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Mortgage-Backed Securities</a:t>
            </a:r>
          </a:p>
        </p:txBody>
      </p:sp>
    </p:spTree>
    <p:extLst>
      <p:ext uri="{BB962C8B-B14F-4D97-AF65-F5344CB8AC3E}">
        <p14:creationId xmlns:p14="http://schemas.microsoft.com/office/powerpoint/2010/main" val="15879231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B44F8E-8E91-4B07-9F6F-55378A8D435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Mortgage-Backed Securities</a:t>
            </a:r>
          </a:p>
        </p:txBody>
      </p:sp>
    </p:spTree>
    <p:extLst>
      <p:ext uri="{BB962C8B-B14F-4D97-AF65-F5344CB8AC3E}">
        <p14:creationId xmlns:p14="http://schemas.microsoft.com/office/powerpoint/2010/main" val="29746828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8391E-FA35-4285-BDED-F99E7EDB0E0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Purchasers of Residential Mortgages in the Secondary Market</a:t>
            </a:r>
          </a:p>
        </p:txBody>
      </p:sp>
    </p:spTree>
    <p:extLst>
      <p:ext uri="{BB962C8B-B14F-4D97-AF65-F5344CB8AC3E}">
        <p14:creationId xmlns:p14="http://schemas.microsoft.com/office/powerpoint/2010/main" val="37034366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F37B78-3DB7-46DF-8F08-627DB2FC4A3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Purchasers of Residential Mortgages in the Secondary Market</a:t>
            </a:r>
          </a:p>
        </p:txBody>
      </p:sp>
    </p:spTree>
    <p:extLst>
      <p:ext uri="{BB962C8B-B14F-4D97-AF65-F5344CB8AC3E}">
        <p14:creationId xmlns:p14="http://schemas.microsoft.com/office/powerpoint/2010/main" val="10480309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9CEBBB-2D69-464D-B99C-1EB435B8F6A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Purchasers of Residential Mortgages in the Secondary Market</a:t>
            </a:r>
          </a:p>
        </p:txBody>
      </p:sp>
    </p:spTree>
    <p:extLst>
      <p:ext uri="{BB962C8B-B14F-4D97-AF65-F5344CB8AC3E}">
        <p14:creationId xmlns:p14="http://schemas.microsoft.com/office/powerpoint/2010/main" val="11253887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7EE664-7355-48BD-9259-0F6C5A03338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Purchasers of Residential Mortgages in the Secondary Market</a:t>
            </a:r>
          </a:p>
        </p:txBody>
      </p:sp>
    </p:spTree>
    <p:extLst>
      <p:ext uri="{BB962C8B-B14F-4D97-AF65-F5344CB8AC3E}">
        <p14:creationId xmlns:p14="http://schemas.microsoft.com/office/powerpoint/2010/main" val="25371489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Purchasers of Residential Mortgages in the Secondary Market</a:t>
            </a: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27416F-06AB-4E2A-B0FF-CA81A7BF733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664748-151B-482A-87C5-20528BB1A1E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Revolution in Home Mortgage Finance</a:t>
            </a:r>
          </a:p>
        </p:txBody>
      </p:sp>
    </p:spTree>
    <p:extLst>
      <p:ext uri="{BB962C8B-B14F-4D97-AF65-F5344CB8AC3E}">
        <p14:creationId xmlns:p14="http://schemas.microsoft.com/office/powerpoint/2010/main" val="18343275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Purchasers of Residential Mortgages in the Secondary Market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BC36A5-A1CD-43F1-A38B-D6493E8AC5D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934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Purchasers of Residential Mortgages in the Secondary Market</a:t>
            </a: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20E920-8F81-4DDC-AAA3-E54577FF36C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074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The Big Picture of Home Mortgage Lending: Four Different Channels</a:t>
            </a: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028741-2D41-4EC0-B0C7-F67F4875210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975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Big Picture of Home Mortgage Lending: Four Different Channel</a:t>
            </a: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E52369-B68B-4045-B2B9-371EEFF82B4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569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Big Picture of Home Mortgage Lending: Four Different Channels</a:t>
            </a:r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0E6915-5652-4EEB-B7AC-CF6E589BCB4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472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Big Picture of Home Mortgage Lending: Four Different Channels</a:t>
            </a: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48ECFB-AB84-4498-A2E8-056DE1C937A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248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Big Picture of Home Mortgage Lending: Four Different Channels</a:t>
            </a:r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81DB1B-D902-4E69-ABA2-12C6055EE69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586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Where Does a Borrower Find a Home Loan?</a:t>
            </a: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8920D5-C0BE-4F1C-B0DD-E6CD8773FEF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844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8767-5BE4-4B0E-8ACE-05EC0DD3B44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The Lender’s Mortgage Loan Decisions</a:t>
            </a:r>
          </a:p>
        </p:txBody>
      </p:sp>
    </p:spTree>
    <p:extLst>
      <p:ext uri="{BB962C8B-B14F-4D97-AF65-F5344CB8AC3E}">
        <p14:creationId xmlns:p14="http://schemas.microsoft.com/office/powerpoint/2010/main" val="17994707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0C7BA2-B885-4683-98CA-0F59EA707909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74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4BAF7F-E5EB-48E5-BB70-021ADE1D7AF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Revolution in Home Mortgage Finance</a:t>
            </a:r>
          </a:p>
        </p:txBody>
      </p:sp>
    </p:spTree>
    <p:extLst>
      <p:ext uri="{BB962C8B-B14F-4D97-AF65-F5344CB8AC3E}">
        <p14:creationId xmlns:p14="http://schemas.microsoft.com/office/powerpoint/2010/main" val="27127577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190E0D-D20F-4A5D-9D9D-C47531B6060A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Lender’s Mortgage Loan Decisions</a:t>
            </a:r>
          </a:p>
        </p:txBody>
      </p:sp>
    </p:spTree>
    <p:extLst>
      <p:ext uri="{BB962C8B-B14F-4D97-AF65-F5344CB8AC3E}">
        <p14:creationId xmlns:p14="http://schemas.microsoft.com/office/powerpoint/2010/main" val="27242976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0560D1-AA63-4521-BBEE-7E17DBF604C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Lender’s Mortgage Loan Decisions</a:t>
            </a:r>
          </a:p>
        </p:txBody>
      </p:sp>
    </p:spTree>
    <p:extLst>
      <p:ext uri="{BB962C8B-B14F-4D97-AF65-F5344CB8AC3E}">
        <p14:creationId xmlns:p14="http://schemas.microsoft.com/office/powerpoint/2010/main" val="33271540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D8A2A-9832-4FDB-B489-960F6A9D661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Home Financing for Marginal Borrowers</a:t>
            </a:r>
          </a:p>
        </p:txBody>
      </p:sp>
    </p:spTree>
    <p:extLst>
      <p:ext uri="{BB962C8B-B14F-4D97-AF65-F5344CB8AC3E}">
        <p14:creationId xmlns:p14="http://schemas.microsoft.com/office/powerpoint/2010/main" val="38558930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Home Financing for Marginal Borrowers</a:t>
            </a:r>
          </a:p>
          <a:p>
            <a:pPr eaLnBrk="1" hangingPunct="1"/>
            <a:endParaRPr lang="en-US" dirty="0"/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10D540-3F4A-44E3-8581-3333C1D6EACA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33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F33AFF-7106-432F-9370-7DFD6167739F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Home Financing for Marginal Borrowers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6382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Home Financing for Marginal Borrowers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BC36A5-A1CD-43F1-A38B-D6493E8AC5D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808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Home Financing for Marginal Borrowers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B3EA1-254E-41AD-ACAC-D3CD7253AF8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5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92EE9-8BC1-46D3-8F77-FFC0FC17E36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Revolution in Home Mortgage Finance</a:t>
            </a:r>
          </a:p>
        </p:txBody>
      </p:sp>
    </p:spTree>
    <p:extLst>
      <p:ext uri="{BB962C8B-B14F-4D97-AF65-F5344CB8AC3E}">
        <p14:creationId xmlns:p14="http://schemas.microsoft.com/office/powerpoint/2010/main" val="3918417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580B7F-EE0F-47F0-8E2E-78621D44B10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Revolution in Home Mortgage Finance</a:t>
            </a:r>
          </a:p>
        </p:txBody>
      </p:sp>
    </p:spTree>
    <p:extLst>
      <p:ext uri="{BB962C8B-B14F-4D97-AF65-F5344CB8AC3E}">
        <p14:creationId xmlns:p14="http://schemas.microsoft.com/office/powerpoint/2010/main" val="1232814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F352C1-8C3B-4578-87F1-815001B6A76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Revolution in Home Mortgage Finance</a:t>
            </a:r>
          </a:p>
        </p:txBody>
      </p:sp>
    </p:spTree>
    <p:extLst>
      <p:ext uri="{BB962C8B-B14F-4D97-AF65-F5344CB8AC3E}">
        <p14:creationId xmlns:p14="http://schemas.microsoft.com/office/powerpoint/2010/main" val="1504910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Revolution in Home Mortgage Finance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BC36A5-A1CD-43F1-A38B-D6493E8AC5D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69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Revolution in Home Mortgage Finance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F0242-E3D4-4582-8C03-44EBAA02699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00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98" y="346687"/>
            <a:ext cx="8996686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4515" y="4800600"/>
            <a:ext cx="8077200" cy="1499616"/>
          </a:xfrm>
        </p:spPr>
        <p:txBody>
          <a:bodyPr lIns="118872" tIns="0" rIns="45720" bIns="0" anchor="b">
            <a:normAutofit/>
          </a:bodyPr>
          <a:lstStyle>
            <a:lvl1pPr marL="0" indent="0" algn="l"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1889" y="1296115"/>
            <a:ext cx="9144000" cy="45720"/>
          </a:xfrm>
          <a:prstGeom prst="rect">
            <a:avLst/>
          </a:prstGeom>
          <a:solidFill>
            <a:srgbClr val="FFC000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476999"/>
            <a:ext cx="7767315" cy="27432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755025-1033-ED38-7EE0-293E506D1B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1447800" y="1341652"/>
            <a:ext cx="5791200" cy="433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51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66D4AAB-72D0-4667-907F-912476BCAB6B}" type="slidenum">
              <a:rPr lang="en-US" altLang="en-US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53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" y="6476999"/>
            <a:ext cx="7691115" cy="27432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© MCGRAW HILL LLC. ALL RIGHTS RESERVED. NO REPRODUCTION OR DISTRIBUTION WITHOUT THE PRIOR WRITTEN CONSENT OF MCGRAW HILL LLC.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F46CC-6814-4D5D-BC47-844C27E89D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444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" y="6476999"/>
            <a:ext cx="7691115" cy="2743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MCGRAW HILL LLC. ALL RIGHTS RESERVED. NO REPRODUCTION OR DISTRIBUTION WITHOUT THE PRIOR WRITTEN CONSENT OF MCGRAW HILL LLC.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7F385-59FA-4459-8F78-7FBD4F686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098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19401" y="1515088"/>
            <a:ext cx="6063917" cy="4719559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D44C64-E16A-46A2-82C3-4595BBEB5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4259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79248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038600"/>
            <a:ext cx="79248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52400" y="6172200"/>
            <a:ext cx="533400" cy="3048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D4DFC18D-AF6B-4FF7-A215-D950E4EF1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00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" y="6476999"/>
            <a:ext cx="7691115" cy="2743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MCGRAW HILL LLC. ALL RIGHTS RESERVED. NO REPRODUCTION OR DISTRIBUTION WITHOUT THE PRIOR WRITTEN CONSENT OF MCGRAW HILL LLC.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7E766-95F0-4163-A779-D557921EC5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141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" y="6476999"/>
            <a:ext cx="7691115" cy="2743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MCGRAW HILL LLC. ALL RIGHTS RESERVED. NO REPRODUCTION OR DISTRIBUTION WITHOUT THE PRIOR WRITTEN CONSENT OF MCGRAW HILL LLC.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BF796-D5B2-4AD9-B1D3-E65DE3845E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976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14" y="85385"/>
            <a:ext cx="8996686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4515" y="48006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71115" y="1295932"/>
            <a:ext cx="9144000" cy="45720"/>
          </a:xfrm>
          <a:prstGeom prst="rect">
            <a:avLst/>
          </a:prstGeom>
          <a:solidFill>
            <a:srgbClr val="FFC000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476999"/>
            <a:ext cx="7767315" cy="27432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755025-1033-ED38-7EE0-293E506D1B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1432977" y="1343702"/>
            <a:ext cx="5353476" cy="400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6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>
            <a:lvl1pPr>
              <a:defRPr sz="360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76999"/>
            <a:ext cx="7691115" cy="27432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76999"/>
            <a:ext cx="7691115" cy="27432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0149-2EC9-4501-AB7B-E7DE0407788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54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76999"/>
            <a:ext cx="7691115" cy="27432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531B-C14E-4625-B468-64F860767C1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401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76999"/>
            <a:ext cx="7691115" cy="274320"/>
          </a:xfrm>
          <a:prstGeom prst="rect">
            <a:avLst/>
          </a:prstGeom>
        </p:spPr>
        <p:txBody>
          <a:bodyPr/>
          <a:lstStyle>
            <a:lvl1pPr>
              <a:defRPr i="0"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6846-6EF5-48D3-ACE1-8C09D6A31DE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09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76999"/>
            <a:ext cx="7691115" cy="27432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4F30-67A7-423B-B401-1A98CDE9ECB8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8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76999"/>
            <a:ext cx="7691115" cy="27432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4FE1-3750-409B-865F-AE300458B58C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87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76999"/>
            <a:ext cx="7691115" cy="27432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DB48-BE50-4650-A4F4-CC53C52AC6B5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14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C000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chemeClr val="tx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99DC751-1D33-45B0-BECB-8F645D672552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6999"/>
            <a:ext cx="76911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ctr" eaLnBrk="1" latinLnBrk="0" hangingPunct="1">
              <a:defRPr kumimoji="0" sz="8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18868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rgbClr val="27436B"/>
        </a:buClr>
        <a:buSzPct val="80000"/>
        <a:buFont typeface="Wingdings" pitchFamily="2" charset="2"/>
        <a:buChar char="§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rgbClr val="27436B"/>
        </a:buClr>
        <a:buSzPct val="90000"/>
        <a:buFont typeface="Wingdings" pitchFamily="2" charset="2"/>
        <a:buChar char="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rgbClr val="27436B"/>
        </a:buClr>
        <a:buFont typeface="Wingdings" pitchFamily="2" charset="2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rgbClr val="27436B"/>
        </a:buClr>
        <a:buFont typeface="Wingdings" pitchFamily="2" charset="2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rgbClr val="27436B"/>
        </a:buClr>
        <a:buFont typeface="Wingdings" pitchFamily="2" charset="2"/>
        <a:buChar char="§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3C550-764B-4C26-58F2-FA918CEA12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11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D040E5-5401-D53D-EC9B-2766B6379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853" y="5114543"/>
            <a:ext cx="8077200" cy="1499616"/>
          </a:xfrm>
        </p:spPr>
        <p:txBody>
          <a:bodyPr/>
          <a:lstStyle/>
          <a:p>
            <a:r>
              <a:rPr lang="en-US" dirty="0"/>
              <a:t>Sources of Funds for Residential Mortgages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5CB133-0AAE-972D-60D5-A9CAF3C25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© MCGRAW HILL LLC. ALL RIGHTS RESERVED. NO REPRODUCTION OR DISTRIBUTION WITHOUT THE PRIOR WRITTEN CONSENT OF MCGRAW HILL LLC.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B8049C-FBCF-5577-DFD5-8C3300A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prstClr val="white">
                    <a:tint val="95000"/>
                  </a:prstClr>
                </a:solidFill>
              </a:rPr>
              <a:pPr/>
              <a:t>1</a:t>
            </a:fld>
            <a:endParaRPr lang="en-US" alt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582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Portfolio and Non-Portfolio Mortgage Lenders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Portfolio Lenders (depository institutions)</a:t>
            </a:r>
          </a:p>
          <a:p>
            <a:pPr lvl="1" eaLnBrk="1" hangingPunct="1"/>
            <a:r>
              <a:rPr lang="en-US" sz="2400" dirty="0"/>
              <a:t>Banks</a:t>
            </a:r>
          </a:p>
          <a:p>
            <a:pPr lvl="1" eaLnBrk="1" hangingPunct="1"/>
            <a:r>
              <a:rPr lang="en-US" sz="2400" dirty="0"/>
              <a:t>Thrifts</a:t>
            </a:r>
          </a:p>
          <a:p>
            <a:pPr lvl="1" eaLnBrk="1" hangingPunct="1"/>
            <a:r>
              <a:rPr lang="en-US" sz="2400" dirty="0"/>
              <a:t>Large credit unions 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Non-portfolio lenders</a:t>
            </a:r>
          </a:p>
          <a:p>
            <a:pPr lvl="1" eaLnBrk="1" hangingPunct="1"/>
            <a:r>
              <a:rPr lang="en-US" sz="2400" dirty="0"/>
              <a:t>Mortgage bankers</a:t>
            </a:r>
          </a:p>
          <a:p>
            <a:pPr lvl="1" eaLnBrk="1" hangingPunct="1"/>
            <a:r>
              <a:rPr lang="en-US" sz="2400" dirty="0"/>
              <a:t>Mortgage brokers</a:t>
            </a:r>
          </a:p>
          <a:p>
            <a:pPr lvl="2" eaLnBrk="1" hangingPunct="1"/>
            <a:r>
              <a:rPr lang="en-US" dirty="0"/>
              <a:t>May include credit unions and small banks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EE69F-D93A-447F-A638-5712BAC7CFD6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5E8765-A73C-DB8B-9730-9159F086F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 dirty="0"/>
              <a:t>Mortgage Companies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46250"/>
            <a:ext cx="8229600" cy="4384675"/>
          </a:xfrm>
        </p:spPr>
        <p:txBody>
          <a:bodyPr/>
          <a:lstStyle/>
          <a:p>
            <a:pPr eaLnBrk="1" hangingPunct="1"/>
            <a:r>
              <a:rPr lang="en-US" sz="2800" dirty="0"/>
              <a:t>Mortgage banker: Not a bank – accepts no deposits</a:t>
            </a:r>
          </a:p>
          <a:p>
            <a:pPr lvl="1" eaLnBrk="1" hangingPunct="1"/>
            <a:r>
              <a:rPr lang="en-US" sz="2400" dirty="0"/>
              <a:t>Originates loans to sell</a:t>
            </a:r>
          </a:p>
          <a:p>
            <a:pPr lvl="1" eaLnBrk="1" hangingPunct="1"/>
            <a:r>
              <a:rPr lang="en-US" sz="2400" dirty="0"/>
              <a:t>Retains right to service the loan for a fee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Mortgage broker: Brings borrower and lender together </a:t>
            </a:r>
          </a:p>
          <a:p>
            <a:pPr lvl="1"/>
            <a:r>
              <a:rPr lang="en-US" sz="2400" dirty="0"/>
              <a:t>Collects a fee</a:t>
            </a:r>
          </a:p>
          <a:p>
            <a:pPr lvl="1"/>
            <a:r>
              <a:rPr lang="en-US" sz="2400" dirty="0"/>
              <a:t>Never owns the loan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E9A65-6DDB-45D3-8B87-7485E9EC669F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7D0D57-6F89-6401-9F15-41F40545C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Mortgage Banker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75191"/>
            <a:ext cx="8534400" cy="4625609"/>
          </a:xfrm>
        </p:spPr>
        <p:txBody>
          <a:bodyPr/>
          <a:lstStyle/>
          <a:p>
            <a:pPr marL="288925" indent="-288925" eaLnBrk="1" hangingPunct="1">
              <a:tabLst>
                <a:tab pos="850900" algn="l"/>
              </a:tabLst>
            </a:pPr>
            <a:r>
              <a:rPr lang="en-US" sz="2800" dirty="0"/>
              <a:t>Originates loans to sell (“originates to distribute”)</a:t>
            </a:r>
          </a:p>
          <a:p>
            <a:pPr marL="738188" lvl="1" indent="-225425" eaLnBrk="1" hangingPunct="1">
              <a:tabLst>
                <a:tab pos="850900" algn="l"/>
              </a:tabLst>
            </a:pPr>
            <a:r>
              <a:rPr lang="en-US" sz="2400" dirty="0"/>
              <a:t>Pools and securitizes loans</a:t>
            </a:r>
          </a:p>
          <a:p>
            <a:pPr marL="738188" lvl="1" indent="-225425">
              <a:tabLst>
                <a:tab pos="850900" algn="l"/>
              </a:tabLst>
            </a:pPr>
            <a:r>
              <a:rPr lang="en-US" sz="2400" dirty="0"/>
              <a:t>Retains contract to service the loans</a:t>
            </a:r>
          </a:p>
          <a:p>
            <a:pPr marL="445580" indent="-225425">
              <a:tabLst>
                <a:tab pos="850900" algn="l"/>
              </a:tabLst>
            </a:pPr>
            <a:r>
              <a:rPr lang="en-US" dirty="0"/>
              <a:t>Servicing contract is core “asset” and profit center</a:t>
            </a:r>
          </a:p>
          <a:p>
            <a:pPr marL="581533" lvl="1" indent="-288925">
              <a:tabLst>
                <a:tab pos="850900" algn="l"/>
              </a:tabLst>
            </a:pPr>
            <a:r>
              <a:rPr lang="en-US" dirty="0"/>
              <a:t>Five-step process:</a:t>
            </a:r>
          </a:p>
          <a:p>
            <a:pPr marL="512763" lvl="1" indent="0" eaLnBrk="1" hangingPunct="1">
              <a:buNone/>
              <a:tabLst>
                <a:tab pos="850900" algn="l"/>
              </a:tabLst>
            </a:pPr>
            <a:endParaRPr lang="en-US" sz="24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A36B6-28E9-4E43-9856-EC2F3349C974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3790590" y="4548358"/>
            <a:ext cx="2881320" cy="1890542"/>
            <a:chOff x="3690474" y="4493898"/>
            <a:chExt cx="2881320" cy="1890542"/>
          </a:xfrm>
        </p:grpSpPr>
        <p:sp>
          <p:nvSpPr>
            <p:cNvPr id="2" name="Oval 1"/>
            <p:cNvSpPr/>
            <p:nvPr/>
          </p:nvSpPr>
          <p:spPr>
            <a:xfrm>
              <a:off x="4362228" y="4493898"/>
              <a:ext cx="2209566" cy="183070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Notched Right Arrow 5"/>
            <p:cNvSpPr/>
            <p:nvPr/>
          </p:nvSpPr>
          <p:spPr>
            <a:xfrm rot="2293105">
              <a:off x="6208753" y="4721963"/>
              <a:ext cx="162192" cy="108919"/>
            </a:xfrm>
            <a:prstGeom prst="notched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Notched Right Arrow 26"/>
            <p:cNvSpPr/>
            <p:nvPr/>
          </p:nvSpPr>
          <p:spPr>
            <a:xfrm rot="10800000">
              <a:off x="5385916" y="6275521"/>
              <a:ext cx="162192" cy="108919"/>
            </a:xfrm>
            <a:prstGeom prst="notched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Notched Right Arrow 27"/>
            <p:cNvSpPr/>
            <p:nvPr/>
          </p:nvSpPr>
          <p:spPr>
            <a:xfrm rot="19077915">
              <a:off x="4625188" y="4691900"/>
              <a:ext cx="162192" cy="108919"/>
            </a:xfrm>
            <a:prstGeom prst="notched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rved Right Arrow 6"/>
            <p:cNvSpPr/>
            <p:nvPr/>
          </p:nvSpPr>
          <p:spPr>
            <a:xfrm rot="6881249">
              <a:off x="3935453" y="4294103"/>
              <a:ext cx="384320" cy="874277"/>
            </a:xfrm>
            <a:prstGeom prst="curvedRightArrow">
              <a:avLst>
                <a:gd name="adj1" fmla="val 8702"/>
                <a:gd name="adj2" fmla="val 50000"/>
                <a:gd name="adj3" fmla="val 25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359554" y="3921854"/>
            <a:ext cx="6625927" cy="2489818"/>
            <a:chOff x="2363751" y="4236388"/>
            <a:chExt cx="6646045" cy="1957388"/>
          </a:xfrm>
        </p:grpSpPr>
        <p:grpSp>
          <p:nvGrpSpPr>
            <p:cNvPr id="22" name="Group 21"/>
            <p:cNvGrpSpPr/>
            <p:nvPr/>
          </p:nvGrpSpPr>
          <p:grpSpPr>
            <a:xfrm>
              <a:off x="2363751" y="4236388"/>
              <a:ext cx="6646045" cy="1957388"/>
              <a:chOff x="1279183" y="4186438"/>
              <a:chExt cx="6646045" cy="1957388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5611774" y="4973303"/>
                <a:ext cx="231345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2. Close (fund) loans</a:t>
                </a:r>
              </a:p>
              <a:p>
                <a:r>
                  <a:rPr lang="en-US" dirty="0"/>
                  <a:t>(Buying the loans)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279183" y="5635708"/>
                <a:ext cx="2243301" cy="508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4. Securitize and/or </a:t>
                </a:r>
              </a:p>
              <a:p>
                <a:r>
                  <a:rPr lang="en-US" dirty="0"/>
                  <a:t>sell the pools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631924" y="4186438"/>
                <a:ext cx="1626552" cy="508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1. Make Loan</a:t>
                </a:r>
              </a:p>
              <a:p>
                <a:r>
                  <a:rPr lang="en-US" dirty="0"/>
                  <a:t>Commitments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2774433" y="4845534"/>
              <a:ext cx="1664467" cy="508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5. Service the </a:t>
              </a:r>
            </a:p>
            <a:p>
              <a:r>
                <a:rPr lang="en-US" dirty="0"/>
                <a:t>loans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377933" y="5960649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Pool the loans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79E238-BF78-E6E1-A0F5-146D31C3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310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/>
              <a:t>Mortgage Banker as Servicer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5191"/>
            <a:ext cx="8610600" cy="4625609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2800" dirty="0"/>
              <a:t>Collects monthly loan payments, remits to investor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/>
              <a:t>Collects and escrows funds for obligations: 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Property taxes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Hazard insurance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Mortgage insurance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/>
              <a:t>Manages late payments, defaults, foreclosures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/>
              <a:t>Receives fee of 0.19% to 0.44% (19 to 44 </a:t>
            </a:r>
            <a:r>
              <a:rPr lang="en-US" sz="2800" dirty="0" err="1"/>
              <a:t>bp</a:t>
            </a:r>
            <a:r>
              <a:rPr lang="en-US" sz="2800" dirty="0"/>
              <a:t>)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/>
              <a:t>Often takes loss at outset to obtain servicing rights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2C0DB-3613-4FE5-AD2D-2EE766CB0773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E030C8-ABE9-227C-EBEC-37AF25D17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/>
              <a:t>Pipeline Risk: Signature Risk of Mortgage Banking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/>
          <a:lstStyle/>
          <a:p>
            <a:pPr eaLnBrk="1" hangingPunct="1"/>
            <a:r>
              <a:rPr lang="en-US" sz="2800" dirty="0"/>
              <a:t>Pipeline risk: From loan offer date to loan sale</a:t>
            </a:r>
          </a:p>
          <a:p>
            <a:pPr eaLnBrk="1" hangingPunct="1"/>
            <a:r>
              <a:rPr lang="en-US" sz="2800" dirty="0"/>
              <a:t>Two components:</a:t>
            </a:r>
          </a:p>
          <a:p>
            <a:pPr lvl="1" eaLnBrk="1" hangingPunct="1"/>
            <a:r>
              <a:rPr lang="en-US" sz="2400" dirty="0"/>
              <a:t>Fallout risk -  If interest rate falls, applicants back out</a:t>
            </a:r>
          </a:p>
          <a:p>
            <a:pPr lvl="1" eaLnBrk="1" hangingPunct="1"/>
            <a:r>
              <a:rPr lang="en-US" sz="2400" dirty="0"/>
              <a:t>Interest rate risk - If rates rise, must sell new loans at loss</a:t>
            </a:r>
          </a:p>
          <a:p>
            <a:pPr eaLnBrk="1" hangingPunct="1"/>
            <a:r>
              <a:rPr lang="en-US" sz="2800" dirty="0"/>
              <a:t>Mortgage bankers highly leveraged</a:t>
            </a:r>
          </a:p>
          <a:p>
            <a:pPr lvl="1" eaLnBrk="1" hangingPunct="1"/>
            <a:r>
              <a:rPr lang="en-US" sz="2400" dirty="0"/>
              <a:t>Very sensitive to pipeline risk</a:t>
            </a:r>
          </a:p>
          <a:p>
            <a:pPr lvl="1" eaLnBrk="1" hangingPunct="1"/>
            <a:r>
              <a:rPr lang="en-US" sz="2400" dirty="0"/>
              <a:t>Hedging necessary for survival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D2A7F-D405-4E16-8EFC-6494970AF475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C797FA-8FDD-14DA-EC2A-8FEAC2CEC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/>
              <a:t>Mortgage Banking Creates Two Financial Assets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92CE2-2142-4880-9979-534DAFF8258C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657475" y="2157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EFD75C-8230-DB90-20A9-71962CD28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282F21-D9CF-0C70-18B7-8AD197D33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480" y="1590434"/>
            <a:ext cx="5221720" cy="499388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2159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/>
              <a:t>Emergence of  Megamortgage Bankers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2800" dirty="0"/>
              <a:t>Megabanks saw home financing as profit center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/>
              <a:t>Cyber electronics imply huge economies of scale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/>
              <a:t>Four modes of operation: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/>
              <a:t>Traditional “face-to-face” or “retail” lending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/>
              <a:t>Wholesale mortgage banking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/>
              <a:t>Internet lending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/>
              <a:t>Lending through brokers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/>
              <a:t>Tremendous consolidation in recent decades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938E5-625A-42EA-890A-EDC6AD9A7A0F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923823-E48B-5D99-610D-5FF051F64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in Mortgage Banking: Post Great Recession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75191"/>
            <a:ext cx="8991600" cy="4625609"/>
          </a:xfrm>
        </p:spPr>
        <p:txBody>
          <a:bodyPr>
            <a:normAutofit/>
          </a:bodyPr>
          <a:lstStyle/>
          <a:p>
            <a:r>
              <a:rPr lang="en-US" sz="2800" dirty="0"/>
              <a:t>Resurgence of non-bank mortgage banking</a:t>
            </a:r>
          </a:p>
          <a:p>
            <a:pPr lvl="1"/>
            <a:r>
              <a:rPr lang="en-US" dirty="0"/>
              <a:t> </a:t>
            </a:r>
            <a:r>
              <a:rPr lang="en-US" sz="2600" dirty="0"/>
              <a:t>Megabanks drew back </a:t>
            </a:r>
          </a:p>
          <a:p>
            <a:pPr lvl="2"/>
            <a:r>
              <a:rPr lang="en-US" dirty="0"/>
              <a:t>Bad experiences </a:t>
            </a:r>
          </a:p>
          <a:p>
            <a:pPr lvl="2"/>
            <a:r>
              <a:rPr lang="en-US" dirty="0"/>
              <a:t>Increased regulation</a:t>
            </a:r>
          </a:p>
          <a:p>
            <a:pPr lvl="1"/>
            <a:r>
              <a:rPr lang="en-US" sz="2600" dirty="0"/>
              <a:t>More funding for non-banks as economy recovered</a:t>
            </a:r>
          </a:p>
          <a:p>
            <a:pPr lvl="1"/>
            <a:r>
              <a:rPr lang="en-US" sz="2600" dirty="0"/>
              <a:t>Resurgence of FHA loans, a mortgage banking staple</a:t>
            </a:r>
          </a:p>
          <a:p>
            <a:pPr lvl="1"/>
            <a:r>
              <a:rPr lang="en-US" sz="2600" dirty="0"/>
              <a:t>Better non-bank access to Fannie Mae and Freddie Mac</a:t>
            </a:r>
          </a:p>
          <a:p>
            <a:pPr lvl="1"/>
            <a:r>
              <a:rPr lang="en-US" sz="2600" dirty="0"/>
              <a:t>Explosive growth of on-line lenders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17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D4575-228A-DED4-1510-513C7487A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282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15400" cy="1252728"/>
          </a:xfrm>
        </p:spPr>
        <p:txBody>
          <a:bodyPr>
            <a:noAutofit/>
          </a:bodyPr>
          <a:lstStyle/>
          <a:p>
            <a:r>
              <a:rPr lang="en-US" sz="3600" dirty="0"/>
              <a:t>Consolidation and Deconsolidation of Home Mortgage Lending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8305800" cy="4625609"/>
          </a:xfrm>
        </p:spPr>
        <p:txBody>
          <a:bodyPr>
            <a:normAutofit/>
          </a:bodyPr>
          <a:lstStyle/>
          <a:p>
            <a:r>
              <a:rPr lang="en-US" dirty="0"/>
              <a:t>1989 – 2010</a:t>
            </a:r>
          </a:p>
          <a:p>
            <a:pPr lvl="1"/>
            <a:r>
              <a:rPr lang="en-US" dirty="0"/>
              <a:t>Market share of top 20 lenders goes from 20% to 85%</a:t>
            </a:r>
          </a:p>
          <a:p>
            <a:pPr lvl="1"/>
            <a:r>
              <a:rPr lang="en-US" dirty="0"/>
              <a:t>Market share of top 20 servicers goes from 15% to 75%</a:t>
            </a:r>
          </a:p>
          <a:p>
            <a:r>
              <a:rPr lang="en-US" dirty="0"/>
              <a:t>2010 to the present</a:t>
            </a:r>
          </a:p>
          <a:p>
            <a:pPr lvl="1"/>
            <a:r>
              <a:rPr lang="en-US" dirty="0"/>
              <a:t>Non-bank &amp; small bank lenders regain market share</a:t>
            </a:r>
          </a:p>
          <a:p>
            <a:pPr lvl="1"/>
            <a:r>
              <a:rPr lang="en-US" dirty="0"/>
              <a:t>Electronic mortgage bankers surge:  </a:t>
            </a:r>
          </a:p>
          <a:p>
            <a:pPr lvl="2"/>
            <a:r>
              <a:rPr lang="en-US" dirty="0"/>
              <a:t>Quicken Loans </a:t>
            </a:r>
          </a:p>
          <a:p>
            <a:pPr lvl="2"/>
            <a:r>
              <a:rPr lang="en-US" dirty="0" err="1"/>
              <a:t>PennyMac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18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E37EA-FC8A-0FC1-4037-306468346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048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/>
              <a:t>Consolidation of the Top 20 Home Mortgage Lenders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37DE30-B673-4FC5-BA93-A520F9D7C526}" type="slidenum">
              <a:rPr lang="en-US" altLang="en-US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2733675" y="2500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F68233-D7BE-2A7E-8A25-3F549E4F3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82D56C-5AED-9791-CE24-67C8BB39F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615406"/>
            <a:ext cx="8401050" cy="47910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12725"/>
            <a:ext cx="8890000" cy="12160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Mortgages and Mortgage Markets:</a:t>
            </a:r>
            <a:br>
              <a:rPr lang="en-US" sz="3600" dirty="0"/>
            </a:br>
            <a:r>
              <a:rPr lang="en-US" sz="3600" dirty="0"/>
              <a:t>Mortgage Debt Outstanding by Type</a:t>
            </a:r>
            <a:br>
              <a:rPr lang="en-US" sz="3400" dirty="0"/>
            </a:br>
            <a:endParaRPr lang="en-US" sz="34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C0869-0285-4FB1-8EC1-FC9072DCB414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67CC16-2532-0E1A-4358-B431DEAFA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MCGRAW HILL LLC. ALL RIGHTS RESERVED. NO REPRODUCTION OR DISTRIBUTION WITHOUT THE PRIOR WRITTEN CONSENT OF MCGRAW HILL LLC.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034B20-D46A-48E0-DBBD-A10CDA73F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2324100"/>
            <a:ext cx="84963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95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Mortgage Brokers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610600" cy="5181600"/>
          </a:xfrm>
        </p:spPr>
        <p:txBody>
          <a:bodyPr/>
          <a:lstStyle/>
          <a:p>
            <a:pPr eaLnBrk="1" hangingPunct="1"/>
            <a:r>
              <a:rPr lang="en-US" sz="2800" dirty="0"/>
              <a:t>“Places” borrower’s loan application with lender</a:t>
            </a:r>
          </a:p>
          <a:p>
            <a:pPr lvl="1" eaLnBrk="1" hangingPunct="1"/>
            <a:r>
              <a:rPr lang="en-US" sz="2400" dirty="0"/>
              <a:t>Receives up-front fees</a:t>
            </a:r>
          </a:p>
          <a:p>
            <a:pPr eaLnBrk="1" hangingPunct="1"/>
            <a:r>
              <a:rPr lang="en-US" sz="2800" dirty="0"/>
              <a:t>Never owns and never services loan </a:t>
            </a:r>
          </a:p>
          <a:p>
            <a:pPr eaLnBrk="1" hangingPunct="1"/>
            <a:r>
              <a:rPr lang="en-US" sz="2800" dirty="0"/>
              <a:t>Expanded rapidly in recent years</a:t>
            </a:r>
          </a:p>
          <a:p>
            <a:pPr eaLnBrk="1" hangingPunct="1"/>
            <a:r>
              <a:rPr lang="en-US" sz="2800" dirty="0"/>
              <a:t>Flaws in mortgage brokerage:</a:t>
            </a:r>
          </a:p>
          <a:p>
            <a:pPr lvl="1" eaLnBrk="1" hangingPunct="1">
              <a:spcBef>
                <a:spcPct val="5000"/>
              </a:spcBef>
            </a:pPr>
            <a:r>
              <a:rPr lang="en-US" sz="2400" dirty="0"/>
              <a:t>“Front-loaded” compensation</a:t>
            </a:r>
          </a:p>
          <a:p>
            <a:pPr lvl="1" eaLnBrk="1" hangingPunct="1">
              <a:spcBef>
                <a:spcPct val="5000"/>
              </a:spcBef>
            </a:pPr>
            <a:r>
              <a:rPr lang="en-US" sz="2400" dirty="0"/>
              <a:t>Few repeat customers</a:t>
            </a:r>
          </a:p>
          <a:p>
            <a:pPr lvl="1" eaLnBrk="1" hangingPunct="1">
              <a:spcBef>
                <a:spcPct val="5000"/>
              </a:spcBef>
            </a:pPr>
            <a:r>
              <a:rPr lang="en-US" sz="2400" dirty="0"/>
              <a:t>Low competency requirements</a:t>
            </a:r>
          </a:p>
          <a:p>
            <a:pPr eaLnBrk="1" hangingPunct="1">
              <a:spcBef>
                <a:spcPct val="5000"/>
              </a:spcBef>
            </a:pPr>
            <a:r>
              <a:rPr lang="en-US" sz="2800" dirty="0"/>
              <a:t>Wide-spread borrower abuse in recent years</a:t>
            </a:r>
          </a:p>
          <a:p>
            <a:pPr eaLnBrk="1" hangingPunct="1">
              <a:spcBef>
                <a:spcPct val="5000"/>
              </a:spcBef>
            </a:pPr>
            <a:r>
              <a:rPr lang="en-US" sz="2800" dirty="0"/>
              <a:t>Resulting legislation and creation of CFPB</a:t>
            </a:r>
          </a:p>
          <a:p>
            <a:pPr eaLnBrk="1" hangingPunct="1">
              <a:spcBef>
                <a:spcPct val="5000"/>
              </a:spcBef>
            </a:pPr>
            <a:endParaRPr lang="en-US" sz="2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72913-14A2-4A91-A02D-D20D3D85EF5E}" type="slidenum">
              <a:rPr lang="en-US" altLang="en-US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FA4FA7-29B6-68F9-87C8-3B3ED715E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 dirty="0"/>
              <a:t>Evolution of the Secondary Mortgage Market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5191"/>
            <a:ext cx="8686800" cy="4625609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dirty="0"/>
              <a:t>Pre-1970: 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Limited and informal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Lack of loan standardization was a barrier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Large interregional differences in rates (100-200 bps)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Rise in rates could shut down home mortgage lending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841C7E-4861-428E-BFC6-D5807A06DB1B}" type="slidenum">
              <a:rPr lang="en-US" altLang="en-US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6A03B5-51BC-8A80-8B4D-21FE424F5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2032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/>
              <a:t>Beginning of the Modern Secondary Mortgage Market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/>
          <a:lstStyle/>
          <a:p>
            <a:pPr eaLnBrk="1" hangingPunct="1"/>
            <a:r>
              <a:rPr lang="en-US" sz="2800" dirty="0"/>
              <a:t>Fannie Mae (1968): </a:t>
            </a:r>
          </a:p>
          <a:p>
            <a:pPr lvl="1"/>
            <a:r>
              <a:rPr lang="en-US" sz="2400" dirty="0"/>
              <a:t>Spun out of HUD</a:t>
            </a:r>
          </a:p>
          <a:p>
            <a:pPr lvl="1"/>
            <a:r>
              <a:rPr lang="en-US" sz="2400" dirty="0"/>
              <a:t>Became a primary purchaser of FHA and VA loans</a:t>
            </a:r>
          </a:p>
          <a:p>
            <a:pPr eaLnBrk="1" hangingPunct="1"/>
            <a:r>
              <a:rPr lang="en-US" sz="2800" dirty="0"/>
              <a:t>Ginnie Mae (1968): </a:t>
            </a:r>
          </a:p>
          <a:p>
            <a:pPr lvl="1"/>
            <a:r>
              <a:rPr lang="en-US" sz="2400" dirty="0"/>
              <a:t>Created first “pass-through” mortgage-backed security</a:t>
            </a:r>
          </a:p>
          <a:p>
            <a:pPr lvl="1"/>
            <a:r>
              <a:rPr lang="en-US" sz="2400" dirty="0"/>
              <a:t> Strictly for FHA and VA loans</a:t>
            </a:r>
          </a:p>
          <a:p>
            <a:pPr eaLnBrk="1" hangingPunct="1"/>
            <a:r>
              <a:rPr lang="en-US" sz="2800" dirty="0"/>
              <a:t>Freddie Mac (1970): </a:t>
            </a:r>
          </a:p>
          <a:p>
            <a:pPr lvl="1"/>
            <a:r>
              <a:rPr lang="en-US" sz="2400" dirty="0"/>
              <a:t>Created to buy conventional loans from thrifts</a:t>
            </a:r>
          </a:p>
          <a:p>
            <a:pPr lvl="1"/>
            <a:r>
              <a:rPr lang="en-US" sz="2400" dirty="0"/>
              <a:t>Sold the loans using “pass-through” securities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32AF8-79B5-4D88-8B53-8F43AE6C2153}" type="slidenum">
              <a:rPr lang="en-US" altLang="en-US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681E61-005D-9D06-73D5-CA4DF42B8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Mortgage-Backed Securities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382000" cy="4724399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/>
              <a:t>All cash flows from many loans form a single pool</a:t>
            </a:r>
          </a:p>
          <a:p>
            <a:pPr eaLnBrk="1" hangingPunct="1"/>
            <a:r>
              <a:rPr lang="en-US" sz="2800" dirty="0"/>
              <a:t>Investor gets pro rata share of the cash flows</a:t>
            </a:r>
          </a:p>
          <a:p>
            <a:pPr eaLnBrk="1" hangingPunct="1"/>
            <a:r>
              <a:rPr lang="en-US" sz="2800" dirty="0"/>
              <a:t>Loans in a given pool will be similar:</a:t>
            </a:r>
          </a:p>
          <a:p>
            <a:pPr lvl="1" eaLnBrk="1" hangingPunct="1"/>
            <a:r>
              <a:rPr lang="en-US" sz="2400" dirty="0"/>
              <a:t>All FHA/VA; all conventional</a:t>
            </a:r>
          </a:p>
          <a:p>
            <a:pPr lvl="1" eaLnBrk="1" hangingPunct="1"/>
            <a:r>
              <a:rPr lang="en-US" sz="2400" dirty="0"/>
              <a:t>Same vintage (new or recent loans)</a:t>
            </a:r>
          </a:p>
          <a:p>
            <a:pPr lvl="1" eaLnBrk="1" hangingPunct="1"/>
            <a:r>
              <a:rPr lang="en-US" sz="2400" dirty="0"/>
              <a:t>Similar interest rates</a:t>
            </a:r>
            <a:r>
              <a:rPr lang="en-US" dirty="0"/>
              <a:t> </a:t>
            </a:r>
          </a:p>
          <a:p>
            <a:r>
              <a:rPr lang="en-US" sz="2800" dirty="0"/>
              <a:t>64% of new home loans were securitized since 2009*</a:t>
            </a:r>
          </a:p>
          <a:p>
            <a:pPr eaLnBrk="1" hangingPunct="1"/>
            <a:endParaRPr lang="en-US" sz="2800" dirty="0"/>
          </a:p>
          <a:p>
            <a:pPr marL="118872" indent="0">
              <a:lnSpc>
                <a:spcPct val="90000"/>
              </a:lnSpc>
              <a:buNone/>
            </a:pPr>
            <a:r>
              <a:rPr lang="en-US" sz="2800" dirty="0"/>
              <a:t>*</a:t>
            </a:r>
            <a:r>
              <a:rPr lang="en-US" sz="1200" dirty="0"/>
              <a:t>Inside Mortgage Finance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43021-4DD5-403D-8231-187C06B120AB}" type="slidenum">
              <a:rPr lang="en-US" altLang="en-US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00CB57-9833-A0DF-094C-19A8BD5E2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38125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 dirty="0"/>
              <a:t>The Ginnie Mae Mortgage-Backed Security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EB7103-DD21-43B0-B16D-E3EFC472F562}" type="slidenum">
              <a:rPr lang="en-US" altLang="en-US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2890838" y="2166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7D0C99-0AF3-892C-3EBD-781054EE7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2F82AB-5913-68D8-155E-50154AB80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43" y="1600200"/>
            <a:ext cx="8062913" cy="466800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/>
              <a:t>The Growth of Home Mortgage Securitization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930BF-4113-4354-B1BC-DF5B57D9C44E}" type="slidenum">
              <a:rPr lang="en-US" altLang="en-US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838450" y="2128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0754E8-57C7-8892-2BAF-738211CB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54C085-5B2E-2AD9-56B3-04DD7EFB8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28" y="1600200"/>
            <a:ext cx="8305800" cy="44862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 dirty="0"/>
              <a:t>Role of Ginnie Mae in the Secondary Mortgage Market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5191"/>
            <a:ext cx="8153400" cy="4625609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dirty="0"/>
              <a:t>GNMA created first pass-through MBS program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Does not buy mortgages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Guarantees “timely payment of interest and principal” to holders of GNMA securities.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Guarantees only securities based on FHA/VA loans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9B6E3-BA0B-4EE5-A648-AD70C2B830F5}" type="slidenum">
              <a:rPr lang="en-US" altLang="en-US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A07E83-D9D5-6F33-B42E-5E7411BC1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Fannie Mae and Freddie Mac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Original mission: Support home affordability by providing a secondary mortgage market</a:t>
            </a:r>
          </a:p>
          <a:p>
            <a:pPr eaLnBrk="1" hangingPunct="1"/>
            <a:r>
              <a:rPr lang="en-US" sz="2800" dirty="0"/>
              <a:t>Became privately owned but still U.S. chartered</a:t>
            </a:r>
          </a:p>
          <a:p>
            <a:pPr lvl="1" eaLnBrk="1" hangingPunct="1"/>
            <a:r>
              <a:rPr lang="en-US" sz="2400" dirty="0"/>
              <a:t>Public mission for housing</a:t>
            </a:r>
          </a:p>
          <a:p>
            <a:pPr lvl="1" eaLnBrk="1" hangingPunct="1"/>
            <a:r>
              <a:rPr lang="en-US" sz="2400" dirty="0"/>
              <a:t>“Backstopped” by U.S. Treasury credit line</a:t>
            </a:r>
          </a:p>
          <a:p>
            <a:pPr eaLnBrk="1" hangingPunct="1"/>
            <a:r>
              <a:rPr lang="en-US" sz="2800" dirty="0"/>
              <a:t>Buy conforming conventional home loans</a:t>
            </a:r>
          </a:p>
          <a:p>
            <a:pPr eaLnBrk="1" hangingPunct="1"/>
            <a:r>
              <a:rPr lang="en-US" sz="2800" dirty="0"/>
              <a:t>Have securitized over 43% of all home loans*</a:t>
            </a:r>
          </a:p>
          <a:p>
            <a:pPr eaLnBrk="1" hangingPunct="1"/>
            <a:r>
              <a:rPr lang="en-US" sz="2800" dirty="0"/>
              <a:t>Taken into conservatorship by U.S. in 2008</a:t>
            </a:r>
          </a:p>
          <a:p>
            <a:pPr eaLnBrk="1" hangingPunct="1"/>
            <a:r>
              <a:rPr lang="en-US" sz="2800" dirty="0"/>
              <a:t>Still securitize over 60% of new conventional loans*</a:t>
            </a:r>
          </a:p>
          <a:p>
            <a:pPr eaLnBrk="1" hangingPunct="1">
              <a:lnSpc>
                <a:spcPct val="80000"/>
              </a:lnSpc>
            </a:pPr>
            <a:endParaRPr lang="en-US" sz="1800" dirty="0"/>
          </a:p>
          <a:p>
            <a:pPr marL="118872" indent="0" eaLnBrk="1" hangingPunct="1">
              <a:lnSpc>
                <a:spcPct val="80000"/>
              </a:lnSpc>
              <a:buNone/>
            </a:pPr>
            <a:r>
              <a:rPr lang="en-US" sz="2800" dirty="0"/>
              <a:t>*</a:t>
            </a:r>
            <a:r>
              <a:rPr lang="en-US" sz="1600" dirty="0"/>
              <a:t>Inside Mortgage Finance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AE5A47-E046-5F59-C9E2-C81C1B5FC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39181-D0B1-715E-4881-DB68DCA41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27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136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/>
              <a:t>Importance of Fannie Mae and Freddie Mac</a:t>
            </a:r>
            <a:r>
              <a:rPr lang="en-US"/>
              <a:t> 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31912"/>
            <a:ext cx="8382000" cy="52578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2800" dirty="0"/>
              <a:t>Brought about standardization in: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400" dirty="0"/>
              <a:t>Mortgages and mortgage notes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400" dirty="0"/>
              <a:t>Appraisal forms and practices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400" dirty="0"/>
              <a:t>Underwriting procedures and standards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Influenced practices/standards in nonconforming mortgage markets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Started automated underwriting and automated valuation 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Increased liquidity of mortgage markets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400" dirty="0"/>
              <a:t>No interstate differentials in mortgage interest rates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400" dirty="0"/>
              <a:t>No home lending disruptions when interest rates rise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400" dirty="0"/>
              <a:t>New sources of mortgage funds in security investors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Heavily influence what type loans lenders make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A4882C-EF34-4533-AE4A-AB17E736AD49}" type="slidenum">
              <a:rPr lang="en-US" altLang="en-US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CE39A4-7CD2-88C3-D622-2494C4E38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1705625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 dirty="0"/>
              <a:t>What Went Wrong with Fannie and Freddie?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idx="1"/>
          </p:nvPr>
        </p:nvSpPr>
        <p:spPr>
          <a:xfrm>
            <a:off x="381001" y="1752600"/>
            <a:ext cx="8305800" cy="4625609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400" dirty="0"/>
              <a:t>Not capitalized to withstand declining home values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/>
              <a:t>Said to wield too much political influence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/>
              <a:t>Said to poorly mix private enterprise and housing subsidies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/>
              <a:t>Said to divert efficiency value to the pockets of management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Said to be unnecessary in a world of giant banks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Said to be part of an unnecessary mortgage lending system – for the level-payment fixed rate mortgage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Said to pose a contingent liability to taxpayers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Have returned to extreme “profitability” 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Technically, completely “paid back” the U.S. government by 2014.</a:t>
            </a:r>
          </a:p>
          <a:p>
            <a:pPr eaLnBrk="1" hangingPunct="1">
              <a:lnSpc>
                <a:spcPct val="150000"/>
              </a:lnSpc>
            </a:pPr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64EA1-70F3-4E80-B34C-EFE7FF17F9A5}" type="slidenum">
              <a:rPr lang="en-US" altLang="en-US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90F9CC7-E0D4-C0B0-1B39-E83F933F2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586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/>
              <a:t>Traditional and Modern Housing Finance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FCD96-B8C5-449B-9217-18AD05E53C15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776538" y="2328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9CCDE0-6400-87CA-D67E-986358BEF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E8B4BA-39BA-AFA7-02C1-4ED64FC8A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737462"/>
            <a:ext cx="7010400" cy="473953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Private Mortgage Conduits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dirty="0"/>
              <a:t>Originally for non-conforming “Jumbo” loans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Small market share until sub-primes emerged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Grew explosively, post-2000, due to sub-primes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Diminished rapidly as sub-prime collapsed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Continues as a conduit for “Jumbo” loans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A11CCD-BB43-4ECA-8B9C-28F6027EA884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433148-53F9-9AB1-5B4C-08F4AAF80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E63EC-1B5D-4B78-92CA-B9B35B29E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Holders of Agency MBS </a:t>
            </a:r>
            <a:br>
              <a:rPr lang="en-US" sz="3600" dirty="0"/>
            </a:br>
            <a:r>
              <a:rPr lang="en-US" sz="3600" dirty="0"/>
              <a:t>(GSE and GNMA MBS, 2021)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9454A5-1CA1-4EA1-88DF-36827F038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F1991-DB13-4E65-B171-86EDEF63C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31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6" name="Content Placeholder 5" descr="Chart, pie chart&#10;&#10;Description automatically generated">
            <a:extLst>
              <a:ext uri="{FF2B5EF4-FFF2-40B4-BE49-F238E27FC236}">
                <a16:creationId xmlns:a16="http://schemas.microsoft.com/office/drawing/2014/main" id="{DFF61A20-0E7D-46B2-9F5B-B409807EE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35" y="1557077"/>
            <a:ext cx="6455365" cy="499339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9CB2A4-BDB2-4BE1-B924-76DE47EEDDE2}"/>
              </a:ext>
            </a:extLst>
          </p:cNvPr>
          <p:cNvSpPr txBox="1"/>
          <p:nvPr/>
        </p:nvSpPr>
        <p:spPr>
          <a:xfrm>
            <a:off x="3325849" y="6200000"/>
            <a:ext cx="2983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Mortgage Market Statistical Annual, 2022</a:t>
            </a:r>
          </a:p>
        </p:txBody>
      </p:sp>
    </p:spTree>
    <p:extLst>
      <p:ext uri="{BB962C8B-B14F-4D97-AF65-F5344CB8AC3E}">
        <p14:creationId xmlns:p14="http://schemas.microsoft.com/office/powerpoint/2010/main" val="11428794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Other Secondary Market Players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800" dirty="0"/>
              <a:t>Federal Home Loan Banks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Originally the banking system for thrifts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Now a banking system for small banks and thrifts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Provides liquidity for home mortgage lending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U.S. Government support for rural housing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800" dirty="0"/>
              <a:t>USDA-Rural Housing Service</a:t>
            </a:r>
          </a:p>
          <a:p>
            <a:pPr lvl="1" eaLnBrk="1" hangingPunct="1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BD4E1-3C3E-40D2-B0E6-387DD07AEEC0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152023-1B79-4935-D9BB-3B153BCA0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/>
              <a:t>The U.S. Home Mortgage System Today – Four Channels</a:t>
            </a:r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8382000" cy="4625609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dirty="0"/>
              <a:t>Depository lending (banks)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FHA/VA – GNMA securitization process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Conforming conventional – GSE process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Non-conforming conventional – private securitizers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9B69-7717-4790-A82D-929EF93DC190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FDB95C-1660-D74A-CAC7-9C9AD3DD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FHA/VA – GNMA Securities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D7785-03CB-4F7B-B1FE-8F3E2CD2902A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7FA6A5-E338-8A38-AC7F-C42406BC6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6C9669-81D8-C9B1-E8EE-CBF71785A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53" y="1828800"/>
            <a:ext cx="79629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305800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/>
              <a:t>Conforming Conventional – GSE Process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1D2CA-08AD-415C-B317-AA82E5D45186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B9F39A-1634-0A88-530D-B97EF7A67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9888E8-B1BE-1F04-FBC1-E8CE0AD2E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752600"/>
            <a:ext cx="8077200" cy="361811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Nonconforming Conventional – Private Process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18115-FFB8-405A-8B86-BECCADA690BA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826260-3DA0-8965-5E82-4BD6B1F0B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083F94-FAA5-2177-4549-1280152F5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1709737"/>
            <a:ext cx="7829550" cy="343852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/>
              <a:t>Market Shares of the Four Channels of Home Mortgage Lending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DC55F-98CA-4FE0-BBC4-5490F972229B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4A3F4B-8CF5-3C0A-86A8-195488718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39" y="1654587"/>
            <a:ext cx="8667821" cy="4353993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E6C38E-038A-CA4C-3608-B3EB76CDC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Where Do You Get a Mortgage Loan in Today’s Complex System?</a:t>
            </a:r>
          </a:p>
        </p:txBody>
      </p:sp>
      <p:sp>
        <p:nvSpPr>
          <p:cNvPr id="91138" name="Content Placeholder 4"/>
          <p:cNvSpPr>
            <a:spLocks noGrp="1"/>
          </p:cNvSpPr>
          <p:nvPr>
            <p:ph idx="1"/>
          </p:nvPr>
        </p:nvSpPr>
        <p:spPr>
          <a:xfrm>
            <a:off x="381000" y="1752600"/>
            <a:ext cx="8305800" cy="4530725"/>
          </a:xfrm>
        </p:spPr>
        <p:txBody>
          <a:bodyPr/>
          <a:lstStyle/>
          <a:p>
            <a:pPr eaLnBrk="1" hangingPunct="1"/>
            <a:r>
              <a:rPr lang="en-US" sz="2800" dirty="0"/>
              <a:t>No simple answer, except to shop aggressively</a:t>
            </a:r>
          </a:p>
          <a:p>
            <a:pPr eaLnBrk="1" hangingPunct="1"/>
            <a:r>
              <a:rPr lang="en-US" sz="2800" dirty="0"/>
              <a:t>Portfolio lenders (banks) may offer cost and interest rate advantage</a:t>
            </a:r>
          </a:p>
          <a:p>
            <a:pPr eaLnBrk="1" hangingPunct="1"/>
            <a:r>
              <a:rPr lang="en-US" sz="2800" dirty="0"/>
              <a:t>Brokers may offer service and down payment advantage</a:t>
            </a:r>
          </a:p>
          <a:p>
            <a:pPr eaLnBrk="1" hangingPunct="1"/>
            <a:r>
              <a:rPr lang="en-US" sz="2800" dirty="0"/>
              <a:t>Depository lenders may have best ARM offers</a:t>
            </a:r>
          </a:p>
          <a:p>
            <a:pPr eaLnBrk="1" hangingPunct="1"/>
            <a:r>
              <a:rPr lang="en-US" sz="2800" dirty="0"/>
              <a:t>Non-depositories may have best fixed-rate offers</a:t>
            </a:r>
          </a:p>
          <a:p>
            <a:pPr eaLnBrk="1" hangingPunct="1"/>
            <a:r>
              <a:rPr lang="en-US" sz="2800" dirty="0"/>
              <a:t>Rise of web mortgage bankers:  Quicken and others</a:t>
            </a:r>
          </a:p>
          <a:p>
            <a:pPr eaLnBrk="1" hangingPunct="1"/>
            <a:r>
              <a:rPr lang="en-US" sz="2800" dirty="0"/>
              <a:t>SHOP!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B9214-502D-44DC-9E01-838F98319C3C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9718D6-2DF3-56CF-E10B-7361F3F0C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172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Lenders’ Underwriting Decisions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b="1" dirty="0"/>
              <a:t>Underwriting</a:t>
            </a:r>
            <a:r>
              <a:rPr lang="en-US" sz="2800" dirty="0"/>
              <a:t>: Process of determining whether the risks of a loan are acceptable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Three “Cs” of traditional underwriting: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Collateral: URAR appraisal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Creditworthiness: Credit report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Capacity: Ability to pay (payment ratios)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D24015-2C4D-447B-9900-E6349493F054}" type="slidenum">
              <a:rPr lang="en-US" altLang="en-US"/>
              <a:pPr>
                <a:defRPr/>
              </a:pPr>
              <a:t>39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D475B2-24FA-139D-7232-655EFAF37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1"/>
            <a:ext cx="8610600" cy="1216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/>
              <a:t>The Revolution in Home Mortgage Finance: From Savings Associations to Securities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B2334C-FD93-49F6-BC26-7D86B328010C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776538" y="2328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6517870-1406-A4F6-BB36-C957D143A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6A978E-00CF-2B0D-6A43-AE62122AF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00200"/>
            <a:ext cx="8009476" cy="469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22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215900"/>
            <a:ext cx="8750300" cy="1216025"/>
          </a:xfrm>
        </p:spPr>
        <p:txBody>
          <a:bodyPr/>
          <a:lstStyle/>
          <a:p>
            <a:pPr eaLnBrk="1" hangingPunct="1"/>
            <a:r>
              <a:rPr lang="en-US" sz="3600"/>
              <a:t>Traditional Payment Ratios for Mortgage Underwriting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dirty="0"/>
              <a:t>Housing expense ratio </a:t>
            </a:r>
            <a:r>
              <a:rPr lang="en-US" sz="2800" dirty="0"/>
              <a:t>= </a:t>
            </a:r>
            <a:r>
              <a:rPr lang="en-US" sz="2800" i="1" dirty="0"/>
              <a:t>PITI/GMI</a:t>
            </a:r>
          </a:p>
          <a:p>
            <a:pPr lvl="1" eaLnBrk="1" hangingPunct="1"/>
            <a:r>
              <a:rPr lang="en-US" sz="2400" i="1" dirty="0"/>
              <a:t>PITI</a:t>
            </a:r>
            <a:r>
              <a:rPr lang="en-US" sz="2400" dirty="0"/>
              <a:t> is principal, interest, (property) taxes and insurance</a:t>
            </a:r>
          </a:p>
          <a:p>
            <a:pPr lvl="1" eaLnBrk="1" hangingPunct="1"/>
            <a:r>
              <a:rPr lang="en-US" sz="2400" i="1" dirty="0"/>
              <a:t>GMI</a:t>
            </a:r>
            <a:r>
              <a:rPr lang="en-US" sz="2400" dirty="0"/>
              <a:t> is gross monthly income</a:t>
            </a:r>
          </a:p>
          <a:p>
            <a:pPr lvl="1" eaLnBrk="1" hangingPunct="1"/>
            <a:r>
              <a:rPr lang="en-US" sz="2400" dirty="0"/>
              <a:t>Recent convention set maximum at:</a:t>
            </a:r>
          </a:p>
          <a:p>
            <a:pPr lvl="2" eaLnBrk="1" hangingPunct="1"/>
            <a:r>
              <a:rPr lang="en-US" dirty="0"/>
              <a:t>28% for conventional loans</a:t>
            </a:r>
          </a:p>
          <a:p>
            <a:pPr lvl="2" eaLnBrk="1" hangingPunct="1"/>
            <a:r>
              <a:rPr lang="en-US" dirty="0"/>
              <a:t>29% for FHA</a:t>
            </a:r>
          </a:p>
          <a:p>
            <a:pPr lvl="1" eaLnBrk="1" hangingPunct="1"/>
            <a:r>
              <a:rPr lang="en-US" sz="2400" dirty="0"/>
              <a:t>Known as “front-end” ratio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4FE56-6290-40B1-B2A6-DCFB16396BA3}" type="slidenum">
              <a:rPr lang="en-US" altLang="en-US"/>
              <a:pPr>
                <a:defRPr/>
              </a:pPr>
              <a:t>40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012323-0275-78F1-D0FF-F3947784D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0825"/>
            <a:ext cx="8839200" cy="1216025"/>
          </a:xfrm>
        </p:spPr>
        <p:txBody>
          <a:bodyPr/>
          <a:lstStyle/>
          <a:p>
            <a:pPr eaLnBrk="1" hangingPunct="1"/>
            <a:r>
              <a:rPr lang="en-US" sz="3600"/>
              <a:t>Traditional Payment Ratios for Mortgage Underwriting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229600" cy="4378325"/>
          </a:xfrm>
        </p:spPr>
        <p:txBody>
          <a:bodyPr/>
          <a:lstStyle/>
          <a:p>
            <a:pPr eaLnBrk="1" hangingPunct="1"/>
            <a:r>
              <a:rPr lang="en-US" sz="2800" b="1" dirty="0"/>
              <a:t>Total debt ratio </a:t>
            </a:r>
            <a:r>
              <a:rPr lang="en-US" sz="2800" dirty="0"/>
              <a:t>= (</a:t>
            </a:r>
            <a:r>
              <a:rPr lang="en-US" sz="2800" i="1" dirty="0"/>
              <a:t>PITI + LTO</a:t>
            </a:r>
            <a:r>
              <a:rPr lang="en-US" sz="2800" dirty="0"/>
              <a:t>) </a:t>
            </a:r>
            <a:r>
              <a:rPr lang="en-US" sz="2800" dirty="0">
                <a:cs typeface="Arial" charset="0"/>
              </a:rPr>
              <a:t>÷</a:t>
            </a:r>
            <a:r>
              <a:rPr lang="en-US" sz="2800" dirty="0"/>
              <a:t> </a:t>
            </a:r>
            <a:r>
              <a:rPr lang="en-US" sz="2800" i="1" dirty="0"/>
              <a:t>GMI</a:t>
            </a:r>
          </a:p>
          <a:p>
            <a:pPr lvl="1" eaLnBrk="1" hangingPunct="1"/>
            <a:r>
              <a:rPr lang="en-US" sz="2400" i="1" dirty="0"/>
              <a:t>LTO</a:t>
            </a:r>
            <a:r>
              <a:rPr lang="en-US" sz="2400" dirty="0"/>
              <a:t> is long-term obligation</a:t>
            </a:r>
          </a:p>
          <a:p>
            <a:pPr lvl="1" eaLnBrk="1" hangingPunct="1"/>
            <a:r>
              <a:rPr lang="en-US" sz="2400" dirty="0"/>
              <a:t>Recent convention set maximum at:</a:t>
            </a:r>
          </a:p>
          <a:p>
            <a:pPr lvl="2" eaLnBrk="1" hangingPunct="1"/>
            <a:r>
              <a:rPr lang="en-US" sz="2400" dirty="0"/>
              <a:t>36% for conventional loans </a:t>
            </a:r>
          </a:p>
          <a:p>
            <a:pPr lvl="2" eaLnBrk="1" hangingPunct="1"/>
            <a:r>
              <a:rPr lang="en-US" sz="2400" dirty="0"/>
              <a:t>41% for FHA</a:t>
            </a:r>
          </a:p>
          <a:p>
            <a:pPr lvl="1" eaLnBrk="1" hangingPunct="1"/>
            <a:r>
              <a:rPr lang="en-US" sz="2400" dirty="0"/>
              <a:t>Known as “back-end” ratio and debt-to-income ratio</a:t>
            </a:r>
          </a:p>
          <a:p>
            <a:pPr eaLnBrk="1" hangingPunct="1"/>
            <a:r>
              <a:rPr lang="en-US" sz="2800" dirty="0"/>
              <a:t>Note: GMI is critical. Its computation is closely regulated by ECOA (Equal Credit Opportunity Act)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78F20-DBD6-4E85-9AE4-352291FAF625}" type="slidenum">
              <a:rPr lang="en-US" altLang="en-US"/>
              <a:pPr>
                <a:defRPr/>
              </a:pPr>
              <a:t>41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09D627-8F60-A385-CF44-F09B37B8F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A0C40-6F64-75BA-A98C-E0D46D7F6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Traditional Home Loan Underwriting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0D069B-279F-6340-D21F-416C65BDC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14DAE-ED3F-114C-5A34-09D76D798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6846-6EF5-48D3-ACE1-8C09D6A31DE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42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B20C03-F9AC-D439-A77E-A93C679E8F4A}"/>
              </a:ext>
            </a:extLst>
          </p:cNvPr>
          <p:cNvSpPr txBox="1"/>
          <p:nvPr/>
        </p:nvSpPr>
        <p:spPr>
          <a:xfrm>
            <a:off x="1371600" y="1565256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The Three C’s of Mortgage Underwriting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F4EDD3-3786-1A2F-C531-F27E780AAED3}"/>
              </a:ext>
            </a:extLst>
          </p:cNvPr>
          <p:cNvSpPr/>
          <p:nvPr/>
        </p:nvSpPr>
        <p:spPr>
          <a:xfrm>
            <a:off x="2286000" y="2026921"/>
            <a:ext cx="3505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Investment Quality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D5394D-52B4-1A4A-A348-65D410F820CC}"/>
              </a:ext>
            </a:extLst>
          </p:cNvPr>
          <p:cNvCxnSpPr>
            <a:cxnSpLocks/>
          </p:cNvCxnSpPr>
          <p:nvPr/>
        </p:nvCxnSpPr>
        <p:spPr>
          <a:xfrm flipH="1">
            <a:off x="2133600" y="2561701"/>
            <a:ext cx="1219200" cy="140069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5B7233-78D8-3A8C-0F83-78B0BD9FA4CE}"/>
              </a:ext>
            </a:extLst>
          </p:cNvPr>
          <p:cNvCxnSpPr>
            <a:cxnSpLocks/>
          </p:cNvCxnSpPr>
          <p:nvPr/>
        </p:nvCxnSpPr>
        <p:spPr>
          <a:xfrm>
            <a:off x="4191000" y="2560321"/>
            <a:ext cx="1981200" cy="147827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8FDAEC6-5950-5D4E-5169-63BC8A6F14E0}"/>
              </a:ext>
            </a:extLst>
          </p:cNvPr>
          <p:cNvSpPr/>
          <p:nvPr/>
        </p:nvSpPr>
        <p:spPr>
          <a:xfrm>
            <a:off x="4648200" y="2971800"/>
            <a:ext cx="2286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Borrower Creditworthiness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599998-3399-EAD3-0A93-0E2F3BDA7BFD}"/>
              </a:ext>
            </a:extLst>
          </p:cNvPr>
          <p:cNvSpPr txBox="1"/>
          <p:nvPr/>
        </p:nvSpPr>
        <p:spPr>
          <a:xfrm>
            <a:off x="1219200" y="3200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URAR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C768D4-59BD-CD09-EB53-D7B2360EDE18}"/>
              </a:ext>
            </a:extLst>
          </p:cNvPr>
          <p:cNvSpPr txBox="1"/>
          <p:nvPr/>
        </p:nvSpPr>
        <p:spPr>
          <a:xfrm>
            <a:off x="3308146" y="319553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Credit Report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352911-FA58-6912-9C74-6A2CC7908C10}"/>
              </a:ext>
            </a:extLst>
          </p:cNvPr>
          <p:cNvSpPr txBox="1"/>
          <p:nvPr/>
        </p:nvSpPr>
        <p:spPr>
          <a:xfrm>
            <a:off x="7146758" y="324433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Ratios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AD7A48-2A54-0623-FB84-4B57CA3D63F3}"/>
              </a:ext>
            </a:extLst>
          </p:cNvPr>
          <p:cNvSpPr/>
          <p:nvPr/>
        </p:nvSpPr>
        <p:spPr>
          <a:xfrm>
            <a:off x="974827" y="3962400"/>
            <a:ext cx="1463573" cy="394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Collateral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6389B7-414B-7A34-668B-82131DA9AF05}"/>
              </a:ext>
            </a:extLst>
          </p:cNvPr>
          <p:cNvSpPr/>
          <p:nvPr/>
        </p:nvSpPr>
        <p:spPr>
          <a:xfrm>
            <a:off x="2971800" y="3949231"/>
            <a:ext cx="2286000" cy="408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Credit Reputation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66F9ADD-0E6A-1BA9-D09E-3ED0E6DA07E0}"/>
              </a:ext>
            </a:extLst>
          </p:cNvPr>
          <p:cNvSpPr/>
          <p:nvPr/>
        </p:nvSpPr>
        <p:spPr>
          <a:xfrm>
            <a:off x="5927693" y="3962400"/>
            <a:ext cx="1463573" cy="394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Capacity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320B0C-6EB0-9CAE-EF7C-0642575EE599}"/>
              </a:ext>
            </a:extLst>
          </p:cNvPr>
          <p:cNvSpPr txBox="1"/>
          <p:nvPr/>
        </p:nvSpPr>
        <p:spPr>
          <a:xfrm>
            <a:off x="457200" y="4495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House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Down payment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90C4DF-9E91-14A4-0B62-FCC687196E91}"/>
              </a:ext>
            </a:extLst>
          </p:cNvPr>
          <p:cNvSpPr txBox="1"/>
          <p:nvPr/>
        </p:nvSpPr>
        <p:spPr>
          <a:xfrm>
            <a:off x="2819400" y="4507265"/>
            <a:ext cx="266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History of repayment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 account balances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Recent inquiries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accounts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Age of accounts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D0AD66-1078-CA21-9D09-319C2C1ACA41}"/>
              </a:ext>
            </a:extLst>
          </p:cNvPr>
          <p:cNvSpPr txBox="1"/>
          <p:nvPr/>
        </p:nvSpPr>
        <p:spPr>
          <a:xfrm>
            <a:off x="5947746" y="4495799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Debt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Cash reserves</a:t>
            </a:r>
          </a:p>
        </p:txBody>
      </p:sp>
    </p:spTree>
    <p:extLst>
      <p:ext uri="{BB962C8B-B14F-4D97-AF65-F5344CB8AC3E}">
        <p14:creationId xmlns:p14="http://schemas.microsoft.com/office/powerpoint/2010/main" val="10344501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/>
              <a:t>Modern Home Loan Underwriting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52165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Automated underwriting is generally dominant</a:t>
            </a:r>
          </a:p>
          <a:p>
            <a:pPr lvl="1" eaLnBrk="1" hangingPunct="1"/>
            <a:r>
              <a:rPr lang="en-US" sz="2400" dirty="0"/>
              <a:t>Multiple measures yield to single statistical score</a:t>
            </a:r>
          </a:p>
          <a:p>
            <a:pPr lvl="1" eaLnBrk="1" hangingPunct="1"/>
            <a:r>
              <a:rPr lang="en-US" sz="2400" dirty="0"/>
              <a:t>URAR appraisal yields to “automated valuation” </a:t>
            </a:r>
          </a:p>
          <a:p>
            <a:pPr lvl="1" eaLnBrk="1" hangingPunct="1"/>
            <a:r>
              <a:rPr lang="en-US" sz="2400" dirty="0"/>
              <a:t>Credit report yields to credit score</a:t>
            </a:r>
          </a:p>
          <a:p>
            <a:pPr eaLnBrk="1" hangingPunct="1"/>
            <a:r>
              <a:rPr lang="en-US" sz="2800" dirty="0"/>
              <a:t>Single underwriting score incorporates: </a:t>
            </a:r>
          </a:p>
          <a:p>
            <a:pPr lvl="1"/>
            <a:r>
              <a:rPr lang="en-US" sz="2400" dirty="0"/>
              <a:t>House value</a:t>
            </a:r>
          </a:p>
          <a:p>
            <a:pPr lvl="1"/>
            <a:r>
              <a:rPr lang="en-US" sz="2400" dirty="0"/>
              <a:t>Credit score</a:t>
            </a:r>
          </a:p>
          <a:p>
            <a:pPr lvl="1"/>
            <a:r>
              <a:rPr lang="en-US" sz="2400" dirty="0"/>
              <a:t>Income and obligation data</a:t>
            </a:r>
          </a:p>
          <a:p>
            <a:pPr eaLnBrk="1" hangingPunct="1"/>
            <a:r>
              <a:rPr lang="en-US" sz="2800" dirty="0"/>
              <a:t>A remaining issue:  How important is a cash down payment requirement?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D37D7-C3BC-4596-B10C-E5966E1264BA}" type="slidenum">
              <a:rPr lang="en-US" altLang="en-US"/>
              <a:pPr>
                <a:defRPr/>
              </a:pPr>
              <a:t>43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0B9CF8-170B-B36F-EFE9-F80BFA7C3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A0C40-6F64-75BA-A98C-E0D46D7F6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Modern Home Loan Underwriting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0D069B-279F-6340-D21F-416C65BDC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14DAE-ED3F-114C-5A34-09D76D798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6846-6EF5-48D3-ACE1-8C09D6A31DE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44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B20C03-F9AC-D439-A77E-A93C679E8F4A}"/>
              </a:ext>
            </a:extLst>
          </p:cNvPr>
          <p:cNvSpPr txBox="1"/>
          <p:nvPr/>
        </p:nvSpPr>
        <p:spPr>
          <a:xfrm>
            <a:off x="1371600" y="1565256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The Three C’s of Mortgage Underwriting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F4EDD3-3786-1A2F-C531-F27E780AAED3}"/>
              </a:ext>
            </a:extLst>
          </p:cNvPr>
          <p:cNvSpPr/>
          <p:nvPr/>
        </p:nvSpPr>
        <p:spPr>
          <a:xfrm>
            <a:off x="2286000" y="2026921"/>
            <a:ext cx="3505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Investment Quality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D5394D-52B4-1A4A-A348-65D410F820CC}"/>
              </a:ext>
            </a:extLst>
          </p:cNvPr>
          <p:cNvCxnSpPr>
            <a:cxnSpLocks/>
          </p:cNvCxnSpPr>
          <p:nvPr/>
        </p:nvCxnSpPr>
        <p:spPr>
          <a:xfrm flipH="1">
            <a:off x="2133600" y="2561701"/>
            <a:ext cx="1219200" cy="140069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5B7233-78D8-3A8C-0F83-78B0BD9FA4CE}"/>
              </a:ext>
            </a:extLst>
          </p:cNvPr>
          <p:cNvCxnSpPr>
            <a:cxnSpLocks/>
          </p:cNvCxnSpPr>
          <p:nvPr/>
        </p:nvCxnSpPr>
        <p:spPr>
          <a:xfrm>
            <a:off x="4191000" y="2560321"/>
            <a:ext cx="1981200" cy="147827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8FDAEC6-5950-5D4E-5169-63BC8A6F14E0}"/>
              </a:ext>
            </a:extLst>
          </p:cNvPr>
          <p:cNvSpPr/>
          <p:nvPr/>
        </p:nvSpPr>
        <p:spPr>
          <a:xfrm>
            <a:off x="4648200" y="2971800"/>
            <a:ext cx="2286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Borrower Creditworthiness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599998-3399-EAD3-0A93-0E2F3BDA7BFD}"/>
              </a:ext>
            </a:extLst>
          </p:cNvPr>
          <p:cNvSpPr txBox="1"/>
          <p:nvPr/>
        </p:nvSpPr>
        <p:spPr>
          <a:xfrm>
            <a:off x="545701" y="3015775"/>
            <a:ext cx="1587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Automated Valuation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C768D4-59BD-CD09-EB53-D7B2360EDE18}"/>
              </a:ext>
            </a:extLst>
          </p:cNvPr>
          <p:cNvSpPr txBox="1"/>
          <p:nvPr/>
        </p:nvSpPr>
        <p:spPr>
          <a:xfrm>
            <a:off x="3314700" y="3052651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FICO Score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352911-FA58-6912-9C74-6A2CC7908C10}"/>
              </a:ext>
            </a:extLst>
          </p:cNvPr>
          <p:cNvSpPr txBox="1"/>
          <p:nvPr/>
        </p:nvSpPr>
        <p:spPr>
          <a:xfrm>
            <a:off x="7169747" y="2967335"/>
            <a:ext cx="1791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Multivariate Underwriting Analysis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AD7A48-2A54-0623-FB84-4B57CA3D63F3}"/>
              </a:ext>
            </a:extLst>
          </p:cNvPr>
          <p:cNvSpPr/>
          <p:nvPr/>
        </p:nvSpPr>
        <p:spPr>
          <a:xfrm>
            <a:off x="974827" y="3962400"/>
            <a:ext cx="1463573" cy="394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Collateral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6389B7-414B-7A34-668B-82131DA9AF05}"/>
              </a:ext>
            </a:extLst>
          </p:cNvPr>
          <p:cNvSpPr/>
          <p:nvPr/>
        </p:nvSpPr>
        <p:spPr>
          <a:xfrm>
            <a:off x="2971800" y="3949231"/>
            <a:ext cx="2286000" cy="408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Credit Reputation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66F9ADD-0E6A-1BA9-D09E-3ED0E6DA07E0}"/>
              </a:ext>
            </a:extLst>
          </p:cNvPr>
          <p:cNvSpPr/>
          <p:nvPr/>
        </p:nvSpPr>
        <p:spPr>
          <a:xfrm>
            <a:off x="5927693" y="3962400"/>
            <a:ext cx="1463573" cy="394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Capacity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320B0C-6EB0-9CAE-EF7C-0642575EE599}"/>
              </a:ext>
            </a:extLst>
          </p:cNvPr>
          <p:cNvSpPr txBox="1"/>
          <p:nvPr/>
        </p:nvSpPr>
        <p:spPr>
          <a:xfrm>
            <a:off x="457200" y="4495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House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Down payment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90C4DF-9E91-14A4-0B62-FCC687196E91}"/>
              </a:ext>
            </a:extLst>
          </p:cNvPr>
          <p:cNvSpPr txBox="1"/>
          <p:nvPr/>
        </p:nvSpPr>
        <p:spPr>
          <a:xfrm>
            <a:off x="2819400" y="4507265"/>
            <a:ext cx="266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History of repayment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 account balances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Recent inquiries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accounts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Age of accounts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D0AD66-1078-CA21-9D09-319C2C1ACA41}"/>
              </a:ext>
            </a:extLst>
          </p:cNvPr>
          <p:cNvSpPr txBox="1"/>
          <p:nvPr/>
        </p:nvSpPr>
        <p:spPr>
          <a:xfrm>
            <a:off x="5947746" y="4495799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Debt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Cash reserves</a:t>
            </a:r>
          </a:p>
        </p:txBody>
      </p:sp>
    </p:spTree>
    <p:extLst>
      <p:ext uri="{BB962C8B-B14F-4D97-AF65-F5344CB8AC3E}">
        <p14:creationId xmlns:p14="http://schemas.microsoft.com/office/powerpoint/2010/main" val="20214934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Subprime Lending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Many cannot qualify for a standard home loan</a:t>
            </a:r>
          </a:p>
          <a:p>
            <a:pPr eaLnBrk="1" hangingPunct="1"/>
            <a:r>
              <a:rPr lang="en-US" sz="2800" dirty="0"/>
              <a:t>Subprime originally mitigated three deficiencies:</a:t>
            </a:r>
          </a:p>
          <a:p>
            <a:pPr lvl="1" eaLnBrk="1" hangingPunct="1"/>
            <a:r>
              <a:rPr lang="en-US" sz="2400" dirty="0"/>
              <a:t>Lack of income documentation </a:t>
            </a:r>
          </a:p>
          <a:p>
            <a:pPr lvl="1" eaLnBrk="1" hangingPunct="1"/>
            <a:r>
              <a:rPr lang="en-US" sz="2400" dirty="0"/>
              <a:t>Weak credit</a:t>
            </a:r>
          </a:p>
          <a:p>
            <a:pPr lvl="1" eaLnBrk="1" hangingPunct="1"/>
            <a:r>
              <a:rPr lang="en-US" sz="2400" dirty="0"/>
              <a:t>Seeking financing for 100% LTV or higher</a:t>
            </a:r>
          </a:p>
          <a:p>
            <a:r>
              <a:rPr lang="en-US" sz="2800" dirty="0"/>
              <a:t>Polar views of subprime lending:</a:t>
            </a:r>
          </a:p>
          <a:p>
            <a:pPr lvl="1"/>
            <a:r>
              <a:rPr lang="en-US" sz="2400" dirty="0"/>
              <a:t>Fills compelling, legitimate need (beats credit cards)</a:t>
            </a:r>
          </a:p>
          <a:p>
            <a:pPr lvl="1"/>
            <a:r>
              <a:rPr lang="en-US" sz="2400" dirty="0"/>
              <a:t>Hunting ground of predatory lenders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F81DE-D167-4017-9356-48E5517C2BFB}" type="slidenum">
              <a:rPr lang="en-US" altLang="en-US"/>
              <a:pPr>
                <a:defRPr/>
              </a:pPr>
              <a:t>45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EE1593-39AF-8211-20F9-DC7C07A05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60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Underwriting Failures of the Great Recession</a:t>
            </a:r>
          </a:p>
        </p:txBody>
      </p:sp>
      <p:sp>
        <p:nvSpPr>
          <p:cNvPr id="105474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22731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News of fraud and defaults was widely reported</a:t>
            </a:r>
          </a:p>
          <a:p>
            <a:pPr eaLnBrk="1" hangingPunct="1"/>
            <a:r>
              <a:rPr lang="en-US" sz="2800" dirty="0"/>
              <a:t>The main problem: Rejecting established practices</a:t>
            </a:r>
          </a:p>
          <a:p>
            <a:pPr lvl="1" eaLnBrk="1" hangingPunct="1"/>
            <a:r>
              <a:rPr lang="en-US" sz="2400" dirty="0"/>
              <a:t>Half of sub-prime loans had limited documentation</a:t>
            </a:r>
          </a:p>
          <a:p>
            <a:pPr lvl="1" eaLnBrk="1" hangingPunct="1"/>
            <a:r>
              <a:rPr lang="en-US" sz="2400" dirty="0"/>
              <a:t>Most of Alt-A loans had limited or no documentation (Came to be called “liar loans”)</a:t>
            </a:r>
          </a:p>
          <a:p>
            <a:pPr lvl="1" eaLnBrk="1" hangingPunct="1"/>
            <a:r>
              <a:rPr lang="en-US" sz="2400" dirty="0"/>
              <a:t>Private securitizers widely disabled underwriting</a:t>
            </a:r>
          </a:p>
          <a:p>
            <a:r>
              <a:rPr lang="en-US" sz="2800" dirty="0"/>
              <a:t>Second (lesser) problem:  underwriting focuses on comparative risk among borrowers, not future changed in the general level of risk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3A9E64-5C6C-4E33-9193-6C0D12F21CDA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83BEEE-9789-8919-F235-8AB772E5B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686800" cy="1252728"/>
          </a:xfrm>
        </p:spPr>
        <p:txBody>
          <a:bodyPr>
            <a:normAutofit/>
          </a:bodyPr>
          <a:lstStyle/>
          <a:p>
            <a:r>
              <a:rPr lang="en-US" sz="3600" dirty="0"/>
              <a:t>New Mortgage Classification: Qualified Mortgage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78009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/>
              <a:t>Qualified Mortgage (QM): Home mortgage class from the Dodd-Frank Act that focuses on ability to repay. </a:t>
            </a:r>
          </a:p>
          <a:p>
            <a:r>
              <a:rPr lang="en-US" sz="3300" dirty="0"/>
              <a:t>Requirements:</a:t>
            </a:r>
          </a:p>
          <a:p>
            <a:pPr lvl="1"/>
            <a:r>
              <a:rPr lang="en-US" dirty="0"/>
              <a:t>Fully amortizing (generally)</a:t>
            </a:r>
          </a:p>
          <a:p>
            <a:pPr lvl="1"/>
            <a:r>
              <a:rPr lang="en-US" dirty="0"/>
              <a:t>No longer than 30 years</a:t>
            </a:r>
          </a:p>
          <a:p>
            <a:pPr lvl="1"/>
            <a:r>
              <a:rPr lang="en-US" dirty="0"/>
              <a:t>Fees of no more that 3 percent (generally)</a:t>
            </a:r>
          </a:p>
          <a:p>
            <a:pPr lvl="1"/>
            <a:r>
              <a:rPr lang="en-US" dirty="0"/>
              <a:t>Debt-to-income ratio no more than 43 percent</a:t>
            </a:r>
          </a:p>
          <a:p>
            <a:pPr lvl="1"/>
            <a:r>
              <a:rPr lang="en-US" dirty="0"/>
              <a:t>Strong verification of borrower income and assets</a:t>
            </a:r>
          </a:p>
          <a:p>
            <a:pPr lvl="1"/>
            <a:r>
              <a:rPr lang="en-US" dirty="0"/>
              <a:t>If ARM, must underwrite to highest possible rate in first five years</a:t>
            </a:r>
          </a:p>
          <a:p>
            <a:pPr lvl="1"/>
            <a:endParaRPr lang="en-US" dirty="0"/>
          </a:p>
          <a:p>
            <a:r>
              <a:rPr lang="en-US" sz="3300" dirty="0"/>
              <a:t>Gives lender legal advantage in case of default</a:t>
            </a:r>
          </a:p>
          <a:p>
            <a:pPr lvl="1"/>
            <a:r>
              <a:rPr lang="en-US" dirty="0"/>
              <a:t>(“safe harbor”)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0C3A3-5DE0-4EFB-A767-EA749DCDCBDB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D6305-4B1E-D097-288E-89B5F7E33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403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/>
              <a:t>Affordable Housing Programs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8355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dirty="0"/>
              <a:t>GSEs bought an array of affordable home loans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Vary by allowing override of one of traditional underwriting guidelines: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House value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Credit score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Payment ratio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Targeted to different underwriting deficiencies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54EE1-CE75-4C12-9390-1F1FF5B52536}" type="slidenum">
              <a:rPr lang="en-US" altLang="en-US"/>
              <a:pPr>
                <a:defRPr/>
              </a:pPr>
              <a:t>48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00AF7F-84EF-C5C4-5D16-2478240D8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Affordable Housing Programs (continued)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dirty="0"/>
              <a:t>Programs are enabled by:</a:t>
            </a:r>
            <a:r>
              <a:rPr lang="en-US" sz="3200" dirty="0"/>
              <a:t>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Automated underwriting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Accumulated knowledge base on affordable lending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GSE default rates on affordable loans post 2007 appear to have been comparatively good.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D56594-2C65-3E8B-5874-D1B50E2FC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933A5E-B1AC-4003-73F2-F50B5FF24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49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Thrifts (Savings Associations)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75191"/>
            <a:ext cx="8458200" cy="4625609"/>
          </a:xfrm>
        </p:spPr>
        <p:txBody>
          <a:bodyPr/>
          <a:lstStyle/>
          <a:p>
            <a:pPr eaLnBrk="1" hangingPunct="1"/>
            <a:r>
              <a:rPr lang="en-US" sz="2800" dirty="0"/>
              <a:t>Formerly backbone of home mortgage finance</a:t>
            </a:r>
          </a:p>
          <a:p>
            <a:pPr lvl="1" eaLnBrk="1" hangingPunct="1"/>
            <a:r>
              <a:rPr lang="en-US" sz="2400" dirty="0"/>
              <a:t>Dominated mortgage lending</a:t>
            </a:r>
          </a:p>
          <a:p>
            <a:pPr lvl="1" eaLnBrk="1" hangingPunct="1"/>
            <a:r>
              <a:rPr lang="en-US" sz="2400" dirty="0"/>
              <a:t>Extremely localized</a:t>
            </a:r>
          </a:p>
          <a:p>
            <a:pPr lvl="1" eaLnBrk="1" hangingPunct="1"/>
            <a:r>
              <a:rPr lang="en-US" sz="2400" dirty="0"/>
              <a:t>Fatal flaw: Funded long-term loans by short-term savings</a:t>
            </a:r>
          </a:p>
          <a:p>
            <a:pPr lvl="1" eaLnBrk="1" hangingPunct="1"/>
            <a:r>
              <a:rPr lang="en-US" sz="2400" dirty="0"/>
              <a:t>Traded freedom for deposit insurance (1930s)</a:t>
            </a:r>
          </a:p>
          <a:p>
            <a:pPr lvl="2" eaLnBrk="1" hangingPunct="1"/>
            <a:r>
              <a:rPr lang="en-US" sz="2400" dirty="0"/>
              <a:t>Cocoon of regulations</a:t>
            </a:r>
          </a:p>
          <a:p>
            <a:pPr lvl="2" eaLnBrk="1" hangingPunct="1"/>
            <a:r>
              <a:rPr lang="en-US" sz="2400" dirty="0"/>
              <a:t>Unable to adapt to a new financial world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97399-6077-4D36-A16D-11874184EA52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ED4456-7F3F-D804-C2D4-FFB44A351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06351B-5D6F-46FD-B2F9-4E754F677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85" y="0"/>
            <a:ext cx="8816829" cy="1101754"/>
          </a:xfrm>
        </p:spPr>
        <p:txBody>
          <a:bodyPr>
            <a:normAutofit fontScale="90000"/>
          </a:bodyPr>
          <a:lstStyle/>
          <a:p>
            <a:r>
              <a:rPr lang="en-US" sz="2800"/>
              <a:t>Which kind of </a:t>
            </a:r>
            <a:r>
              <a:rPr lang="en-US" sz="2800" dirty="0"/>
              <a:t>Loans are Most Accessible: </a:t>
            </a:r>
            <a:br>
              <a:rPr lang="en-US" sz="2800" dirty="0"/>
            </a:br>
            <a:r>
              <a:rPr lang="en-US" sz="2800" dirty="0"/>
              <a:t>Conforming Conventional? FHA? VA Home Loans?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436AB94-A449-40A6-B6E3-7E3C16D079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9191973"/>
              </p:ext>
            </p:extLst>
          </p:nvPr>
        </p:nvGraphicFramePr>
        <p:xfrm>
          <a:off x="-1" y="1524000"/>
          <a:ext cx="9144000" cy="3064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1">
                  <a:extLst>
                    <a:ext uri="{9D8B030D-6E8A-4147-A177-3AD203B41FA5}">
                      <a16:colId xmlns:a16="http://schemas.microsoft.com/office/drawing/2014/main" val="309529029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37584175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905785860"/>
                    </a:ext>
                  </a:extLst>
                </a:gridCol>
                <a:gridCol w="1904999">
                  <a:extLst>
                    <a:ext uri="{9D8B030D-6E8A-4147-A177-3AD203B41FA5}">
                      <a16:colId xmlns:a16="http://schemas.microsoft.com/office/drawing/2014/main" val="1978142946"/>
                    </a:ext>
                  </a:extLst>
                </a:gridCol>
              </a:tblGrid>
              <a:tr h="4956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Conforming Conventional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386976"/>
                  </a:ext>
                </a:extLst>
              </a:tr>
              <a:tr h="352236">
                <a:tc>
                  <a:txBody>
                    <a:bodyPr/>
                    <a:lstStyle/>
                    <a:p>
                      <a:r>
                        <a:rPr lang="en-US" sz="1600"/>
                        <a:t>Max LTV?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w/o Insurance: 80%</a:t>
                      </a:r>
                    </a:p>
                    <a:p>
                      <a:r>
                        <a:rPr lang="en-US" sz="1600" dirty="0"/>
                        <a:t>With Insurance:  97%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96.5%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438321"/>
                  </a:ext>
                </a:extLst>
              </a:tr>
              <a:tr h="352236">
                <a:tc>
                  <a:txBody>
                    <a:bodyPr/>
                    <a:lstStyle/>
                    <a:p>
                      <a:r>
                        <a:rPr lang="en-US" sz="1600" dirty="0"/>
                        <a:t>Wait after foreclosure?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 years (3 </a:t>
                      </a:r>
                      <a:r>
                        <a:rPr lang="en-US" sz="1600" dirty="0" err="1"/>
                        <a:t>yrs</a:t>
                      </a:r>
                      <a:r>
                        <a:rPr lang="en-US" sz="1600" dirty="0"/>
                        <a:t> w </a:t>
                      </a:r>
                    </a:p>
                    <a:p>
                      <a:r>
                        <a:rPr lang="en-US" sz="1600" dirty="0"/>
                        <a:t>extenuating case)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 years (less w extenuating case)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 years (1 yr. w. extenuating case)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985994"/>
                  </a:ext>
                </a:extLst>
              </a:tr>
              <a:tr h="632851">
                <a:tc>
                  <a:txBody>
                    <a:bodyPr/>
                    <a:lstStyle/>
                    <a:p>
                      <a:r>
                        <a:rPr lang="en-US" sz="1600" dirty="0"/>
                        <a:t>Approx. Median FICO Score?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Median: 750 – 760*</a:t>
                      </a:r>
                    </a:p>
                    <a:p>
                      <a:r>
                        <a:rPr lang="en-US" sz="1600" dirty="0"/>
                        <a:t>Min: 620 (can be higher)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Median: 670 – 690*</a:t>
                      </a:r>
                    </a:p>
                    <a:p>
                      <a:r>
                        <a:rPr lang="en-US" sz="1600" dirty="0"/>
                        <a:t>Min: 580-620**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Median: Circa 700</a:t>
                      </a:r>
                    </a:p>
                    <a:p>
                      <a:r>
                        <a:rPr lang="en-US" sz="1600" dirty="0"/>
                        <a:t>Min:  580 – 620**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05681"/>
                  </a:ext>
                </a:extLst>
              </a:tr>
              <a:tr h="632851">
                <a:tc>
                  <a:txBody>
                    <a:bodyPr/>
                    <a:lstStyle/>
                    <a:p>
                      <a:r>
                        <a:rPr lang="en-US" sz="1600" dirty="0"/>
                        <a:t>Housing Expense Ratio?</a:t>
                      </a:r>
                    </a:p>
                    <a:p>
                      <a:r>
                        <a:rPr lang="en-US" sz="1600" dirty="0"/>
                        <a:t>Debt-to-Income Ratio?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28%</a:t>
                      </a:r>
                    </a:p>
                    <a:p>
                      <a:r>
                        <a:rPr lang="en-US" sz="1600" dirty="0"/>
                        <a:t>36%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31%</a:t>
                      </a:r>
                    </a:p>
                    <a:p>
                      <a:r>
                        <a:rPr lang="en-US" sz="1600" dirty="0"/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Not used</a:t>
                      </a:r>
                    </a:p>
                    <a:p>
                      <a:r>
                        <a:rPr lang="en-US" sz="1600" dirty="0"/>
                        <a:t>41%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25354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FB00FF5-129D-431D-8B58-3566C677B415}"/>
              </a:ext>
            </a:extLst>
          </p:cNvPr>
          <p:cNvSpPr txBox="1"/>
          <p:nvPr/>
        </p:nvSpPr>
        <p:spPr>
          <a:xfrm>
            <a:off x="153228" y="4608737"/>
            <a:ext cx="4104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Urban Institute: Housing Finance at a Glance, Oct. 2022</a:t>
            </a:r>
          </a:p>
          <a:p>
            <a:r>
              <a:rPr lang="en-US" sz="1200" dirty="0"/>
              <a:t>**Sample of 7 major VA &amp; FHA lenders.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085284-59AB-422C-8DA2-FEFECE134F33}"/>
              </a:ext>
            </a:extLst>
          </p:cNvPr>
          <p:cNvSpPr txBox="1"/>
          <p:nvPr/>
        </p:nvSpPr>
        <p:spPr>
          <a:xfrm>
            <a:off x="304800" y="5410200"/>
            <a:ext cx="87126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Conclusion:  For expense ratios and credit scores, conforming conventional </a:t>
            </a:r>
          </a:p>
          <a:p>
            <a:r>
              <a:rPr lang="en-US" dirty="0"/>
              <a:t>is the most restrictive, while FHA is the most tolerant.  For foreclosure forgiveness, </a:t>
            </a:r>
          </a:p>
          <a:p>
            <a:r>
              <a:rPr lang="en-US" dirty="0"/>
              <a:t>conforming conventional is the most restrictive, while VA is the most forgiving.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0CE7A-E378-7AB9-EB89-CE7333FCA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A1A91F-8A9C-7278-842E-3CA822149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50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030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/>
              <a:t>Thrifts (continued)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Flood of home loans in late 1970s - all fixed rate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Then interest rates soared in war on inflation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Asset-liability mismatch severely damaged thrifts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Almost one-third failed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70% had disappeared by 2001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“Collateral damage” to congress, regulators, taxpayers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Thrifts’ share of home loans fell from 50% to 5% by 2008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8D06CA-D436-4EBE-9811-73FE20BBF528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57E620-F010-9884-1C99-891B4D49F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/>
              <a:t>Thrifts Today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Changed approach to regulation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Financial Institutions Reform, Recovery and Enforcement Act of 1989  (FIRREA)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Risk-based capital standards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Most are now banks (acquired or converted)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Others turned to “boutique” roles: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Mortgage banker	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 Sub-prime lender (in past)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Commercial loan specialist	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Multifamily loan specialist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Emphasis on ARM lending (40% of loans)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95760-124D-4C21-9CAD-ABBAFE9855EA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C700A2-68A9-0B6B-A2F7-84A213F65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Commercial Banks</a:t>
            </a:r>
            <a:r>
              <a:rPr lang="en-US"/>
              <a:t> 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7924800" cy="47244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dirty="0"/>
              <a:t>Historically: Served real estate needs of business clients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Business-related real estate loans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Home loans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Personal investments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Assumed former roles of thrifts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Large-scale construction lending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CED7C-D450-467B-A0D0-3A20118A5484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903B-27EF-DB35-FC65-2F43AE00A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Commercial Banks (continued)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“</a:t>
            </a:r>
            <a:r>
              <a:rPr lang="en-US" sz="2800" dirty="0"/>
              <a:t>Warehouse” credit lines for mortgage bankers</a:t>
            </a:r>
          </a:p>
          <a:p>
            <a:pPr eaLnBrk="1" hangingPunct="1"/>
            <a:r>
              <a:rPr lang="en-US" sz="2800" dirty="0"/>
              <a:t>Effects of bank deregulation</a:t>
            </a:r>
          </a:p>
          <a:p>
            <a:pPr lvl="1" eaLnBrk="1" hangingPunct="1"/>
            <a:r>
              <a:rPr lang="en-US" sz="2400" dirty="0"/>
              <a:t>Enormous consolidation of the industry since 1990</a:t>
            </a:r>
          </a:p>
          <a:p>
            <a:pPr lvl="1" eaLnBrk="1" hangingPunct="1"/>
            <a:r>
              <a:rPr lang="en-US" sz="2400" dirty="0"/>
              <a:t>Aggressive pursuit of real estate lending</a:t>
            </a:r>
          </a:p>
          <a:p>
            <a:pPr lvl="2" eaLnBrk="1" hangingPunct="1"/>
            <a:r>
              <a:rPr lang="en-US" sz="2200" dirty="0"/>
              <a:t>Directly</a:t>
            </a:r>
          </a:p>
          <a:p>
            <a:pPr lvl="2" eaLnBrk="1" hangingPunct="1"/>
            <a:r>
              <a:rPr lang="en-US" sz="2200" dirty="0"/>
              <a:t>Through mortgage banking subsidiaries</a:t>
            </a:r>
          </a:p>
          <a:p>
            <a:pPr lvl="1" eaLnBrk="1" hangingPunct="1"/>
            <a:r>
              <a:rPr lang="en-US" sz="2400" dirty="0"/>
              <a:t>New powers to reenter real estate: </a:t>
            </a:r>
          </a:p>
          <a:p>
            <a:pPr lvl="2"/>
            <a:r>
              <a:rPr lang="en-US" sz="2200" dirty="0"/>
              <a:t>Investment </a:t>
            </a:r>
          </a:p>
          <a:p>
            <a:pPr lvl="2"/>
            <a:r>
              <a:rPr lang="en-US" sz="2200" dirty="0"/>
              <a:t>Development</a:t>
            </a:r>
          </a:p>
          <a:p>
            <a:endParaRPr lang="en-US" sz="2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00C4EF-FFD9-4824-B383-491A6E11C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507D3E-7960-3563-FF85-998D33440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9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Modul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1751</TotalTime>
  <Words>3748</Words>
  <Application>Microsoft Office PowerPoint</Application>
  <PresentationFormat>On-screen Show (4:3)</PresentationFormat>
  <Paragraphs>577</Paragraphs>
  <Slides>50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Book Antiqua</vt:lpstr>
      <vt:lpstr>Calibri</vt:lpstr>
      <vt:lpstr>Lucida Sans</vt:lpstr>
      <vt:lpstr>Times</vt:lpstr>
      <vt:lpstr>Wingdings</vt:lpstr>
      <vt:lpstr>Wingdings 2</vt:lpstr>
      <vt:lpstr>2_Module</vt:lpstr>
      <vt:lpstr>Chapter 11</vt:lpstr>
      <vt:lpstr>Mortgages and Mortgage Markets: Mortgage Debt Outstanding by Type </vt:lpstr>
      <vt:lpstr>Traditional and Modern Housing Finance</vt:lpstr>
      <vt:lpstr>The Revolution in Home Mortgage Finance: From Savings Associations to Securities</vt:lpstr>
      <vt:lpstr>Thrifts (Savings Associations)</vt:lpstr>
      <vt:lpstr>Thrifts (continued)</vt:lpstr>
      <vt:lpstr>Thrifts Today</vt:lpstr>
      <vt:lpstr>Commercial Banks </vt:lpstr>
      <vt:lpstr>Commercial Banks (continued)</vt:lpstr>
      <vt:lpstr>Portfolio and Non-Portfolio Mortgage Lenders</vt:lpstr>
      <vt:lpstr>Mortgage Companies</vt:lpstr>
      <vt:lpstr>Mortgage Banker</vt:lpstr>
      <vt:lpstr>Mortgage Banker as Servicer</vt:lpstr>
      <vt:lpstr>Pipeline Risk: Signature Risk of Mortgage Banking</vt:lpstr>
      <vt:lpstr>Mortgage Banking Creates Two Financial Assets</vt:lpstr>
      <vt:lpstr>Emergence of  Megamortgage Bankers</vt:lpstr>
      <vt:lpstr>Changes in Mortgage Banking: Post Great Recession</vt:lpstr>
      <vt:lpstr>Consolidation and Deconsolidation of Home Mortgage Lending</vt:lpstr>
      <vt:lpstr>Consolidation of the Top 20 Home Mortgage Lenders</vt:lpstr>
      <vt:lpstr>Mortgage Brokers</vt:lpstr>
      <vt:lpstr>Evolution of the Secondary Mortgage Market</vt:lpstr>
      <vt:lpstr>Beginning of the Modern Secondary Mortgage Market</vt:lpstr>
      <vt:lpstr>Mortgage-Backed Securities</vt:lpstr>
      <vt:lpstr>The Ginnie Mae Mortgage-Backed Security Process</vt:lpstr>
      <vt:lpstr>The Growth of Home Mortgage Securitization</vt:lpstr>
      <vt:lpstr>Role of Ginnie Mae in the Secondary Mortgage Market</vt:lpstr>
      <vt:lpstr>Fannie Mae and Freddie Mac</vt:lpstr>
      <vt:lpstr>Importance of Fannie Mae and Freddie Mac </vt:lpstr>
      <vt:lpstr>What Went Wrong with Fannie and Freddie?</vt:lpstr>
      <vt:lpstr>Private Mortgage Conduits</vt:lpstr>
      <vt:lpstr>Holders of Agency MBS  (GSE and GNMA MBS, 2021)</vt:lpstr>
      <vt:lpstr>Other Secondary Market Players</vt:lpstr>
      <vt:lpstr>The U.S. Home Mortgage System Today – Four Channels</vt:lpstr>
      <vt:lpstr>FHA/VA – GNMA Securities</vt:lpstr>
      <vt:lpstr>Conforming Conventional – GSE Process</vt:lpstr>
      <vt:lpstr>Nonconforming Conventional – Private Process</vt:lpstr>
      <vt:lpstr>Market Shares of the Four Channels of Home Mortgage Lending</vt:lpstr>
      <vt:lpstr>Where Do You Get a Mortgage Loan in Today’s Complex System?</vt:lpstr>
      <vt:lpstr>Lenders’ Underwriting Decisions</vt:lpstr>
      <vt:lpstr>Traditional Payment Ratios for Mortgage Underwriting</vt:lpstr>
      <vt:lpstr>Traditional Payment Ratios for Mortgage Underwriting</vt:lpstr>
      <vt:lpstr>Traditional Home Loan Underwriting</vt:lpstr>
      <vt:lpstr>Modern Home Loan Underwriting</vt:lpstr>
      <vt:lpstr>Modern Home Loan Underwriting</vt:lpstr>
      <vt:lpstr>Subprime Lending</vt:lpstr>
      <vt:lpstr>Underwriting Failures of the Great Recession</vt:lpstr>
      <vt:lpstr>New Mortgage Classification: Qualified Mortgage</vt:lpstr>
      <vt:lpstr>Affordable Housing Programs</vt:lpstr>
      <vt:lpstr>Affordable Housing Programs (continued)</vt:lpstr>
      <vt:lpstr>Which kind of Loans are Most Accessible:  Conforming Conventional? FHA? VA Home Loans?</vt:lpstr>
    </vt:vector>
  </TitlesOfParts>
  <Company>The McGraw-Hill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</dc:title>
  <dc:creator>Katherine Mau</dc:creator>
  <cp:lastModifiedBy>Schrenk, Lawrence</cp:lastModifiedBy>
  <cp:revision>144</cp:revision>
  <dcterms:created xsi:type="dcterms:W3CDTF">2009-06-23T15:13:54Z</dcterms:created>
  <dcterms:modified xsi:type="dcterms:W3CDTF">2024-08-29T01:42:52Z</dcterms:modified>
</cp:coreProperties>
</file>