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660" r:id="rId2"/>
  </p:sldMasterIdLst>
  <p:notesMasterIdLst>
    <p:notesMasterId r:id="rId48"/>
  </p:notesMasterIdLst>
  <p:sldIdLst>
    <p:sldId id="420" r:id="rId3"/>
    <p:sldId id="418" r:id="rId4"/>
    <p:sldId id="409" r:id="rId5"/>
    <p:sldId id="346" r:id="rId6"/>
    <p:sldId id="347" r:id="rId7"/>
    <p:sldId id="348" r:id="rId8"/>
    <p:sldId id="349" r:id="rId9"/>
    <p:sldId id="398" r:id="rId10"/>
    <p:sldId id="351" r:id="rId11"/>
    <p:sldId id="426" r:id="rId12"/>
    <p:sldId id="399" r:id="rId13"/>
    <p:sldId id="422" r:id="rId14"/>
    <p:sldId id="354" r:id="rId15"/>
    <p:sldId id="355" r:id="rId16"/>
    <p:sldId id="400" r:id="rId17"/>
    <p:sldId id="421" r:id="rId18"/>
    <p:sldId id="357" r:id="rId19"/>
    <p:sldId id="360" r:id="rId20"/>
    <p:sldId id="358" r:id="rId21"/>
    <p:sldId id="359" r:id="rId22"/>
    <p:sldId id="427" r:id="rId23"/>
    <p:sldId id="408" r:id="rId24"/>
    <p:sldId id="377" r:id="rId25"/>
    <p:sldId id="415" r:id="rId26"/>
    <p:sldId id="378" r:id="rId27"/>
    <p:sldId id="379" r:id="rId28"/>
    <p:sldId id="396" r:id="rId29"/>
    <p:sldId id="397" r:id="rId30"/>
    <p:sldId id="423" r:id="rId31"/>
    <p:sldId id="424" r:id="rId32"/>
    <p:sldId id="425" r:id="rId33"/>
    <p:sldId id="384" r:id="rId34"/>
    <p:sldId id="385" r:id="rId35"/>
    <p:sldId id="361" r:id="rId36"/>
    <p:sldId id="410" r:id="rId37"/>
    <p:sldId id="416" r:id="rId38"/>
    <p:sldId id="387" r:id="rId39"/>
    <p:sldId id="388" r:id="rId40"/>
    <p:sldId id="389" r:id="rId41"/>
    <p:sldId id="369" r:id="rId42"/>
    <p:sldId id="390" r:id="rId43"/>
    <p:sldId id="391" r:id="rId44"/>
    <p:sldId id="368" r:id="rId45"/>
    <p:sldId id="370" r:id="rId46"/>
    <p:sldId id="372"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39D"/>
    <a:srgbClr val="27436B"/>
    <a:srgbClr val="F26F3A"/>
    <a:srgbClr val="FFF0B1"/>
    <a:srgbClr val="E69502"/>
    <a:srgbClr val="FFE3B1"/>
    <a:srgbClr val="CCCCFF"/>
    <a:srgbClr val="303F70"/>
    <a:srgbClr val="E7AC00"/>
    <a:srgbClr val="FAF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95" autoAdjust="0"/>
    <p:restoredTop sz="94630" autoAdjust="0"/>
  </p:normalViewPr>
  <p:slideViewPr>
    <p:cSldViewPr>
      <p:cViewPr varScale="1">
        <p:scale>
          <a:sx n="99" d="100"/>
          <a:sy n="99" d="100"/>
        </p:scale>
        <p:origin x="111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8.5714285714285743E-2"/>
          <c:y val="0.12113037176323149"/>
          <c:w val="0.73633483314585824"/>
          <c:h val="0.74656442198456541"/>
        </c:manualLayout>
      </c:layout>
      <c:barChart>
        <c:barDir val="col"/>
        <c:grouping val="clustered"/>
        <c:varyColors val="0"/>
        <c:ser>
          <c:idx val="0"/>
          <c:order val="0"/>
          <c:tx>
            <c:strRef>
              <c:f>Sheet1!$B$1</c:f>
              <c:strCache>
                <c:ptCount val="1"/>
                <c:pt idx="0">
                  <c:v>New  Pmt</c:v>
                </c:pt>
              </c:strCache>
            </c:strRef>
          </c:tx>
          <c:invertIfNegative val="0"/>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10000</c:v>
                </c:pt>
                <c:pt idx="1">
                  <c:v>10000</c:v>
                </c:pt>
                <c:pt idx="2">
                  <c:v>10000</c:v>
                </c:pt>
                <c:pt idx="3">
                  <c:v>10000</c:v>
                </c:pt>
                <c:pt idx="4">
                  <c:v>85000</c:v>
                </c:pt>
              </c:numCache>
            </c:numRef>
          </c:val>
          <c:extLst>
            <c:ext xmlns:c16="http://schemas.microsoft.com/office/drawing/2014/chart" uri="{C3380CC4-5D6E-409C-BE32-E72D297353CC}">
              <c16:uniqueId val="{00000000-C359-4A12-9C70-CEBD8A3681A0}"/>
            </c:ext>
          </c:extLst>
        </c:ser>
        <c:ser>
          <c:idx val="1"/>
          <c:order val="1"/>
          <c:tx>
            <c:strRef>
              <c:f>Sheet1!$C$1</c:f>
              <c:strCache>
                <c:ptCount val="1"/>
                <c:pt idx="0">
                  <c:v>Old Pmt</c:v>
                </c:pt>
              </c:strCache>
            </c:strRef>
          </c:tx>
          <c:invertIfNegative val="0"/>
          <c:cat>
            <c:numRef>
              <c:f>Sheet1!$A$2:$A$6</c:f>
              <c:numCache>
                <c:formatCode>General</c:formatCode>
                <c:ptCount val="5"/>
                <c:pt idx="0">
                  <c:v>1</c:v>
                </c:pt>
                <c:pt idx="1">
                  <c:v>2</c:v>
                </c:pt>
                <c:pt idx="2">
                  <c:v>3</c:v>
                </c:pt>
                <c:pt idx="3">
                  <c:v>4</c:v>
                </c:pt>
                <c:pt idx="4">
                  <c:v>5</c:v>
                </c:pt>
              </c:numCache>
            </c:numRef>
          </c:cat>
          <c:val>
            <c:numRef>
              <c:f>Sheet1!$C$2:$C$6</c:f>
              <c:numCache>
                <c:formatCode>General</c:formatCode>
                <c:ptCount val="5"/>
                <c:pt idx="0">
                  <c:v>11500</c:v>
                </c:pt>
                <c:pt idx="1">
                  <c:v>11500</c:v>
                </c:pt>
                <c:pt idx="2">
                  <c:v>11500</c:v>
                </c:pt>
                <c:pt idx="3">
                  <c:v>11500</c:v>
                </c:pt>
                <c:pt idx="4">
                  <c:v>95000</c:v>
                </c:pt>
              </c:numCache>
            </c:numRef>
          </c:val>
          <c:extLst>
            <c:ext xmlns:c16="http://schemas.microsoft.com/office/drawing/2014/chart" uri="{C3380CC4-5D6E-409C-BE32-E72D297353CC}">
              <c16:uniqueId val="{00000001-C359-4A12-9C70-CEBD8A3681A0}"/>
            </c:ext>
          </c:extLst>
        </c:ser>
        <c:dLbls>
          <c:showLegendKey val="0"/>
          <c:showVal val="0"/>
          <c:showCatName val="0"/>
          <c:showSerName val="0"/>
          <c:showPercent val="0"/>
          <c:showBubbleSize val="0"/>
        </c:dLbls>
        <c:gapWidth val="79"/>
        <c:axId val="379901280"/>
        <c:axId val="379897752"/>
      </c:barChart>
      <c:catAx>
        <c:axId val="379901280"/>
        <c:scaling>
          <c:orientation val="minMax"/>
        </c:scaling>
        <c:delete val="0"/>
        <c:axPos val="b"/>
        <c:numFmt formatCode="General" sourceLinked="1"/>
        <c:majorTickMark val="out"/>
        <c:minorTickMark val="none"/>
        <c:tickLblPos val="nextTo"/>
        <c:crossAx val="379897752"/>
        <c:crosses val="autoZero"/>
        <c:auto val="1"/>
        <c:lblAlgn val="ctr"/>
        <c:lblOffset val="100"/>
        <c:noMultiLvlLbl val="0"/>
      </c:catAx>
      <c:valAx>
        <c:axId val="379897752"/>
        <c:scaling>
          <c:orientation val="minMax"/>
        </c:scaling>
        <c:delete val="1"/>
        <c:axPos val="l"/>
        <c:numFmt formatCode="General" sourceLinked="1"/>
        <c:majorTickMark val="out"/>
        <c:minorTickMark val="none"/>
        <c:tickLblPos val="none"/>
        <c:crossAx val="379901280"/>
        <c:crosses val="autoZero"/>
        <c:crossBetween val="between"/>
      </c:valAx>
    </c:plotArea>
    <c:legend>
      <c:legendPos val="r"/>
      <c:layout>
        <c:manualLayout>
          <c:xMode val="edge"/>
          <c:yMode val="edge"/>
          <c:x val="0.79462291297357468"/>
          <c:y val="0.38607987006108541"/>
          <c:w val="0.20328284618872902"/>
          <c:h val="0.19914042583242117"/>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0.47619</cdr:x>
      <cdr:y>0.26866</cdr:y>
    </cdr:from>
    <cdr:to>
      <cdr:x>0.59048</cdr:x>
      <cdr:y>0.44776</cdr:y>
    </cdr:to>
    <cdr:sp macro="" textlink="">
      <cdr:nvSpPr>
        <cdr:cNvPr id="3" name="TextBox 2"/>
        <cdr:cNvSpPr txBox="1"/>
      </cdr:nvSpPr>
      <cdr:spPr>
        <a:xfrm xmlns:a="http://schemas.openxmlformats.org/drawingml/2006/main">
          <a:off x="3810000" y="13716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2400" dirty="0"/>
        </a:p>
      </cdr:txBody>
    </cdr:sp>
  </cdr:relSizeAnchor>
  <cdr:relSizeAnchor xmlns:cdr="http://schemas.openxmlformats.org/drawingml/2006/chartDrawing">
    <cdr:from>
      <cdr:x>0.51429</cdr:x>
      <cdr:y>0.35821</cdr:y>
    </cdr:from>
    <cdr:to>
      <cdr:x>0.62857</cdr:x>
      <cdr:y>0.53731</cdr:y>
    </cdr:to>
    <cdr:sp macro="" textlink="">
      <cdr:nvSpPr>
        <cdr:cNvPr id="4" name="TextBox 3"/>
        <cdr:cNvSpPr txBox="1"/>
      </cdr:nvSpPr>
      <cdr:spPr>
        <a:xfrm xmlns:a="http://schemas.openxmlformats.org/drawingml/2006/main">
          <a:off x="4114800" y="18288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0.06667</cdr:x>
      <cdr:y>0.46269</cdr:y>
    </cdr:from>
    <cdr:to>
      <cdr:x>0.18095</cdr:x>
      <cdr:y>0.65672</cdr:y>
    </cdr:to>
    <cdr:sp macro="" textlink="">
      <cdr:nvSpPr>
        <cdr:cNvPr id="10" name="TextBox 9"/>
        <cdr:cNvSpPr txBox="1"/>
      </cdr:nvSpPr>
      <cdr:spPr>
        <a:xfrm xmlns:a="http://schemas.openxmlformats.org/drawingml/2006/main">
          <a:off x="533400" y="2362200"/>
          <a:ext cx="914354" cy="9906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400" dirty="0"/>
            <a:t>Monthly Payments</a:t>
          </a:r>
        </a:p>
      </cdr:txBody>
    </cdr:sp>
  </cdr:relSizeAnchor>
  <cdr:relSizeAnchor xmlns:cdr="http://schemas.openxmlformats.org/drawingml/2006/chartDrawing">
    <cdr:from>
      <cdr:x>0.24089</cdr:x>
      <cdr:y>0.67164</cdr:y>
    </cdr:from>
    <cdr:to>
      <cdr:x>0.27359</cdr:x>
      <cdr:y>0.77612</cdr:y>
    </cdr:to>
    <cdr:sp macro="" textlink="">
      <cdr:nvSpPr>
        <cdr:cNvPr id="20" name="Straight Arrow Connector 19"/>
        <cdr:cNvSpPr/>
      </cdr:nvSpPr>
      <cdr:spPr bwMode="auto">
        <a:xfrm xmlns:a="http://schemas.openxmlformats.org/drawingml/2006/main" rot="5400000" flipV="1">
          <a:off x="1791500" y="3564895"/>
          <a:ext cx="533400" cy="261610"/>
        </a:xfrm>
        <a:prstGeom xmlns:a="http://schemas.openxmlformats.org/drawingml/2006/main" prst="straightConnector1">
          <a:avLst/>
        </a:prstGeom>
        <a:ln xmlns:a="http://schemas.openxmlformats.org/drawingml/2006/main" w="28575">
          <a:headEnd type="none" w="med" len="med"/>
          <a:tailEnd type="arrow"/>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horz" wrap="square" lIns="91440" tIns="45720" rIns="91440" bIns="45720" numCol="1" anchor="t" anchorCtr="0" compatLnSpc="1">
          <a:prstTxWarp prst="textNoShape">
            <a:avLst/>
          </a:prstTxWarp>
          <a:spAutoFit/>
        </a:bodyPr>
        <a:lstStyle xmlns:a="http://schemas.openxmlformats.org/drawingml/2006/main"/>
        <a:p xmlns:a="http://schemas.openxmlformats.org/drawingml/2006/main">
          <a:endParaRPr lang="en-US"/>
        </a:p>
      </cdr:txBody>
    </cdr:sp>
  </cdr:relSizeAnchor>
  <cdr:relSizeAnchor xmlns:cdr="http://schemas.openxmlformats.org/drawingml/2006/chartDrawing">
    <cdr:from>
      <cdr:x>0.51429</cdr:x>
      <cdr:y>0.1791</cdr:y>
    </cdr:from>
    <cdr:to>
      <cdr:x>0.62858</cdr:x>
      <cdr:y>0.3582</cdr:y>
    </cdr:to>
    <cdr:sp macro="" textlink="">
      <cdr:nvSpPr>
        <cdr:cNvPr id="21" name="TextBox 20"/>
        <cdr:cNvSpPr txBox="1"/>
      </cdr:nvSpPr>
      <cdr:spPr>
        <a:xfrm xmlns:a="http://schemas.openxmlformats.org/drawingml/2006/main">
          <a:off x="4114800" y="914400"/>
          <a:ext cx="914434" cy="91437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400" dirty="0"/>
            <a:t>New</a:t>
          </a:r>
        </a:p>
      </cdr:txBody>
    </cdr:sp>
  </cdr:relSizeAnchor>
  <cdr:relSizeAnchor xmlns:cdr="http://schemas.openxmlformats.org/drawingml/2006/chartDrawing">
    <cdr:from>
      <cdr:x>0.25714</cdr:x>
      <cdr:y>0.55224</cdr:y>
    </cdr:from>
    <cdr:to>
      <cdr:x>0.37142</cdr:x>
      <cdr:y>0.73135</cdr:y>
    </cdr:to>
    <cdr:sp macro="" textlink="">
      <cdr:nvSpPr>
        <cdr:cNvPr id="23" name="TextBox 22"/>
        <cdr:cNvSpPr txBox="1"/>
      </cdr:nvSpPr>
      <cdr:spPr>
        <a:xfrm xmlns:a="http://schemas.openxmlformats.org/drawingml/2006/main">
          <a:off x="2057400" y="2819400"/>
          <a:ext cx="914354" cy="91442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400" dirty="0"/>
            <a:t>Old</a:t>
          </a:r>
        </a:p>
      </cdr:txBody>
    </cdr:sp>
  </cdr:relSizeAnchor>
  <cdr:relSizeAnchor xmlns:cdr="http://schemas.openxmlformats.org/drawingml/2006/chartDrawing">
    <cdr:from>
      <cdr:x>0.14286</cdr:x>
      <cdr:y>0.58209</cdr:y>
    </cdr:from>
    <cdr:to>
      <cdr:x>0.25715</cdr:x>
      <cdr:y>0.76119</cdr:y>
    </cdr:to>
    <cdr:sp macro="" textlink="">
      <cdr:nvSpPr>
        <cdr:cNvPr id="24" name="TextBox 23"/>
        <cdr:cNvSpPr txBox="1"/>
      </cdr:nvSpPr>
      <cdr:spPr>
        <a:xfrm xmlns:a="http://schemas.openxmlformats.org/drawingml/2006/main">
          <a:off x="1143000" y="2971800"/>
          <a:ext cx="914434" cy="91437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400" dirty="0"/>
            <a:t>New</a:t>
          </a:r>
        </a:p>
      </cdr:txBody>
    </cdr:sp>
  </cdr:relSizeAnchor>
  <cdr:relSizeAnchor xmlns:cdr="http://schemas.openxmlformats.org/drawingml/2006/chartDrawing">
    <cdr:from>
      <cdr:x>0.32381</cdr:x>
      <cdr:y>0</cdr:y>
    </cdr:from>
    <cdr:to>
      <cdr:x>0.4381</cdr:x>
      <cdr:y>0.1791</cdr:y>
    </cdr:to>
    <cdr:sp macro="" textlink="">
      <cdr:nvSpPr>
        <cdr:cNvPr id="25" name="TextBox 24"/>
        <cdr:cNvSpPr txBox="1"/>
      </cdr:nvSpPr>
      <cdr:spPr>
        <a:xfrm xmlns:a="http://schemas.openxmlformats.org/drawingml/2006/main">
          <a:off x="2590800" y="-762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400" dirty="0"/>
            <a:t>Balance at Prepayment</a:t>
          </a:r>
        </a:p>
      </cdr:txBody>
    </cdr:sp>
  </cdr:relSizeAnchor>
  <cdr:relSizeAnchor xmlns:cdr="http://schemas.openxmlformats.org/drawingml/2006/chartDrawing">
    <cdr:from>
      <cdr:x>0.84214</cdr:x>
      <cdr:y>0.0034</cdr:y>
    </cdr:from>
    <cdr:to>
      <cdr:x>0.96459</cdr:x>
      <cdr:y>0.30985</cdr:y>
    </cdr:to>
    <cdr:sp macro="" textlink="">
      <cdr:nvSpPr>
        <cdr:cNvPr id="2" name="TextBox 1"/>
        <cdr:cNvSpPr txBox="1"/>
      </cdr:nvSpPr>
      <cdr:spPr>
        <a:xfrm xmlns:a="http://schemas.openxmlformats.org/drawingml/2006/main">
          <a:off x="6477000" y="16041"/>
          <a:ext cx="941777" cy="14477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solidFill>
                <a:srgbClr val="C00000"/>
              </a:solidFill>
            </a:rPr>
            <a:t>Net benefit </a:t>
          </a:r>
        </a:p>
        <a:p xmlns:a="http://schemas.openxmlformats.org/drawingml/2006/main">
          <a:r>
            <a:rPr lang="en-US" sz="1600" dirty="0">
              <a:solidFill>
                <a:srgbClr val="C00000"/>
              </a:solidFill>
            </a:rPr>
            <a:t>Analysis </a:t>
          </a:r>
        </a:p>
        <a:p xmlns:a="http://schemas.openxmlformats.org/drawingml/2006/main">
          <a:r>
            <a:rPr lang="en-US" sz="1600" dirty="0">
              <a:solidFill>
                <a:srgbClr val="C00000"/>
              </a:solidFill>
            </a:rPr>
            <a:t>Ignores the </a:t>
          </a:r>
        </a:p>
        <a:p xmlns:a="http://schemas.openxmlformats.org/drawingml/2006/main">
          <a:r>
            <a:rPr lang="en-US" sz="1600" dirty="0">
              <a:solidFill>
                <a:srgbClr val="C00000"/>
              </a:solidFill>
            </a:rPr>
            <a:t>Difference in</a:t>
          </a:r>
        </a:p>
        <a:p xmlns:a="http://schemas.openxmlformats.org/drawingml/2006/main">
          <a:r>
            <a:rPr lang="en-US" sz="1600" dirty="0">
              <a:solidFill>
                <a:srgbClr val="C00000"/>
              </a:solidFill>
            </a:rPr>
            <a:t>Balance</a:t>
          </a:r>
        </a:p>
      </cdr:txBody>
    </cdr:sp>
  </cdr:relSizeAnchor>
  <cdr:relSizeAnchor xmlns:cdr="http://schemas.openxmlformats.org/drawingml/2006/chartDrawing">
    <cdr:from>
      <cdr:x>0.30612</cdr:x>
      <cdr:y>0.62903</cdr:y>
    </cdr:from>
    <cdr:to>
      <cdr:x>0.33673</cdr:x>
      <cdr:y>0.77419</cdr:y>
    </cdr:to>
    <cdr:sp macro="" textlink="">
      <cdr:nvSpPr>
        <cdr:cNvPr id="14" name="Straight Arrow Connector 13"/>
        <cdr:cNvSpPr/>
      </cdr:nvSpPr>
      <cdr:spPr bwMode="auto">
        <a:xfrm xmlns:a="http://schemas.openxmlformats.org/drawingml/2006/main" rot="5400000" flipV="1">
          <a:off x="2057400" y="3200400"/>
          <a:ext cx="685801" cy="228601"/>
        </a:xfrm>
        <a:prstGeom xmlns:a="http://schemas.openxmlformats.org/drawingml/2006/main" prst="straightConnector1">
          <a:avLst/>
        </a:prstGeom>
        <a:ln xmlns:a="http://schemas.openxmlformats.org/drawingml/2006/main" w="28575">
          <a:headEnd type="none" w="med" len="med"/>
          <a:tailEnd type="arrow"/>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horz" wrap="square" lIns="91440" tIns="45720" rIns="91440" bIns="45720" numCol="1" anchor="t" anchorCtr="0" compatLnSpc="1">
          <a:prstTxWarp prst="textNoShape">
            <a:avLst/>
          </a:prstTxWarp>
          <a:spAutoFit/>
        </a:bodyPr>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24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4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2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0461745-78AF-4627-A724-BA069FC4B11B}" type="slidenum">
              <a:rPr lang="en-US"/>
              <a:pPr>
                <a:defRPr/>
              </a:pPr>
              <a:t>‹#›</a:t>
            </a:fld>
            <a:endParaRPr lang="en-US"/>
          </a:p>
        </p:txBody>
      </p:sp>
    </p:spTree>
    <p:extLst>
      <p:ext uri="{BB962C8B-B14F-4D97-AF65-F5344CB8AC3E}">
        <p14:creationId xmlns:p14="http://schemas.microsoft.com/office/powerpoint/2010/main" val="11359232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5"/>
          </p:nvPr>
        </p:nvSpPr>
        <p:spPr/>
        <p:txBody>
          <a:bodyPr/>
          <a:lstStyle/>
          <a:p>
            <a:pPr>
              <a:defRPr/>
            </a:pPr>
            <a:fld id="{60461745-78AF-4627-A724-BA069FC4B11B}" type="slidenum">
              <a:rPr lang="en-US" smtClean="0"/>
              <a:pPr>
                <a:defRPr/>
              </a:pPr>
              <a:t>2</a:t>
            </a:fld>
            <a:endParaRPr lang="en-US"/>
          </a:p>
        </p:txBody>
      </p:sp>
    </p:spTree>
    <p:extLst>
      <p:ext uri="{BB962C8B-B14F-4D97-AF65-F5344CB8AC3E}">
        <p14:creationId xmlns:p14="http://schemas.microsoft.com/office/powerpoint/2010/main" val="404730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7DF79DCF-2F19-4245-BE8F-BA4F2EFC29CD}" type="slidenum">
              <a:rPr lang="en-US" smtClean="0"/>
              <a:pPr/>
              <a:t>12</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Government Sponsored Mortgage Programs</a:t>
            </a:r>
          </a:p>
          <a:p>
            <a:pPr eaLnBrk="1" hangingPunct="1"/>
            <a:endParaRPr lang="en-US" dirty="0"/>
          </a:p>
        </p:txBody>
      </p:sp>
    </p:spTree>
    <p:extLst>
      <p:ext uri="{BB962C8B-B14F-4D97-AF65-F5344CB8AC3E}">
        <p14:creationId xmlns:p14="http://schemas.microsoft.com/office/powerpoint/2010/main" val="3325954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5CC756DD-7495-4D54-BC6A-45E2EC267BC4}" type="slidenum">
              <a:rPr lang="en-US" smtClean="0"/>
              <a:pPr/>
              <a:t>13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Government Sponsored Mortgage Programs</a:t>
            </a:r>
          </a:p>
          <a:p>
            <a:pPr eaLnBrk="1" hangingPunct="1"/>
            <a:endParaRPr lang="en-US" dirty="0"/>
          </a:p>
        </p:txBody>
      </p:sp>
    </p:spTree>
    <p:extLst>
      <p:ext uri="{BB962C8B-B14F-4D97-AF65-F5344CB8AC3E}">
        <p14:creationId xmlns:p14="http://schemas.microsoft.com/office/powerpoint/2010/main" val="3337620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D01DBB77-2BCC-4FC8-9898-6F4BEF0F9AD8}" type="slidenum">
              <a:rPr lang="en-US" smtClean="0"/>
              <a:pPr/>
              <a:t>14</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Government Sponsored Mortgage Programs</a:t>
            </a:r>
          </a:p>
          <a:p>
            <a:pPr eaLnBrk="1" hangingPunct="1"/>
            <a:endParaRPr lang="en-US" dirty="0"/>
          </a:p>
        </p:txBody>
      </p:sp>
    </p:spTree>
    <p:extLst>
      <p:ext uri="{BB962C8B-B14F-4D97-AF65-F5344CB8AC3E}">
        <p14:creationId xmlns:p14="http://schemas.microsoft.com/office/powerpoint/2010/main" val="2506623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9330D5C9-2330-4E84-BCD4-1DA65C7D03F8}" type="slidenum">
              <a:rPr lang="en-US" smtClean="0"/>
              <a:pPr/>
              <a:t>15</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Government Sponsored Mortgage Programs</a:t>
            </a:r>
          </a:p>
          <a:p>
            <a:pPr eaLnBrk="1" hangingPunct="1"/>
            <a:endParaRPr lang="en-US" dirty="0"/>
          </a:p>
        </p:txBody>
      </p:sp>
    </p:spTree>
    <p:extLst>
      <p:ext uri="{BB962C8B-B14F-4D97-AF65-F5344CB8AC3E}">
        <p14:creationId xmlns:p14="http://schemas.microsoft.com/office/powerpoint/2010/main" val="4071429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Urban Institute: Housing Finance at a Glance, Oct. 2022</a:t>
            </a:r>
          </a:p>
          <a:p>
            <a:r>
              <a:rPr lang="en-US" dirty="0"/>
              <a:t>**Sample of 7 major VA &amp; FHA lenders.</a:t>
            </a:r>
          </a:p>
        </p:txBody>
      </p:sp>
      <p:sp>
        <p:nvSpPr>
          <p:cNvPr id="4" name="Slide Number Placeholder 3"/>
          <p:cNvSpPr>
            <a:spLocks noGrp="1"/>
          </p:cNvSpPr>
          <p:nvPr>
            <p:ph type="sldNum" sz="quarter" idx="5"/>
          </p:nvPr>
        </p:nvSpPr>
        <p:spPr/>
        <p:txBody>
          <a:bodyPr/>
          <a:lstStyle/>
          <a:p>
            <a:fld id="{D65B3EA1-254E-41AD-ACAC-D3CD7253AF8A}" type="slidenum">
              <a:rPr lang="en-US" smtClean="0"/>
              <a:t>16</a:t>
            </a:fld>
            <a:endParaRPr lang="en-US"/>
          </a:p>
        </p:txBody>
      </p:sp>
    </p:spTree>
    <p:extLst>
      <p:ext uri="{BB962C8B-B14F-4D97-AF65-F5344CB8AC3E}">
        <p14:creationId xmlns:p14="http://schemas.microsoft.com/office/powerpoint/2010/main" val="218395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56DC1596-A6D3-40B4-9377-636A7EFE4BD0}" type="slidenum">
              <a:rPr lang="en-US" smtClean="0"/>
              <a:pPr/>
              <a:t>17</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r>
              <a:rPr lang="en-US" dirty="0"/>
              <a:t>Other Mortgage Types and Uses</a:t>
            </a:r>
          </a:p>
        </p:txBody>
      </p:sp>
    </p:spTree>
    <p:extLst>
      <p:ext uri="{BB962C8B-B14F-4D97-AF65-F5344CB8AC3E}">
        <p14:creationId xmlns:p14="http://schemas.microsoft.com/office/powerpoint/2010/main" val="2196748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39B41253-E9D0-49D7-BAE4-C66A486A6A48}" type="slidenum">
              <a:rPr lang="en-US" smtClean="0"/>
              <a:pPr/>
              <a:t>18</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Other Mortgage Types and Uses</a:t>
            </a:r>
          </a:p>
          <a:p>
            <a:pPr eaLnBrk="1" hangingPunct="1"/>
            <a:endParaRPr lang="en-US" dirty="0"/>
          </a:p>
        </p:txBody>
      </p:sp>
    </p:spTree>
    <p:extLst>
      <p:ext uri="{BB962C8B-B14F-4D97-AF65-F5344CB8AC3E}">
        <p14:creationId xmlns:p14="http://schemas.microsoft.com/office/powerpoint/2010/main" val="4135431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9490E48C-D6D9-4DBA-AE83-F65A3F27DFF9}" type="slidenum">
              <a:rPr lang="en-US" smtClean="0"/>
              <a:pPr/>
              <a:t>19</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Other Mortgage Types and Uses</a:t>
            </a:r>
          </a:p>
        </p:txBody>
      </p:sp>
    </p:spTree>
    <p:extLst>
      <p:ext uri="{BB962C8B-B14F-4D97-AF65-F5344CB8AC3E}">
        <p14:creationId xmlns:p14="http://schemas.microsoft.com/office/powerpoint/2010/main" val="3733186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4D2CB07A-5AA0-4B35-9FBE-EC8198FCED4B}" type="slidenum">
              <a:rPr lang="en-US" smtClean="0"/>
              <a:pPr/>
              <a:t>20</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Other Mortgage Types and Uses</a:t>
            </a:r>
          </a:p>
        </p:txBody>
      </p:sp>
    </p:spTree>
    <p:extLst>
      <p:ext uri="{BB962C8B-B14F-4D97-AF65-F5344CB8AC3E}">
        <p14:creationId xmlns:p14="http://schemas.microsoft.com/office/powerpoint/2010/main" val="261441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Other Mortgage Types and Uses</a:t>
            </a:r>
          </a:p>
        </p:txBody>
      </p:sp>
      <p:sp>
        <p:nvSpPr>
          <p:cNvPr id="4" name="Slide Number Placeholder 3"/>
          <p:cNvSpPr>
            <a:spLocks noGrp="1"/>
          </p:cNvSpPr>
          <p:nvPr>
            <p:ph type="sldNum" sz="quarter" idx="5"/>
          </p:nvPr>
        </p:nvSpPr>
        <p:spPr/>
        <p:txBody>
          <a:bodyPr/>
          <a:lstStyle/>
          <a:p>
            <a:pPr>
              <a:defRPr/>
            </a:pPr>
            <a:fld id="{60461745-78AF-4627-A724-BA069FC4B11B}" type="slidenum">
              <a:rPr lang="en-US" smtClean="0"/>
              <a:pPr>
                <a:defRPr/>
              </a:pPr>
              <a:t>22</a:t>
            </a:fld>
            <a:endParaRPr lang="en-US"/>
          </a:p>
        </p:txBody>
      </p:sp>
    </p:spTree>
    <p:extLst>
      <p:ext uri="{BB962C8B-B14F-4D97-AF65-F5344CB8AC3E}">
        <p14:creationId xmlns:p14="http://schemas.microsoft.com/office/powerpoint/2010/main" val="1841164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D572ECA9-9868-4A33-A0AA-FDE2D70E749C}" type="slidenum">
              <a:rPr lang="en-US" smtClean="0"/>
              <a:pPr/>
              <a:t>3</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dirty="0"/>
              <a:t>Introduction</a:t>
            </a:r>
          </a:p>
        </p:txBody>
      </p:sp>
    </p:spTree>
    <p:extLst>
      <p:ext uri="{BB962C8B-B14F-4D97-AF65-F5344CB8AC3E}">
        <p14:creationId xmlns:p14="http://schemas.microsoft.com/office/powerpoint/2010/main" val="2192596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479F9B79-48FE-4120-BDDE-1CC294EE54D2}" type="slidenum">
              <a:rPr lang="en-US" smtClean="0"/>
              <a:pPr/>
              <a:t>23</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r>
              <a:rPr lang="en-US" dirty="0"/>
              <a:t>Home Mortgage Adventurism</a:t>
            </a:r>
          </a:p>
        </p:txBody>
      </p:sp>
    </p:spTree>
    <p:extLst>
      <p:ext uri="{BB962C8B-B14F-4D97-AF65-F5344CB8AC3E}">
        <p14:creationId xmlns:p14="http://schemas.microsoft.com/office/powerpoint/2010/main" val="2120562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A980BF9B-715A-4A66-A90F-EBE63DA90455}" type="slidenum">
              <a:rPr lang="en-US" smtClean="0"/>
              <a:pPr/>
              <a:t>24</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Home Mortgage Adventurism</a:t>
            </a:r>
          </a:p>
          <a:p>
            <a:pPr eaLnBrk="1" hangingPunct="1"/>
            <a:endParaRPr lang="en-US" dirty="0"/>
          </a:p>
        </p:txBody>
      </p:sp>
    </p:spTree>
    <p:extLst>
      <p:ext uri="{BB962C8B-B14F-4D97-AF65-F5344CB8AC3E}">
        <p14:creationId xmlns:p14="http://schemas.microsoft.com/office/powerpoint/2010/main" val="183678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A980BF9B-715A-4A66-A90F-EBE63DA90455}" type="slidenum">
              <a:rPr lang="en-US" smtClean="0"/>
              <a:pPr/>
              <a:t>25</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Home Mortgage Adventurism</a:t>
            </a:r>
          </a:p>
        </p:txBody>
      </p:sp>
    </p:spTree>
    <p:extLst>
      <p:ext uri="{BB962C8B-B14F-4D97-AF65-F5344CB8AC3E}">
        <p14:creationId xmlns:p14="http://schemas.microsoft.com/office/powerpoint/2010/main" val="1158875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CF147506-DDDA-4E18-83D4-4E544B7E33C0}" type="slidenum">
              <a:rPr lang="en-US" smtClean="0"/>
              <a:pPr/>
              <a:t>26</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Home Mortgage Adventurism</a:t>
            </a:r>
          </a:p>
        </p:txBody>
      </p:sp>
    </p:spTree>
    <p:extLst>
      <p:ext uri="{BB962C8B-B14F-4D97-AF65-F5344CB8AC3E}">
        <p14:creationId xmlns:p14="http://schemas.microsoft.com/office/powerpoint/2010/main" val="1044926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Subprime and Alt-A Loans</a:t>
            </a:r>
          </a:p>
        </p:txBody>
      </p:sp>
      <p:sp>
        <p:nvSpPr>
          <p:cNvPr id="70659" name="Slide Number Placeholder 3"/>
          <p:cNvSpPr>
            <a:spLocks noGrp="1"/>
          </p:cNvSpPr>
          <p:nvPr>
            <p:ph type="sldNum" sz="quarter" idx="5"/>
          </p:nvPr>
        </p:nvSpPr>
        <p:spPr>
          <a:noFill/>
        </p:spPr>
        <p:txBody>
          <a:bodyPr/>
          <a:lstStyle/>
          <a:p>
            <a:fld id="{3031AE17-1801-4C5E-B5BC-2373EC0D35ED}" type="slidenum">
              <a:rPr lang="en-US" smtClean="0"/>
              <a:pPr/>
              <a:t>27</a:t>
            </a:fld>
            <a:endParaRPr lang="en-US"/>
          </a:p>
        </p:txBody>
      </p:sp>
    </p:spTree>
    <p:extLst>
      <p:ext uri="{BB962C8B-B14F-4D97-AF65-F5344CB8AC3E}">
        <p14:creationId xmlns:p14="http://schemas.microsoft.com/office/powerpoint/2010/main" val="245617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Subprime and Alt-A Loans</a:t>
            </a:r>
          </a:p>
        </p:txBody>
      </p:sp>
      <p:sp>
        <p:nvSpPr>
          <p:cNvPr id="72707" name="Slide Number Placeholder 3"/>
          <p:cNvSpPr>
            <a:spLocks noGrp="1"/>
          </p:cNvSpPr>
          <p:nvPr>
            <p:ph type="sldNum" sz="quarter" idx="5"/>
          </p:nvPr>
        </p:nvSpPr>
        <p:spPr>
          <a:noFill/>
        </p:spPr>
        <p:txBody>
          <a:bodyPr/>
          <a:lstStyle/>
          <a:p>
            <a:fld id="{F8A45DF8-C70E-4172-9D63-39B1C1F0066A}" type="slidenum">
              <a:rPr lang="en-US" smtClean="0"/>
              <a:pPr/>
              <a:t>28</a:t>
            </a:fld>
            <a:endParaRPr lang="en-US"/>
          </a:p>
        </p:txBody>
      </p:sp>
    </p:spTree>
    <p:extLst>
      <p:ext uri="{BB962C8B-B14F-4D97-AF65-F5344CB8AC3E}">
        <p14:creationId xmlns:p14="http://schemas.microsoft.com/office/powerpoint/2010/main" val="3123745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Qualified Mortgages</a:t>
            </a:r>
          </a:p>
        </p:txBody>
      </p:sp>
      <p:sp>
        <p:nvSpPr>
          <p:cNvPr id="4" name="Slide Number Placeholder 3"/>
          <p:cNvSpPr>
            <a:spLocks noGrp="1"/>
          </p:cNvSpPr>
          <p:nvPr>
            <p:ph type="sldNum" sz="quarter" idx="5"/>
          </p:nvPr>
        </p:nvSpPr>
        <p:spPr/>
        <p:txBody>
          <a:bodyPr/>
          <a:lstStyle/>
          <a:p>
            <a:pPr>
              <a:defRPr/>
            </a:pPr>
            <a:fld id="{60461745-78AF-4627-A724-BA069FC4B11B}" type="slidenum">
              <a:rPr lang="en-US" smtClean="0"/>
              <a:pPr>
                <a:defRPr/>
              </a:pPr>
              <a:t>29</a:t>
            </a:fld>
            <a:endParaRPr lang="en-US"/>
          </a:p>
        </p:txBody>
      </p:sp>
    </p:spTree>
    <p:extLst>
      <p:ext uri="{BB962C8B-B14F-4D97-AF65-F5344CB8AC3E}">
        <p14:creationId xmlns:p14="http://schemas.microsoft.com/office/powerpoint/2010/main" val="2208633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Qualified Mortgages</a:t>
            </a:r>
          </a:p>
        </p:txBody>
      </p:sp>
      <p:sp>
        <p:nvSpPr>
          <p:cNvPr id="4" name="Slide Number Placeholder 3"/>
          <p:cNvSpPr>
            <a:spLocks noGrp="1"/>
          </p:cNvSpPr>
          <p:nvPr>
            <p:ph type="sldNum" sz="quarter" idx="5"/>
          </p:nvPr>
        </p:nvSpPr>
        <p:spPr/>
        <p:txBody>
          <a:bodyPr/>
          <a:lstStyle/>
          <a:p>
            <a:pPr>
              <a:defRPr/>
            </a:pPr>
            <a:fld id="{60461745-78AF-4627-A724-BA069FC4B11B}" type="slidenum">
              <a:rPr lang="en-US" smtClean="0"/>
              <a:pPr>
                <a:defRPr/>
              </a:pPr>
              <a:t>31</a:t>
            </a:fld>
            <a:endParaRPr lang="en-US"/>
          </a:p>
        </p:txBody>
      </p:sp>
    </p:spTree>
    <p:extLst>
      <p:ext uri="{BB962C8B-B14F-4D97-AF65-F5344CB8AC3E}">
        <p14:creationId xmlns:p14="http://schemas.microsoft.com/office/powerpoint/2010/main" val="2917854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4753A8BC-1739-43E8-8C0B-BA21FA2EAE8B}" type="slidenum">
              <a:rPr lang="en-US" smtClean="0"/>
              <a:pPr/>
              <a:t>32</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r>
              <a:rPr lang="en-US" dirty="0"/>
              <a:t>The Borrower’s Mortgage Loan Decisions</a:t>
            </a:r>
          </a:p>
        </p:txBody>
      </p:sp>
    </p:spTree>
    <p:extLst>
      <p:ext uri="{BB962C8B-B14F-4D97-AF65-F5344CB8AC3E}">
        <p14:creationId xmlns:p14="http://schemas.microsoft.com/office/powerpoint/2010/main" val="781260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581A4F09-29CF-4CD8-9F12-FD2722748848}" type="slidenum">
              <a:rPr lang="en-US" smtClean="0"/>
              <a:pPr/>
              <a:t>33</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Borrower’s Mortgage Loan Decisions</a:t>
            </a:r>
          </a:p>
        </p:txBody>
      </p:sp>
    </p:spTree>
    <p:extLst>
      <p:ext uri="{BB962C8B-B14F-4D97-AF65-F5344CB8AC3E}">
        <p14:creationId xmlns:p14="http://schemas.microsoft.com/office/powerpoint/2010/main" val="287797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E373EA30-3CD5-4139-B091-43EBB4DF351C}" type="slidenum">
              <a:rPr lang="en-US" smtClean="0"/>
              <a:pPr/>
              <a:t>4</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en-US" dirty="0"/>
              <a:t>Introduction</a:t>
            </a:r>
          </a:p>
          <a:p>
            <a:pPr eaLnBrk="1" hangingPunct="1"/>
            <a:endParaRPr lang="en-US" dirty="0"/>
          </a:p>
        </p:txBody>
      </p:sp>
    </p:spTree>
    <p:extLst>
      <p:ext uri="{BB962C8B-B14F-4D97-AF65-F5344CB8AC3E}">
        <p14:creationId xmlns:p14="http://schemas.microsoft.com/office/powerpoint/2010/main" val="771248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732CD655-A74A-4A24-89FD-ACE3591998B7}" type="slidenum">
              <a:rPr lang="en-US" smtClean="0"/>
              <a:pPr/>
              <a:t>34</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Borrower’s Mortgage Loan Decisions</a:t>
            </a:r>
          </a:p>
        </p:txBody>
      </p:sp>
    </p:spTree>
    <p:extLst>
      <p:ext uri="{BB962C8B-B14F-4D97-AF65-F5344CB8AC3E}">
        <p14:creationId xmlns:p14="http://schemas.microsoft.com/office/powerpoint/2010/main" val="4047702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A534BC0-58A2-4B44-A919-CFF1F32F3C18}" type="slidenum">
              <a:rPr lang="en-US" smtClean="0"/>
              <a:pPr/>
              <a:t>35</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Borrower’s Mortgage Loan Decisions</a:t>
            </a:r>
          </a:p>
        </p:txBody>
      </p:sp>
    </p:spTree>
    <p:extLst>
      <p:ext uri="{BB962C8B-B14F-4D97-AF65-F5344CB8AC3E}">
        <p14:creationId xmlns:p14="http://schemas.microsoft.com/office/powerpoint/2010/main" val="635748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Borrower’s Mortgage Loan Decisions</a:t>
            </a:r>
          </a:p>
        </p:txBody>
      </p:sp>
      <p:sp>
        <p:nvSpPr>
          <p:cNvPr id="4" name="Slide Number Placeholder 3"/>
          <p:cNvSpPr>
            <a:spLocks noGrp="1"/>
          </p:cNvSpPr>
          <p:nvPr>
            <p:ph type="sldNum" sz="quarter" idx="5"/>
          </p:nvPr>
        </p:nvSpPr>
        <p:spPr/>
        <p:txBody>
          <a:bodyPr/>
          <a:lstStyle/>
          <a:p>
            <a:pPr>
              <a:defRPr/>
            </a:pPr>
            <a:fld id="{60461745-78AF-4627-A724-BA069FC4B11B}" type="slidenum">
              <a:rPr lang="en-US" smtClean="0"/>
              <a:pPr>
                <a:defRPr/>
              </a:pPr>
              <a:t>36</a:t>
            </a:fld>
            <a:endParaRPr lang="en-US"/>
          </a:p>
        </p:txBody>
      </p:sp>
    </p:spTree>
    <p:extLst>
      <p:ext uri="{BB962C8B-B14F-4D97-AF65-F5344CB8AC3E}">
        <p14:creationId xmlns:p14="http://schemas.microsoft.com/office/powerpoint/2010/main" val="2023191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ED6F82BA-83D4-4D33-8E6A-676D0CF49B15}" type="slidenum">
              <a:rPr lang="en-US" smtClean="0"/>
              <a:pPr/>
              <a:t>37</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Borrower’s Mortgage Loan Decisions</a:t>
            </a:r>
          </a:p>
        </p:txBody>
      </p:sp>
    </p:spTree>
    <p:extLst>
      <p:ext uri="{BB962C8B-B14F-4D97-AF65-F5344CB8AC3E}">
        <p14:creationId xmlns:p14="http://schemas.microsoft.com/office/powerpoint/2010/main" val="153425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832A5B5-29DF-4F84-A270-659D058748A4}" type="slidenum">
              <a:rPr lang="en-US" smtClean="0"/>
              <a:pPr/>
              <a:t>38</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Borrower’s Mortgage Loan Decisions</a:t>
            </a:r>
          </a:p>
        </p:txBody>
      </p:sp>
    </p:spTree>
    <p:extLst>
      <p:ext uri="{BB962C8B-B14F-4D97-AF65-F5344CB8AC3E}">
        <p14:creationId xmlns:p14="http://schemas.microsoft.com/office/powerpoint/2010/main" val="867239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A1891091-361F-45B2-94F5-F43537AB417B}" type="slidenum">
              <a:rPr lang="en-US" smtClean="0"/>
              <a:pPr/>
              <a:t>39</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Borrower’s Mortgage Loan Decisions</a:t>
            </a:r>
          </a:p>
        </p:txBody>
      </p:sp>
    </p:spTree>
    <p:extLst>
      <p:ext uri="{BB962C8B-B14F-4D97-AF65-F5344CB8AC3E}">
        <p14:creationId xmlns:p14="http://schemas.microsoft.com/office/powerpoint/2010/main" val="1201629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FDEA3FC1-726E-4CE1-9C12-BDD390ED593F}" type="slidenum">
              <a:rPr lang="en-US" smtClean="0"/>
              <a:pPr/>
              <a:t>40</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Borrower’s Mortgage Loan Decisions</a:t>
            </a:r>
          </a:p>
        </p:txBody>
      </p:sp>
    </p:spTree>
    <p:extLst>
      <p:ext uri="{BB962C8B-B14F-4D97-AF65-F5344CB8AC3E}">
        <p14:creationId xmlns:p14="http://schemas.microsoft.com/office/powerpoint/2010/main" val="3665934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41A716DE-2FE4-4214-BC68-80C97CF78AB0}" type="slidenum">
              <a:rPr lang="en-US" smtClean="0"/>
              <a:pPr/>
              <a:t>41</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Borrower’s Mortgage Loan Decisions</a:t>
            </a:r>
          </a:p>
        </p:txBody>
      </p:sp>
    </p:spTree>
    <p:extLst>
      <p:ext uri="{BB962C8B-B14F-4D97-AF65-F5344CB8AC3E}">
        <p14:creationId xmlns:p14="http://schemas.microsoft.com/office/powerpoint/2010/main" val="987453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B41EF7F9-0731-446C-96AB-608503E9DC81}" type="slidenum">
              <a:rPr lang="en-US" smtClean="0"/>
              <a:pPr/>
              <a:t>42</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Borrower’s Mortgage Loan Decisions</a:t>
            </a:r>
          </a:p>
        </p:txBody>
      </p:sp>
    </p:spTree>
    <p:extLst>
      <p:ext uri="{BB962C8B-B14F-4D97-AF65-F5344CB8AC3E}">
        <p14:creationId xmlns:p14="http://schemas.microsoft.com/office/powerpoint/2010/main" val="1471178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36DB7F20-EEE3-4BE0-838E-E4EFC8CF9FE7}" type="slidenum">
              <a:rPr lang="en-US" smtClean="0"/>
              <a:pPr/>
              <a:t>43</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Borrower’s Mortgage Loan Decisions</a:t>
            </a:r>
          </a:p>
        </p:txBody>
      </p:sp>
    </p:spTree>
    <p:extLst>
      <p:ext uri="{BB962C8B-B14F-4D97-AF65-F5344CB8AC3E}">
        <p14:creationId xmlns:p14="http://schemas.microsoft.com/office/powerpoint/2010/main" val="1391732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B33EF5F6-41F2-42F1-B805-76C49D2098EE}" type="slidenum">
              <a:rPr lang="en-US" smtClean="0"/>
              <a:pPr/>
              <a:t>5</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a:t>Prime Conventional Mortgage Loans</a:t>
            </a:r>
          </a:p>
        </p:txBody>
      </p:sp>
    </p:spTree>
    <p:extLst>
      <p:ext uri="{BB962C8B-B14F-4D97-AF65-F5344CB8AC3E}">
        <p14:creationId xmlns:p14="http://schemas.microsoft.com/office/powerpoint/2010/main" val="882660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ABD6CA29-6954-479F-A924-1691B5487B16}" type="slidenum">
              <a:rPr lang="en-US" smtClean="0"/>
              <a:pPr/>
              <a:t>44</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Borrower’s Mortgage Loan Decisions</a:t>
            </a:r>
          </a:p>
        </p:txBody>
      </p:sp>
    </p:spTree>
    <p:extLst>
      <p:ext uri="{BB962C8B-B14F-4D97-AF65-F5344CB8AC3E}">
        <p14:creationId xmlns:p14="http://schemas.microsoft.com/office/powerpoint/2010/main" val="4143976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542DCFB4-F687-4FF0-8183-2FF0D2352B41}" type="slidenum">
              <a:rPr lang="en-US" smtClean="0"/>
              <a:pPr/>
              <a:t>45</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Borrower’s Mortgage Loan Decisions</a:t>
            </a:r>
          </a:p>
        </p:txBody>
      </p:sp>
    </p:spTree>
    <p:extLst>
      <p:ext uri="{BB962C8B-B14F-4D97-AF65-F5344CB8AC3E}">
        <p14:creationId xmlns:p14="http://schemas.microsoft.com/office/powerpoint/2010/main" val="1216721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70448A30-ABE6-460E-9B9B-99DAB23C3022}" type="slidenum">
              <a:rPr lang="en-US" smtClean="0"/>
              <a:pPr/>
              <a:t>6</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Prime Conventional Mortgage Loans</a:t>
            </a:r>
          </a:p>
          <a:p>
            <a:pPr eaLnBrk="1" hangingPunct="1"/>
            <a:endParaRPr lang="en-US" dirty="0"/>
          </a:p>
        </p:txBody>
      </p:sp>
    </p:spTree>
    <p:extLst>
      <p:ext uri="{BB962C8B-B14F-4D97-AF65-F5344CB8AC3E}">
        <p14:creationId xmlns:p14="http://schemas.microsoft.com/office/powerpoint/2010/main" val="3516246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0DD3853F-A2AA-448A-A806-DAB31A2AEC72}" type="slidenum">
              <a:rPr lang="en-US" smtClean="0"/>
              <a:pPr/>
              <a:t>7</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Prime Conventional Mortgage Loans</a:t>
            </a:r>
          </a:p>
          <a:p>
            <a:pPr eaLnBrk="1" hangingPunct="1"/>
            <a:endParaRPr lang="en-US" dirty="0"/>
          </a:p>
        </p:txBody>
      </p:sp>
    </p:spTree>
    <p:extLst>
      <p:ext uri="{BB962C8B-B14F-4D97-AF65-F5344CB8AC3E}">
        <p14:creationId xmlns:p14="http://schemas.microsoft.com/office/powerpoint/2010/main" val="1116535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6B191173-FF92-485E-AA31-FD90694495ED}" type="slidenum">
              <a:rPr lang="en-US" smtClean="0"/>
              <a:pPr/>
              <a:t>8</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Prime Conventional Mortgage Loans</a:t>
            </a:r>
          </a:p>
          <a:p>
            <a:pPr eaLnBrk="1" hangingPunct="1"/>
            <a:endParaRPr lang="en-US" dirty="0"/>
          </a:p>
        </p:txBody>
      </p:sp>
    </p:spTree>
    <p:extLst>
      <p:ext uri="{BB962C8B-B14F-4D97-AF65-F5344CB8AC3E}">
        <p14:creationId xmlns:p14="http://schemas.microsoft.com/office/powerpoint/2010/main" val="1351700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0B3B7381-1511-4454-9422-E5E2F553D13F}" type="slidenum">
              <a:rPr lang="en-US" smtClean="0"/>
              <a:pPr/>
              <a:t>9</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Prime Conventional Mortgage Loans</a:t>
            </a:r>
          </a:p>
          <a:p>
            <a:pPr eaLnBrk="1" hangingPunct="1"/>
            <a:endParaRPr lang="en-US" dirty="0"/>
          </a:p>
        </p:txBody>
      </p:sp>
    </p:spTree>
    <p:extLst>
      <p:ext uri="{BB962C8B-B14F-4D97-AF65-F5344CB8AC3E}">
        <p14:creationId xmlns:p14="http://schemas.microsoft.com/office/powerpoint/2010/main" val="1354504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7DF79DCF-2F19-4245-BE8F-BA4F2EFC29CD}" type="slidenum">
              <a:rPr lang="en-US" smtClean="0"/>
              <a:pPr/>
              <a:t>11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Government Sponsored Mortgage Programs</a:t>
            </a:r>
          </a:p>
          <a:p>
            <a:pPr eaLnBrk="1" hangingPunct="1"/>
            <a:endParaRPr lang="en-US" dirty="0"/>
          </a:p>
        </p:txBody>
      </p:sp>
    </p:spTree>
    <p:extLst>
      <p:ext uri="{BB962C8B-B14F-4D97-AF65-F5344CB8AC3E}">
        <p14:creationId xmlns:p14="http://schemas.microsoft.com/office/powerpoint/2010/main" val="99542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598" y="346687"/>
            <a:ext cx="8996686"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400" b="1">
                <a:solidFill>
                  <a:schemeClr val="bg1"/>
                </a:solidFill>
              </a:defRPr>
            </a:lvl1pPr>
            <a:extLst/>
          </a:lstStyle>
          <a:p>
            <a:r>
              <a:rPr kumimoji="0" lang="en-US" dirty="0"/>
              <a:t>Click to edit Master title style</a:t>
            </a:r>
          </a:p>
        </p:txBody>
      </p:sp>
      <p:sp>
        <p:nvSpPr>
          <p:cNvPr id="3" name="Subtitle 2"/>
          <p:cNvSpPr>
            <a:spLocks noGrp="1"/>
          </p:cNvSpPr>
          <p:nvPr>
            <p:ph type="subTitle" idx="1"/>
          </p:nvPr>
        </p:nvSpPr>
        <p:spPr>
          <a:xfrm>
            <a:off x="604515" y="4800600"/>
            <a:ext cx="8077200" cy="1499616"/>
          </a:xfrm>
        </p:spPr>
        <p:txBody>
          <a:bodyPr lIns="118872" tIns="0" rIns="45720" bIns="0" anchor="b">
            <a:normAutofit/>
          </a:bodyPr>
          <a:lstStyle>
            <a:lvl1pPr marL="0" indent="0" algn="l">
              <a:buNone/>
              <a:defRPr sz="3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a:t>Click to edit Master subtitle style</a:t>
            </a:r>
          </a:p>
        </p:txBody>
      </p:sp>
      <p:sp>
        <p:nvSpPr>
          <p:cNvPr id="6" name="Slide Number Placeholder 5"/>
          <p:cNvSpPr>
            <a:spLocks noGrp="1"/>
          </p:cNvSpPr>
          <p:nvPr>
            <p:ph type="sldNum" sz="quarter" idx="12"/>
          </p:nvPr>
        </p:nvSpPr>
        <p:spPr/>
        <p:txBody>
          <a:bodyPr/>
          <a:lstStyle/>
          <a:p>
            <a:fld id="{6103E396-8C26-4E6A-BAF0-954078A4E7A2}" type="slidenum">
              <a:rPr lang="en-US" altLang="en-US" smtClean="0">
                <a:solidFill>
                  <a:prstClr val="white">
                    <a:tint val="95000"/>
                  </a:prstClr>
                </a:solidFill>
              </a:rPr>
              <a:pPr/>
              <a:t>‹#›</a:t>
            </a:fld>
            <a:endParaRPr lang="en-US" altLang="en-US">
              <a:solidFill>
                <a:prstClr val="white">
                  <a:tint val="95000"/>
                </a:prstClr>
              </a:solidFill>
            </a:endParaRPr>
          </a:p>
        </p:txBody>
      </p:sp>
      <p:sp>
        <p:nvSpPr>
          <p:cNvPr id="10" name="Rectangle 9"/>
          <p:cNvSpPr/>
          <p:nvPr/>
        </p:nvSpPr>
        <p:spPr bwMode="invGray">
          <a:xfrm>
            <a:off x="1889" y="1296115"/>
            <a:ext cx="9144000" cy="45720"/>
          </a:xfrm>
          <a:prstGeom prst="rect">
            <a:avLst/>
          </a:prstGeom>
          <a:solidFill>
            <a:srgbClr val="FFC000"/>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381000" y="6476999"/>
            <a:ext cx="7767315" cy="274320"/>
          </a:xfrm>
        </p:spPr>
        <p:txBody>
          <a:bodyPr/>
          <a:lstStyle>
            <a:lvl1pPr>
              <a:defRPr sz="800">
                <a:solidFill>
                  <a:schemeClr val="bg1"/>
                </a:solidFill>
              </a:defRPr>
            </a:lvl1pPr>
          </a:lstStyle>
          <a:p>
            <a:pPr>
              <a:spcBef>
                <a:spcPts val="0"/>
              </a:spcBef>
              <a:spcAft>
                <a:spcPts val="0"/>
              </a:spcAft>
              <a:tabLst>
                <a:tab pos="2971800" algn="ctr"/>
                <a:tab pos="5943600" algn="r"/>
              </a:tabLst>
            </a:pPr>
            <a:r>
              <a:rPr lang="en-US">
                <a:latin typeface="Calibri" panose="020F0502020204030204" pitchFamily="34" charset="0"/>
                <a:ea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A6755025-1033-ED38-7EE0-293E506D1B57}"/>
              </a:ext>
            </a:extLst>
          </p:cNvPr>
          <p:cNvPicPr>
            <a:picLocks noChangeAspect="1"/>
          </p:cNvPicPr>
          <p:nvPr userDrawn="1"/>
        </p:nvPicPr>
        <p:blipFill>
          <a:blip r:embed="rId2">
            <a:alphaModFix amt="55000"/>
          </a:blip>
          <a:stretch>
            <a:fillRect/>
          </a:stretch>
        </p:blipFill>
        <p:spPr>
          <a:xfrm>
            <a:off x="1447800" y="1341652"/>
            <a:ext cx="5791200" cy="4332985"/>
          </a:xfrm>
          <a:prstGeom prst="rect">
            <a:avLst/>
          </a:prstGeom>
        </p:spPr>
      </p:pic>
    </p:spTree>
    <p:extLst>
      <p:ext uri="{BB962C8B-B14F-4D97-AF65-F5344CB8AC3E}">
        <p14:creationId xmlns:p14="http://schemas.microsoft.com/office/powerpoint/2010/main" val="183009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solidFill>
                <a:prstClr val="black">
                  <a:tint val="95000"/>
                </a:prstClr>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B66D4AAB-72D0-4667-907F-912476BCAB6B}" type="slidenum">
              <a:rPr lang="en-US" altLang="en-US">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1109653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30725"/>
          </a:xfrm>
        </p:spPr>
        <p:txBody>
          <a:bodyPr/>
          <a:lstStyle/>
          <a:p>
            <a:pPr lvl="0"/>
            <a:endParaRPr lang="en-US" noProof="0"/>
          </a:p>
        </p:txBody>
      </p:sp>
      <p:sp>
        <p:nvSpPr>
          <p:cNvPr id="4" name="Rectangle 4"/>
          <p:cNvSpPr>
            <a:spLocks noGrp="1" noChangeArrowheads="1"/>
          </p:cNvSpPr>
          <p:nvPr>
            <p:ph type="dt" sz="half" idx="10"/>
          </p:nvPr>
        </p:nvSpPr>
        <p:spPr>
          <a:xfrm>
            <a:off x="457200" y="6476999"/>
            <a:ext cx="2133600" cy="27432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atin typeface="Times" panose="02020603050405020304" pitchFamily="18" charset="0"/>
                <a:cs typeface="Times" panose="02020603050405020304" pitchFamily="18" charset="0"/>
              </a:defRPr>
            </a:lvl1pPr>
          </a:lstStyle>
          <a:p>
            <a:pPr>
              <a:defRPr/>
            </a:pPr>
            <a:r>
              <a:rPr lang="en-US" altLang="en-US"/>
              <a:t>© MCGRAW HILL LLC. ALL RIGHTS RESERVED. NO REPRODUCTION OR DISTRIBUTION WITHOUT THE PRIOR WRITTEN CONSENT OF MCGRAW HILL LLC.</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06F46CC-6814-4D5D-BC47-844C27E89DB6}" type="slidenum">
              <a:rPr lang="en-US" altLang="en-US"/>
              <a:pPr>
                <a:defRPr/>
              </a:pPr>
              <a:t>‹#›</a:t>
            </a:fld>
            <a:endParaRPr lang="en-US" altLang="en-US"/>
          </a:p>
        </p:txBody>
      </p:sp>
    </p:spTree>
    <p:extLst>
      <p:ext uri="{BB962C8B-B14F-4D97-AF65-F5344CB8AC3E}">
        <p14:creationId xmlns:p14="http://schemas.microsoft.com/office/powerpoint/2010/main" val="3674041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476999"/>
            <a:ext cx="2133600" cy="274320"/>
          </a:xfrm>
          <a:prstGeom prst="rect">
            <a:avLst/>
          </a:prstGeom>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 MCGRAW HILL LLC. ALL RIGHTS RESERVED. NO REPRODUCTION OR DISTRIBUTION WITHOUT THE PRIOR WRITTEN CONSENT OF MCGRAW HILL LLC.</a:t>
            </a:r>
          </a:p>
        </p:txBody>
      </p:sp>
      <p:sp>
        <p:nvSpPr>
          <p:cNvPr id="9" name="Rectangle 6"/>
          <p:cNvSpPr>
            <a:spLocks noGrp="1" noChangeArrowheads="1"/>
          </p:cNvSpPr>
          <p:nvPr>
            <p:ph type="sldNum" sz="quarter" idx="12"/>
          </p:nvPr>
        </p:nvSpPr>
        <p:spPr>
          <a:ln/>
        </p:spPr>
        <p:txBody>
          <a:bodyPr/>
          <a:lstStyle>
            <a:lvl1pPr>
              <a:defRPr/>
            </a:lvl1pPr>
          </a:lstStyle>
          <a:p>
            <a:pPr>
              <a:defRPr/>
            </a:pPr>
            <a:fld id="{A7D7F385-59FA-4459-8F78-7FBD4F68655C}" type="slidenum">
              <a:rPr lang="en-US" altLang="en-US"/>
              <a:pPr>
                <a:defRPr/>
              </a:pPr>
              <a:t>‹#›</a:t>
            </a:fld>
            <a:endParaRPr lang="en-US" altLang="en-US"/>
          </a:p>
        </p:txBody>
      </p:sp>
    </p:spTree>
    <p:extLst>
      <p:ext uri="{BB962C8B-B14F-4D97-AF65-F5344CB8AC3E}">
        <p14:creationId xmlns:p14="http://schemas.microsoft.com/office/powerpoint/2010/main" val="2607173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i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US" dirty="0"/>
          </a:p>
        </p:txBody>
      </p:sp>
      <p:sp>
        <p:nvSpPr>
          <p:cNvPr id="4" name="Content Placeholder 2"/>
          <p:cNvSpPr>
            <a:spLocks noGrp="1"/>
          </p:cNvSpPr>
          <p:nvPr>
            <p:ph idx="1"/>
          </p:nvPr>
        </p:nvSpPr>
        <p:spPr>
          <a:xfrm>
            <a:off x="2819401" y="1515088"/>
            <a:ext cx="6063917" cy="4719559"/>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a:latin typeface="Calibri"/>
                <a:cs typeface="Calibri"/>
              </a:defRPr>
            </a:lvl4pPr>
            <a:lvl5pPr>
              <a:defRPr>
                <a:latin typeface="Calibri"/>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DD44C64-E16A-46A2-82C3-4595BBEB5FBD}" type="slidenum">
              <a:rPr lang="en-US" smtClean="0"/>
              <a:pPr/>
              <a:t>‹#›</a:t>
            </a:fld>
            <a:endParaRPr lang="en-US"/>
          </a:p>
        </p:txBody>
      </p:sp>
    </p:spTree>
    <p:extLst>
      <p:ext uri="{BB962C8B-B14F-4D97-AF65-F5344CB8AC3E}">
        <p14:creationId xmlns:p14="http://schemas.microsoft.com/office/powerpoint/2010/main" val="307781162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685800"/>
          </a:xfrm>
        </p:spPr>
        <p:txBody>
          <a:bodyPr/>
          <a:lstStyle/>
          <a:p>
            <a:r>
              <a:rPr lang="en-US"/>
              <a:t>Click to edit Master title style</a:t>
            </a:r>
          </a:p>
        </p:txBody>
      </p:sp>
      <p:sp>
        <p:nvSpPr>
          <p:cNvPr id="3" name="Content Placeholder 2"/>
          <p:cNvSpPr>
            <a:spLocks noGrp="1"/>
          </p:cNvSpPr>
          <p:nvPr>
            <p:ph sz="half" idx="1"/>
          </p:nvPr>
        </p:nvSpPr>
        <p:spPr>
          <a:xfrm>
            <a:off x="838200" y="1600200"/>
            <a:ext cx="7924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200" y="4038600"/>
            <a:ext cx="7924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152400" y="6172200"/>
            <a:ext cx="533400" cy="304800"/>
          </a:xfrm>
        </p:spPr>
        <p:txBody>
          <a:bodyPr/>
          <a:lstStyle>
            <a:lvl1pPr>
              <a:defRPr>
                <a:latin typeface="Arial" charset="0"/>
              </a:defRPr>
            </a:lvl1pPr>
          </a:lstStyle>
          <a:p>
            <a:pPr>
              <a:defRPr/>
            </a:pPr>
            <a:r>
              <a:rPr lang="en-US"/>
              <a:t>1-</a:t>
            </a:r>
            <a:fld id="{D4DFC18D-AF6B-4FF7-A215-D950E4EF1EDB}" type="slidenum">
              <a:rPr lang="en-US"/>
              <a:pPr>
                <a:defRPr/>
              </a:pPr>
              <a:t>‹#›</a:t>
            </a:fld>
            <a:endParaRPr lang="en-US"/>
          </a:p>
        </p:txBody>
      </p:sp>
    </p:spTree>
    <p:extLst>
      <p:ext uri="{BB962C8B-B14F-4D97-AF65-F5344CB8AC3E}">
        <p14:creationId xmlns:p14="http://schemas.microsoft.com/office/powerpoint/2010/main" val="2178755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a:p>
        </p:txBody>
      </p:sp>
      <p:sp>
        <p:nvSpPr>
          <p:cNvPr id="5" name="Date Placeholder 4"/>
          <p:cNvSpPr>
            <a:spLocks noGrp="1" noChangeArrowheads="1"/>
          </p:cNvSpPr>
          <p:nvPr>
            <p:ph type="dt" sz="half" idx="10"/>
          </p:nvPr>
        </p:nvSpPr>
        <p:spPr>
          <a:xfrm>
            <a:off x="457200" y="6476999"/>
            <a:ext cx="2133600" cy="274320"/>
          </a:xfrm>
          <a:prstGeom prst="rect">
            <a:avLst/>
          </a:prstGeom>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 MCGRAW HILL LLC. ALL RIGHTS RESERVED. NO REPRODUCTION OR DISTRIBUTION WITHOUT THE PRIOR WRITTEN CONSENT OF MCGRAW HILL LLC.</a:t>
            </a:r>
          </a:p>
        </p:txBody>
      </p:sp>
      <p:sp>
        <p:nvSpPr>
          <p:cNvPr id="7" name="Rectangle 6"/>
          <p:cNvSpPr>
            <a:spLocks noGrp="1" noChangeArrowheads="1"/>
          </p:cNvSpPr>
          <p:nvPr>
            <p:ph type="sldNum" sz="quarter" idx="12"/>
          </p:nvPr>
        </p:nvSpPr>
        <p:spPr>
          <a:ln/>
        </p:spPr>
        <p:txBody>
          <a:bodyPr/>
          <a:lstStyle>
            <a:lvl1pPr>
              <a:defRPr/>
            </a:lvl1pPr>
          </a:lstStyle>
          <a:p>
            <a:pPr>
              <a:defRPr/>
            </a:pPr>
            <a:fld id="{DA97E766-95F0-4163-A779-D557921EC598}" type="slidenum">
              <a:rPr lang="en-US" altLang="en-US"/>
              <a:pPr>
                <a:defRPr/>
              </a:pPr>
              <a:t>‹#›</a:t>
            </a:fld>
            <a:endParaRPr lang="en-US" altLang="en-US"/>
          </a:p>
        </p:txBody>
      </p:sp>
    </p:spTree>
    <p:extLst>
      <p:ext uri="{BB962C8B-B14F-4D97-AF65-F5344CB8AC3E}">
        <p14:creationId xmlns:p14="http://schemas.microsoft.com/office/powerpoint/2010/main" val="2179303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MCGRAW HILL LLC. ALL RIGHTS RESERVED. NO REPRODUCTION OR DISTRIBUTION WITHOUT THE PRIOR WRITTEN CONSENT OF MCGRAW HILL LLC.</a:t>
            </a:r>
          </a:p>
        </p:txBody>
      </p:sp>
      <p:sp>
        <p:nvSpPr>
          <p:cNvPr id="6" name="Slide Number Placeholder 5"/>
          <p:cNvSpPr>
            <a:spLocks noGrp="1"/>
          </p:cNvSpPr>
          <p:nvPr>
            <p:ph type="sldNum" sz="quarter" idx="12"/>
          </p:nvPr>
        </p:nvSpPr>
        <p:spPr/>
        <p:txBody>
          <a:bodyPr/>
          <a:lstStyle/>
          <a:p>
            <a:fld id="{5D9B8511-1E9C-408C-A4A6-BB44CE66BABB}" type="slidenum">
              <a:rPr lang="en-US" smtClean="0"/>
              <a:t>‹#›</a:t>
            </a:fld>
            <a:endParaRPr lang="en-US"/>
          </a:p>
        </p:txBody>
      </p:sp>
    </p:spTree>
    <p:extLst>
      <p:ext uri="{BB962C8B-B14F-4D97-AF65-F5344CB8AC3E}">
        <p14:creationId xmlns:p14="http://schemas.microsoft.com/office/powerpoint/2010/main" val="402769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14" y="85385"/>
            <a:ext cx="8996686"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400" b="1">
                <a:solidFill>
                  <a:schemeClr val="bg1"/>
                </a:solidFill>
              </a:defRPr>
            </a:lvl1pPr>
            <a:extLst/>
          </a:lstStyle>
          <a:p>
            <a:r>
              <a:rPr kumimoji="0" lang="en-US" dirty="0"/>
              <a:t>Click to edit Master title style</a:t>
            </a:r>
          </a:p>
        </p:txBody>
      </p:sp>
      <p:sp>
        <p:nvSpPr>
          <p:cNvPr id="3" name="Subtitle 2"/>
          <p:cNvSpPr>
            <a:spLocks noGrp="1"/>
          </p:cNvSpPr>
          <p:nvPr>
            <p:ph type="subTitle" idx="1"/>
          </p:nvPr>
        </p:nvSpPr>
        <p:spPr>
          <a:xfrm>
            <a:off x="604515" y="48006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6" name="Slide Number Placeholder 5"/>
          <p:cNvSpPr>
            <a:spLocks noGrp="1"/>
          </p:cNvSpPr>
          <p:nvPr>
            <p:ph type="sldNum" sz="quarter" idx="12"/>
          </p:nvPr>
        </p:nvSpPr>
        <p:spPr/>
        <p:txBody>
          <a:bodyPr/>
          <a:lstStyle/>
          <a:p>
            <a:fld id="{6103E396-8C26-4E6A-BAF0-954078A4E7A2}" type="slidenum">
              <a:rPr lang="en-US" altLang="en-US" smtClean="0">
                <a:solidFill>
                  <a:prstClr val="white">
                    <a:tint val="95000"/>
                  </a:prstClr>
                </a:solidFill>
              </a:rPr>
              <a:pPr/>
              <a:t>‹#›</a:t>
            </a:fld>
            <a:endParaRPr lang="en-US" altLang="en-US">
              <a:solidFill>
                <a:prstClr val="white">
                  <a:tint val="95000"/>
                </a:prstClr>
              </a:solidFill>
            </a:endParaRPr>
          </a:p>
        </p:txBody>
      </p:sp>
      <p:sp>
        <p:nvSpPr>
          <p:cNvPr id="10" name="Rectangle 9"/>
          <p:cNvSpPr/>
          <p:nvPr/>
        </p:nvSpPr>
        <p:spPr bwMode="invGray">
          <a:xfrm>
            <a:off x="71115" y="1295932"/>
            <a:ext cx="9144000" cy="45720"/>
          </a:xfrm>
          <a:prstGeom prst="rect">
            <a:avLst/>
          </a:prstGeom>
          <a:solidFill>
            <a:srgbClr val="FFC000"/>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381000" y="6476999"/>
            <a:ext cx="7767315" cy="274320"/>
          </a:xfrm>
        </p:spPr>
        <p:txBody>
          <a:bodyPr/>
          <a:lstStyle>
            <a:lvl1pPr>
              <a:defRPr sz="800">
                <a:solidFill>
                  <a:schemeClr val="bg1"/>
                </a:solidFill>
              </a:defRPr>
            </a:lvl1pPr>
          </a:lstStyle>
          <a:p>
            <a:pPr>
              <a:spcBef>
                <a:spcPts val="0"/>
              </a:spcBef>
              <a:spcAft>
                <a:spcPts val="0"/>
              </a:spcAft>
              <a:tabLst>
                <a:tab pos="2971800" algn="ctr"/>
                <a:tab pos="5943600" algn="r"/>
              </a:tabLst>
            </a:pPr>
            <a:r>
              <a:rPr lang="en-US">
                <a:latin typeface="Calibri" panose="020F0502020204030204" pitchFamily="34" charset="0"/>
                <a:ea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A6755025-1033-ED38-7EE0-293E506D1B57}"/>
              </a:ext>
            </a:extLst>
          </p:cNvPr>
          <p:cNvPicPr>
            <a:picLocks noChangeAspect="1"/>
          </p:cNvPicPr>
          <p:nvPr userDrawn="1"/>
        </p:nvPicPr>
        <p:blipFill>
          <a:blip r:embed="rId2">
            <a:alphaModFix amt="55000"/>
          </a:blip>
          <a:stretch>
            <a:fillRect/>
          </a:stretch>
        </p:blipFill>
        <p:spPr>
          <a:xfrm>
            <a:off x="1432977" y="1343702"/>
            <a:ext cx="5353476" cy="4005479"/>
          </a:xfrm>
          <a:prstGeom prst="rect">
            <a:avLst/>
          </a:prstGeom>
        </p:spPr>
      </p:pic>
    </p:spTree>
    <p:extLst>
      <p:ext uri="{BB962C8B-B14F-4D97-AF65-F5344CB8AC3E}">
        <p14:creationId xmlns:p14="http://schemas.microsoft.com/office/powerpoint/2010/main" val="166757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normAutofit/>
          </a:bodyPr>
          <a:lstStyle>
            <a:lvl1pPr>
              <a:defRPr sz="3600"/>
            </a:lvl1pPr>
            <a:extLst/>
          </a:lstStyle>
          <a:p>
            <a:r>
              <a:rPr kumimoji="0"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6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a:xfrm>
            <a:off x="457200" y="6476999"/>
            <a:ext cx="7691115" cy="274320"/>
          </a:xfrm>
        </p:spPr>
        <p:txBody>
          <a:bodyPr/>
          <a:lstStyle>
            <a:lvl1pPr>
              <a:defRPr>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310314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476999"/>
            <a:ext cx="2133600" cy="274320"/>
          </a:xfrm>
          <a:prstGeom prst="rect">
            <a:avLst/>
          </a:prstGeom>
        </p:spPr>
        <p:txBody>
          <a:bodyPr/>
          <a:lstStyle/>
          <a:p>
            <a:endParaRPr lang="en-US" altLang="en-US">
              <a:solidFill>
                <a:prstClr val="black">
                  <a:tint val="95000"/>
                </a:prstClr>
              </a:solidFill>
            </a:endParaRPr>
          </a:p>
        </p:txBody>
      </p:sp>
      <p:sp>
        <p:nvSpPr>
          <p:cNvPr id="6" name="Footer Placeholder 5"/>
          <p:cNvSpPr>
            <a:spLocks noGrp="1"/>
          </p:cNvSpPr>
          <p:nvPr>
            <p:ph type="ftr" sz="quarter" idx="11"/>
          </p:nvPr>
        </p:nvSpPr>
        <p:spPr/>
        <p:txBody>
          <a:bodyPr/>
          <a:lstStyle>
            <a:lvl1pPr>
              <a:defRPr>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01130149-2EC9-4501-AB7B-E7DE0407788F}"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376863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endParaRPr lang="en-US" altLang="en-US">
              <a:solidFill>
                <a:prstClr val="black">
                  <a:tint val="95000"/>
                </a:prstClr>
              </a:solidFill>
            </a:endParaRPr>
          </a:p>
        </p:txBody>
      </p:sp>
      <p:sp>
        <p:nvSpPr>
          <p:cNvPr id="8" name="Footer Placeholder 7"/>
          <p:cNvSpPr>
            <a:spLocks noGrp="1"/>
          </p:cNvSpPr>
          <p:nvPr>
            <p:ph type="ftr" sz="quarter" idx="11"/>
          </p:nvPr>
        </p:nvSpPr>
        <p:spPr/>
        <p:txBody>
          <a:bodyPr/>
          <a:lstStyle>
            <a:lvl1pPr>
              <a:defRPr>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9" name="Slide Number Placeholder 8"/>
          <p:cNvSpPr>
            <a:spLocks noGrp="1"/>
          </p:cNvSpPr>
          <p:nvPr>
            <p:ph type="sldNum" sz="quarter" idx="12"/>
          </p:nvPr>
        </p:nvSpPr>
        <p:spPr/>
        <p:txBody>
          <a:bodyPr/>
          <a:lstStyle/>
          <a:p>
            <a:fld id="{F21F531B-C14E-4625-B468-64F860767C13}"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304995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457200" y="6476999"/>
            <a:ext cx="2133600" cy="274320"/>
          </a:xfrm>
          <a:prstGeom prst="rect">
            <a:avLst/>
          </a:prstGeom>
        </p:spPr>
        <p:txBody>
          <a:bodyPr/>
          <a:lstStyle/>
          <a:p>
            <a:endParaRPr lang="en-US" altLang="en-US">
              <a:solidFill>
                <a:prstClr val="black">
                  <a:tint val="95000"/>
                </a:prstClr>
              </a:solidFill>
            </a:endParaRPr>
          </a:p>
        </p:txBody>
      </p:sp>
      <p:sp>
        <p:nvSpPr>
          <p:cNvPr id="4" name="Footer Placeholder 3"/>
          <p:cNvSpPr>
            <a:spLocks noGrp="1"/>
          </p:cNvSpPr>
          <p:nvPr>
            <p:ph type="ftr" sz="quarter" idx="11"/>
          </p:nvPr>
        </p:nvSpPr>
        <p:spPr/>
        <p:txBody>
          <a:bodyPr/>
          <a:lstStyle>
            <a:lvl1pPr>
              <a:defRPr i="0">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5" name="Slide Number Placeholder 4"/>
          <p:cNvSpPr>
            <a:spLocks noGrp="1"/>
          </p:cNvSpPr>
          <p:nvPr>
            <p:ph type="sldNum" sz="quarter" idx="12"/>
          </p:nvPr>
        </p:nvSpPr>
        <p:spPr/>
        <p:txBody>
          <a:bodyPr/>
          <a:lstStyle/>
          <a:p>
            <a:fld id="{C8636846-6EF5-48D3-ACE1-8C09D6A31DEF}"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367425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endParaRPr lang="en-US" altLang="en-US">
              <a:solidFill>
                <a:prstClr val="black">
                  <a:tint val="95000"/>
                </a:prstClr>
              </a:solidFill>
            </a:endParaRPr>
          </a:p>
        </p:txBody>
      </p:sp>
      <p:sp>
        <p:nvSpPr>
          <p:cNvPr id="3" name="Footer Placeholder 2"/>
          <p:cNvSpPr>
            <a:spLocks noGrp="1"/>
          </p:cNvSpPr>
          <p:nvPr>
            <p:ph type="ftr" sz="quarter" idx="11"/>
          </p:nvPr>
        </p:nvSpPr>
        <p:spPr/>
        <p:txBody>
          <a:bodyPr/>
          <a:lstStyle>
            <a:lvl1pPr>
              <a:defRPr>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4" name="Slide Number Placeholder 3"/>
          <p:cNvSpPr>
            <a:spLocks noGrp="1"/>
          </p:cNvSpPr>
          <p:nvPr>
            <p:ph type="sldNum" sz="quarter" idx="12"/>
          </p:nvPr>
        </p:nvSpPr>
        <p:spPr/>
        <p:txBody>
          <a:bodyPr/>
          <a:lstStyle/>
          <a:p>
            <a:fld id="{A31E4F30-67A7-423B-B401-1A98CDE9ECB8}"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366327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p>
            <a:endParaRPr lang="en-US" altLang="en-US">
              <a:solidFill>
                <a:prstClr val="black">
                  <a:tint val="95000"/>
                </a:prstClr>
              </a:solidFill>
            </a:endParaRPr>
          </a:p>
        </p:txBody>
      </p:sp>
      <p:sp>
        <p:nvSpPr>
          <p:cNvPr id="6" name="Footer Placeholder 5"/>
          <p:cNvSpPr>
            <a:spLocks noGrp="1"/>
          </p:cNvSpPr>
          <p:nvPr>
            <p:ph type="ftr" sz="quarter" idx="11"/>
          </p:nvPr>
        </p:nvSpPr>
        <p:spPr/>
        <p:txBody>
          <a:bodyPr/>
          <a:lstStyle>
            <a:lvl1pPr>
              <a:defRPr>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EEDD4FE1-3750-409B-865F-AE300458B58C}" type="slidenum">
              <a:rPr lang="en-US" altLang="en-US" smtClean="0">
                <a:solidFill>
                  <a:prstClr val="black">
                    <a:tint val="95000"/>
                  </a:prstClr>
                </a:solidFill>
              </a:rPr>
              <a:pPr/>
              <a:t>‹#›</a:t>
            </a:fld>
            <a:endParaRPr lang="en-US" alt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9848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endParaRPr lang="en-US" altLang="en-US">
              <a:solidFill>
                <a:prstClr val="black">
                  <a:tint val="95000"/>
                </a:prstClr>
              </a:solidFill>
            </a:endParaRPr>
          </a:p>
        </p:txBody>
      </p:sp>
      <p:sp>
        <p:nvSpPr>
          <p:cNvPr id="5" name="Footer Placeholder 4"/>
          <p:cNvSpPr>
            <a:spLocks noGrp="1"/>
          </p:cNvSpPr>
          <p:nvPr>
            <p:ph type="ftr" sz="quarter" idx="11"/>
          </p:nvPr>
        </p:nvSpPr>
        <p:spPr/>
        <p:txBody>
          <a:bodyPr/>
          <a:lstStyle>
            <a:lvl1pPr>
              <a:defRPr>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5184DB48-BE50-4650-A4F4-CC53C52AC6B5}"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57164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C000"/>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99DC751-1D33-45B0-BECB-8F645D672552}" type="slidenum">
              <a:rPr lang="en-US" altLang="en-US" smtClean="0">
                <a:solidFill>
                  <a:prstClr val="black">
                    <a:tint val="95000"/>
                  </a:prstClr>
                </a:solidFill>
              </a:rPr>
              <a:pPr/>
              <a:t>‹#›</a:t>
            </a:fld>
            <a:endParaRPr lang="en-US" altLang="en-US">
              <a:solidFill>
                <a:prstClr val="black">
                  <a:tint val="95000"/>
                </a:prstClr>
              </a:solidFill>
            </a:endParaRPr>
          </a:p>
        </p:txBody>
      </p:sp>
      <p:sp>
        <p:nvSpPr>
          <p:cNvPr id="5" name="Footer Placeholder 4"/>
          <p:cNvSpPr>
            <a:spLocks noGrp="1"/>
          </p:cNvSpPr>
          <p:nvPr>
            <p:ph type="ftr" sz="quarter" idx="3"/>
          </p:nvPr>
        </p:nvSpPr>
        <p:spPr>
          <a:xfrm>
            <a:off x="457200" y="6476999"/>
            <a:ext cx="7691115" cy="274320"/>
          </a:xfrm>
          <a:prstGeom prst="rect">
            <a:avLst/>
          </a:prstGeom>
        </p:spPr>
        <p:txBody>
          <a:bodyPr vert="horz" lIns="45720" rIns="45720" bIns="0" rtlCol="0" anchor="b"/>
          <a:lstStyle>
            <a:lvl1pPr algn="ctr" eaLnBrk="1" latinLnBrk="0" hangingPunct="1">
              <a:defRPr kumimoji="0" sz="800">
                <a:solidFill>
                  <a:schemeClr val="tx1">
                    <a:tint val="95000"/>
                  </a:schemeClr>
                </a:solidFill>
                <a:latin typeface="Times" panose="02020603050405020304" pitchFamily="18" charset="0"/>
                <a:cs typeface="Times" panose="02020603050405020304" pitchFamily="18" charset="0"/>
              </a:defRPr>
            </a:lvl1pPr>
            <a:extLst/>
          </a:lstStyle>
          <a:p>
            <a:r>
              <a:rPr lang="en-US" altLang="en-US" dirty="0">
                <a:solidFill>
                  <a:prstClr val="black">
                    <a:tint val="95000"/>
                  </a:prstClr>
                </a:solidFill>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290322101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Lst>
  <p:hf hdr="0" dt="0"/>
  <p:txStyles>
    <p:titleStyle>
      <a:lvl1pPr algn="l" rtl="0" eaLnBrk="1" latinLnBrk="0" hangingPunct="1">
        <a:spcBef>
          <a:spcPct val="0"/>
        </a:spcBef>
        <a:buNone/>
        <a:defRPr kumimoji="0" sz="4500" b="1" kern="1200">
          <a:solidFill>
            <a:schemeClr val="bg1"/>
          </a:solidFill>
          <a:effectLst/>
          <a:latin typeface="+mj-lt"/>
          <a:ea typeface="+mj-ea"/>
          <a:cs typeface="+mj-cs"/>
        </a:defRPr>
      </a:lvl1pPr>
      <a:extLst/>
    </p:titleStyle>
    <p:bodyStyle>
      <a:lvl1pPr marL="438912" indent="-320040" algn="l" rtl="0" eaLnBrk="1" latinLnBrk="0" hangingPunct="1">
        <a:spcBef>
          <a:spcPts val="0"/>
        </a:spcBef>
        <a:buClr>
          <a:srgbClr val="27436B"/>
        </a:buClr>
        <a:buSzPct val="80000"/>
        <a:buFont typeface="Wingdings" pitchFamily="2" charset="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rgbClr val="27436B"/>
        </a:buClr>
        <a:buSzPct val="90000"/>
        <a:buFont typeface="Wingdings" pitchFamily="2" charset="2"/>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rgbClr val="27436B"/>
        </a:buClr>
        <a:buFont typeface="Wingdings" pitchFamily="2" charset="2"/>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rgbClr val="27436B"/>
        </a:buClr>
        <a:buFont typeface="Wingdings" pitchFamily="2" charset="2"/>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rgbClr val="27436B"/>
        </a:buClr>
        <a:buFont typeface="Wingdings" pitchFamily="2" charset="2"/>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MCGRAW HILL LLC. ALL RIGHTS RESERVED. NO REPRODUCTION OR DISTRIBUTION WITHOUT THE PRIOR WRITTEN CONSENT OF MCGRAW HILL LLC.</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B8511-1E9C-408C-A4A6-BB44CE66BABB}" type="slidenum">
              <a:rPr lang="en-US" smtClean="0"/>
              <a:t>‹#›</a:t>
            </a:fld>
            <a:endParaRPr lang="en-US"/>
          </a:p>
        </p:txBody>
      </p:sp>
    </p:spTree>
    <p:extLst>
      <p:ext uri="{BB962C8B-B14F-4D97-AF65-F5344CB8AC3E}">
        <p14:creationId xmlns:p14="http://schemas.microsoft.com/office/powerpoint/2010/main" val="3402975964"/>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entp.hud.gov/idapp/html/hicostlook.cf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rocketmortgage.com/learn/what-is-pmi"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hyperlink" Target="http://www.nerdwallet.com/article/mortgages/pmi-calculator"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mgic.com/rates/rate-card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6E527-CF6B-9BC7-532C-1823B80C6B90}"/>
              </a:ext>
            </a:extLst>
          </p:cNvPr>
          <p:cNvSpPr>
            <a:spLocks noGrp="1"/>
          </p:cNvSpPr>
          <p:nvPr>
            <p:ph type="ctrTitle"/>
          </p:nvPr>
        </p:nvSpPr>
        <p:spPr/>
        <p:txBody>
          <a:bodyPr>
            <a:normAutofit/>
          </a:bodyPr>
          <a:lstStyle/>
          <a:p>
            <a:r>
              <a:rPr lang="en-US" sz="4800" dirty="0"/>
              <a:t>Chapter 10</a:t>
            </a:r>
          </a:p>
        </p:txBody>
      </p:sp>
      <p:sp>
        <p:nvSpPr>
          <p:cNvPr id="3" name="Subtitle 2">
            <a:extLst>
              <a:ext uri="{FF2B5EF4-FFF2-40B4-BE49-F238E27FC236}">
                <a16:creationId xmlns:a16="http://schemas.microsoft.com/office/drawing/2014/main" id="{E75741B7-48E0-B81A-7C88-F50A92A2110F}"/>
              </a:ext>
            </a:extLst>
          </p:cNvPr>
          <p:cNvSpPr>
            <a:spLocks noGrp="1"/>
          </p:cNvSpPr>
          <p:nvPr>
            <p:ph type="subTitle" idx="1"/>
          </p:nvPr>
        </p:nvSpPr>
        <p:spPr>
          <a:xfrm>
            <a:off x="685800" y="5181600"/>
            <a:ext cx="8077200" cy="1499616"/>
          </a:xfrm>
        </p:spPr>
        <p:txBody>
          <a:bodyPr/>
          <a:lstStyle/>
          <a:p>
            <a:r>
              <a:rPr lang="en-US" dirty="0"/>
              <a:t>Residential Mortgage Types and Borrower Decisions</a:t>
            </a:r>
          </a:p>
        </p:txBody>
      </p:sp>
      <p:sp>
        <p:nvSpPr>
          <p:cNvPr id="4" name="Footer Placeholder 3">
            <a:extLst>
              <a:ext uri="{FF2B5EF4-FFF2-40B4-BE49-F238E27FC236}">
                <a16:creationId xmlns:a16="http://schemas.microsoft.com/office/drawing/2014/main" id="{D2DA9909-E71F-3DC9-90E1-2E520DE19703}"/>
              </a:ext>
            </a:extLst>
          </p:cNvPr>
          <p:cNvSpPr>
            <a:spLocks noGrp="1"/>
          </p:cNvSpPr>
          <p:nvPr>
            <p:ph type="ftr" sz="quarter" idx="11"/>
          </p:nvPr>
        </p:nvSpPr>
        <p:spPr/>
        <p:txBody>
          <a:bodyPr/>
          <a:lstStyle/>
          <a:p>
            <a:pPr>
              <a:spcBef>
                <a:spcPts val="0"/>
              </a:spcBef>
              <a:spcAft>
                <a:spcPts val="0"/>
              </a:spcAft>
              <a:tabLst>
                <a:tab pos="2971800" algn="ctr"/>
                <a:tab pos="5943600" algn="r"/>
              </a:tabLst>
            </a:pPr>
            <a:r>
              <a:rPr lang="en-US" dirty="0">
                <a:ea typeface="Times New Roman" panose="02020603050405020304" pitchFamily="18" charset="0"/>
              </a:rPr>
              <a:t>© MCGRAW HILL LLC. ALL RIGHTS RESERVED. NO REPRODUCTION OR DISTRIBUTION WITHOUT THE PRIOR WRITTEN CONSENT OF MCGRAW HILL LLC.</a:t>
            </a:r>
          </a:p>
        </p:txBody>
      </p:sp>
      <p:sp>
        <p:nvSpPr>
          <p:cNvPr id="5" name="Slide Number Placeholder 4">
            <a:extLst>
              <a:ext uri="{FF2B5EF4-FFF2-40B4-BE49-F238E27FC236}">
                <a16:creationId xmlns:a16="http://schemas.microsoft.com/office/drawing/2014/main" id="{F5E0B588-4271-4CEF-D7E9-0998C46BBC3D}"/>
              </a:ext>
            </a:extLst>
          </p:cNvPr>
          <p:cNvSpPr>
            <a:spLocks noGrp="1"/>
          </p:cNvSpPr>
          <p:nvPr>
            <p:ph type="sldNum" sz="quarter" idx="12"/>
          </p:nvPr>
        </p:nvSpPr>
        <p:spPr/>
        <p:txBody>
          <a:bodyPr/>
          <a:lstStyle/>
          <a:p>
            <a:fld id="{6103E396-8C26-4E6A-BAF0-954078A4E7A2}" type="slidenum">
              <a:rPr lang="en-US" altLang="en-US" smtClean="0">
                <a:solidFill>
                  <a:prstClr val="white">
                    <a:tint val="95000"/>
                  </a:prstClr>
                </a:solidFill>
              </a:rPr>
              <a:pPr/>
              <a:t>1</a:t>
            </a:fld>
            <a:endParaRPr lang="en-US" altLang="en-US">
              <a:solidFill>
                <a:prstClr val="white">
                  <a:tint val="95000"/>
                </a:prstClr>
              </a:solidFill>
            </a:endParaRPr>
          </a:p>
        </p:txBody>
      </p:sp>
    </p:spTree>
    <p:extLst>
      <p:ext uri="{BB962C8B-B14F-4D97-AF65-F5344CB8AC3E}">
        <p14:creationId xmlns:p14="http://schemas.microsoft.com/office/powerpoint/2010/main" val="466662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7301-81E9-08BD-4750-0E1D8676CA3E}"/>
              </a:ext>
            </a:extLst>
          </p:cNvPr>
          <p:cNvSpPr>
            <a:spLocks noGrp="1"/>
          </p:cNvSpPr>
          <p:nvPr>
            <p:ph type="title"/>
          </p:nvPr>
        </p:nvSpPr>
        <p:spPr/>
        <p:txBody>
          <a:bodyPr/>
          <a:lstStyle/>
          <a:p>
            <a:r>
              <a:rPr lang="en-US" dirty="0"/>
              <a:t>FHA Mortgages (Federal Housing Administration)</a:t>
            </a:r>
          </a:p>
        </p:txBody>
      </p:sp>
      <p:sp>
        <p:nvSpPr>
          <p:cNvPr id="3" name="Content Placeholder 2">
            <a:extLst>
              <a:ext uri="{FF2B5EF4-FFF2-40B4-BE49-F238E27FC236}">
                <a16:creationId xmlns:a16="http://schemas.microsoft.com/office/drawing/2014/main" id="{2AB65E05-8856-17BC-A36D-54EE03C437DB}"/>
              </a:ext>
            </a:extLst>
          </p:cNvPr>
          <p:cNvSpPr>
            <a:spLocks noGrp="1"/>
          </p:cNvSpPr>
          <p:nvPr>
            <p:ph idx="1"/>
          </p:nvPr>
        </p:nvSpPr>
        <p:spPr/>
        <p:txBody>
          <a:bodyPr/>
          <a:lstStyle/>
          <a:p>
            <a:r>
              <a:rPr lang="en-US" dirty="0"/>
              <a:t>Goals of the National Housing Act of 1949:</a:t>
            </a:r>
          </a:p>
          <a:p>
            <a:pPr lvl="1"/>
            <a:r>
              <a:rPr lang="en-US" dirty="0"/>
              <a:t>Decent home and a suitable living environment for every American family</a:t>
            </a:r>
          </a:p>
          <a:p>
            <a:pPr lvl="1"/>
            <a:r>
              <a:rPr lang="en-US" dirty="0"/>
              <a:t>Implemented mainly through mortgage markets</a:t>
            </a:r>
          </a:p>
          <a:p>
            <a:pPr lvl="2"/>
            <a:r>
              <a:rPr lang="en-US" dirty="0"/>
              <a:t>More efficient than subsidies in kind</a:t>
            </a:r>
          </a:p>
        </p:txBody>
      </p:sp>
      <p:sp>
        <p:nvSpPr>
          <p:cNvPr id="4" name="Footer Placeholder 3">
            <a:extLst>
              <a:ext uri="{FF2B5EF4-FFF2-40B4-BE49-F238E27FC236}">
                <a16:creationId xmlns:a16="http://schemas.microsoft.com/office/drawing/2014/main" id="{A2D3AC03-8FB1-2111-2465-F1A81F8B010C}"/>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5" name="Slide Number Placeholder 4">
            <a:extLst>
              <a:ext uri="{FF2B5EF4-FFF2-40B4-BE49-F238E27FC236}">
                <a16:creationId xmlns:a16="http://schemas.microsoft.com/office/drawing/2014/main" id="{1C7BCA85-A7EA-0EE6-BA7B-9760635BC6D5}"/>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10</a:t>
            </a:fld>
            <a:endParaRPr lang="en-US" altLang="en-US">
              <a:solidFill>
                <a:prstClr val="black">
                  <a:tint val="95000"/>
                </a:prstClr>
              </a:solidFill>
            </a:endParaRPr>
          </a:p>
        </p:txBody>
      </p:sp>
    </p:spTree>
    <p:extLst>
      <p:ext uri="{BB962C8B-B14F-4D97-AF65-F5344CB8AC3E}">
        <p14:creationId xmlns:p14="http://schemas.microsoft.com/office/powerpoint/2010/main" val="2125032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314325"/>
            <a:ext cx="8534400" cy="1216025"/>
          </a:xfrm>
        </p:spPr>
        <p:txBody>
          <a:bodyPr/>
          <a:lstStyle/>
          <a:p>
            <a:pPr eaLnBrk="1" hangingPunct="1"/>
            <a:r>
              <a:rPr lang="en-US" sz="3600"/>
              <a:t>FHA Mortgages (Federal Housing Administration)</a:t>
            </a:r>
          </a:p>
        </p:txBody>
      </p:sp>
      <p:sp>
        <p:nvSpPr>
          <p:cNvPr id="270339" name="Rectangle 3"/>
          <p:cNvSpPr>
            <a:spLocks noGrp="1" noChangeArrowheads="1"/>
          </p:cNvSpPr>
          <p:nvPr>
            <p:ph idx="1"/>
          </p:nvPr>
        </p:nvSpPr>
        <p:spPr>
          <a:xfrm>
            <a:off x="457199" y="1530350"/>
            <a:ext cx="8229601" cy="5220969"/>
          </a:xfrm>
        </p:spPr>
        <p:txBody>
          <a:bodyPr>
            <a:normAutofit/>
          </a:bodyPr>
          <a:lstStyle/>
          <a:p>
            <a:pPr>
              <a:lnSpc>
                <a:spcPct val="150000"/>
              </a:lnSpc>
            </a:pPr>
            <a:r>
              <a:rPr lang="en-US" dirty="0"/>
              <a:t>FHA strictly a loan insurance program </a:t>
            </a:r>
          </a:p>
          <a:p>
            <a:pPr lvl="1">
              <a:lnSpc>
                <a:spcPct val="150000"/>
              </a:lnSpc>
            </a:pPr>
            <a:r>
              <a:rPr lang="en-US" dirty="0"/>
              <a:t>Insures loans from private lenders</a:t>
            </a:r>
          </a:p>
          <a:p>
            <a:pPr>
              <a:lnSpc>
                <a:spcPct val="150000"/>
              </a:lnSpc>
            </a:pPr>
            <a:r>
              <a:rPr lang="en-US" dirty="0"/>
              <a:t>Targets first-time and modest income homebuyers</a:t>
            </a:r>
          </a:p>
          <a:p>
            <a:r>
              <a:rPr lang="en-US" dirty="0"/>
              <a:t>Through 2013 had never needed government funding: </a:t>
            </a:r>
          </a:p>
          <a:p>
            <a:pPr lvl="2">
              <a:lnSpc>
                <a:spcPct val="150000"/>
              </a:lnSpc>
            </a:pPr>
            <a:r>
              <a:rPr lang="en-US" sz="2000" dirty="0"/>
              <a:t>(In Sept. 2013 $1.7B transferred to FHA insurance fund.)</a:t>
            </a:r>
          </a:p>
          <a:p>
            <a:pPr lvl="2">
              <a:lnSpc>
                <a:spcPct val="150000"/>
              </a:lnSpc>
            </a:pPr>
            <a:r>
              <a:rPr lang="en-US" dirty="0"/>
              <a:t>Now strong again</a:t>
            </a:r>
          </a:p>
          <a:p>
            <a:pPr>
              <a:lnSpc>
                <a:spcPct val="150000"/>
              </a:lnSpc>
            </a:pPr>
            <a:r>
              <a:rPr lang="en-US" dirty="0"/>
              <a:t>Precursor of private mortgage insurance</a:t>
            </a:r>
          </a:p>
          <a:p>
            <a:pPr marL="457200" lvl="1" indent="0">
              <a:buNone/>
            </a:pPr>
            <a:endParaRPr lang="en-US" dirty="0"/>
          </a:p>
        </p:txBody>
      </p:sp>
      <p:sp>
        <p:nvSpPr>
          <p:cNvPr id="2" name="Footer Placeholder 1">
            <a:extLst>
              <a:ext uri="{FF2B5EF4-FFF2-40B4-BE49-F238E27FC236}">
                <a16:creationId xmlns:a16="http://schemas.microsoft.com/office/drawing/2014/main" id="{2C39D9AA-1E97-C621-9749-6C7C4327BA84}"/>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46BB9E2F-BD0B-2213-66BD-BC386B9F37F0}"/>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11</a:t>
            </a:fld>
            <a:endParaRPr lang="en-US" altLang="en-US">
              <a:solidFill>
                <a:prstClr val="black">
                  <a:tint val="95000"/>
                </a:prstClr>
              </a:solidFill>
            </a:endParaRPr>
          </a:p>
        </p:txBody>
      </p:sp>
    </p:spTree>
    <p:extLst>
      <p:ext uri="{BB962C8B-B14F-4D97-AF65-F5344CB8AC3E}">
        <p14:creationId xmlns:p14="http://schemas.microsoft.com/office/powerpoint/2010/main" val="134603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314325"/>
            <a:ext cx="8534400" cy="1216025"/>
          </a:xfrm>
        </p:spPr>
        <p:txBody>
          <a:bodyPr/>
          <a:lstStyle/>
          <a:p>
            <a:pPr eaLnBrk="1" hangingPunct="1"/>
            <a:r>
              <a:rPr lang="en-US" sz="3600"/>
              <a:t>FHA Mortgages (Federal Housing Administration)</a:t>
            </a:r>
          </a:p>
        </p:txBody>
      </p:sp>
      <p:sp>
        <p:nvSpPr>
          <p:cNvPr id="270339" name="Rectangle 3"/>
          <p:cNvSpPr>
            <a:spLocks noGrp="1" noChangeArrowheads="1"/>
          </p:cNvSpPr>
          <p:nvPr>
            <p:ph idx="1"/>
          </p:nvPr>
        </p:nvSpPr>
        <p:spPr>
          <a:xfrm>
            <a:off x="457199" y="1530350"/>
            <a:ext cx="8153402" cy="5220969"/>
          </a:xfrm>
        </p:spPr>
        <p:txBody>
          <a:bodyPr>
            <a:normAutofit/>
          </a:bodyPr>
          <a:lstStyle/>
          <a:p>
            <a:pPr>
              <a:lnSpc>
                <a:spcPct val="150000"/>
              </a:lnSpc>
            </a:pPr>
            <a:r>
              <a:rPr lang="en-US" dirty="0"/>
              <a:t>Charges two mortgage insurance premiums:</a:t>
            </a:r>
          </a:p>
          <a:p>
            <a:pPr lvl="2">
              <a:lnSpc>
                <a:spcPct val="150000"/>
              </a:lnSpc>
            </a:pPr>
            <a:r>
              <a:rPr lang="en-US" dirty="0"/>
              <a:t>Upfront (UFMIP)</a:t>
            </a:r>
          </a:p>
          <a:p>
            <a:pPr lvl="2">
              <a:lnSpc>
                <a:spcPct val="150000"/>
              </a:lnSpc>
            </a:pPr>
            <a:r>
              <a:rPr lang="en-US" dirty="0"/>
              <a:t>Annual (MIP)</a:t>
            </a:r>
          </a:p>
          <a:p>
            <a:r>
              <a:rPr lang="en-US" dirty="0"/>
              <a:t>Loans up to 96.5% LTV, plus the amount of UFMIP</a:t>
            </a:r>
          </a:p>
          <a:p>
            <a:pPr>
              <a:lnSpc>
                <a:spcPct val="150000"/>
              </a:lnSpc>
            </a:pPr>
            <a:r>
              <a:rPr lang="en-US" dirty="0"/>
              <a:t>Insures 100% of loan</a:t>
            </a:r>
          </a:p>
          <a:p>
            <a:endParaRPr lang="en-US" dirty="0"/>
          </a:p>
          <a:p>
            <a:r>
              <a:rPr lang="en-US" sz="2800" dirty="0">
                <a:solidFill>
                  <a:srgbClr val="39639D"/>
                </a:solidFill>
                <a:hlinkClick r:id="rId3">
                  <a:extLst>
                    <a:ext uri="{A12FA001-AC4F-418D-AE19-62706E023703}">
                      <ahyp:hlinkClr xmlns:ahyp="http://schemas.microsoft.com/office/drawing/2018/hyperlinkcolor" val="tx"/>
                    </a:ext>
                  </a:extLst>
                </a:hlinkClick>
              </a:rPr>
              <a:t>FHA Loan Limits</a:t>
            </a:r>
            <a:endParaRPr lang="en-US" sz="2800" dirty="0">
              <a:solidFill>
                <a:srgbClr val="39639D"/>
              </a:solidFill>
            </a:endParaRPr>
          </a:p>
        </p:txBody>
      </p:sp>
      <p:sp>
        <p:nvSpPr>
          <p:cNvPr id="2" name="Footer Placeholder 1">
            <a:extLst>
              <a:ext uri="{FF2B5EF4-FFF2-40B4-BE49-F238E27FC236}">
                <a16:creationId xmlns:a16="http://schemas.microsoft.com/office/drawing/2014/main" id="{2C39D9AA-1E97-C621-9749-6C7C4327BA84}"/>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CE224415-9265-6E95-97DB-4B32621DAD8A}"/>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12</a:t>
            </a:fld>
            <a:endParaRPr lang="en-US" altLang="en-US">
              <a:solidFill>
                <a:prstClr val="black">
                  <a:tint val="95000"/>
                </a:prstClr>
              </a:solidFill>
            </a:endParaRPr>
          </a:p>
        </p:txBody>
      </p:sp>
    </p:spTree>
    <p:extLst>
      <p:ext uri="{BB962C8B-B14F-4D97-AF65-F5344CB8AC3E}">
        <p14:creationId xmlns:p14="http://schemas.microsoft.com/office/powerpoint/2010/main" val="254225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228600"/>
            <a:ext cx="8229600" cy="1139825"/>
          </a:xfrm>
        </p:spPr>
        <p:txBody>
          <a:bodyPr/>
          <a:lstStyle/>
          <a:p>
            <a:pPr eaLnBrk="1" hangingPunct="1"/>
            <a:r>
              <a:rPr lang="en-US" sz="3600"/>
              <a:t>FHA Insurance</a:t>
            </a:r>
          </a:p>
        </p:txBody>
      </p:sp>
      <p:sp>
        <p:nvSpPr>
          <p:cNvPr id="272387" name="Rectangle 3"/>
          <p:cNvSpPr>
            <a:spLocks noGrp="1" noChangeArrowheads="1"/>
          </p:cNvSpPr>
          <p:nvPr>
            <p:ph idx="1"/>
          </p:nvPr>
        </p:nvSpPr>
        <p:spPr>
          <a:xfrm>
            <a:off x="449179" y="1532822"/>
            <a:ext cx="7924800" cy="5105400"/>
          </a:xfrm>
        </p:spPr>
        <p:txBody>
          <a:bodyPr/>
          <a:lstStyle/>
          <a:p>
            <a:pPr eaLnBrk="1" hangingPunct="1"/>
            <a:r>
              <a:rPr lang="en-US" sz="2800" dirty="0"/>
              <a:t>Many FHA insurance programs</a:t>
            </a:r>
          </a:p>
          <a:p>
            <a:pPr lvl="1" eaLnBrk="1" hangingPunct="1"/>
            <a:r>
              <a:rPr lang="en-US" sz="2400" dirty="0"/>
              <a:t>203b: Standard LPM insurance</a:t>
            </a:r>
          </a:p>
          <a:p>
            <a:pPr lvl="1" eaLnBrk="1" hangingPunct="1"/>
            <a:r>
              <a:rPr lang="en-US" sz="2400" dirty="0"/>
              <a:t>245: Insurance for graduated payment mortgages</a:t>
            </a:r>
          </a:p>
          <a:p>
            <a:pPr lvl="1" eaLnBrk="1" hangingPunct="1"/>
            <a:r>
              <a:rPr lang="en-US" sz="2400" dirty="0"/>
              <a:t>ARM insurance (“1 and 3” caps required)</a:t>
            </a:r>
          </a:p>
          <a:p>
            <a:pPr lvl="1" eaLnBrk="1" hangingPunct="1"/>
            <a:r>
              <a:rPr lang="en-US" sz="2400" dirty="0"/>
              <a:t>203k Rehab program for single family houses</a:t>
            </a:r>
          </a:p>
          <a:p>
            <a:pPr lvl="1" eaLnBrk="1" hangingPunct="1"/>
            <a:r>
              <a:rPr lang="en-US" sz="2400" dirty="0"/>
              <a:t>Home equity conversion mortgage (HECM)</a:t>
            </a:r>
          </a:p>
          <a:p>
            <a:pPr eaLnBrk="1" hangingPunct="1"/>
            <a:r>
              <a:rPr lang="en-US" sz="2800" dirty="0"/>
              <a:t>Importance of FHA</a:t>
            </a:r>
          </a:p>
          <a:p>
            <a:pPr lvl="1" eaLnBrk="1" hangingPunct="1"/>
            <a:r>
              <a:rPr lang="en-US" sz="2400" dirty="0"/>
              <a:t>Created the level payment mortgage</a:t>
            </a:r>
          </a:p>
          <a:p>
            <a:pPr lvl="1" eaLnBrk="1" hangingPunct="1"/>
            <a:r>
              <a:rPr lang="en-US" sz="2400" dirty="0"/>
              <a:t>Influenced housing and subdivision standards</a:t>
            </a:r>
          </a:p>
          <a:p>
            <a:pPr lvl="1" eaLnBrk="1" hangingPunct="1"/>
            <a:r>
              <a:rPr lang="en-US" sz="2400" dirty="0"/>
              <a:t>Continues to innovate: HECM program</a:t>
            </a:r>
          </a:p>
          <a:p>
            <a:pPr eaLnBrk="1" hangingPunct="1"/>
            <a:endParaRPr lang="en-US" sz="2400" dirty="0"/>
          </a:p>
        </p:txBody>
      </p:sp>
      <p:sp>
        <p:nvSpPr>
          <p:cNvPr id="2" name="Footer Placeholder 1">
            <a:extLst>
              <a:ext uri="{FF2B5EF4-FFF2-40B4-BE49-F238E27FC236}">
                <a16:creationId xmlns:a16="http://schemas.microsoft.com/office/drawing/2014/main" id="{45976043-E4A1-83FA-A511-B8B60C702DCC}"/>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75463A14-D09E-AF22-8434-C2BE79E00F86}"/>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13</a:t>
            </a:fld>
            <a:endParaRPr lang="en-US" altLang="en-US">
              <a:solidFill>
                <a:prstClr val="black">
                  <a:tint val="95000"/>
                </a:prst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600"/>
              <a:t>FHA Loan Example</a:t>
            </a:r>
          </a:p>
        </p:txBody>
      </p:sp>
      <p:sp>
        <p:nvSpPr>
          <p:cNvPr id="273411" name="Rectangle 3"/>
          <p:cNvSpPr>
            <a:spLocks noGrp="1" noChangeArrowheads="1"/>
          </p:cNvSpPr>
          <p:nvPr>
            <p:ph idx="1"/>
          </p:nvPr>
        </p:nvSpPr>
        <p:spPr>
          <a:xfrm>
            <a:off x="449179" y="1501540"/>
            <a:ext cx="7924800" cy="5257800"/>
          </a:xfrm>
        </p:spPr>
        <p:txBody>
          <a:bodyPr/>
          <a:lstStyle/>
          <a:p>
            <a:pPr eaLnBrk="1" hangingPunct="1">
              <a:lnSpc>
                <a:spcPct val="90000"/>
              </a:lnSpc>
              <a:tabLst>
                <a:tab pos="1771650" algn="l"/>
                <a:tab pos="3200400" algn="l"/>
              </a:tabLst>
            </a:pPr>
            <a:r>
              <a:rPr lang="en-US" sz="2800" dirty="0"/>
              <a:t>House price:     				$203,000</a:t>
            </a:r>
          </a:p>
          <a:p>
            <a:pPr eaLnBrk="1" hangingPunct="1">
              <a:lnSpc>
                <a:spcPct val="90000"/>
              </a:lnSpc>
              <a:tabLst>
                <a:tab pos="1771650" algn="l"/>
                <a:tab pos="3200400" algn="l"/>
              </a:tabLst>
            </a:pPr>
            <a:r>
              <a:rPr lang="en-US" sz="2800" dirty="0"/>
              <a:t>Appraised value: 			$200,000</a:t>
            </a:r>
          </a:p>
          <a:p>
            <a:pPr eaLnBrk="1" hangingPunct="1">
              <a:lnSpc>
                <a:spcPct val="90000"/>
              </a:lnSpc>
              <a:tabLst>
                <a:tab pos="1771650" algn="l"/>
                <a:tab pos="3200400" algn="l"/>
              </a:tabLst>
            </a:pPr>
            <a:r>
              <a:rPr lang="en-US" sz="2800" dirty="0"/>
              <a:t>Non-FHA closing costs:    	    	    $5,000</a:t>
            </a:r>
          </a:p>
          <a:p>
            <a:pPr eaLnBrk="1" hangingPunct="1">
              <a:lnSpc>
                <a:spcPct val="90000"/>
              </a:lnSpc>
              <a:tabLst>
                <a:tab pos="1771650" algn="l"/>
                <a:tab pos="3200400" algn="l"/>
              </a:tabLst>
            </a:pPr>
            <a:r>
              <a:rPr lang="en-US" sz="2800" dirty="0"/>
              <a:t>Implies “maximum” loan: </a:t>
            </a:r>
            <a:br>
              <a:rPr lang="en-US" sz="2800" dirty="0"/>
            </a:br>
            <a:r>
              <a:rPr lang="en-US" sz="2800" dirty="0"/>
              <a:t>	$193,000 (200,000 × .965)</a:t>
            </a:r>
          </a:p>
          <a:p>
            <a:pPr>
              <a:lnSpc>
                <a:spcPct val="90000"/>
              </a:lnSpc>
              <a:tabLst>
                <a:tab pos="1771650" algn="l"/>
                <a:tab pos="3200400" algn="l"/>
              </a:tabLst>
            </a:pPr>
            <a:r>
              <a:rPr lang="en-US" sz="2800" dirty="0"/>
              <a:t>UFMIP:  0.0175 </a:t>
            </a:r>
            <a:r>
              <a:rPr lang="en-US" dirty="0"/>
              <a:t>× </a:t>
            </a:r>
            <a:r>
              <a:rPr lang="en-US" sz="2800" dirty="0"/>
              <a:t>$193,000 = 	$3,377.50</a:t>
            </a:r>
          </a:p>
          <a:p>
            <a:pPr eaLnBrk="1" hangingPunct="1">
              <a:lnSpc>
                <a:spcPct val="90000"/>
              </a:lnSpc>
              <a:tabLst>
                <a:tab pos="1771650" algn="l"/>
                <a:tab pos="3200400" algn="l"/>
              </a:tabLst>
            </a:pPr>
            <a:r>
              <a:rPr lang="en-US" sz="2800" dirty="0"/>
              <a:t>Total loan:</a:t>
            </a:r>
            <a:br>
              <a:rPr lang="en-US" sz="2800" dirty="0"/>
            </a:br>
            <a:r>
              <a:rPr lang="en-US" sz="2800" dirty="0"/>
              <a:t>	$193,000 + $3,377.50 = $196,377.50</a:t>
            </a:r>
          </a:p>
          <a:p>
            <a:pPr eaLnBrk="1" hangingPunct="1">
              <a:lnSpc>
                <a:spcPct val="90000"/>
              </a:lnSpc>
              <a:tabLst>
                <a:tab pos="1771650" algn="l"/>
                <a:tab pos="3200400" algn="l"/>
              </a:tabLst>
            </a:pPr>
            <a:r>
              <a:rPr lang="en-US" sz="2800" dirty="0"/>
              <a:t>Actual down payment:</a:t>
            </a:r>
            <a:br>
              <a:rPr lang="en-US" sz="2800" dirty="0"/>
            </a:br>
            <a:r>
              <a:rPr lang="en-US" sz="2800" dirty="0"/>
              <a:t>	$203,000 – 193,000 = 	     $10,000</a:t>
            </a:r>
          </a:p>
          <a:p>
            <a:pPr eaLnBrk="1" hangingPunct="1">
              <a:lnSpc>
                <a:spcPct val="90000"/>
              </a:lnSpc>
              <a:tabLst>
                <a:tab pos="1771650" algn="l"/>
                <a:tab pos="3200400" algn="l"/>
              </a:tabLst>
            </a:pPr>
            <a:r>
              <a:rPr lang="en-US" sz="2800" dirty="0"/>
              <a:t>Cash required:  $5,000 + $10,000 =  $15,000</a:t>
            </a:r>
          </a:p>
          <a:p>
            <a:pPr eaLnBrk="1" hangingPunct="1">
              <a:lnSpc>
                <a:spcPct val="90000"/>
              </a:lnSpc>
              <a:tabLst>
                <a:tab pos="1771650" algn="l"/>
                <a:tab pos="3200400" algn="l"/>
              </a:tabLst>
            </a:pPr>
            <a:endParaRPr lang="en-US" sz="2800" dirty="0"/>
          </a:p>
        </p:txBody>
      </p:sp>
      <p:sp>
        <p:nvSpPr>
          <p:cNvPr id="2" name="Footer Placeholder 1">
            <a:extLst>
              <a:ext uri="{FF2B5EF4-FFF2-40B4-BE49-F238E27FC236}">
                <a16:creationId xmlns:a16="http://schemas.microsoft.com/office/drawing/2014/main" id="{95D39CB0-B277-B93F-5D2F-0AC0F0CA2FF0}"/>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43482D1D-EF70-1718-C0C2-5419E34091C0}"/>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14</a:t>
            </a:fld>
            <a:endParaRPr lang="en-US" altLang="en-US">
              <a:solidFill>
                <a:prstClr val="black">
                  <a:tint val="95000"/>
                </a:prst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228600"/>
            <a:ext cx="8610600" cy="1216025"/>
          </a:xfrm>
        </p:spPr>
        <p:txBody>
          <a:bodyPr/>
          <a:lstStyle/>
          <a:p>
            <a:pPr eaLnBrk="1" hangingPunct="1"/>
            <a:r>
              <a:rPr lang="en-US" sz="3600" dirty="0"/>
              <a:t>Veterans Affairs Guarantees</a:t>
            </a:r>
          </a:p>
        </p:txBody>
      </p:sp>
      <p:sp>
        <p:nvSpPr>
          <p:cNvPr id="274435" name="Rectangle 3"/>
          <p:cNvSpPr>
            <a:spLocks noGrp="1" noChangeArrowheads="1"/>
          </p:cNvSpPr>
          <p:nvPr>
            <p:ph idx="1"/>
          </p:nvPr>
        </p:nvSpPr>
        <p:spPr>
          <a:xfrm>
            <a:off x="457200" y="1524000"/>
            <a:ext cx="8305800" cy="5105400"/>
          </a:xfrm>
        </p:spPr>
        <p:txBody>
          <a:bodyPr>
            <a:normAutofit/>
          </a:bodyPr>
          <a:lstStyle/>
          <a:p>
            <a:pPr eaLnBrk="1" hangingPunct="1">
              <a:lnSpc>
                <a:spcPct val="150000"/>
              </a:lnSpc>
            </a:pPr>
            <a:r>
              <a:rPr lang="en-US" sz="2800" dirty="0"/>
              <a:t>Limited to qualified veterans of military service.</a:t>
            </a:r>
          </a:p>
          <a:p>
            <a:r>
              <a:rPr lang="en-US" sz="2800" dirty="0"/>
              <a:t>Max. guarantee: One-fourth of the GSE loan limit</a:t>
            </a:r>
          </a:p>
          <a:p>
            <a:pPr eaLnBrk="1" hangingPunct="1">
              <a:lnSpc>
                <a:spcPct val="150000"/>
              </a:lnSpc>
            </a:pPr>
            <a:r>
              <a:rPr lang="en-US" sz="2800" dirty="0"/>
              <a:t>Loan can be up to 100% of value </a:t>
            </a:r>
          </a:p>
          <a:p>
            <a:pPr eaLnBrk="1" hangingPunct="1"/>
            <a:r>
              <a:rPr lang="en-US" sz="2800" dirty="0"/>
              <a:t>Funding fee is based on loan-to-value ratio and service status: 1.5 percent to 2.4 percent</a:t>
            </a:r>
          </a:p>
          <a:p>
            <a:pPr eaLnBrk="1" hangingPunct="1">
              <a:lnSpc>
                <a:spcPct val="150000"/>
              </a:lnSpc>
            </a:pPr>
            <a:r>
              <a:rPr lang="en-US" sz="2800" dirty="0"/>
              <a:t>Loan covers funding fee, but not closing costs</a:t>
            </a:r>
          </a:p>
        </p:txBody>
      </p:sp>
      <p:sp>
        <p:nvSpPr>
          <p:cNvPr id="2" name="Footer Placeholder 1">
            <a:extLst>
              <a:ext uri="{FF2B5EF4-FFF2-40B4-BE49-F238E27FC236}">
                <a16:creationId xmlns:a16="http://schemas.microsoft.com/office/drawing/2014/main" id="{4E44F0C5-88F5-F90E-86FF-1405FA8518E0}"/>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CBCC1EBB-EE7B-3CF6-DBB2-E5A1B7B5A576}"/>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15</a:t>
            </a:fld>
            <a:endParaRPr lang="en-US" altLang="en-US">
              <a:solidFill>
                <a:prstClr val="black">
                  <a:tint val="95000"/>
                </a:prstClr>
              </a:solidFill>
            </a:endParaRPr>
          </a:p>
        </p:txBody>
      </p:sp>
    </p:spTree>
    <p:extLst>
      <p:ext uri="{BB962C8B-B14F-4D97-AF65-F5344CB8AC3E}">
        <p14:creationId xmlns:p14="http://schemas.microsoft.com/office/powerpoint/2010/main" val="178957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06351B-5D6F-46FD-B2F9-4E754F677344}"/>
              </a:ext>
            </a:extLst>
          </p:cNvPr>
          <p:cNvSpPr>
            <a:spLocks noGrp="1"/>
          </p:cNvSpPr>
          <p:nvPr>
            <p:ph type="title"/>
          </p:nvPr>
        </p:nvSpPr>
        <p:spPr>
          <a:xfrm>
            <a:off x="595520" y="152401"/>
            <a:ext cx="7886700" cy="1066800"/>
          </a:xfrm>
        </p:spPr>
        <p:txBody>
          <a:bodyPr>
            <a:normAutofit fontScale="90000"/>
          </a:bodyPr>
          <a:lstStyle/>
          <a:p>
            <a:r>
              <a:rPr lang="en-US" sz="3600" dirty="0"/>
              <a:t>Comparison of Conforming Conventional, </a:t>
            </a:r>
            <a:br>
              <a:rPr lang="en-US" sz="3600" dirty="0"/>
            </a:br>
            <a:r>
              <a:rPr lang="en-US" sz="3600" dirty="0"/>
              <a:t>FHA and VA Home Loans</a:t>
            </a:r>
          </a:p>
        </p:txBody>
      </p:sp>
      <p:graphicFrame>
        <p:nvGraphicFramePr>
          <p:cNvPr id="6" name="Table 6">
            <a:extLst>
              <a:ext uri="{FF2B5EF4-FFF2-40B4-BE49-F238E27FC236}">
                <a16:creationId xmlns:a16="http://schemas.microsoft.com/office/drawing/2014/main" id="{C436AB94-A449-40A6-B6E3-7E3C16D079B9}"/>
              </a:ext>
            </a:extLst>
          </p:cNvPr>
          <p:cNvGraphicFramePr>
            <a:graphicFrameLocks noGrp="1"/>
          </p:cNvGraphicFramePr>
          <p:nvPr>
            <p:ph idx="1"/>
            <p:extLst>
              <p:ext uri="{D42A27DB-BD31-4B8C-83A1-F6EECF244321}">
                <p14:modId xmlns:p14="http://schemas.microsoft.com/office/powerpoint/2010/main" val="358415438"/>
              </p:ext>
            </p:extLst>
          </p:nvPr>
        </p:nvGraphicFramePr>
        <p:xfrm>
          <a:off x="628650" y="1295400"/>
          <a:ext cx="8210549" cy="4488692"/>
        </p:xfrm>
        <a:graphic>
          <a:graphicData uri="http://schemas.openxmlformats.org/drawingml/2006/table">
            <a:tbl>
              <a:tblPr firstRow="1" bandRow="1">
                <a:tableStyleId>{5C22544A-7EE6-4342-B048-85BDC9FD1C3A}</a:tableStyleId>
              </a:tblPr>
              <a:tblGrid>
                <a:gridCol w="2255143">
                  <a:extLst>
                    <a:ext uri="{9D8B030D-6E8A-4147-A177-3AD203B41FA5}">
                      <a16:colId xmlns:a16="http://schemas.microsoft.com/office/drawing/2014/main" val="3095290292"/>
                    </a:ext>
                  </a:extLst>
                </a:gridCol>
                <a:gridCol w="2319119">
                  <a:extLst>
                    <a:ext uri="{9D8B030D-6E8A-4147-A177-3AD203B41FA5}">
                      <a16:colId xmlns:a16="http://schemas.microsoft.com/office/drawing/2014/main" val="2375841757"/>
                    </a:ext>
                  </a:extLst>
                </a:gridCol>
                <a:gridCol w="1959888">
                  <a:extLst>
                    <a:ext uri="{9D8B030D-6E8A-4147-A177-3AD203B41FA5}">
                      <a16:colId xmlns:a16="http://schemas.microsoft.com/office/drawing/2014/main" val="905785860"/>
                    </a:ext>
                  </a:extLst>
                </a:gridCol>
                <a:gridCol w="1676399">
                  <a:extLst>
                    <a:ext uri="{9D8B030D-6E8A-4147-A177-3AD203B41FA5}">
                      <a16:colId xmlns:a16="http://schemas.microsoft.com/office/drawing/2014/main" val="1978142946"/>
                    </a:ext>
                  </a:extLst>
                </a:gridCol>
              </a:tblGrid>
              <a:tr h="628864">
                <a:tc>
                  <a:txBody>
                    <a:bodyPr/>
                    <a:lstStyle/>
                    <a:p>
                      <a:endParaRPr lang="en-US" dirty="0"/>
                    </a:p>
                  </a:txBody>
                  <a:tcPr/>
                </a:tc>
                <a:tc>
                  <a:txBody>
                    <a:bodyPr/>
                    <a:lstStyle/>
                    <a:p>
                      <a:pPr algn="ctr"/>
                      <a:r>
                        <a:rPr lang="en-US" dirty="0"/>
                        <a:t>Conforming Conventional</a:t>
                      </a:r>
                    </a:p>
                  </a:txBody>
                  <a:tcPr/>
                </a:tc>
                <a:tc>
                  <a:txBody>
                    <a:bodyPr/>
                    <a:lstStyle/>
                    <a:p>
                      <a:pPr algn="ctr"/>
                      <a:r>
                        <a:rPr lang="en-US" dirty="0"/>
                        <a:t>FHA</a:t>
                      </a:r>
                    </a:p>
                  </a:txBody>
                  <a:tcPr/>
                </a:tc>
                <a:tc>
                  <a:txBody>
                    <a:bodyPr/>
                    <a:lstStyle/>
                    <a:p>
                      <a:pPr algn="ctr"/>
                      <a:r>
                        <a:rPr lang="en-US" dirty="0"/>
                        <a:t>VA</a:t>
                      </a:r>
                    </a:p>
                  </a:txBody>
                  <a:tcPr/>
                </a:tc>
                <a:extLst>
                  <a:ext uri="{0D108BD9-81ED-4DB2-BD59-A6C34878D82A}">
                    <a16:rowId xmlns:a16="http://schemas.microsoft.com/office/drawing/2014/main" val="1754386976"/>
                  </a:ext>
                </a:extLst>
              </a:tr>
              <a:tr h="1437402">
                <a:tc>
                  <a:txBody>
                    <a:bodyPr/>
                    <a:lstStyle/>
                    <a:p>
                      <a:r>
                        <a:rPr lang="en-US" b="1" dirty="0"/>
                        <a:t>Mortgage Insurance Fees?</a:t>
                      </a:r>
                    </a:p>
                  </a:txBody>
                  <a:tcPr/>
                </a:tc>
                <a:tc>
                  <a:txBody>
                    <a:bodyPr/>
                    <a:lstStyle/>
                    <a:p>
                      <a:r>
                        <a:rPr lang="en-US" b="1" dirty="0"/>
                        <a:t>&lt;= 80% LTV</a:t>
                      </a:r>
                      <a:r>
                        <a:rPr lang="en-US" dirty="0"/>
                        <a:t>: None required</a:t>
                      </a:r>
                    </a:p>
                    <a:p>
                      <a:r>
                        <a:rPr lang="en-US" b="1" dirty="0"/>
                        <a:t>&gt;80% LTV</a:t>
                      </a:r>
                      <a:r>
                        <a:rPr lang="en-US" dirty="0"/>
                        <a:t>:  Upfront, and/or monthly</a:t>
                      </a:r>
                    </a:p>
                  </a:txBody>
                  <a:tcPr/>
                </a:tc>
                <a:tc>
                  <a:txBody>
                    <a:bodyPr/>
                    <a:lstStyle/>
                    <a:p>
                      <a:r>
                        <a:rPr lang="en-US" dirty="0"/>
                        <a:t>UFMIP:         1.75%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MIP: 15 </a:t>
                      </a:r>
                      <a:r>
                        <a:rPr lang="en-US" dirty="0" err="1"/>
                        <a:t>yr</a:t>
                      </a:r>
                      <a:r>
                        <a:rPr lang="en-US" dirty="0"/>
                        <a:t> – 0.45% MIP: 30 </a:t>
                      </a:r>
                      <a:r>
                        <a:rPr lang="en-US" dirty="0" err="1"/>
                        <a:t>yr</a:t>
                      </a:r>
                      <a:r>
                        <a:rPr lang="en-US" dirty="0"/>
                        <a:t> -  0.85%</a:t>
                      </a:r>
                    </a:p>
                  </a:txBody>
                  <a:tcPr/>
                </a:tc>
                <a:tc>
                  <a:txBody>
                    <a:bodyPr/>
                    <a:lstStyle/>
                    <a:p>
                      <a:r>
                        <a:rPr lang="en-US" dirty="0"/>
                        <a:t>None</a:t>
                      </a:r>
                    </a:p>
                  </a:txBody>
                  <a:tcPr/>
                </a:tc>
                <a:extLst>
                  <a:ext uri="{0D108BD9-81ED-4DB2-BD59-A6C34878D82A}">
                    <a16:rowId xmlns:a16="http://schemas.microsoft.com/office/drawing/2014/main" val="2956081297"/>
                  </a:ext>
                </a:extLst>
              </a:tr>
              <a:tr h="371678">
                <a:tc>
                  <a:txBody>
                    <a:bodyPr/>
                    <a:lstStyle/>
                    <a:p>
                      <a:r>
                        <a:rPr lang="en-US" b="1" dirty="0"/>
                        <a:t>Funding Fee?</a:t>
                      </a:r>
                    </a:p>
                  </a:txBody>
                  <a:tcPr/>
                </a:tc>
                <a:tc>
                  <a:txBody>
                    <a:bodyPr/>
                    <a:lstStyle/>
                    <a:p>
                      <a:r>
                        <a:rPr lang="en-US" dirty="0"/>
                        <a:t>None</a:t>
                      </a:r>
                    </a:p>
                  </a:txBody>
                  <a:tcPr/>
                </a:tc>
                <a:tc>
                  <a:txBody>
                    <a:bodyPr/>
                    <a:lstStyle/>
                    <a:p>
                      <a:r>
                        <a:rPr lang="en-US" dirty="0"/>
                        <a:t>None</a:t>
                      </a:r>
                    </a:p>
                  </a:txBody>
                  <a:tcPr/>
                </a:tc>
                <a:tc>
                  <a:txBody>
                    <a:bodyPr/>
                    <a:lstStyle/>
                    <a:p>
                      <a:r>
                        <a:rPr lang="en-US" dirty="0"/>
                        <a:t>1.40% - 2.3%</a:t>
                      </a:r>
                    </a:p>
                  </a:txBody>
                  <a:tcPr/>
                </a:tc>
                <a:extLst>
                  <a:ext uri="{0D108BD9-81ED-4DB2-BD59-A6C34878D82A}">
                    <a16:rowId xmlns:a16="http://schemas.microsoft.com/office/drawing/2014/main" val="978017794"/>
                  </a:ext>
                </a:extLst>
              </a:tr>
              <a:tr h="485052">
                <a:tc>
                  <a:txBody>
                    <a:bodyPr/>
                    <a:lstStyle/>
                    <a:p>
                      <a:r>
                        <a:rPr lang="en-US" b="1" dirty="0"/>
                        <a:t>Financeable in loan?</a:t>
                      </a:r>
                    </a:p>
                  </a:txBody>
                  <a:tcPr/>
                </a:tc>
                <a:tc>
                  <a:txBody>
                    <a:bodyPr/>
                    <a:lstStyle/>
                    <a:p>
                      <a:r>
                        <a:rPr lang="en-US" dirty="0"/>
                        <a:t>Yes</a:t>
                      </a:r>
                    </a:p>
                  </a:txBody>
                  <a:tcPr/>
                </a:tc>
                <a:tc>
                  <a:txBody>
                    <a:bodyPr/>
                    <a:lstStyle/>
                    <a:p>
                      <a:r>
                        <a:rPr lang="en-US" dirty="0"/>
                        <a:t>Generally, UFMIP</a:t>
                      </a:r>
                    </a:p>
                  </a:txBody>
                  <a:tcPr/>
                </a:tc>
                <a:tc>
                  <a:txBody>
                    <a:bodyPr/>
                    <a:lstStyle/>
                    <a:p>
                      <a:r>
                        <a:rPr lang="en-US" dirty="0" err="1"/>
                        <a:t>Yes,Funding</a:t>
                      </a:r>
                      <a:r>
                        <a:rPr lang="en-US" dirty="0"/>
                        <a:t> fee</a:t>
                      </a:r>
                    </a:p>
                  </a:txBody>
                  <a:tcPr/>
                </a:tc>
                <a:extLst>
                  <a:ext uri="{0D108BD9-81ED-4DB2-BD59-A6C34878D82A}">
                    <a16:rowId xmlns:a16="http://schemas.microsoft.com/office/drawing/2014/main" val="1461067723"/>
                  </a:ext>
                </a:extLst>
              </a:tr>
              <a:tr h="898376">
                <a:tc>
                  <a:txBody>
                    <a:bodyPr/>
                    <a:lstStyle/>
                    <a:p>
                      <a:r>
                        <a:rPr lang="en-US" b="1" dirty="0"/>
                        <a:t>Max. Loan? </a:t>
                      </a:r>
                      <a:r>
                        <a:rPr lang="en-US" b="0" dirty="0"/>
                        <a:t>(except high-cost counties)</a:t>
                      </a:r>
                    </a:p>
                  </a:txBody>
                  <a:tcPr/>
                </a:tc>
                <a:tc>
                  <a:txBody>
                    <a:bodyPr/>
                    <a:lstStyle/>
                    <a:p>
                      <a:r>
                        <a:rPr lang="en-US" dirty="0"/>
                        <a:t>2023:   $726,200</a:t>
                      </a:r>
                    </a:p>
                  </a:txBody>
                  <a:tcPr/>
                </a:tc>
                <a:tc>
                  <a:txBody>
                    <a:bodyPr/>
                    <a:lstStyle/>
                    <a:p>
                      <a:r>
                        <a:rPr lang="en-US" dirty="0"/>
                        <a:t>65% of Conforming Conventional</a:t>
                      </a:r>
                    </a:p>
                  </a:txBody>
                  <a:tcPr/>
                </a:tc>
                <a:tc>
                  <a:txBody>
                    <a:bodyPr/>
                    <a:lstStyle/>
                    <a:p>
                      <a:r>
                        <a:rPr lang="en-US" dirty="0"/>
                        <a:t>2023: $726,200 </a:t>
                      </a:r>
                    </a:p>
                  </a:txBody>
                  <a:tcPr/>
                </a:tc>
                <a:extLst>
                  <a:ext uri="{0D108BD9-81ED-4DB2-BD59-A6C34878D82A}">
                    <a16:rowId xmlns:a16="http://schemas.microsoft.com/office/drawing/2014/main" val="262896937"/>
                  </a:ext>
                </a:extLst>
              </a:tr>
              <a:tr h="628864">
                <a:tc>
                  <a:txBody>
                    <a:bodyPr/>
                    <a:lstStyle/>
                    <a:p>
                      <a:r>
                        <a:rPr lang="en-US" b="1" dirty="0"/>
                        <a:t>Max LTV?</a:t>
                      </a:r>
                    </a:p>
                  </a:txBody>
                  <a:tcPr/>
                </a:tc>
                <a:tc>
                  <a:txBody>
                    <a:bodyPr/>
                    <a:lstStyle/>
                    <a:p>
                      <a:r>
                        <a:rPr lang="en-US" dirty="0"/>
                        <a:t>w/o Insurance: 80%</a:t>
                      </a:r>
                    </a:p>
                    <a:p>
                      <a:r>
                        <a:rPr lang="en-US" dirty="0"/>
                        <a:t>With Insurance:  97%</a:t>
                      </a:r>
                    </a:p>
                  </a:txBody>
                  <a:tcPr/>
                </a:tc>
                <a:tc>
                  <a:txBody>
                    <a:bodyPr/>
                    <a:lstStyle/>
                    <a:p>
                      <a:r>
                        <a:rPr lang="en-US" dirty="0"/>
                        <a:t>96.5%</a:t>
                      </a:r>
                    </a:p>
                  </a:txBody>
                  <a:tcPr/>
                </a:tc>
                <a:tc>
                  <a:txBody>
                    <a:bodyPr/>
                    <a:lstStyle/>
                    <a:p>
                      <a:r>
                        <a:rPr lang="en-US" dirty="0"/>
                        <a:t>100%</a:t>
                      </a:r>
                    </a:p>
                  </a:txBody>
                  <a:tcPr/>
                </a:tc>
                <a:extLst>
                  <a:ext uri="{0D108BD9-81ED-4DB2-BD59-A6C34878D82A}">
                    <a16:rowId xmlns:a16="http://schemas.microsoft.com/office/drawing/2014/main" val="2813438321"/>
                  </a:ext>
                </a:extLst>
              </a:tr>
            </a:tbl>
          </a:graphicData>
        </a:graphic>
      </p:graphicFrame>
      <p:sp>
        <p:nvSpPr>
          <p:cNvPr id="2" name="TextBox 1">
            <a:extLst>
              <a:ext uri="{FF2B5EF4-FFF2-40B4-BE49-F238E27FC236}">
                <a16:creationId xmlns:a16="http://schemas.microsoft.com/office/drawing/2014/main" id="{5C649A68-6555-4751-8198-259FC30463E5}"/>
              </a:ext>
            </a:extLst>
          </p:cNvPr>
          <p:cNvSpPr txBox="1"/>
          <p:nvPr/>
        </p:nvSpPr>
        <p:spPr>
          <a:xfrm>
            <a:off x="807139" y="5706981"/>
            <a:ext cx="7853569" cy="923330"/>
          </a:xfrm>
          <a:prstGeom prst="rect">
            <a:avLst/>
          </a:prstGeom>
          <a:noFill/>
        </p:spPr>
        <p:txBody>
          <a:bodyPr wrap="square" rtlCol="0">
            <a:spAutoFit/>
          </a:bodyPr>
          <a:lstStyle/>
          <a:p>
            <a:r>
              <a:rPr lang="en-US" dirty="0"/>
              <a:t>Websites with more PMI, FHA and VA information:</a:t>
            </a:r>
          </a:p>
          <a:p>
            <a:r>
              <a:rPr lang="en-US" dirty="0">
                <a:solidFill>
                  <a:srgbClr val="39639D"/>
                </a:solidFill>
                <a:hlinkClick r:id="rId3">
                  <a:extLst>
                    <a:ext uri="{A12FA001-AC4F-418D-AE19-62706E023703}">
                      <ahyp:hlinkClr xmlns:ahyp="http://schemas.microsoft.com/office/drawing/2018/hyperlinkcolor" val="tx"/>
                    </a:ext>
                  </a:extLst>
                </a:hlinkClick>
              </a:rPr>
              <a:t>www.rocketmortgage.com/learn/what-is-pmi</a:t>
            </a:r>
            <a:endParaRPr lang="en-US" dirty="0">
              <a:solidFill>
                <a:srgbClr val="39639D"/>
              </a:solidFill>
            </a:endParaRPr>
          </a:p>
          <a:p>
            <a:r>
              <a:rPr lang="en-US" dirty="0">
                <a:solidFill>
                  <a:srgbClr val="39639D"/>
                </a:solidFill>
                <a:hlinkClick r:id="rId4">
                  <a:extLst>
                    <a:ext uri="{A12FA001-AC4F-418D-AE19-62706E023703}">
                      <ahyp:hlinkClr xmlns:ahyp="http://schemas.microsoft.com/office/drawing/2018/hyperlinkcolor" val="tx"/>
                    </a:ext>
                  </a:extLst>
                </a:hlinkClick>
              </a:rPr>
              <a:t>www.nerdwallet.com/article/mortgages/pmi-calculator</a:t>
            </a:r>
            <a:endParaRPr lang="en-US" dirty="0">
              <a:solidFill>
                <a:srgbClr val="39639D"/>
              </a:solidFill>
            </a:endParaRPr>
          </a:p>
        </p:txBody>
      </p:sp>
      <p:sp>
        <p:nvSpPr>
          <p:cNvPr id="3" name="Footer Placeholder 2">
            <a:extLst>
              <a:ext uri="{FF2B5EF4-FFF2-40B4-BE49-F238E27FC236}">
                <a16:creationId xmlns:a16="http://schemas.microsoft.com/office/drawing/2014/main" id="{2D7D470B-110B-694D-51C7-7D43DF738866}"/>
              </a:ext>
            </a:extLst>
          </p:cNvPr>
          <p:cNvSpPr>
            <a:spLocks noGrp="1"/>
          </p:cNvSpPr>
          <p:nvPr>
            <p:ph type="ftr" sz="quarter" idx="11"/>
          </p:nvPr>
        </p:nvSpPr>
        <p:spPr>
          <a:xfrm>
            <a:off x="381000" y="6553200"/>
            <a:ext cx="7696200" cy="304800"/>
          </a:xfrm>
        </p:spPr>
        <p:txBody>
          <a:bodyPr/>
          <a:lstStyle/>
          <a:p>
            <a:r>
              <a:rPr lang="en-US" sz="800" dirty="0">
                <a:latin typeface="Times" panose="02020603050405020304" pitchFamily="18" charset="0"/>
                <a:cs typeface="Times" panose="02020603050405020304" pitchFamily="18" charset="0"/>
              </a:rPr>
              <a:t>© MCGRAW HILL LLC. ALL RIGHTS RESERVED. NO REPRODUCTION OR DISTRIBUTION WITHOUT THE PRIOR WRITTEN CONSENT OF MCGRAW HILL LLC.</a:t>
            </a:r>
          </a:p>
        </p:txBody>
      </p:sp>
      <p:sp>
        <p:nvSpPr>
          <p:cNvPr id="5" name="Slide Number Placeholder 4">
            <a:extLst>
              <a:ext uri="{FF2B5EF4-FFF2-40B4-BE49-F238E27FC236}">
                <a16:creationId xmlns:a16="http://schemas.microsoft.com/office/drawing/2014/main" id="{73967BAB-E6FC-9238-CD01-4D5D80B3C976}"/>
              </a:ext>
            </a:extLst>
          </p:cNvPr>
          <p:cNvSpPr>
            <a:spLocks noGrp="1"/>
          </p:cNvSpPr>
          <p:nvPr>
            <p:ph type="sldNum" sz="quarter" idx="12"/>
          </p:nvPr>
        </p:nvSpPr>
        <p:spPr/>
        <p:txBody>
          <a:bodyPr/>
          <a:lstStyle/>
          <a:p>
            <a:fld id="{5D9B8511-1E9C-408C-A4A6-BB44CE66BABB}" type="slidenum">
              <a:rPr lang="en-US" smtClean="0"/>
              <a:t>16</a:t>
            </a:fld>
            <a:endParaRPr lang="en-US" dirty="0"/>
          </a:p>
        </p:txBody>
      </p:sp>
    </p:spTree>
    <p:extLst>
      <p:ext uri="{BB962C8B-B14F-4D97-AF65-F5344CB8AC3E}">
        <p14:creationId xmlns:p14="http://schemas.microsoft.com/office/powerpoint/2010/main" val="4252030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228600"/>
            <a:ext cx="8610600" cy="1216025"/>
          </a:xfrm>
        </p:spPr>
        <p:txBody>
          <a:bodyPr/>
          <a:lstStyle/>
          <a:p>
            <a:pPr eaLnBrk="1" hangingPunct="1"/>
            <a:r>
              <a:rPr lang="en-US" sz="3600"/>
              <a:t>Other Mortgage Types</a:t>
            </a:r>
          </a:p>
        </p:txBody>
      </p:sp>
      <p:sp>
        <p:nvSpPr>
          <p:cNvPr id="275459" name="Rectangle 3"/>
          <p:cNvSpPr>
            <a:spLocks noGrp="1" noChangeArrowheads="1"/>
          </p:cNvSpPr>
          <p:nvPr>
            <p:ph idx="1"/>
          </p:nvPr>
        </p:nvSpPr>
        <p:spPr>
          <a:xfrm>
            <a:off x="228600" y="1648007"/>
            <a:ext cx="8534400" cy="4625609"/>
          </a:xfrm>
        </p:spPr>
        <p:txBody>
          <a:bodyPr>
            <a:normAutofit lnSpcReduction="10000"/>
          </a:bodyPr>
          <a:lstStyle/>
          <a:p>
            <a:pPr eaLnBrk="1" hangingPunct="1"/>
            <a:r>
              <a:rPr lang="en-US" sz="2800" b="1" dirty="0"/>
              <a:t>Purchase money mortgage</a:t>
            </a:r>
            <a:r>
              <a:rPr lang="en-US" sz="2800" dirty="0"/>
              <a:t>: Mortgage given by a property buyer simultaneous with receipt of title</a:t>
            </a:r>
          </a:p>
          <a:p>
            <a:pPr lvl="1" eaLnBrk="1" hangingPunct="1"/>
            <a:r>
              <a:rPr lang="en-US" sz="2400" dirty="0"/>
              <a:t>Among real estate brokers:  </a:t>
            </a:r>
          </a:p>
          <a:p>
            <a:pPr lvl="2"/>
            <a:r>
              <a:rPr lang="en-US" sz="2000" dirty="0"/>
              <a:t>Refers to a second mortgage loan from a seller to reduce the buyer’s down payment</a:t>
            </a:r>
          </a:p>
          <a:p>
            <a:pPr lvl="2"/>
            <a:r>
              <a:rPr lang="en-US" sz="2000" dirty="0"/>
              <a:t>Amounts to installment payments with interest</a:t>
            </a:r>
          </a:p>
          <a:p>
            <a:pPr lvl="1" eaLnBrk="1" hangingPunct="1"/>
            <a:r>
              <a:rPr lang="en-US" sz="2400" dirty="0"/>
              <a:t>Among government agencies:  </a:t>
            </a:r>
          </a:p>
          <a:p>
            <a:pPr lvl="2"/>
            <a:r>
              <a:rPr lang="en-US" sz="2000" dirty="0"/>
              <a:t>Any loan that finances a purchase</a:t>
            </a:r>
          </a:p>
          <a:p>
            <a:r>
              <a:rPr lang="en-US" sz="2800" b="1" dirty="0"/>
              <a:t>Piggyback loan</a:t>
            </a:r>
            <a:r>
              <a:rPr lang="en-US" sz="2800" dirty="0"/>
              <a:t>:  A second mortgage paired with an underlying 1</a:t>
            </a:r>
            <a:r>
              <a:rPr lang="en-US" sz="2800" baseline="30000" dirty="0"/>
              <a:t>st</a:t>
            </a:r>
            <a:r>
              <a:rPr lang="en-US" sz="2800" dirty="0"/>
              <a:t> mortgage </a:t>
            </a:r>
          </a:p>
          <a:p>
            <a:pPr lvl="1"/>
            <a:r>
              <a:rPr lang="en-US" sz="2400" dirty="0"/>
              <a:t>Keeps first mortgage below 80 percent LTV</a:t>
            </a:r>
          </a:p>
          <a:p>
            <a:pPr lvl="1"/>
            <a:r>
              <a:rPr lang="en-US" dirty="0"/>
              <a:t>A</a:t>
            </a:r>
            <a:r>
              <a:rPr lang="en-US" sz="2400" dirty="0"/>
              <a:t>voids required mortgage insurance.</a:t>
            </a:r>
          </a:p>
        </p:txBody>
      </p:sp>
      <p:sp>
        <p:nvSpPr>
          <p:cNvPr id="2" name="Footer Placeholder 1">
            <a:extLst>
              <a:ext uri="{FF2B5EF4-FFF2-40B4-BE49-F238E27FC236}">
                <a16:creationId xmlns:a16="http://schemas.microsoft.com/office/drawing/2014/main" id="{7CB7478E-97A2-9FB6-18D6-7EAF57255F90}"/>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E7D2B75E-5E84-3DBB-4C5B-443D8D29D348}"/>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17</a:t>
            </a:fld>
            <a:endParaRPr lang="en-US" altLang="en-US">
              <a:solidFill>
                <a:prstClr val="black">
                  <a:tint val="95000"/>
                </a:prst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4800" y="314325"/>
            <a:ext cx="8610600" cy="1216025"/>
          </a:xfrm>
        </p:spPr>
        <p:txBody>
          <a:bodyPr>
            <a:noAutofit/>
          </a:bodyPr>
          <a:lstStyle/>
          <a:p>
            <a:pPr eaLnBrk="1" hangingPunct="1"/>
            <a:r>
              <a:rPr lang="en-US" sz="4000" dirty="0"/>
              <a:t>Other Mortgage Types: </a:t>
            </a:r>
            <a:br>
              <a:rPr lang="en-US" sz="4000" dirty="0"/>
            </a:br>
            <a:r>
              <a:rPr lang="en-US" sz="4000" dirty="0"/>
              <a:t>Home Equity Loans</a:t>
            </a:r>
          </a:p>
        </p:txBody>
      </p:sp>
      <p:sp>
        <p:nvSpPr>
          <p:cNvPr id="278531" name="Rectangle 3"/>
          <p:cNvSpPr>
            <a:spLocks noGrp="1" noChangeArrowheads="1"/>
          </p:cNvSpPr>
          <p:nvPr>
            <p:ph idx="1"/>
          </p:nvPr>
        </p:nvSpPr>
        <p:spPr>
          <a:xfrm>
            <a:off x="224589" y="1676400"/>
            <a:ext cx="8686800" cy="5181600"/>
          </a:xfrm>
        </p:spPr>
        <p:txBody>
          <a:bodyPr>
            <a:normAutofit fontScale="77500" lnSpcReduction="20000"/>
          </a:bodyPr>
          <a:lstStyle/>
          <a:p>
            <a:pPr eaLnBrk="1" hangingPunct="1">
              <a:lnSpc>
                <a:spcPct val="120000"/>
              </a:lnSpc>
            </a:pPr>
            <a:r>
              <a:rPr lang="en-US" sz="3600" dirty="0"/>
              <a:t>Some are closed-end, fixed-term loans</a:t>
            </a:r>
          </a:p>
          <a:p>
            <a:pPr eaLnBrk="1" hangingPunct="1">
              <a:lnSpc>
                <a:spcPct val="120000"/>
              </a:lnSpc>
            </a:pPr>
            <a:r>
              <a:rPr lang="en-US" sz="3600" dirty="0"/>
              <a:t>Most are open-end or line-of-credit loans (HELOC)</a:t>
            </a:r>
          </a:p>
          <a:p>
            <a:pPr eaLnBrk="1" hangingPunct="1">
              <a:lnSpc>
                <a:spcPct val="120000"/>
              </a:lnSpc>
            </a:pPr>
            <a:r>
              <a:rPr lang="en-US" sz="3600" dirty="0"/>
              <a:t>Tax deductible interest (for under 20% of borrowers)</a:t>
            </a:r>
          </a:p>
          <a:p>
            <a:pPr eaLnBrk="1" hangingPunct="1">
              <a:lnSpc>
                <a:spcPct val="120000"/>
              </a:lnSpc>
            </a:pPr>
            <a:r>
              <a:rPr lang="en-US" sz="3600" dirty="0"/>
              <a:t>House as security gets better terms than personal loan</a:t>
            </a:r>
          </a:p>
          <a:p>
            <a:pPr lvl="1">
              <a:lnSpc>
                <a:spcPct val="120000"/>
              </a:lnSpc>
            </a:pPr>
            <a:r>
              <a:rPr lang="en-US" sz="2600" dirty="0"/>
              <a:t>Lower rate</a:t>
            </a:r>
          </a:p>
          <a:p>
            <a:pPr lvl="1">
              <a:lnSpc>
                <a:spcPct val="120000"/>
              </a:lnSpc>
            </a:pPr>
            <a:r>
              <a:rPr lang="en-US" sz="2600" dirty="0"/>
              <a:t>Longer term</a:t>
            </a:r>
          </a:p>
          <a:p>
            <a:pPr eaLnBrk="1" hangingPunct="1">
              <a:lnSpc>
                <a:spcPct val="120000"/>
              </a:lnSpc>
            </a:pPr>
            <a:r>
              <a:rPr lang="en-US" sz="3600" dirty="0"/>
              <a:t>Maximum set by total mortgage debt limit</a:t>
            </a:r>
          </a:p>
          <a:p>
            <a:pPr lvl="1">
              <a:lnSpc>
                <a:spcPct val="120000"/>
              </a:lnSpc>
            </a:pPr>
            <a:r>
              <a:rPr lang="en-US" sz="2600" dirty="0"/>
              <a:t>Max HELOC = max total LTV less 1</a:t>
            </a:r>
            <a:r>
              <a:rPr lang="en-US" sz="2600" baseline="30000" dirty="0"/>
              <a:t>st</a:t>
            </a:r>
            <a:r>
              <a:rPr lang="en-US" sz="2600" dirty="0"/>
              <a:t> mortgage balance</a:t>
            </a:r>
          </a:p>
          <a:p>
            <a:pPr lvl="1">
              <a:lnSpc>
                <a:spcPct val="120000"/>
              </a:lnSpc>
            </a:pPr>
            <a:r>
              <a:rPr lang="en-US" sz="2600" dirty="0"/>
              <a:t>Example:  If $200,000 is total debt limit, and the first mortgage balance is $120,000, then the max. HELOC is $80,000.</a:t>
            </a:r>
          </a:p>
        </p:txBody>
      </p:sp>
      <p:sp>
        <p:nvSpPr>
          <p:cNvPr id="2" name="Footer Placeholder 1">
            <a:extLst>
              <a:ext uri="{FF2B5EF4-FFF2-40B4-BE49-F238E27FC236}">
                <a16:creationId xmlns:a16="http://schemas.microsoft.com/office/drawing/2014/main" id="{6F6A3C15-2AEE-C34B-6DC4-81FCA2237F68}"/>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E61F0EA2-85DC-3D02-E4D3-D1986148A041}"/>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18</a:t>
            </a:fld>
            <a:endParaRPr lang="en-US" altLang="en-US">
              <a:solidFill>
                <a:prstClr val="black">
                  <a:tint val="95000"/>
                </a:prst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228600"/>
            <a:ext cx="8610600" cy="1216025"/>
          </a:xfrm>
        </p:spPr>
        <p:txBody>
          <a:bodyPr/>
          <a:lstStyle/>
          <a:p>
            <a:pPr eaLnBrk="1" hangingPunct="1"/>
            <a:r>
              <a:rPr lang="en-US" sz="3600" dirty="0"/>
              <a:t>Other Mortgage Types: </a:t>
            </a:r>
            <a:br>
              <a:rPr lang="en-US" sz="3600" dirty="0"/>
            </a:br>
            <a:r>
              <a:rPr lang="en-US" sz="3600" dirty="0"/>
              <a:t>Reverse Mortgage</a:t>
            </a:r>
          </a:p>
        </p:txBody>
      </p:sp>
      <p:sp>
        <p:nvSpPr>
          <p:cNvPr id="276483" name="Rectangle 3"/>
          <p:cNvSpPr>
            <a:spLocks noGrp="1" noChangeArrowheads="1"/>
          </p:cNvSpPr>
          <p:nvPr>
            <p:ph idx="1"/>
          </p:nvPr>
        </p:nvSpPr>
        <p:spPr/>
        <p:txBody>
          <a:bodyPr/>
          <a:lstStyle/>
          <a:p>
            <a:pPr eaLnBrk="1" hangingPunct="1">
              <a:lnSpc>
                <a:spcPct val="150000"/>
              </a:lnSpc>
            </a:pPr>
            <a:r>
              <a:rPr lang="en-US" sz="2800" dirty="0"/>
              <a:t>Many older households are income constrained</a:t>
            </a:r>
          </a:p>
          <a:p>
            <a:pPr eaLnBrk="1" hangingPunct="1">
              <a:lnSpc>
                <a:spcPct val="150000"/>
              </a:lnSpc>
            </a:pPr>
            <a:r>
              <a:rPr lang="en-US" sz="2800" dirty="0"/>
              <a:t>Over 80% own their home</a:t>
            </a:r>
          </a:p>
          <a:p>
            <a:pPr eaLnBrk="1" hangingPunct="1">
              <a:lnSpc>
                <a:spcPct val="150000"/>
              </a:lnSpc>
            </a:pPr>
            <a:r>
              <a:rPr lang="en-US" sz="2800" dirty="0"/>
              <a:t>Most have little or no mortgage debt</a:t>
            </a:r>
          </a:p>
          <a:p>
            <a:pPr eaLnBrk="1" hangingPunct="1">
              <a:lnSpc>
                <a:spcPct val="150000"/>
              </a:lnSpc>
            </a:pPr>
            <a:r>
              <a:rPr lang="en-US" sz="2800" dirty="0"/>
              <a:t>Most do not want to sell</a:t>
            </a:r>
          </a:p>
        </p:txBody>
      </p:sp>
      <p:sp>
        <p:nvSpPr>
          <p:cNvPr id="2" name="Footer Placeholder 1">
            <a:extLst>
              <a:ext uri="{FF2B5EF4-FFF2-40B4-BE49-F238E27FC236}">
                <a16:creationId xmlns:a16="http://schemas.microsoft.com/office/drawing/2014/main" id="{C755F26F-1284-20A7-8944-457734C67894}"/>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20F71F44-256F-AC49-CE68-C3427C29DB0A}"/>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19</a:t>
            </a:fld>
            <a:endParaRPr lang="en-US" altLang="en-US">
              <a:solidFill>
                <a:prstClr val="black">
                  <a:tint val="95000"/>
                </a:prst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Mortgage Types and Borrower Decisions: Overview</a:t>
            </a:r>
          </a:p>
        </p:txBody>
      </p:sp>
      <p:sp>
        <p:nvSpPr>
          <p:cNvPr id="3" name="Content Placeholder 2"/>
          <p:cNvSpPr>
            <a:spLocks noGrp="1"/>
          </p:cNvSpPr>
          <p:nvPr>
            <p:ph idx="1"/>
          </p:nvPr>
        </p:nvSpPr>
        <p:spPr>
          <a:xfrm>
            <a:off x="457200" y="1524000"/>
            <a:ext cx="8229600" cy="5227319"/>
          </a:xfrm>
        </p:spPr>
        <p:txBody>
          <a:bodyPr>
            <a:normAutofit fontScale="92500" lnSpcReduction="20000"/>
          </a:bodyPr>
          <a:lstStyle/>
          <a:p>
            <a:pPr marL="438150" indent="-319088"/>
            <a:r>
              <a:rPr lang="en-US" sz="3000" dirty="0"/>
              <a:t>Role of the secondary market</a:t>
            </a:r>
          </a:p>
          <a:p>
            <a:r>
              <a:rPr lang="en-US" sz="3000" dirty="0"/>
              <a:t>Mortgage types</a:t>
            </a:r>
          </a:p>
          <a:p>
            <a:pPr lvl="1"/>
            <a:r>
              <a:rPr lang="en-US" sz="2600" dirty="0"/>
              <a:t>Conventional mortgages</a:t>
            </a:r>
          </a:p>
          <a:p>
            <a:pPr lvl="1"/>
            <a:r>
              <a:rPr lang="en-US" sz="2600" dirty="0"/>
              <a:t>FHA mortgages</a:t>
            </a:r>
          </a:p>
          <a:p>
            <a:pPr lvl="1"/>
            <a:r>
              <a:rPr lang="en-US" sz="2600" dirty="0"/>
              <a:t>VA mortgages</a:t>
            </a:r>
          </a:p>
          <a:p>
            <a:pPr lvl="1"/>
            <a:r>
              <a:rPr lang="en-US" sz="2600" dirty="0"/>
              <a:t>Home equity mortgages</a:t>
            </a:r>
          </a:p>
          <a:p>
            <a:pPr lvl="1"/>
            <a:r>
              <a:rPr lang="en-US" sz="2600" dirty="0"/>
              <a:t>Other</a:t>
            </a:r>
          </a:p>
          <a:p>
            <a:r>
              <a:rPr lang="en-US" sz="3000" dirty="0"/>
              <a:t>Role of mortgage insurance</a:t>
            </a:r>
          </a:p>
          <a:p>
            <a:r>
              <a:rPr lang="en-US" sz="3000" dirty="0"/>
              <a:t>Mortgage decisions</a:t>
            </a:r>
          </a:p>
          <a:p>
            <a:pPr lvl="1"/>
            <a:r>
              <a:rPr lang="en-US" sz="2600" dirty="0"/>
              <a:t>Mortgage choice</a:t>
            </a:r>
          </a:p>
          <a:p>
            <a:pPr lvl="1"/>
            <a:r>
              <a:rPr lang="en-US" sz="2600" dirty="0"/>
              <a:t>Amount of mortgage (loan size)</a:t>
            </a:r>
          </a:p>
          <a:p>
            <a:pPr lvl="1"/>
            <a:r>
              <a:rPr lang="en-US" sz="2600" dirty="0"/>
              <a:t>Refinancing</a:t>
            </a:r>
          </a:p>
          <a:p>
            <a:pPr lvl="1"/>
            <a:r>
              <a:rPr lang="en-US" sz="2600" dirty="0"/>
              <a:t>Default</a:t>
            </a:r>
          </a:p>
        </p:txBody>
      </p:sp>
      <p:sp>
        <p:nvSpPr>
          <p:cNvPr id="5" name="Footer Placeholder 4">
            <a:extLst>
              <a:ext uri="{FF2B5EF4-FFF2-40B4-BE49-F238E27FC236}">
                <a16:creationId xmlns:a16="http://schemas.microsoft.com/office/drawing/2014/main" id="{52B980C6-1556-B19E-37BC-E3B6AACA36AE}"/>
              </a:ext>
            </a:extLst>
          </p:cNvPr>
          <p:cNvSpPr>
            <a:spLocks noGrp="1"/>
          </p:cNvSpPr>
          <p:nvPr>
            <p:ph type="ftr" sz="quarter" idx="11"/>
          </p:nvPr>
        </p:nvSpPr>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sp>
        <p:nvSpPr>
          <p:cNvPr id="4" name="Slide Number Placeholder 3">
            <a:extLst>
              <a:ext uri="{FF2B5EF4-FFF2-40B4-BE49-F238E27FC236}">
                <a16:creationId xmlns:a16="http://schemas.microsoft.com/office/drawing/2014/main" id="{91CCF7A0-3765-5AC3-005C-91FA6610D70E}"/>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2</a:t>
            </a:fld>
            <a:endParaRPr lang="en-US" altLang="en-US">
              <a:solidFill>
                <a:prstClr val="black">
                  <a:tint val="95000"/>
                </a:prstClr>
              </a:solidFill>
            </a:endParaRPr>
          </a:p>
        </p:txBody>
      </p:sp>
    </p:spTree>
    <p:extLst>
      <p:ext uri="{BB962C8B-B14F-4D97-AF65-F5344CB8AC3E}">
        <p14:creationId xmlns:p14="http://schemas.microsoft.com/office/powerpoint/2010/main" val="2695523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304800"/>
            <a:ext cx="8610600" cy="1216025"/>
          </a:xfrm>
        </p:spPr>
        <p:txBody>
          <a:bodyPr/>
          <a:lstStyle/>
          <a:p>
            <a:pPr eaLnBrk="1" hangingPunct="1"/>
            <a:r>
              <a:rPr lang="en-US" sz="3600"/>
              <a:t>How the Reverse Mortgage Works</a:t>
            </a:r>
          </a:p>
        </p:txBody>
      </p:sp>
      <p:sp>
        <p:nvSpPr>
          <p:cNvPr id="277507" name="Rectangle 3"/>
          <p:cNvSpPr>
            <a:spLocks noGrp="1" noChangeArrowheads="1"/>
          </p:cNvSpPr>
          <p:nvPr>
            <p:ph idx="1"/>
          </p:nvPr>
        </p:nvSpPr>
        <p:spPr>
          <a:xfrm>
            <a:off x="381000" y="1752600"/>
            <a:ext cx="8382000" cy="4625609"/>
          </a:xfrm>
        </p:spPr>
        <p:txBody>
          <a:bodyPr>
            <a:normAutofit lnSpcReduction="10000"/>
          </a:bodyPr>
          <a:lstStyle/>
          <a:p>
            <a:pPr eaLnBrk="1" hangingPunct="1">
              <a:lnSpc>
                <a:spcPct val="110000"/>
              </a:lnSpc>
            </a:pPr>
            <a:r>
              <a:rPr lang="en-US" sz="2800" dirty="0"/>
              <a:t>Monetizes home equity without needing to move</a:t>
            </a:r>
          </a:p>
          <a:p>
            <a:pPr eaLnBrk="1" hangingPunct="1">
              <a:lnSpc>
                <a:spcPct val="110000"/>
              </a:lnSpc>
            </a:pPr>
            <a:endParaRPr lang="en-US" sz="2800" dirty="0"/>
          </a:p>
          <a:p>
            <a:pPr eaLnBrk="1" hangingPunct="1">
              <a:lnSpc>
                <a:spcPct val="90000"/>
              </a:lnSpc>
            </a:pPr>
            <a:r>
              <a:rPr lang="en-US" sz="2800" dirty="0"/>
              <a:t>Requires no payment </a:t>
            </a:r>
          </a:p>
          <a:p>
            <a:pPr lvl="1" eaLnBrk="1" hangingPunct="1">
              <a:lnSpc>
                <a:spcPct val="90000"/>
              </a:lnSpc>
            </a:pPr>
            <a:r>
              <a:rPr lang="en-US" sz="2400" dirty="0"/>
              <a:t>Regular annuity disbursement</a:t>
            </a:r>
          </a:p>
          <a:p>
            <a:pPr lvl="1" eaLnBrk="1" hangingPunct="1">
              <a:lnSpc>
                <a:spcPct val="90000"/>
              </a:lnSpc>
            </a:pPr>
            <a:r>
              <a:rPr lang="en-US" sz="2400" dirty="0"/>
              <a:t>Lump sum disbursement</a:t>
            </a:r>
          </a:p>
          <a:p>
            <a:pPr lvl="1" eaLnBrk="1" hangingPunct="1">
              <a:lnSpc>
                <a:spcPct val="90000"/>
              </a:lnSpc>
            </a:pPr>
            <a:r>
              <a:rPr lang="en-US" sz="2400" dirty="0"/>
              <a:t>Credit line</a:t>
            </a:r>
          </a:p>
          <a:p>
            <a:pPr marL="457200" lvl="1" indent="0" eaLnBrk="1" hangingPunct="1">
              <a:lnSpc>
                <a:spcPct val="90000"/>
              </a:lnSpc>
              <a:buNone/>
            </a:pPr>
            <a:endParaRPr lang="en-US" sz="2400" dirty="0"/>
          </a:p>
          <a:p>
            <a:pPr eaLnBrk="1" hangingPunct="1">
              <a:lnSpc>
                <a:spcPct val="90000"/>
              </a:lnSpc>
            </a:pPr>
            <a:r>
              <a:rPr lang="en-US" sz="2800" dirty="0"/>
              <a:t>Mortality risk: Risk that loan will grow beyond value of mortgaged property</a:t>
            </a:r>
          </a:p>
          <a:p>
            <a:pPr lvl="1" eaLnBrk="1" hangingPunct="1">
              <a:lnSpc>
                <a:spcPct val="90000"/>
              </a:lnSpc>
            </a:pPr>
            <a:r>
              <a:rPr lang="en-US" sz="2400" dirty="0"/>
              <a:t>FHA’s HECM program protects the lender </a:t>
            </a:r>
          </a:p>
          <a:p>
            <a:pPr lvl="1" eaLnBrk="1" hangingPunct="1">
              <a:lnSpc>
                <a:spcPct val="90000"/>
              </a:lnSpc>
            </a:pPr>
            <a:r>
              <a:rPr lang="en-US" sz="2400" dirty="0"/>
              <a:t>No foreclosure</a:t>
            </a:r>
          </a:p>
        </p:txBody>
      </p:sp>
      <p:sp>
        <p:nvSpPr>
          <p:cNvPr id="2" name="Footer Placeholder 1">
            <a:extLst>
              <a:ext uri="{FF2B5EF4-FFF2-40B4-BE49-F238E27FC236}">
                <a16:creationId xmlns:a16="http://schemas.microsoft.com/office/drawing/2014/main" id="{99F8948B-697C-E472-5179-1AFFB0A123C9}"/>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1B3B1C77-49B2-D8ED-C07B-C77F5024B265}"/>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20</a:t>
            </a:fld>
            <a:endParaRPr lang="en-US" altLang="en-US">
              <a:solidFill>
                <a:prstClr val="black">
                  <a:tint val="95000"/>
                </a:prst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1E44-172C-C997-0653-D51B5AD782FD}"/>
              </a:ext>
            </a:extLst>
          </p:cNvPr>
          <p:cNvSpPr>
            <a:spLocks noGrp="1"/>
          </p:cNvSpPr>
          <p:nvPr>
            <p:ph type="title"/>
          </p:nvPr>
        </p:nvSpPr>
        <p:spPr/>
        <p:txBody>
          <a:bodyPr/>
          <a:lstStyle/>
          <a:p>
            <a:r>
              <a:rPr lang="en-US" dirty="0"/>
              <a:t>Mortgages</a:t>
            </a:r>
          </a:p>
        </p:txBody>
      </p:sp>
      <p:sp>
        <p:nvSpPr>
          <p:cNvPr id="3" name="Content Placeholder 2">
            <a:extLst>
              <a:ext uri="{FF2B5EF4-FFF2-40B4-BE49-F238E27FC236}">
                <a16:creationId xmlns:a16="http://schemas.microsoft.com/office/drawing/2014/main" id="{322ABAD2-5F6A-E4BC-D6E5-D86E97EA023F}"/>
              </a:ext>
            </a:extLst>
          </p:cNvPr>
          <p:cNvSpPr>
            <a:spLocks noGrp="1"/>
          </p:cNvSpPr>
          <p:nvPr>
            <p:ph idx="1"/>
          </p:nvPr>
        </p:nvSpPr>
        <p:spPr/>
        <p:txBody>
          <a:bodyPr/>
          <a:lstStyle/>
          <a:p>
            <a:r>
              <a:rPr lang="en-US" dirty="0"/>
              <a:t>Traditional mortgage</a:t>
            </a:r>
          </a:p>
          <a:p>
            <a:pPr lvl="1"/>
            <a:r>
              <a:rPr lang="en-US" dirty="0"/>
              <a:t>Building equity through amortization</a:t>
            </a:r>
          </a:p>
          <a:p>
            <a:pPr lvl="1"/>
            <a:r>
              <a:rPr lang="en-US" dirty="0"/>
              <a:t>Principal payments reduce loan balance</a:t>
            </a:r>
          </a:p>
          <a:p>
            <a:endParaRPr lang="en-US" dirty="0"/>
          </a:p>
          <a:p>
            <a:r>
              <a:rPr lang="en-US" dirty="0"/>
              <a:t>Reverse mortgage</a:t>
            </a:r>
          </a:p>
          <a:p>
            <a:pPr lvl="1"/>
            <a:r>
              <a:rPr lang="en-US" dirty="0"/>
              <a:t>Liquidating equity through regular disbursements</a:t>
            </a:r>
          </a:p>
          <a:p>
            <a:pPr lvl="1"/>
            <a:r>
              <a:rPr lang="en-US" dirty="0"/>
              <a:t>Periodic loan draws plus accruing interest increase the loan, and reduce the owner’s equity</a:t>
            </a:r>
          </a:p>
        </p:txBody>
      </p:sp>
      <p:sp>
        <p:nvSpPr>
          <p:cNvPr id="4" name="Footer Placeholder 3">
            <a:extLst>
              <a:ext uri="{FF2B5EF4-FFF2-40B4-BE49-F238E27FC236}">
                <a16:creationId xmlns:a16="http://schemas.microsoft.com/office/drawing/2014/main" id="{74BD7B2C-DAAC-8A57-1334-CD857F0F5FF1}"/>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5" name="Slide Number Placeholder 4">
            <a:extLst>
              <a:ext uri="{FF2B5EF4-FFF2-40B4-BE49-F238E27FC236}">
                <a16:creationId xmlns:a16="http://schemas.microsoft.com/office/drawing/2014/main" id="{5A439B3A-8CB6-EFE0-EE3D-7B361F33CB43}"/>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21</a:t>
            </a:fld>
            <a:endParaRPr lang="en-US" altLang="en-US">
              <a:solidFill>
                <a:prstClr val="black">
                  <a:tint val="95000"/>
                </a:prstClr>
              </a:solidFill>
            </a:endParaRPr>
          </a:p>
        </p:txBody>
      </p:sp>
    </p:spTree>
    <p:extLst>
      <p:ext uri="{BB962C8B-B14F-4D97-AF65-F5344CB8AC3E}">
        <p14:creationId xmlns:p14="http://schemas.microsoft.com/office/powerpoint/2010/main" val="2802745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Reverse (HECM) Loans Insured by FHA</a:t>
            </a:r>
          </a:p>
        </p:txBody>
      </p:sp>
      <p:sp>
        <p:nvSpPr>
          <p:cNvPr id="4" name="Footer Placeholder 3">
            <a:extLst>
              <a:ext uri="{FF2B5EF4-FFF2-40B4-BE49-F238E27FC236}">
                <a16:creationId xmlns:a16="http://schemas.microsoft.com/office/drawing/2014/main" id="{D78B4635-8645-A7BA-B63A-A3DC624104DB}"/>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pic>
        <p:nvPicPr>
          <p:cNvPr id="7" name="Picture 6">
            <a:extLst>
              <a:ext uri="{FF2B5EF4-FFF2-40B4-BE49-F238E27FC236}">
                <a16:creationId xmlns:a16="http://schemas.microsoft.com/office/drawing/2014/main" id="{8CEFDDF3-6669-7C17-A0DA-5A28436D56C7}"/>
              </a:ext>
            </a:extLst>
          </p:cNvPr>
          <p:cNvPicPr>
            <a:picLocks noChangeAspect="1"/>
          </p:cNvPicPr>
          <p:nvPr/>
        </p:nvPicPr>
        <p:blipFill>
          <a:blip r:embed="rId3"/>
          <a:stretch>
            <a:fillRect/>
          </a:stretch>
        </p:blipFill>
        <p:spPr>
          <a:xfrm>
            <a:off x="324853" y="2057400"/>
            <a:ext cx="8498305" cy="3452697"/>
          </a:xfrm>
          <a:prstGeom prst="rect">
            <a:avLst/>
          </a:prstGeom>
        </p:spPr>
      </p:pic>
      <p:sp>
        <p:nvSpPr>
          <p:cNvPr id="3" name="Slide Number Placeholder 2">
            <a:extLst>
              <a:ext uri="{FF2B5EF4-FFF2-40B4-BE49-F238E27FC236}">
                <a16:creationId xmlns:a16="http://schemas.microsoft.com/office/drawing/2014/main" id="{DE9731E3-24B3-2ED3-B30F-558DDFC7AC30}"/>
              </a:ext>
            </a:extLst>
          </p:cNvPr>
          <p:cNvSpPr>
            <a:spLocks noGrp="1"/>
          </p:cNvSpPr>
          <p:nvPr>
            <p:ph type="sldNum" sz="quarter" idx="12"/>
          </p:nvPr>
        </p:nvSpPr>
        <p:spPr/>
        <p:txBody>
          <a:bodyPr/>
          <a:lstStyle/>
          <a:p>
            <a:fld id="{C8636846-6EF5-48D3-ACE1-8C09D6A31DEF}" type="slidenum">
              <a:rPr lang="en-US" altLang="en-US" smtClean="0">
                <a:solidFill>
                  <a:prstClr val="black">
                    <a:tint val="95000"/>
                  </a:prstClr>
                </a:solidFill>
              </a:rPr>
              <a:pPr/>
              <a:t>22</a:t>
            </a:fld>
            <a:endParaRPr lang="en-US" altLang="en-US">
              <a:solidFill>
                <a:prstClr val="black">
                  <a:tint val="95000"/>
                </a:prstClr>
              </a:solidFill>
            </a:endParaRPr>
          </a:p>
        </p:txBody>
      </p:sp>
    </p:spTree>
    <p:extLst>
      <p:ext uri="{BB962C8B-B14F-4D97-AF65-F5344CB8AC3E}">
        <p14:creationId xmlns:p14="http://schemas.microsoft.com/office/powerpoint/2010/main" val="4110623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3600" dirty="0"/>
              <a:t>Recent Home Mortgage Forms:</a:t>
            </a:r>
            <a:br>
              <a:rPr lang="en-US" sz="3600" dirty="0"/>
            </a:br>
            <a:r>
              <a:rPr lang="en-US" sz="3600" dirty="0"/>
              <a:t>Interest-only</a:t>
            </a:r>
          </a:p>
        </p:txBody>
      </p:sp>
      <p:sp>
        <p:nvSpPr>
          <p:cNvPr id="55299" name="Rectangle 3"/>
          <p:cNvSpPr>
            <a:spLocks noGrp="1" noChangeArrowheads="1"/>
          </p:cNvSpPr>
          <p:nvPr>
            <p:ph idx="1"/>
          </p:nvPr>
        </p:nvSpPr>
        <p:spPr>
          <a:xfrm>
            <a:off x="449179" y="1680410"/>
            <a:ext cx="8001000" cy="4800600"/>
          </a:xfrm>
        </p:spPr>
        <p:txBody>
          <a:bodyPr/>
          <a:lstStyle/>
          <a:p>
            <a:pPr eaLnBrk="1" hangingPunct="1"/>
            <a:r>
              <a:rPr lang="en-US" sz="2800" dirty="0"/>
              <a:t>Interest-only Mortgage </a:t>
            </a:r>
          </a:p>
          <a:p>
            <a:pPr lvl="1" eaLnBrk="1" hangingPunct="1"/>
            <a:r>
              <a:rPr lang="en-US" sz="2400" i="1" dirty="0"/>
              <a:t>I-O with balloon</a:t>
            </a:r>
            <a:r>
              <a:rPr lang="en-US" sz="2400" dirty="0"/>
              <a:t> has interest-only payments for five to seven years, ending with a full repayment of principal.</a:t>
            </a:r>
          </a:p>
          <a:p>
            <a:pPr lvl="1" eaLnBrk="1" hangingPunct="1"/>
            <a:r>
              <a:rPr lang="en-US" sz="2400" i="1" dirty="0"/>
              <a:t>I-O amortizing</a:t>
            </a:r>
            <a:r>
              <a:rPr lang="en-US" sz="2400" dirty="0"/>
              <a:t> has interest-only payments for up to fifteen years, then converts to a fully amortizing payment for the remainder of the term.</a:t>
            </a:r>
          </a:p>
          <a:p>
            <a:pPr lvl="1" eaLnBrk="1" hangingPunct="1"/>
            <a:endParaRPr lang="en-US" sz="2400" dirty="0"/>
          </a:p>
          <a:p>
            <a:pPr lvl="1" eaLnBrk="1" hangingPunct="1"/>
            <a:r>
              <a:rPr lang="en-US" sz="2400" dirty="0"/>
              <a:t>Note: interest only loans are regularly used for commercial property, but no longer for homes.</a:t>
            </a:r>
          </a:p>
        </p:txBody>
      </p:sp>
      <p:sp>
        <p:nvSpPr>
          <p:cNvPr id="2" name="Footer Placeholder 1">
            <a:extLst>
              <a:ext uri="{FF2B5EF4-FFF2-40B4-BE49-F238E27FC236}">
                <a16:creationId xmlns:a16="http://schemas.microsoft.com/office/drawing/2014/main" id="{5BEEB6BA-1BE8-51B0-AE25-05BD95B70001}"/>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6B5CF96B-66AB-F8EF-99A4-DBFE4F70F592}"/>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23</a:t>
            </a:fld>
            <a:endParaRPr lang="en-US" altLang="en-US">
              <a:solidFill>
                <a:prstClr val="black">
                  <a:tint val="95000"/>
                </a:prst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52400" y="155448"/>
            <a:ext cx="8915400" cy="1252728"/>
          </a:xfrm>
        </p:spPr>
        <p:txBody>
          <a:bodyPr/>
          <a:lstStyle/>
          <a:p>
            <a:pPr eaLnBrk="1" hangingPunct="1"/>
            <a:r>
              <a:rPr lang="en-US" sz="3600" dirty="0"/>
              <a:t>Recent Home Mortgage Forms: </a:t>
            </a:r>
            <a:br>
              <a:rPr lang="en-US" sz="3600" dirty="0"/>
            </a:br>
            <a:r>
              <a:rPr lang="en-US" sz="3600" dirty="0"/>
              <a:t>Hybrid ARM</a:t>
            </a:r>
          </a:p>
        </p:txBody>
      </p:sp>
      <p:sp>
        <p:nvSpPr>
          <p:cNvPr id="57347" name="Rectangle 3"/>
          <p:cNvSpPr>
            <a:spLocks noGrp="1" noChangeArrowheads="1"/>
          </p:cNvSpPr>
          <p:nvPr>
            <p:ph idx="1"/>
          </p:nvPr>
        </p:nvSpPr>
        <p:spPr>
          <a:xfrm>
            <a:off x="457200" y="1581110"/>
            <a:ext cx="8077200" cy="5105400"/>
          </a:xfrm>
        </p:spPr>
        <p:txBody>
          <a:bodyPr>
            <a:normAutofit/>
          </a:bodyPr>
          <a:lstStyle/>
          <a:p>
            <a:pPr>
              <a:lnSpc>
                <a:spcPct val="150000"/>
              </a:lnSpc>
            </a:pPr>
            <a:r>
              <a:rPr lang="en-US" sz="2800" dirty="0"/>
              <a:t>Interest rate fixed for some years, then adjustable</a:t>
            </a:r>
          </a:p>
          <a:p>
            <a:pPr>
              <a:lnSpc>
                <a:spcPct val="150000"/>
              </a:lnSpc>
            </a:pPr>
            <a:r>
              <a:rPr lang="en-US" sz="2800" dirty="0"/>
              <a:t>Payment is set to be fully amortizing</a:t>
            </a:r>
          </a:p>
          <a:p>
            <a:pPr>
              <a:lnSpc>
                <a:spcPct val="150000"/>
              </a:lnSpc>
            </a:pPr>
            <a:r>
              <a:rPr lang="en-US" sz="2800" dirty="0"/>
              <a:t>Fixed rate period ranges from two to ten years</a:t>
            </a:r>
          </a:p>
          <a:p>
            <a:pPr>
              <a:lnSpc>
                <a:spcPct val="150000"/>
              </a:lnSpc>
            </a:pPr>
            <a:r>
              <a:rPr lang="en-US" sz="2800" dirty="0"/>
              <a:t>Fixed rate is higher as its term is longer</a:t>
            </a:r>
          </a:p>
          <a:p>
            <a:pPr>
              <a:lnSpc>
                <a:spcPct val="150000"/>
              </a:lnSpc>
            </a:pPr>
            <a:endParaRPr lang="en-US" sz="2800" dirty="0"/>
          </a:p>
        </p:txBody>
      </p:sp>
      <p:sp>
        <p:nvSpPr>
          <p:cNvPr id="2" name="Footer Placeholder 1">
            <a:extLst>
              <a:ext uri="{FF2B5EF4-FFF2-40B4-BE49-F238E27FC236}">
                <a16:creationId xmlns:a16="http://schemas.microsoft.com/office/drawing/2014/main" id="{A64C9630-BE1B-1A0B-51D3-17C6CA4DBD02}"/>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6FCE581A-DAA9-4A50-00C7-04076853F68E}"/>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24</a:t>
            </a:fld>
            <a:endParaRPr lang="en-US" altLang="en-US">
              <a:solidFill>
                <a:prstClr val="black">
                  <a:tint val="95000"/>
                </a:prstClr>
              </a:solidFill>
            </a:endParaRPr>
          </a:p>
        </p:txBody>
      </p:sp>
    </p:spTree>
    <p:extLst>
      <p:ext uri="{BB962C8B-B14F-4D97-AF65-F5344CB8AC3E}">
        <p14:creationId xmlns:p14="http://schemas.microsoft.com/office/powerpoint/2010/main" val="3301675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52400" y="155448"/>
            <a:ext cx="8785860" cy="1252728"/>
          </a:xfrm>
        </p:spPr>
        <p:txBody>
          <a:bodyPr/>
          <a:lstStyle/>
          <a:p>
            <a:pPr eaLnBrk="1" hangingPunct="1"/>
            <a:r>
              <a:rPr lang="en-US" sz="3600" dirty="0"/>
              <a:t>Recent Home Mortgage Forms: </a:t>
            </a:r>
            <a:br>
              <a:rPr lang="en-US" sz="3600" dirty="0"/>
            </a:br>
            <a:r>
              <a:rPr lang="en-US" sz="3600" dirty="0"/>
              <a:t>Hybrid ARM – continued</a:t>
            </a:r>
          </a:p>
        </p:txBody>
      </p:sp>
      <p:sp>
        <p:nvSpPr>
          <p:cNvPr id="57347" name="Rectangle 3"/>
          <p:cNvSpPr>
            <a:spLocks noGrp="1" noChangeArrowheads="1"/>
          </p:cNvSpPr>
          <p:nvPr>
            <p:ph idx="1"/>
          </p:nvPr>
        </p:nvSpPr>
        <p:spPr>
          <a:xfrm>
            <a:off x="609600" y="1524000"/>
            <a:ext cx="7924800" cy="5105400"/>
          </a:xfrm>
        </p:spPr>
        <p:txBody>
          <a:bodyPr>
            <a:normAutofit/>
          </a:bodyPr>
          <a:lstStyle/>
          <a:p>
            <a:pPr eaLnBrk="1" hangingPunct="1">
              <a:lnSpc>
                <a:spcPct val="150000"/>
              </a:lnSpc>
            </a:pPr>
            <a:r>
              <a:rPr lang="en-US" sz="2800" dirty="0"/>
              <a:t>Inherently superior design:</a:t>
            </a:r>
          </a:p>
          <a:p>
            <a:pPr lvl="2">
              <a:lnSpc>
                <a:spcPct val="150000"/>
              </a:lnSpc>
            </a:pPr>
            <a:r>
              <a:rPr lang="en-US" sz="2000" dirty="0"/>
              <a:t>Blends borrower’s need for predictable payments with lender’s need for market interest rate.</a:t>
            </a:r>
          </a:p>
          <a:p>
            <a:pPr lvl="2">
              <a:lnSpc>
                <a:spcPct val="150000"/>
              </a:lnSpc>
            </a:pPr>
            <a:r>
              <a:rPr lang="en-US" sz="2000" dirty="0"/>
              <a:t>Allows a rate between fixed and ARM rate.</a:t>
            </a:r>
          </a:p>
          <a:p>
            <a:pPr lvl="1" eaLnBrk="1" hangingPunct="1"/>
            <a:r>
              <a:rPr lang="en-US" sz="2400" dirty="0"/>
              <a:t>Became infamous in sub-prime lending due to abuses</a:t>
            </a:r>
          </a:p>
          <a:p>
            <a:pPr lvl="1" eaLnBrk="1" hangingPunct="1"/>
            <a:r>
              <a:rPr lang="en-US" dirty="0"/>
              <a:t>Rapidly recovered due to “Dodd-Frank” Act of 2010</a:t>
            </a:r>
            <a:endParaRPr lang="en-US" sz="2400" dirty="0"/>
          </a:p>
          <a:p>
            <a:pPr lvl="1">
              <a:lnSpc>
                <a:spcPct val="150000"/>
              </a:lnSpc>
            </a:pPr>
            <a:r>
              <a:rPr lang="en-US" dirty="0"/>
              <a:t>5-year version now </a:t>
            </a:r>
            <a:r>
              <a:rPr lang="en-US" b="1" dirty="0"/>
              <a:t>dominates ARM lending</a:t>
            </a:r>
            <a:r>
              <a:rPr lang="en-US" dirty="0"/>
              <a:t>.</a:t>
            </a:r>
          </a:p>
          <a:p>
            <a:pPr lvl="1" eaLnBrk="1" hangingPunct="1"/>
            <a:endParaRPr lang="en-US" sz="2400" b="1" dirty="0"/>
          </a:p>
        </p:txBody>
      </p:sp>
      <p:sp>
        <p:nvSpPr>
          <p:cNvPr id="2" name="Footer Placeholder 1">
            <a:extLst>
              <a:ext uri="{FF2B5EF4-FFF2-40B4-BE49-F238E27FC236}">
                <a16:creationId xmlns:a16="http://schemas.microsoft.com/office/drawing/2014/main" id="{6FF2222E-F5AA-4833-7555-487FFF6595B1}"/>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D8D5EB66-8D6A-50C0-9572-A3C84AD9EF90}"/>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25</a:t>
            </a:fld>
            <a:endParaRPr lang="en-US" altLang="en-US">
              <a:solidFill>
                <a:prstClr val="black">
                  <a:tint val="95000"/>
                </a:prst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3600" dirty="0"/>
              <a:t>Recent Home Mortgage Forms:</a:t>
            </a:r>
            <a:br>
              <a:rPr lang="en-US" sz="3600" dirty="0"/>
            </a:br>
            <a:r>
              <a:rPr lang="en-US" sz="3600" dirty="0"/>
              <a:t>Options ARM Loan</a:t>
            </a:r>
          </a:p>
        </p:txBody>
      </p:sp>
      <p:sp>
        <p:nvSpPr>
          <p:cNvPr id="59395" name="Rectangle 3"/>
          <p:cNvSpPr>
            <a:spLocks noGrp="1" noChangeArrowheads="1"/>
          </p:cNvSpPr>
          <p:nvPr>
            <p:ph idx="1"/>
          </p:nvPr>
        </p:nvSpPr>
        <p:spPr>
          <a:xfrm>
            <a:off x="341728" y="1444752"/>
            <a:ext cx="8229600" cy="5257800"/>
          </a:xfrm>
        </p:spPr>
        <p:txBody>
          <a:bodyPr>
            <a:normAutofit/>
          </a:bodyPr>
          <a:lstStyle/>
          <a:p>
            <a:pPr>
              <a:lnSpc>
                <a:spcPct val="80000"/>
              </a:lnSpc>
            </a:pPr>
            <a:r>
              <a:rPr lang="en-US" dirty="0"/>
              <a:t>Borrower selects from three types of payments:  </a:t>
            </a:r>
          </a:p>
          <a:p>
            <a:pPr lvl="1">
              <a:lnSpc>
                <a:spcPct val="80000"/>
              </a:lnSpc>
            </a:pPr>
            <a:r>
              <a:rPr lang="en-US" dirty="0"/>
              <a:t>Fully amortizing </a:t>
            </a:r>
          </a:p>
          <a:p>
            <a:pPr lvl="1">
              <a:lnSpc>
                <a:spcPct val="80000"/>
              </a:lnSpc>
            </a:pPr>
            <a:r>
              <a:rPr lang="en-US" dirty="0"/>
              <a:t>Interest-only </a:t>
            </a:r>
          </a:p>
          <a:p>
            <a:pPr lvl="1">
              <a:lnSpc>
                <a:spcPct val="80000"/>
              </a:lnSpc>
            </a:pPr>
            <a:r>
              <a:rPr lang="en-US" dirty="0"/>
              <a:t>Minimum – payment too small to cover interest charges</a:t>
            </a:r>
          </a:p>
          <a:p>
            <a:pPr lvl="2">
              <a:lnSpc>
                <a:spcPct val="80000"/>
              </a:lnSpc>
            </a:pPr>
            <a:endParaRPr lang="en-US" dirty="0"/>
          </a:p>
          <a:p>
            <a:pPr>
              <a:lnSpc>
                <a:spcPct val="80000"/>
              </a:lnSpc>
            </a:pPr>
            <a:r>
              <a:rPr lang="en-US" dirty="0"/>
              <a:t>With the minimum payment, balance grows</a:t>
            </a:r>
          </a:p>
          <a:p>
            <a:pPr>
              <a:lnSpc>
                <a:spcPct val="80000"/>
              </a:lnSpc>
            </a:pPr>
            <a:endParaRPr lang="en-US" dirty="0"/>
          </a:p>
          <a:p>
            <a:pPr>
              <a:lnSpc>
                <a:spcPct val="80000"/>
              </a:lnSpc>
            </a:pPr>
            <a:r>
              <a:rPr lang="en-US" dirty="0"/>
              <a:t>Most borrowers chose the minimum payment</a:t>
            </a:r>
          </a:p>
          <a:p>
            <a:pPr marL="118872" indent="0">
              <a:lnSpc>
                <a:spcPct val="80000"/>
              </a:lnSpc>
              <a:buNone/>
            </a:pPr>
            <a:endParaRPr lang="en-US" dirty="0"/>
          </a:p>
          <a:p>
            <a:pPr>
              <a:lnSpc>
                <a:spcPct val="80000"/>
              </a:lnSpc>
            </a:pPr>
            <a:r>
              <a:rPr lang="en-US" dirty="0"/>
              <a:t>By 5 years, payment is recast to amortize loan in remaining term.</a:t>
            </a:r>
          </a:p>
          <a:p>
            <a:pPr>
              <a:lnSpc>
                <a:spcPct val="80000"/>
              </a:lnSpc>
            </a:pPr>
            <a:endParaRPr lang="en-US" dirty="0"/>
          </a:p>
          <a:p>
            <a:pPr>
              <a:lnSpc>
                <a:spcPct val="80000"/>
              </a:lnSpc>
            </a:pPr>
            <a:r>
              <a:rPr lang="en-US" dirty="0"/>
              <a:t>Result often was insurmountable payment shock</a:t>
            </a:r>
          </a:p>
          <a:p>
            <a:pPr>
              <a:lnSpc>
                <a:spcPct val="80000"/>
              </a:lnSpc>
            </a:pPr>
            <a:endParaRPr lang="en-US" dirty="0"/>
          </a:p>
          <a:p>
            <a:pPr lvl="1" eaLnBrk="1" hangingPunct="1">
              <a:lnSpc>
                <a:spcPct val="80000"/>
              </a:lnSpc>
            </a:pPr>
            <a:endParaRPr lang="en-US" sz="2400" dirty="0"/>
          </a:p>
        </p:txBody>
      </p:sp>
      <p:sp>
        <p:nvSpPr>
          <p:cNvPr id="2" name="Footer Placeholder 1">
            <a:extLst>
              <a:ext uri="{FF2B5EF4-FFF2-40B4-BE49-F238E27FC236}">
                <a16:creationId xmlns:a16="http://schemas.microsoft.com/office/drawing/2014/main" id="{EE31BB0E-98B4-0CE7-3AE1-7DD483BAAEA1}"/>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B8B8B62B-AECB-F218-0648-5DB85054B6DE}"/>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26</a:t>
            </a:fld>
            <a:endParaRPr lang="en-US" altLang="en-US">
              <a:solidFill>
                <a:prstClr val="black">
                  <a:tint val="95000"/>
                </a:prst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sz="3600" dirty="0"/>
              <a:t>Subprime Loans – What are they?</a:t>
            </a:r>
          </a:p>
        </p:txBody>
      </p:sp>
      <p:sp>
        <p:nvSpPr>
          <p:cNvPr id="69634" name="Content Placeholder 2"/>
          <p:cNvSpPr>
            <a:spLocks noGrp="1"/>
          </p:cNvSpPr>
          <p:nvPr>
            <p:ph idx="1"/>
          </p:nvPr>
        </p:nvSpPr>
        <p:spPr>
          <a:xfrm>
            <a:off x="457200" y="1524000"/>
            <a:ext cx="8229600" cy="5029200"/>
          </a:xfrm>
        </p:spPr>
        <p:txBody>
          <a:bodyPr>
            <a:normAutofit fontScale="92500" lnSpcReduction="20000"/>
          </a:bodyPr>
          <a:lstStyle/>
          <a:p>
            <a:pPr eaLnBrk="1" hangingPunct="1">
              <a:lnSpc>
                <a:spcPct val="120000"/>
              </a:lnSpc>
            </a:pPr>
            <a:r>
              <a:rPr lang="en-US" sz="3000" dirty="0"/>
              <a:t>Not a unique design, but a high-risk use</a:t>
            </a:r>
          </a:p>
          <a:p>
            <a:pPr eaLnBrk="1" hangingPunct="1">
              <a:lnSpc>
                <a:spcPct val="120000"/>
              </a:lnSpc>
            </a:pPr>
            <a:r>
              <a:rPr lang="en-US" sz="3000" dirty="0"/>
              <a:t>Mostly 2-28 hybrid, I-O, or option ARM</a:t>
            </a:r>
          </a:p>
          <a:p>
            <a:pPr eaLnBrk="1" hangingPunct="1">
              <a:lnSpc>
                <a:spcPct val="120000"/>
              </a:lnSpc>
            </a:pPr>
            <a:r>
              <a:rPr lang="en-US" sz="3000" dirty="0"/>
              <a:t>Almost all were adjustable rate</a:t>
            </a:r>
          </a:p>
          <a:p>
            <a:r>
              <a:rPr lang="en-US" sz="3000" dirty="0"/>
              <a:t>Wide-spread abandonment of proper underwriting</a:t>
            </a:r>
          </a:p>
          <a:p>
            <a:pPr>
              <a:lnSpc>
                <a:spcPct val="120000"/>
              </a:lnSpc>
            </a:pPr>
            <a:r>
              <a:rPr lang="en-US" sz="3000" dirty="0"/>
              <a:t>Started at very high loan-to-value ratio</a:t>
            </a:r>
          </a:p>
          <a:p>
            <a:pPr eaLnBrk="1" hangingPunct="1">
              <a:lnSpc>
                <a:spcPct val="120000"/>
              </a:lnSpc>
            </a:pPr>
            <a:r>
              <a:rPr lang="en-US" sz="3000" dirty="0"/>
              <a:t>Low initial payment, large negative amortization</a:t>
            </a:r>
          </a:p>
          <a:p>
            <a:pPr eaLnBrk="1" hangingPunct="1">
              <a:lnSpc>
                <a:spcPct val="120000"/>
              </a:lnSpc>
            </a:pPr>
            <a:r>
              <a:rPr lang="en-US" sz="3000" dirty="0"/>
              <a:t>Eventual payment adjustment was extreme</a:t>
            </a:r>
          </a:p>
          <a:p>
            <a:pPr eaLnBrk="1" hangingPunct="1">
              <a:lnSpc>
                <a:spcPct val="120000"/>
              </a:lnSpc>
            </a:pPr>
            <a:r>
              <a:rPr lang="en-US" sz="3000" dirty="0"/>
              <a:t>Payment shock left choice of refinancing or default</a:t>
            </a:r>
          </a:p>
          <a:p>
            <a:pPr eaLnBrk="1" hangingPunct="1"/>
            <a:endParaRPr lang="en-US" sz="2800" dirty="0"/>
          </a:p>
          <a:p>
            <a:pPr lvl="1" eaLnBrk="1" hangingPunct="1"/>
            <a:endParaRPr lang="en-US" dirty="0"/>
          </a:p>
          <a:p>
            <a:pPr lvl="1" eaLnBrk="1" hangingPunct="1"/>
            <a:endParaRPr lang="en-US" dirty="0"/>
          </a:p>
        </p:txBody>
      </p:sp>
      <p:sp>
        <p:nvSpPr>
          <p:cNvPr id="2" name="Footer Placeholder 1">
            <a:extLst>
              <a:ext uri="{FF2B5EF4-FFF2-40B4-BE49-F238E27FC236}">
                <a16:creationId xmlns:a16="http://schemas.microsoft.com/office/drawing/2014/main" id="{8390684B-B5BB-EB1D-A34B-B8FD0380D354}"/>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AAD4B962-FA39-CF1E-61F2-77A0F722058B}"/>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27</a:t>
            </a:fld>
            <a:endParaRPr lang="en-US" altLang="en-US">
              <a:solidFill>
                <a:prstClr val="black">
                  <a:tint val="95000"/>
                </a:prst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sz="3600"/>
              <a:t>Alt-A Loans</a:t>
            </a:r>
          </a:p>
        </p:txBody>
      </p:sp>
      <p:sp>
        <p:nvSpPr>
          <p:cNvPr id="71682" name="Content Placeholder 2"/>
          <p:cNvSpPr>
            <a:spLocks noGrp="1"/>
          </p:cNvSpPr>
          <p:nvPr>
            <p:ph idx="1"/>
          </p:nvPr>
        </p:nvSpPr>
        <p:spPr/>
        <p:txBody>
          <a:bodyPr>
            <a:normAutofit/>
          </a:bodyPr>
          <a:lstStyle/>
          <a:p>
            <a:pPr eaLnBrk="1" hangingPunct="1">
              <a:lnSpc>
                <a:spcPct val="110000"/>
              </a:lnSpc>
            </a:pPr>
            <a:r>
              <a:rPr lang="en-US" sz="2800" dirty="0"/>
              <a:t>More “standard” in type than sub-prime</a:t>
            </a:r>
          </a:p>
          <a:p>
            <a:pPr eaLnBrk="1" hangingPunct="1">
              <a:lnSpc>
                <a:spcPct val="110000"/>
              </a:lnSpc>
            </a:pPr>
            <a:r>
              <a:rPr lang="en-US" sz="2800" dirty="0"/>
              <a:t>Usually relaxed one standard loan underwriting requirement:</a:t>
            </a:r>
          </a:p>
          <a:p>
            <a:pPr lvl="1" eaLnBrk="1" hangingPunct="1">
              <a:lnSpc>
                <a:spcPct val="110000"/>
              </a:lnSpc>
            </a:pPr>
            <a:r>
              <a:rPr lang="en-US" sz="2400" dirty="0"/>
              <a:t>Low or no cash down payment</a:t>
            </a:r>
          </a:p>
          <a:p>
            <a:pPr lvl="1" eaLnBrk="1" hangingPunct="1">
              <a:lnSpc>
                <a:spcPct val="110000"/>
              </a:lnSpc>
            </a:pPr>
            <a:r>
              <a:rPr lang="en-US" sz="2400" dirty="0"/>
              <a:t>Weak credit score</a:t>
            </a:r>
          </a:p>
          <a:p>
            <a:pPr lvl="1" eaLnBrk="1" hangingPunct="1">
              <a:lnSpc>
                <a:spcPct val="110000"/>
              </a:lnSpc>
            </a:pPr>
            <a:r>
              <a:rPr lang="en-US" sz="2400" dirty="0"/>
              <a:t>No documentation of borrower’s finances</a:t>
            </a:r>
          </a:p>
          <a:p>
            <a:pPr lvl="1" eaLnBrk="1" hangingPunct="1">
              <a:lnSpc>
                <a:spcPct val="110000"/>
              </a:lnSpc>
            </a:pPr>
            <a:r>
              <a:rPr lang="en-US" dirty="0"/>
              <a:t>Widespread abandonment of standard underwriting</a:t>
            </a:r>
            <a:endParaRPr lang="en-US" sz="2400" dirty="0"/>
          </a:p>
          <a:p>
            <a:pPr eaLnBrk="1" hangingPunct="1">
              <a:lnSpc>
                <a:spcPct val="110000"/>
              </a:lnSpc>
            </a:pPr>
            <a:r>
              <a:rPr lang="en-US" sz="2800" dirty="0"/>
              <a:t>Majority were “no-doc” or “low-doc” loans</a:t>
            </a:r>
          </a:p>
          <a:p>
            <a:pPr lvl="1" eaLnBrk="1" hangingPunct="1">
              <a:lnSpc>
                <a:spcPct val="110000"/>
              </a:lnSpc>
            </a:pPr>
            <a:r>
              <a:rPr lang="en-US" sz="2400" dirty="0"/>
              <a:t>Became known as “liar loans.”</a:t>
            </a:r>
          </a:p>
          <a:p>
            <a:pPr lvl="1" eaLnBrk="1" hangingPunct="1"/>
            <a:endParaRPr lang="en-US" sz="2400" dirty="0"/>
          </a:p>
          <a:p>
            <a:pPr eaLnBrk="1" hangingPunct="1">
              <a:buFont typeface="Wingdings" pitchFamily="2" charset="2"/>
              <a:buNone/>
            </a:pPr>
            <a:endParaRPr lang="en-US" dirty="0"/>
          </a:p>
        </p:txBody>
      </p:sp>
      <p:sp>
        <p:nvSpPr>
          <p:cNvPr id="2" name="Footer Placeholder 1">
            <a:extLst>
              <a:ext uri="{FF2B5EF4-FFF2-40B4-BE49-F238E27FC236}">
                <a16:creationId xmlns:a16="http://schemas.microsoft.com/office/drawing/2014/main" id="{30D7E865-A152-E34B-F769-1780CCF6FF12}"/>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D57C3DC5-3EBA-618A-9D5D-88DCEE8B1A3E}"/>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28</a:t>
            </a:fld>
            <a:endParaRPr lang="en-US" altLang="en-US">
              <a:solidFill>
                <a:prstClr val="black">
                  <a:tint val="95000"/>
                </a:prst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5AA1-5A17-4AF5-9A9F-641C5AF7CC7F}"/>
              </a:ext>
            </a:extLst>
          </p:cNvPr>
          <p:cNvSpPr>
            <a:spLocks noGrp="1"/>
          </p:cNvSpPr>
          <p:nvPr>
            <p:ph type="title"/>
          </p:nvPr>
        </p:nvSpPr>
        <p:spPr/>
        <p:txBody>
          <a:bodyPr/>
          <a:lstStyle/>
          <a:p>
            <a:r>
              <a:rPr lang="en-US" dirty="0"/>
              <a:t>What are Qualified Mortgages?</a:t>
            </a:r>
          </a:p>
        </p:txBody>
      </p:sp>
      <p:sp>
        <p:nvSpPr>
          <p:cNvPr id="3" name="Content Placeholder 2">
            <a:extLst>
              <a:ext uri="{FF2B5EF4-FFF2-40B4-BE49-F238E27FC236}">
                <a16:creationId xmlns:a16="http://schemas.microsoft.com/office/drawing/2014/main" id="{669525F8-066F-43E0-838B-ABB9BAE667AD}"/>
              </a:ext>
            </a:extLst>
          </p:cNvPr>
          <p:cNvSpPr>
            <a:spLocks noGrp="1"/>
          </p:cNvSpPr>
          <p:nvPr>
            <p:ph idx="1"/>
          </p:nvPr>
        </p:nvSpPr>
        <p:spPr/>
        <p:txBody>
          <a:bodyPr>
            <a:normAutofit fontScale="92500"/>
          </a:bodyPr>
          <a:lstStyle/>
          <a:p>
            <a:r>
              <a:rPr lang="en-US" b="1" dirty="0"/>
              <a:t>Qualified Mortgages</a:t>
            </a:r>
            <a:r>
              <a:rPr lang="en-US" dirty="0"/>
              <a:t>: a class of home mortgage loans defined in the “Dodd-Frank Act” of 2010.</a:t>
            </a:r>
          </a:p>
          <a:p>
            <a:r>
              <a:rPr lang="en-US" dirty="0"/>
              <a:t>Includes roughly 85 percent of all first mortgage home loans.</a:t>
            </a:r>
          </a:p>
          <a:p>
            <a:pPr marL="925830" lvl="1" indent="-514350">
              <a:buFont typeface="+mj-lt"/>
              <a:buAutoNum type="arabicPeriod"/>
            </a:pPr>
            <a:r>
              <a:rPr lang="en-US" dirty="0"/>
              <a:t>Any loan meeting specific “ability-to-repay” tests</a:t>
            </a:r>
          </a:p>
          <a:p>
            <a:pPr marL="925830" lvl="1" indent="-514350">
              <a:buFont typeface="+mj-lt"/>
              <a:buAutoNum type="arabicPeriod"/>
            </a:pPr>
            <a:r>
              <a:rPr lang="en-US" dirty="0"/>
              <a:t>Any conforming conventional, FHA or VA loan</a:t>
            </a:r>
          </a:p>
          <a:p>
            <a:pPr marL="925830" lvl="1" indent="-514350">
              <a:buFont typeface="+mj-lt"/>
              <a:buAutoNum type="arabicPeriod"/>
            </a:pPr>
            <a:r>
              <a:rPr lang="en-US" dirty="0"/>
              <a:t>“Small creditor,” usually rural, portfolio loans meeting the “ability-to-repay” tests</a:t>
            </a:r>
          </a:p>
          <a:p>
            <a:r>
              <a:rPr lang="en-US" dirty="0"/>
              <a:t>Classification applies to every “dwelling-secured consumer credit transaction, including vacation homes and home equity loans” except HELOCs</a:t>
            </a:r>
          </a:p>
          <a:p>
            <a:pPr lvl="1"/>
            <a:endParaRPr lang="en-US" dirty="0"/>
          </a:p>
        </p:txBody>
      </p:sp>
      <p:sp>
        <p:nvSpPr>
          <p:cNvPr id="4" name="Footer Placeholder 3">
            <a:extLst>
              <a:ext uri="{FF2B5EF4-FFF2-40B4-BE49-F238E27FC236}">
                <a16:creationId xmlns:a16="http://schemas.microsoft.com/office/drawing/2014/main" id="{E7A3BEF3-4F11-470C-B6DD-A6683B8B593C}"/>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5" name="Slide Number Placeholder 4">
            <a:extLst>
              <a:ext uri="{FF2B5EF4-FFF2-40B4-BE49-F238E27FC236}">
                <a16:creationId xmlns:a16="http://schemas.microsoft.com/office/drawing/2014/main" id="{59E0A244-4095-0510-3FCD-51826DD2AE3F}"/>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29</a:t>
            </a:fld>
            <a:endParaRPr lang="en-US" altLang="en-US">
              <a:solidFill>
                <a:prstClr val="black">
                  <a:tint val="95000"/>
                </a:prstClr>
              </a:solidFill>
            </a:endParaRPr>
          </a:p>
        </p:txBody>
      </p:sp>
    </p:spTree>
    <p:extLst>
      <p:ext uri="{BB962C8B-B14F-4D97-AF65-F5344CB8AC3E}">
        <p14:creationId xmlns:p14="http://schemas.microsoft.com/office/powerpoint/2010/main" val="427429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600"/>
              <a:t>Primary Mortgage Market</a:t>
            </a:r>
          </a:p>
        </p:txBody>
      </p:sp>
      <p:sp>
        <p:nvSpPr>
          <p:cNvPr id="263171" name="Rectangle 3"/>
          <p:cNvSpPr>
            <a:spLocks noGrp="1" noChangeArrowheads="1"/>
          </p:cNvSpPr>
          <p:nvPr>
            <p:ph idx="1"/>
          </p:nvPr>
        </p:nvSpPr>
        <p:spPr/>
        <p:txBody>
          <a:bodyPr/>
          <a:lstStyle/>
          <a:p>
            <a:pPr eaLnBrk="1" hangingPunct="1"/>
            <a:r>
              <a:rPr lang="en-US" sz="2800" dirty="0"/>
              <a:t>Where loans are created (originated)</a:t>
            </a:r>
          </a:p>
          <a:p>
            <a:pPr eaLnBrk="1" hangingPunct="1"/>
            <a:r>
              <a:rPr lang="en-US" sz="2800" dirty="0"/>
              <a:t>Retail or street market</a:t>
            </a:r>
          </a:p>
          <a:p>
            <a:pPr eaLnBrk="1" hangingPunct="1"/>
            <a:r>
              <a:rPr lang="en-US" sz="2800" dirty="0"/>
              <a:t>Players</a:t>
            </a:r>
            <a:r>
              <a:rPr lang="en-US" sz="3400" dirty="0"/>
              <a:t> </a:t>
            </a:r>
          </a:p>
          <a:p>
            <a:pPr lvl="1" eaLnBrk="1" hangingPunct="1"/>
            <a:r>
              <a:rPr lang="en-US" sz="2400" dirty="0"/>
              <a:t>Mortgage bankers</a:t>
            </a:r>
          </a:p>
          <a:p>
            <a:pPr lvl="1" eaLnBrk="1" hangingPunct="1"/>
            <a:r>
              <a:rPr lang="en-US" sz="2400" dirty="0"/>
              <a:t>Mortgage brokers</a:t>
            </a:r>
          </a:p>
          <a:p>
            <a:pPr lvl="1" eaLnBrk="1" hangingPunct="1"/>
            <a:r>
              <a:rPr lang="en-US" sz="2400" dirty="0"/>
              <a:t>Banks</a:t>
            </a:r>
          </a:p>
          <a:p>
            <a:pPr lvl="1" eaLnBrk="1" hangingPunct="1"/>
            <a:r>
              <a:rPr lang="en-US" sz="2400" dirty="0"/>
              <a:t>Thrifts</a:t>
            </a:r>
          </a:p>
          <a:p>
            <a:pPr lvl="1" eaLnBrk="1" hangingPunct="1"/>
            <a:r>
              <a:rPr lang="en-US" sz="2400" dirty="0"/>
              <a:t>On-line lenders (Quicken, </a:t>
            </a:r>
            <a:r>
              <a:rPr lang="en-US" sz="2400" dirty="0" err="1"/>
              <a:t>Lendingtree</a:t>
            </a:r>
            <a:r>
              <a:rPr lang="en-US" sz="2400" dirty="0"/>
              <a:t>, etc.)</a:t>
            </a:r>
          </a:p>
        </p:txBody>
      </p:sp>
      <p:sp>
        <p:nvSpPr>
          <p:cNvPr id="2" name="Footer Placeholder 1">
            <a:extLst>
              <a:ext uri="{FF2B5EF4-FFF2-40B4-BE49-F238E27FC236}">
                <a16:creationId xmlns:a16="http://schemas.microsoft.com/office/drawing/2014/main" id="{70A0B376-8062-3A17-A5C6-BCD3FD47B15B}"/>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FB9FA472-5966-285F-543D-D8458DEFB2D7}"/>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3</a:t>
            </a:fld>
            <a:endParaRPr lang="en-US" altLang="en-US">
              <a:solidFill>
                <a:prstClr val="black">
                  <a:tint val="95000"/>
                </a:prstClr>
              </a:solidFill>
            </a:endParaRPr>
          </a:p>
        </p:txBody>
      </p:sp>
    </p:spTree>
    <p:extLst>
      <p:ext uri="{BB962C8B-B14F-4D97-AF65-F5344CB8AC3E}">
        <p14:creationId xmlns:p14="http://schemas.microsoft.com/office/powerpoint/2010/main" val="1336170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AA1D3-661F-47AD-A497-B18E78574F75}"/>
              </a:ext>
            </a:extLst>
          </p:cNvPr>
          <p:cNvSpPr>
            <a:spLocks noGrp="1"/>
          </p:cNvSpPr>
          <p:nvPr>
            <p:ph type="title"/>
          </p:nvPr>
        </p:nvSpPr>
        <p:spPr>
          <a:xfrm>
            <a:off x="457200" y="155448"/>
            <a:ext cx="8458200" cy="1252728"/>
          </a:xfrm>
        </p:spPr>
        <p:txBody>
          <a:bodyPr/>
          <a:lstStyle/>
          <a:p>
            <a:r>
              <a:rPr lang="en-US" dirty="0"/>
              <a:t>What Makes a Qualified Mortgage?</a:t>
            </a:r>
          </a:p>
        </p:txBody>
      </p:sp>
      <p:sp>
        <p:nvSpPr>
          <p:cNvPr id="3" name="Content Placeholder 2">
            <a:extLst>
              <a:ext uri="{FF2B5EF4-FFF2-40B4-BE49-F238E27FC236}">
                <a16:creationId xmlns:a16="http://schemas.microsoft.com/office/drawing/2014/main" id="{D0D6EA26-A99C-44E1-B951-B888D6E3EB40}"/>
              </a:ext>
            </a:extLst>
          </p:cNvPr>
          <p:cNvSpPr>
            <a:spLocks noGrp="1"/>
          </p:cNvSpPr>
          <p:nvPr>
            <p:ph idx="1"/>
          </p:nvPr>
        </p:nvSpPr>
        <p:spPr/>
        <p:txBody>
          <a:bodyPr/>
          <a:lstStyle/>
          <a:p>
            <a:r>
              <a:rPr lang="en-US" dirty="0"/>
              <a:t>Ability-to-repay standards</a:t>
            </a:r>
          </a:p>
          <a:p>
            <a:pPr lvl="1"/>
            <a:r>
              <a:rPr lang="en-US" dirty="0"/>
              <a:t>Fully amortizing loan (generally)</a:t>
            </a:r>
          </a:p>
          <a:p>
            <a:pPr lvl="1"/>
            <a:r>
              <a:rPr lang="en-US" dirty="0"/>
              <a:t>Maximum 30-year maturity</a:t>
            </a:r>
          </a:p>
          <a:p>
            <a:pPr lvl="1"/>
            <a:r>
              <a:rPr lang="en-US" dirty="0"/>
              <a:t>Maximum fees of 3 percent</a:t>
            </a:r>
          </a:p>
          <a:p>
            <a:pPr lvl="1"/>
            <a:r>
              <a:rPr lang="en-US" dirty="0"/>
              <a:t>Debt-to-income ratio no greater than 43 percent</a:t>
            </a:r>
          </a:p>
          <a:p>
            <a:pPr lvl="1"/>
            <a:r>
              <a:rPr lang="en-US" dirty="0"/>
              <a:t>ARM loans to be underwritten for highest possible rate in first five years</a:t>
            </a:r>
          </a:p>
          <a:p>
            <a:pPr lvl="2"/>
            <a:r>
              <a:rPr lang="en-US" dirty="0"/>
              <a:t>Key factor in transforming ARM lending from one-year ARMs to 5-1 hybrid loans.</a:t>
            </a:r>
          </a:p>
          <a:p>
            <a:pPr lvl="1"/>
            <a:r>
              <a:rPr lang="en-US" dirty="0"/>
              <a:t>Underwriting information must be verifiable; “no-doc” and “low-doc” loans do not qualify</a:t>
            </a:r>
          </a:p>
          <a:p>
            <a:pPr lvl="1"/>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14E2A29D-8993-40EB-AE14-74D10A4E4E64}"/>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5" name="Slide Number Placeholder 4">
            <a:extLst>
              <a:ext uri="{FF2B5EF4-FFF2-40B4-BE49-F238E27FC236}">
                <a16:creationId xmlns:a16="http://schemas.microsoft.com/office/drawing/2014/main" id="{85B3A029-184F-783D-5F42-95A1A068FE0F}"/>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30</a:t>
            </a:fld>
            <a:endParaRPr lang="en-US" altLang="en-US">
              <a:solidFill>
                <a:prstClr val="black">
                  <a:tint val="95000"/>
                </a:prstClr>
              </a:solidFill>
            </a:endParaRPr>
          </a:p>
        </p:txBody>
      </p:sp>
    </p:spTree>
    <p:extLst>
      <p:ext uri="{BB962C8B-B14F-4D97-AF65-F5344CB8AC3E}">
        <p14:creationId xmlns:p14="http://schemas.microsoft.com/office/powerpoint/2010/main" val="239010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351CD-80BD-4B93-9E10-ED28515438F3}"/>
              </a:ext>
            </a:extLst>
          </p:cNvPr>
          <p:cNvSpPr>
            <a:spLocks noGrp="1"/>
          </p:cNvSpPr>
          <p:nvPr>
            <p:ph type="title"/>
          </p:nvPr>
        </p:nvSpPr>
        <p:spPr/>
        <p:txBody>
          <a:bodyPr/>
          <a:lstStyle/>
          <a:p>
            <a:r>
              <a:rPr lang="en-US" dirty="0"/>
              <a:t>Why Will Lenders Create Qualified Mortgages?</a:t>
            </a:r>
          </a:p>
        </p:txBody>
      </p:sp>
      <p:sp>
        <p:nvSpPr>
          <p:cNvPr id="3" name="Content Placeholder 2">
            <a:extLst>
              <a:ext uri="{FF2B5EF4-FFF2-40B4-BE49-F238E27FC236}">
                <a16:creationId xmlns:a16="http://schemas.microsoft.com/office/drawing/2014/main" id="{CC580FD6-35A0-4CC6-9146-F3374D254F98}"/>
              </a:ext>
            </a:extLst>
          </p:cNvPr>
          <p:cNvSpPr>
            <a:spLocks noGrp="1"/>
          </p:cNvSpPr>
          <p:nvPr>
            <p:ph idx="1"/>
          </p:nvPr>
        </p:nvSpPr>
        <p:spPr/>
        <p:txBody>
          <a:bodyPr/>
          <a:lstStyle/>
          <a:p>
            <a:r>
              <a:rPr lang="en-US" dirty="0"/>
              <a:t>Any conforming conventional, FHA or VA loan automatically qualifies</a:t>
            </a:r>
          </a:p>
          <a:p>
            <a:r>
              <a:rPr lang="en-US" dirty="0"/>
              <a:t>ARM loans that are QM are likely more marketable and a better product (5-1 hybrid) for homeowners.</a:t>
            </a:r>
          </a:p>
          <a:p>
            <a:r>
              <a:rPr lang="en-US" dirty="0"/>
              <a:t>QM status gives the lender “safe harbor” protection in case of default – shield against borrower defenses</a:t>
            </a:r>
          </a:p>
        </p:txBody>
      </p:sp>
      <p:sp>
        <p:nvSpPr>
          <p:cNvPr id="4" name="Footer Placeholder 3">
            <a:extLst>
              <a:ext uri="{FF2B5EF4-FFF2-40B4-BE49-F238E27FC236}">
                <a16:creationId xmlns:a16="http://schemas.microsoft.com/office/drawing/2014/main" id="{14F8350A-D717-4B45-81C8-B68D31F434A2}"/>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5" name="Slide Number Placeholder 4">
            <a:extLst>
              <a:ext uri="{FF2B5EF4-FFF2-40B4-BE49-F238E27FC236}">
                <a16:creationId xmlns:a16="http://schemas.microsoft.com/office/drawing/2014/main" id="{E35DFD7E-6067-7CFD-4CD9-CFBC953F7754}"/>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31</a:t>
            </a:fld>
            <a:endParaRPr lang="en-US" altLang="en-US">
              <a:solidFill>
                <a:prstClr val="black">
                  <a:tint val="95000"/>
                </a:prstClr>
              </a:solidFill>
            </a:endParaRPr>
          </a:p>
        </p:txBody>
      </p:sp>
    </p:spTree>
    <p:extLst>
      <p:ext uri="{BB962C8B-B14F-4D97-AF65-F5344CB8AC3E}">
        <p14:creationId xmlns:p14="http://schemas.microsoft.com/office/powerpoint/2010/main" val="3121196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06400" y="214313"/>
            <a:ext cx="8229600" cy="1139825"/>
          </a:xfrm>
        </p:spPr>
        <p:txBody>
          <a:bodyPr>
            <a:normAutofit fontScale="90000"/>
          </a:bodyPr>
          <a:lstStyle/>
          <a:p>
            <a:pPr eaLnBrk="1" hangingPunct="1"/>
            <a:r>
              <a:rPr lang="en-US" sz="3600"/>
              <a:t>Comparing Cost of Loans Using APR</a:t>
            </a:r>
          </a:p>
        </p:txBody>
      </p:sp>
      <p:sp>
        <p:nvSpPr>
          <p:cNvPr id="346115" name="Rectangle 3"/>
          <p:cNvSpPr>
            <a:spLocks noGrp="1" noChangeArrowheads="1"/>
          </p:cNvSpPr>
          <p:nvPr>
            <p:ph idx="1"/>
          </p:nvPr>
        </p:nvSpPr>
        <p:spPr>
          <a:xfrm>
            <a:off x="457200" y="1524000"/>
            <a:ext cx="8229600" cy="5562600"/>
          </a:xfrm>
        </p:spPr>
        <p:txBody>
          <a:bodyPr>
            <a:normAutofit/>
          </a:bodyPr>
          <a:lstStyle/>
          <a:p>
            <a:pPr eaLnBrk="1" hangingPunct="1">
              <a:lnSpc>
                <a:spcPct val="150000"/>
              </a:lnSpc>
            </a:pPr>
            <a:r>
              <a:rPr lang="en-US" sz="2800" b="1" dirty="0"/>
              <a:t>APR</a:t>
            </a:r>
            <a:r>
              <a:rPr lang="en-US" sz="2800" dirty="0"/>
              <a:t>:  Annual Percentage Rate</a:t>
            </a:r>
          </a:p>
          <a:p>
            <a:pPr eaLnBrk="1" hangingPunct="1"/>
            <a:r>
              <a:rPr lang="en-US" sz="2800" dirty="0"/>
              <a:t>Converts regular interest charges plus up-front fees into single equivalent interest expense </a:t>
            </a:r>
          </a:p>
          <a:p>
            <a:pPr eaLnBrk="1" hangingPunct="1">
              <a:lnSpc>
                <a:spcPct val="150000"/>
              </a:lnSpc>
            </a:pPr>
            <a:r>
              <a:rPr lang="en-US" sz="2800" dirty="0"/>
              <a:t>Much better than interest rate to compare loans</a:t>
            </a:r>
          </a:p>
          <a:p>
            <a:pPr eaLnBrk="1" hangingPunct="1"/>
            <a:r>
              <a:rPr lang="en-US" sz="2800" dirty="0"/>
              <a:t>Still has bias for most applications:</a:t>
            </a:r>
          </a:p>
          <a:p>
            <a:pPr lvl="1" eaLnBrk="1" hangingPunct="1"/>
            <a:r>
              <a:rPr lang="en-US" sz="2400" dirty="0"/>
              <a:t>Treats fees as spread over full maturity of loan</a:t>
            </a:r>
          </a:p>
          <a:p>
            <a:pPr lvl="1" eaLnBrk="1" hangingPunct="1"/>
            <a:r>
              <a:rPr lang="en-US" sz="2400" dirty="0"/>
              <a:t>Most loans are prepaid before term</a:t>
            </a:r>
          </a:p>
          <a:p>
            <a:pPr lvl="1" eaLnBrk="1" hangingPunct="1"/>
            <a:r>
              <a:rPr lang="en-US" dirty="0"/>
              <a:t>APR spreads fees too thin</a:t>
            </a:r>
            <a:endParaRPr lang="en-US" sz="2400" dirty="0"/>
          </a:p>
          <a:p>
            <a:pPr lvl="1" eaLnBrk="1" hangingPunct="1"/>
            <a:r>
              <a:rPr lang="en-US" sz="2400" dirty="0"/>
              <a:t>Causes APR to understate the true cost of borrowing</a:t>
            </a:r>
          </a:p>
        </p:txBody>
      </p:sp>
      <p:sp>
        <p:nvSpPr>
          <p:cNvPr id="2" name="Footer Placeholder 1">
            <a:extLst>
              <a:ext uri="{FF2B5EF4-FFF2-40B4-BE49-F238E27FC236}">
                <a16:creationId xmlns:a16="http://schemas.microsoft.com/office/drawing/2014/main" id="{BA7C86BD-D9C0-256A-B3C6-D0CB75C75A65}"/>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83A7A19A-4609-EBAD-444C-30DFCBC9777C}"/>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32</a:t>
            </a:fld>
            <a:endParaRPr lang="en-US" altLang="en-US">
              <a:solidFill>
                <a:prstClr val="black">
                  <a:tint val="95000"/>
                </a:prst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81000" y="228600"/>
            <a:ext cx="8610600" cy="1241425"/>
          </a:xfrm>
        </p:spPr>
        <p:txBody>
          <a:bodyPr/>
          <a:lstStyle/>
          <a:p>
            <a:pPr eaLnBrk="1" hangingPunct="1"/>
            <a:r>
              <a:rPr lang="en-US" sz="3600"/>
              <a:t>Using APR to Compare Loan Costs</a:t>
            </a:r>
          </a:p>
        </p:txBody>
      </p:sp>
      <p:sp>
        <p:nvSpPr>
          <p:cNvPr id="347139" name="Rectangle 3"/>
          <p:cNvSpPr>
            <a:spLocks noGrp="1" noChangeArrowheads="1"/>
          </p:cNvSpPr>
          <p:nvPr>
            <p:ph idx="1"/>
          </p:nvPr>
        </p:nvSpPr>
        <p:spPr>
          <a:xfrm>
            <a:off x="457200" y="4456746"/>
            <a:ext cx="8229600" cy="2157413"/>
          </a:xfrm>
        </p:spPr>
        <p:txBody>
          <a:bodyPr/>
          <a:lstStyle/>
          <a:p>
            <a:pPr eaLnBrk="1" hangingPunct="1">
              <a:lnSpc>
                <a:spcPct val="90000"/>
              </a:lnSpc>
            </a:pPr>
            <a:r>
              <a:rPr lang="en-US" sz="2800" dirty="0"/>
              <a:t>If loans A and B are never prepaid, APR accurately gives the cost of each.</a:t>
            </a:r>
          </a:p>
          <a:p>
            <a:pPr eaLnBrk="1" hangingPunct="1">
              <a:lnSpc>
                <a:spcPct val="90000"/>
              </a:lnSpc>
            </a:pPr>
            <a:r>
              <a:rPr lang="en-US" sz="2800" dirty="0"/>
              <a:t>If loans A and B are prepaid before maturity, loan B, with higher fees, will be the more costly of the two</a:t>
            </a:r>
          </a:p>
        </p:txBody>
      </p:sp>
      <p:sp>
        <p:nvSpPr>
          <p:cNvPr id="3" name="Footer Placeholder 2">
            <a:extLst>
              <a:ext uri="{FF2B5EF4-FFF2-40B4-BE49-F238E27FC236}">
                <a16:creationId xmlns:a16="http://schemas.microsoft.com/office/drawing/2014/main" id="{4DC5E06A-F31A-7E8A-72CE-8112DDED6A4D}"/>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pic>
        <p:nvPicPr>
          <p:cNvPr id="6" name="Picture 5">
            <a:extLst>
              <a:ext uri="{FF2B5EF4-FFF2-40B4-BE49-F238E27FC236}">
                <a16:creationId xmlns:a16="http://schemas.microsoft.com/office/drawing/2014/main" id="{E50F8A2F-510D-315D-C178-3912BBB2976B}"/>
              </a:ext>
            </a:extLst>
          </p:cNvPr>
          <p:cNvPicPr>
            <a:picLocks noChangeAspect="1"/>
          </p:cNvPicPr>
          <p:nvPr/>
        </p:nvPicPr>
        <p:blipFill>
          <a:blip r:embed="rId3"/>
          <a:stretch>
            <a:fillRect/>
          </a:stretch>
        </p:blipFill>
        <p:spPr>
          <a:xfrm>
            <a:off x="152400" y="1711499"/>
            <a:ext cx="8782050" cy="2705100"/>
          </a:xfrm>
          <a:prstGeom prst="rect">
            <a:avLst/>
          </a:prstGeom>
        </p:spPr>
      </p:pic>
      <p:sp>
        <p:nvSpPr>
          <p:cNvPr id="2" name="Slide Number Placeholder 1">
            <a:extLst>
              <a:ext uri="{FF2B5EF4-FFF2-40B4-BE49-F238E27FC236}">
                <a16:creationId xmlns:a16="http://schemas.microsoft.com/office/drawing/2014/main" id="{A75443AA-7277-E06A-AA36-649A249A45E8}"/>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33</a:t>
            </a:fld>
            <a:endParaRPr lang="en-US" altLang="en-US">
              <a:solidFill>
                <a:prstClr val="black">
                  <a:tint val="95000"/>
                </a:prst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81000" y="228600"/>
            <a:ext cx="8610600" cy="1216025"/>
          </a:xfrm>
        </p:spPr>
        <p:txBody>
          <a:bodyPr>
            <a:normAutofit/>
          </a:bodyPr>
          <a:lstStyle/>
          <a:p>
            <a:pPr eaLnBrk="1" hangingPunct="1"/>
            <a:r>
              <a:rPr lang="en-US" sz="3600"/>
              <a:t>Mortgage Decisions: How Much Mortgage Debt</a:t>
            </a:r>
            <a:r>
              <a:rPr lang="en-US"/>
              <a:t> </a:t>
            </a:r>
          </a:p>
        </p:txBody>
      </p:sp>
      <p:sp>
        <p:nvSpPr>
          <p:cNvPr id="279555" name="Rectangle 3"/>
          <p:cNvSpPr>
            <a:spLocks noGrp="1" noChangeArrowheads="1"/>
          </p:cNvSpPr>
          <p:nvPr>
            <p:ph idx="1"/>
          </p:nvPr>
        </p:nvSpPr>
        <p:spPr>
          <a:xfrm>
            <a:off x="457200" y="1775191"/>
            <a:ext cx="8534400" cy="4625609"/>
          </a:xfrm>
        </p:spPr>
        <p:txBody>
          <a:bodyPr>
            <a:normAutofit lnSpcReduction="10000"/>
          </a:bodyPr>
          <a:lstStyle/>
          <a:p>
            <a:pPr eaLnBrk="1" hangingPunct="1">
              <a:lnSpc>
                <a:spcPct val="90000"/>
              </a:lnSpc>
            </a:pPr>
            <a:r>
              <a:rPr lang="en-US" sz="3000" dirty="0"/>
              <a:t>APR</a:t>
            </a:r>
            <a:r>
              <a:rPr lang="en-US" sz="3000" i="1" dirty="0"/>
              <a:t> </a:t>
            </a:r>
            <a:r>
              <a:rPr lang="en-US" sz="3000" dirty="0"/>
              <a:t>rises when LTV exceeds 80%</a:t>
            </a:r>
          </a:p>
          <a:p>
            <a:pPr lvl="1" eaLnBrk="1" hangingPunct="1">
              <a:lnSpc>
                <a:spcPct val="90000"/>
              </a:lnSpc>
            </a:pPr>
            <a:r>
              <a:rPr lang="en-US" sz="2400" dirty="0"/>
              <a:t>Mortgage insurance required</a:t>
            </a:r>
          </a:p>
          <a:p>
            <a:pPr lvl="1" eaLnBrk="1" hangingPunct="1">
              <a:lnSpc>
                <a:spcPct val="90000"/>
              </a:lnSpc>
            </a:pPr>
            <a:r>
              <a:rPr lang="en-US" sz="2400" dirty="0"/>
              <a:t>Above 90% LTV rates usually increase</a:t>
            </a:r>
          </a:p>
          <a:p>
            <a:pPr lvl="1" eaLnBrk="1" hangingPunct="1">
              <a:lnSpc>
                <a:spcPct val="90000"/>
              </a:lnSpc>
            </a:pPr>
            <a:r>
              <a:rPr lang="en-US" sz="2400" dirty="0"/>
              <a:t>Above 95% LTV, still higher</a:t>
            </a:r>
          </a:p>
          <a:p>
            <a:pPr eaLnBrk="1" hangingPunct="1"/>
            <a:r>
              <a:rPr lang="en-US" sz="3000" dirty="0"/>
              <a:t>Idea: borrow more until the additional cost matches the usefulness of the additional money</a:t>
            </a:r>
          </a:p>
          <a:p>
            <a:pPr eaLnBrk="1" hangingPunct="1"/>
            <a:r>
              <a:rPr lang="en-US" sz="3000" dirty="0"/>
              <a:t>Most new households are cash short (borrow heavily)</a:t>
            </a:r>
          </a:p>
          <a:p>
            <a:pPr eaLnBrk="1" hangingPunct="1"/>
            <a:r>
              <a:rPr lang="en-US" sz="3000" dirty="0"/>
              <a:t>Established households less cash short (borrow less)</a:t>
            </a:r>
          </a:p>
        </p:txBody>
      </p:sp>
      <p:sp>
        <p:nvSpPr>
          <p:cNvPr id="2" name="Footer Placeholder 1">
            <a:extLst>
              <a:ext uri="{FF2B5EF4-FFF2-40B4-BE49-F238E27FC236}">
                <a16:creationId xmlns:a16="http://schemas.microsoft.com/office/drawing/2014/main" id="{F0200698-F541-D7A7-1EFD-CD0FDFB3C2B6}"/>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F306DC8E-4D18-5AAD-84F7-9D69365C29A4}"/>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34</a:t>
            </a:fld>
            <a:endParaRPr lang="en-US" altLang="en-US">
              <a:solidFill>
                <a:prstClr val="black">
                  <a:tint val="95000"/>
                </a:prst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228600"/>
            <a:ext cx="8610600" cy="1241425"/>
          </a:xfrm>
        </p:spPr>
        <p:txBody>
          <a:bodyPr/>
          <a:lstStyle/>
          <a:p>
            <a:pPr eaLnBrk="1" hangingPunct="1"/>
            <a:r>
              <a:rPr lang="en-US" sz="3600" dirty="0"/>
              <a:t>Mortgage Decisions: Refinancing – </a:t>
            </a:r>
            <a:br>
              <a:rPr lang="en-US" sz="3600" dirty="0"/>
            </a:br>
            <a:r>
              <a:rPr lang="en-US" sz="3600" dirty="0"/>
              <a:t>A “Net Benefit” Approach</a:t>
            </a:r>
          </a:p>
        </p:txBody>
      </p:sp>
      <p:sp>
        <p:nvSpPr>
          <p:cNvPr id="354307" name="Rectangle 3"/>
          <p:cNvSpPr>
            <a:spLocks noGrp="1" noChangeArrowheads="1"/>
          </p:cNvSpPr>
          <p:nvPr>
            <p:ph idx="1"/>
          </p:nvPr>
        </p:nvSpPr>
        <p:spPr>
          <a:xfrm>
            <a:off x="304800" y="1447800"/>
            <a:ext cx="8534400" cy="4800600"/>
          </a:xfrm>
        </p:spPr>
        <p:txBody>
          <a:bodyPr>
            <a:normAutofit fontScale="92500" lnSpcReduction="10000"/>
          </a:bodyPr>
          <a:lstStyle/>
          <a:p>
            <a:pPr eaLnBrk="1" hangingPunct="1">
              <a:lnSpc>
                <a:spcPct val="160000"/>
              </a:lnSpc>
            </a:pPr>
            <a:r>
              <a:rPr lang="en-US" sz="2800" dirty="0"/>
              <a:t>Refinancing as investment decision: benefit vs cost</a:t>
            </a:r>
          </a:p>
          <a:p>
            <a:pPr eaLnBrk="1" hangingPunct="1">
              <a:lnSpc>
                <a:spcPct val="110000"/>
              </a:lnSpc>
            </a:pPr>
            <a:r>
              <a:rPr lang="en-US" sz="2800" dirty="0"/>
              <a:t>Net Benefit = Benefit of Interest Reductions 		        			– Cost of Refinancing</a:t>
            </a:r>
          </a:p>
          <a:p>
            <a:pPr eaLnBrk="1" hangingPunct="1">
              <a:lnSpc>
                <a:spcPct val="110000"/>
              </a:lnSpc>
            </a:pPr>
            <a:r>
              <a:rPr lang="en-US" sz="2800" dirty="0"/>
              <a:t>First approximation of benefits: sum of all future interest cost reductions</a:t>
            </a:r>
          </a:p>
          <a:p>
            <a:pPr marL="914400" lvl="1" indent="-457200" eaLnBrk="1" hangingPunct="1">
              <a:buFont typeface="+mj-lt"/>
              <a:buAutoNum type="arabicPeriod"/>
            </a:pPr>
            <a:r>
              <a:rPr lang="en-US" sz="2400" dirty="0"/>
              <a:t>Replicate your current loan in a calculator (Balance, term, interest rate) – solve for your current payment.</a:t>
            </a:r>
          </a:p>
          <a:p>
            <a:pPr marL="914400" lvl="1" indent="-457200" eaLnBrk="1" hangingPunct="1">
              <a:buFont typeface="+mj-lt"/>
              <a:buAutoNum type="arabicPeriod"/>
            </a:pPr>
            <a:r>
              <a:rPr lang="en-US" sz="2400" b="1" dirty="0"/>
              <a:t>Change only the interest rate </a:t>
            </a:r>
            <a:r>
              <a:rPr lang="en-US" sz="2400" dirty="0"/>
              <a:t>to the current market rate and solve for a new payment.</a:t>
            </a:r>
          </a:p>
          <a:p>
            <a:pPr marL="914400" lvl="1" indent="-457200" eaLnBrk="1" hangingPunct="1">
              <a:buFont typeface="+mj-lt"/>
              <a:buAutoNum type="arabicPeriod"/>
            </a:pPr>
            <a:r>
              <a:rPr lang="en-US" sz="2400" dirty="0"/>
              <a:t>Calculate the resulting reduction in payment.</a:t>
            </a:r>
          </a:p>
          <a:p>
            <a:pPr marL="914400" lvl="1" indent="-457200" eaLnBrk="1" hangingPunct="1">
              <a:buFont typeface="+mj-lt"/>
              <a:buAutoNum type="arabicPeriod"/>
            </a:pPr>
            <a:r>
              <a:rPr lang="en-US" sz="2400" dirty="0"/>
              <a:t>Multiply reduction by number of expected future pmts.</a:t>
            </a:r>
          </a:p>
          <a:p>
            <a:pPr marL="914400" lvl="1" indent="-457200" eaLnBrk="1" hangingPunct="1">
              <a:buFont typeface="+mj-lt"/>
              <a:buAutoNum type="arabicPeriod"/>
            </a:pPr>
            <a:r>
              <a:rPr lang="en-US" dirty="0"/>
              <a:t>Subtract the estimated cost of refinancing.</a:t>
            </a:r>
            <a:endParaRPr lang="en-US" sz="2400" dirty="0"/>
          </a:p>
          <a:p>
            <a:pPr lvl="1" eaLnBrk="1" hangingPunct="1"/>
            <a:endParaRPr lang="en-US" sz="2400" dirty="0"/>
          </a:p>
        </p:txBody>
      </p:sp>
      <p:sp>
        <p:nvSpPr>
          <p:cNvPr id="2" name="Footer Placeholder 1">
            <a:extLst>
              <a:ext uri="{FF2B5EF4-FFF2-40B4-BE49-F238E27FC236}">
                <a16:creationId xmlns:a16="http://schemas.microsoft.com/office/drawing/2014/main" id="{0EFDF248-44E5-F4AC-D659-8EAA2756EB07}"/>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446175A7-FCDA-E803-8810-144B57FD218B}"/>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35</a:t>
            </a:fld>
            <a:endParaRPr lang="en-US" altLang="en-US">
              <a:solidFill>
                <a:prstClr val="black">
                  <a:tint val="95000"/>
                </a:prstClr>
              </a:solidFill>
            </a:endParaRPr>
          </a:p>
        </p:txBody>
      </p:sp>
    </p:spTree>
    <p:extLst>
      <p:ext uri="{BB962C8B-B14F-4D97-AF65-F5344CB8AC3E}">
        <p14:creationId xmlns:p14="http://schemas.microsoft.com/office/powerpoint/2010/main" val="819926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5448"/>
            <a:ext cx="8839200" cy="1252728"/>
          </a:xfrm>
        </p:spPr>
        <p:txBody>
          <a:bodyPr>
            <a:normAutofit/>
          </a:bodyPr>
          <a:lstStyle/>
          <a:p>
            <a:r>
              <a:rPr lang="en-US" dirty="0"/>
              <a:t>The Idea of Net Benefit Analysis </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733256235"/>
              </p:ext>
            </p:extLst>
          </p:nvPr>
        </p:nvGraphicFramePr>
        <p:xfrm>
          <a:off x="685800" y="1717547"/>
          <a:ext cx="7691114" cy="4724399"/>
        </p:xfrm>
        <a:graphic>
          <a:graphicData uri="http://schemas.openxmlformats.org/drawingml/2006/chart">
            <c:chart xmlns:c="http://schemas.openxmlformats.org/drawingml/2006/chart" xmlns:r="http://schemas.openxmlformats.org/officeDocument/2006/relationships" r:id="rId3"/>
          </a:graphicData>
        </a:graphic>
      </p:graphicFrame>
      <p:sp>
        <p:nvSpPr>
          <p:cNvPr id="6" name="Straight Arrow Connector 5"/>
          <p:cNvSpPr/>
          <p:nvPr/>
        </p:nvSpPr>
        <p:spPr bwMode="auto">
          <a:xfrm rot="5400000" flipV="1">
            <a:off x="5600700" y="1943100"/>
            <a:ext cx="533401" cy="914402"/>
          </a:xfrm>
          <a:prstGeom prst="straightConnector1">
            <a:avLst/>
          </a:prstGeom>
          <a:ln w="28575">
            <a:headEnd type="none" w="med" len="med"/>
            <a:tailEnd type="arrow"/>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7" name="Straight Arrow Connector 6"/>
          <p:cNvSpPr/>
          <p:nvPr/>
        </p:nvSpPr>
        <p:spPr bwMode="auto">
          <a:xfrm rot="5400000" flipV="1">
            <a:off x="5496306" y="2809493"/>
            <a:ext cx="361187" cy="533400"/>
          </a:xfrm>
          <a:prstGeom prst="straightConnector1">
            <a:avLst/>
          </a:prstGeom>
          <a:ln w="28575">
            <a:headEnd type="none" w="med" len="med"/>
            <a:tailEnd type="arrow"/>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8" name="Straight Arrow Connector 7"/>
          <p:cNvSpPr/>
          <p:nvPr/>
        </p:nvSpPr>
        <p:spPr bwMode="auto">
          <a:xfrm rot="5400000">
            <a:off x="6591300" y="2095501"/>
            <a:ext cx="457201" cy="685799"/>
          </a:xfrm>
          <a:prstGeom prst="straightConnector1">
            <a:avLst/>
          </a:prstGeom>
          <a:ln w="28575">
            <a:headEnd type="none" w="med" len="med"/>
            <a:tailEnd type="arrow"/>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 name="Footer Placeholder 2">
            <a:extLst>
              <a:ext uri="{FF2B5EF4-FFF2-40B4-BE49-F238E27FC236}">
                <a16:creationId xmlns:a16="http://schemas.microsoft.com/office/drawing/2014/main" id="{5A16F3D3-3BA4-3651-7628-C301002B58C8}"/>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4" name="Slide Number Placeholder 3">
            <a:extLst>
              <a:ext uri="{FF2B5EF4-FFF2-40B4-BE49-F238E27FC236}">
                <a16:creationId xmlns:a16="http://schemas.microsoft.com/office/drawing/2014/main" id="{440CE2F4-F9B4-430A-32D2-247CB1405AC6}"/>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36</a:t>
            </a:fld>
            <a:endParaRPr lang="en-US" altLang="en-US">
              <a:solidFill>
                <a:prstClr val="black">
                  <a:tint val="95000"/>
                </a:prstClr>
              </a:solidFill>
            </a:endParaRPr>
          </a:p>
        </p:txBody>
      </p:sp>
    </p:spTree>
    <p:extLst>
      <p:ext uri="{BB962C8B-B14F-4D97-AF65-F5344CB8AC3E}">
        <p14:creationId xmlns:p14="http://schemas.microsoft.com/office/powerpoint/2010/main" val="2377553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z="3600" dirty="0"/>
              <a:t>Mortgage Refinancing:  </a:t>
            </a:r>
            <a:br>
              <a:rPr lang="en-US" sz="3600" dirty="0"/>
            </a:br>
            <a:r>
              <a:rPr lang="en-US" sz="3600" dirty="0"/>
              <a:t>Example of Net Benefit Analysis</a:t>
            </a:r>
          </a:p>
        </p:txBody>
      </p:sp>
      <p:sp>
        <p:nvSpPr>
          <p:cNvPr id="355331" name="Rectangle 3"/>
          <p:cNvSpPr>
            <a:spLocks noGrp="1" noChangeArrowheads="1"/>
          </p:cNvSpPr>
          <p:nvPr>
            <p:ph idx="1"/>
          </p:nvPr>
        </p:nvSpPr>
        <p:spPr>
          <a:xfrm>
            <a:off x="609600" y="1524000"/>
            <a:ext cx="8458200" cy="5715000"/>
          </a:xfrm>
        </p:spPr>
        <p:txBody>
          <a:bodyPr/>
          <a:lstStyle/>
          <a:p>
            <a:pPr eaLnBrk="1" hangingPunct="1">
              <a:lnSpc>
                <a:spcPct val="80000"/>
              </a:lnSpc>
            </a:pPr>
            <a:r>
              <a:rPr lang="en-US" sz="2800" dirty="0"/>
              <a:t>Existing mortgage:</a:t>
            </a:r>
          </a:p>
          <a:p>
            <a:pPr lvl="1" eaLnBrk="1" hangingPunct="1">
              <a:lnSpc>
                <a:spcPct val="80000"/>
              </a:lnSpc>
            </a:pPr>
            <a:r>
              <a:rPr lang="en-US" sz="2400" dirty="0"/>
              <a:t>Amount:		$100,000</a:t>
            </a:r>
          </a:p>
          <a:p>
            <a:pPr lvl="1" eaLnBrk="1" hangingPunct="1">
              <a:lnSpc>
                <a:spcPct val="80000"/>
              </a:lnSpc>
            </a:pPr>
            <a:r>
              <a:rPr lang="en-US" sz="2400" dirty="0"/>
              <a:t>Remaining term:	15 years</a:t>
            </a:r>
          </a:p>
          <a:p>
            <a:pPr lvl="1" eaLnBrk="1" hangingPunct="1">
              <a:lnSpc>
                <a:spcPct val="80000"/>
              </a:lnSpc>
            </a:pPr>
            <a:r>
              <a:rPr lang="en-US" sz="2400" dirty="0"/>
              <a:t>Interest rate: 		7.0 percent</a:t>
            </a:r>
          </a:p>
          <a:p>
            <a:pPr lvl="1" eaLnBrk="1" hangingPunct="1">
              <a:lnSpc>
                <a:spcPct val="80000"/>
              </a:lnSpc>
            </a:pPr>
            <a:r>
              <a:rPr lang="en-US" sz="2400" dirty="0"/>
              <a:t>Monthly payment:	$898.83</a:t>
            </a:r>
          </a:p>
          <a:p>
            <a:pPr marL="457200" lvl="1" indent="0" eaLnBrk="1" hangingPunct="1">
              <a:lnSpc>
                <a:spcPct val="80000"/>
              </a:lnSpc>
              <a:buNone/>
            </a:pPr>
            <a:endParaRPr lang="en-US" sz="2400" dirty="0"/>
          </a:p>
          <a:p>
            <a:pPr eaLnBrk="1" hangingPunct="1">
              <a:lnSpc>
                <a:spcPct val="80000"/>
              </a:lnSpc>
            </a:pPr>
            <a:r>
              <a:rPr lang="en-US" sz="2800" dirty="0"/>
              <a:t>New mortgage:</a:t>
            </a:r>
          </a:p>
          <a:p>
            <a:pPr lvl="1" eaLnBrk="1" hangingPunct="1">
              <a:lnSpc>
                <a:spcPct val="80000"/>
              </a:lnSpc>
            </a:pPr>
            <a:r>
              <a:rPr lang="en-US" sz="2400" dirty="0"/>
              <a:t>Amount:		$100,000</a:t>
            </a:r>
          </a:p>
          <a:p>
            <a:pPr lvl="1" eaLnBrk="1" hangingPunct="1">
              <a:lnSpc>
                <a:spcPct val="80000"/>
              </a:lnSpc>
            </a:pPr>
            <a:r>
              <a:rPr lang="en-US" sz="2400" dirty="0"/>
              <a:t>Term:			15 years</a:t>
            </a:r>
          </a:p>
          <a:p>
            <a:pPr lvl="1" eaLnBrk="1" hangingPunct="1">
              <a:lnSpc>
                <a:spcPct val="80000"/>
              </a:lnSpc>
            </a:pPr>
            <a:r>
              <a:rPr lang="en-US" sz="2400" dirty="0"/>
              <a:t>Interest rate:		5.5 percent</a:t>
            </a:r>
          </a:p>
          <a:p>
            <a:pPr lvl="1" eaLnBrk="1" hangingPunct="1">
              <a:lnSpc>
                <a:spcPct val="80000"/>
              </a:lnSpc>
            </a:pPr>
            <a:r>
              <a:rPr lang="en-US" sz="2400" dirty="0"/>
              <a:t>Monthly payment:	$817.08</a:t>
            </a:r>
          </a:p>
          <a:p>
            <a:pPr marL="457200" lvl="1" indent="0" eaLnBrk="1" hangingPunct="1">
              <a:lnSpc>
                <a:spcPct val="80000"/>
              </a:lnSpc>
              <a:buNone/>
            </a:pPr>
            <a:endParaRPr lang="en-US" sz="2400" dirty="0"/>
          </a:p>
          <a:p>
            <a:pPr eaLnBrk="1" hangingPunct="1">
              <a:lnSpc>
                <a:spcPct val="80000"/>
              </a:lnSpc>
            </a:pPr>
            <a:r>
              <a:rPr lang="en-US" sz="2800" dirty="0"/>
              <a:t>Expected time to paying off new loan:  6 years</a:t>
            </a:r>
          </a:p>
          <a:p>
            <a:pPr eaLnBrk="1" hangingPunct="1">
              <a:lnSpc>
                <a:spcPct val="80000"/>
              </a:lnSpc>
            </a:pPr>
            <a:r>
              <a:rPr lang="en-US" sz="2800" dirty="0"/>
              <a:t>Cost of refinancing:  5 percent of loan amount	</a:t>
            </a:r>
          </a:p>
        </p:txBody>
      </p:sp>
      <p:sp>
        <p:nvSpPr>
          <p:cNvPr id="2" name="Footer Placeholder 1">
            <a:extLst>
              <a:ext uri="{FF2B5EF4-FFF2-40B4-BE49-F238E27FC236}">
                <a16:creationId xmlns:a16="http://schemas.microsoft.com/office/drawing/2014/main" id="{E13548A0-8727-4BED-E57F-59F77AEF0FAF}"/>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68928C13-2077-9E3D-5F51-E70CB2277DB7}"/>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37</a:t>
            </a:fld>
            <a:endParaRPr lang="en-US" altLang="en-US">
              <a:solidFill>
                <a:prstClr val="black">
                  <a:tint val="95000"/>
                </a:prst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31800" y="250825"/>
            <a:ext cx="8839200" cy="1241425"/>
          </a:xfrm>
        </p:spPr>
        <p:txBody>
          <a:bodyPr/>
          <a:lstStyle/>
          <a:p>
            <a:pPr eaLnBrk="1" hangingPunct="1"/>
            <a:r>
              <a:rPr lang="en-US" sz="3600" dirty="0"/>
              <a:t>Mortgage Refinancing: Example (continued)</a:t>
            </a:r>
          </a:p>
        </p:txBody>
      </p:sp>
      <p:sp>
        <p:nvSpPr>
          <p:cNvPr id="356355" name="Rectangle 3"/>
          <p:cNvSpPr>
            <a:spLocks noGrp="1" noChangeArrowheads="1"/>
          </p:cNvSpPr>
          <p:nvPr>
            <p:ph idx="1"/>
          </p:nvPr>
        </p:nvSpPr>
        <p:spPr>
          <a:xfrm>
            <a:off x="457200" y="1447800"/>
            <a:ext cx="8305800" cy="4800600"/>
          </a:xfrm>
        </p:spPr>
        <p:txBody>
          <a:bodyPr/>
          <a:lstStyle/>
          <a:p>
            <a:pPr eaLnBrk="1" hangingPunct="1">
              <a:lnSpc>
                <a:spcPct val="150000"/>
              </a:lnSpc>
            </a:pPr>
            <a:r>
              <a:rPr lang="en-US" sz="2800" dirty="0"/>
              <a:t>Monthly reduction:	$898.83 – 817.08  = $81.75</a:t>
            </a:r>
          </a:p>
          <a:p>
            <a:pPr eaLnBrk="1" hangingPunct="1">
              <a:lnSpc>
                <a:spcPct val="150000"/>
              </a:lnSpc>
            </a:pPr>
            <a:r>
              <a:rPr lang="en-US" sz="2800" dirty="0"/>
              <a:t>Number of months for reduction:  72 months</a:t>
            </a:r>
          </a:p>
          <a:p>
            <a:pPr eaLnBrk="1" hangingPunct="1">
              <a:lnSpc>
                <a:spcPct val="150000"/>
              </a:lnSpc>
            </a:pPr>
            <a:r>
              <a:rPr lang="en-US" sz="2800" dirty="0"/>
              <a:t>Approximate benefit: 72 × $81.75  =  $5,886.00</a:t>
            </a:r>
          </a:p>
          <a:p>
            <a:pPr>
              <a:lnSpc>
                <a:spcPct val="150000"/>
              </a:lnSpc>
            </a:pPr>
            <a:r>
              <a:rPr lang="en-US" sz="2800" dirty="0"/>
              <a:t>Cost of refinancing:    0.05 </a:t>
            </a:r>
            <a:r>
              <a:rPr lang="en-US" dirty="0"/>
              <a:t>× </a:t>
            </a:r>
            <a:r>
              <a:rPr lang="en-US" sz="2800" dirty="0"/>
              <a:t>$100,000 = $5,000</a:t>
            </a:r>
          </a:p>
          <a:p>
            <a:pPr eaLnBrk="1" hangingPunct="1">
              <a:lnSpc>
                <a:spcPct val="150000"/>
              </a:lnSpc>
            </a:pPr>
            <a:r>
              <a:rPr lang="en-US" sz="2800" dirty="0"/>
              <a:t>Approximate Net Benefit of refinancing:		 			         $5,886 – 5,000 = $886</a:t>
            </a:r>
          </a:p>
        </p:txBody>
      </p:sp>
      <p:sp>
        <p:nvSpPr>
          <p:cNvPr id="2" name="Footer Placeholder 1">
            <a:extLst>
              <a:ext uri="{FF2B5EF4-FFF2-40B4-BE49-F238E27FC236}">
                <a16:creationId xmlns:a16="http://schemas.microsoft.com/office/drawing/2014/main" id="{3EF3EAF1-E31A-641E-D8C1-2D7BD7DC9C13}"/>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E2779E5D-CCBA-6DC5-705C-7F631262DD43}"/>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38</a:t>
            </a:fld>
            <a:endParaRPr lang="en-US" altLang="en-US">
              <a:solidFill>
                <a:prstClr val="black">
                  <a:tint val="95000"/>
                </a:prst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19100" y="238125"/>
            <a:ext cx="8610600" cy="1241425"/>
          </a:xfrm>
        </p:spPr>
        <p:txBody>
          <a:bodyPr/>
          <a:lstStyle/>
          <a:p>
            <a:pPr eaLnBrk="1" hangingPunct="1"/>
            <a:r>
              <a:rPr lang="en-US" sz="3600"/>
              <a:t>The Effect of Personal Costs on Refinancing</a:t>
            </a:r>
          </a:p>
        </p:txBody>
      </p:sp>
      <p:sp>
        <p:nvSpPr>
          <p:cNvPr id="357379" name="Rectangle 3"/>
          <p:cNvSpPr>
            <a:spLocks noGrp="1" noChangeArrowheads="1"/>
          </p:cNvSpPr>
          <p:nvPr>
            <p:ph idx="1"/>
          </p:nvPr>
        </p:nvSpPr>
        <p:spPr/>
        <p:txBody>
          <a:bodyPr/>
          <a:lstStyle/>
          <a:p>
            <a:pPr eaLnBrk="1" hangingPunct="1">
              <a:tabLst>
                <a:tab pos="3946525" algn="l"/>
                <a:tab pos="5888038" algn="l"/>
              </a:tabLst>
            </a:pPr>
            <a:r>
              <a:rPr lang="en-US" sz="2800" dirty="0"/>
              <a:t>Time and stress cost is significant for persons not comfortable with finance and business</a:t>
            </a:r>
          </a:p>
          <a:p>
            <a:pPr eaLnBrk="1" hangingPunct="1">
              <a:tabLst>
                <a:tab pos="3946525" algn="l"/>
                <a:tab pos="5888038" algn="l"/>
              </a:tabLst>
            </a:pPr>
            <a:endParaRPr lang="en-US" sz="2800" dirty="0"/>
          </a:p>
          <a:p>
            <a:pPr eaLnBrk="1" hangingPunct="1">
              <a:tabLst>
                <a:tab pos="3946525" algn="l"/>
                <a:tab pos="5888038" algn="l"/>
              </a:tabLst>
            </a:pPr>
            <a:r>
              <a:rPr lang="en-US" sz="2800" dirty="0"/>
              <a:t>These costs must be weighed against the financial net benefits</a:t>
            </a:r>
          </a:p>
          <a:p>
            <a:pPr eaLnBrk="1" hangingPunct="1">
              <a:tabLst>
                <a:tab pos="3946525" algn="l"/>
                <a:tab pos="5888038" algn="l"/>
              </a:tabLst>
            </a:pPr>
            <a:endParaRPr lang="en-US" sz="2800" dirty="0"/>
          </a:p>
          <a:p>
            <a:pPr eaLnBrk="1" hangingPunct="1">
              <a:tabLst>
                <a:tab pos="3946525" algn="l"/>
                <a:tab pos="5888038" algn="l"/>
              </a:tabLst>
            </a:pPr>
            <a:r>
              <a:rPr lang="en-US" sz="2800" dirty="0"/>
              <a:t>This cost probably has fallen significantly in recent years</a:t>
            </a:r>
          </a:p>
          <a:p>
            <a:pPr eaLnBrk="1" hangingPunct="1">
              <a:lnSpc>
                <a:spcPct val="90000"/>
              </a:lnSpc>
              <a:tabLst>
                <a:tab pos="3946525" algn="l"/>
                <a:tab pos="5888038" algn="l"/>
              </a:tabLst>
            </a:pPr>
            <a:endParaRPr lang="en-US" sz="2800" dirty="0"/>
          </a:p>
        </p:txBody>
      </p:sp>
      <p:sp>
        <p:nvSpPr>
          <p:cNvPr id="2" name="Footer Placeholder 1">
            <a:extLst>
              <a:ext uri="{FF2B5EF4-FFF2-40B4-BE49-F238E27FC236}">
                <a16:creationId xmlns:a16="http://schemas.microsoft.com/office/drawing/2014/main" id="{9E0F8AA8-5F64-1484-32D1-840BBE57D4F9}"/>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B8E4C295-B442-A8C1-3AD8-964985B37C14}"/>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39</a:t>
            </a:fld>
            <a:endParaRPr lang="en-US" altLang="en-US">
              <a:solidFill>
                <a:prstClr val="black">
                  <a:tint val="95000"/>
                </a:prst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228600"/>
            <a:ext cx="8610600" cy="1216025"/>
          </a:xfrm>
        </p:spPr>
        <p:txBody>
          <a:bodyPr/>
          <a:lstStyle/>
          <a:p>
            <a:pPr eaLnBrk="1" hangingPunct="1"/>
            <a:r>
              <a:rPr lang="en-US" sz="3600"/>
              <a:t>Secondary Mortgage Market</a:t>
            </a:r>
          </a:p>
        </p:txBody>
      </p:sp>
      <p:sp>
        <p:nvSpPr>
          <p:cNvPr id="264195" name="Rectangle 3"/>
          <p:cNvSpPr>
            <a:spLocks noGrp="1" noChangeArrowheads="1"/>
          </p:cNvSpPr>
          <p:nvPr>
            <p:ph idx="1"/>
          </p:nvPr>
        </p:nvSpPr>
        <p:spPr>
          <a:xfrm>
            <a:off x="457200" y="1521593"/>
            <a:ext cx="7924800" cy="5257800"/>
          </a:xfrm>
        </p:spPr>
        <p:txBody>
          <a:bodyPr>
            <a:normAutofit/>
          </a:bodyPr>
          <a:lstStyle/>
          <a:p>
            <a:pPr eaLnBrk="1" hangingPunct="1">
              <a:lnSpc>
                <a:spcPct val="110000"/>
              </a:lnSpc>
            </a:pPr>
            <a:r>
              <a:rPr lang="en-US" sz="2800" dirty="0"/>
              <a:t>Where existing home loans are resold</a:t>
            </a:r>
          </a:p>
          <a:p>
            <a:pPr eaLnBrk="1" hangingPunct="1">
              <a:lnSpc>
                <a:spcPct val="110000"/>
              </a:lnSpc>
            </a:pPr>
            <a:r>
              <a:rPr lang="en-US" sz="2800" dirty="0"/>
              <a:t>Wholesale market among lenders</a:t>
            </a:r>
          </a:p>
          <a:p>
            <a:pPr eaLnBrk="1" hangingPunct="1">
              <a:lnSpc>
                <a:spcPct val="110000"/>
              </a:lnSpc>
            </a:pPr>
            <a:r>
              <a:rPr lang="en-US" sz="2800" dirty="0"/>
              <a:t>Impact of loan securitization</a:t>
            </a:r>
          </a:p>
          <a:p>
            <a:pPr eaLnBrk="1" hangingPunct="1">
              <a:lnSpc>
                <a:spcPct val="110000"/>
              </a:lnSpc>
            </a:pPr>
            <a:r>
              <a:rPr lang="en-US" sz="2800" dirty="0"/>
              <a:t>Government-sponsored enterprises (GSEs)</a:t>
            </a:r>
          </a:p>
          <a:p>
            <a:pPr lvl="1" eaLnBrk="1" hangingPunct="1">
              <a:lnSpc>
                <a:spcPct val="110000"/>
              </a:lnSpc>
            </a:pPr>
            <a:r>
              <a:rPr lang="en-US" sz="2400" dirty="0"/>
              <a:t>Fannie Mae </a:t>
            </a:r>
          </a:p>
          <a:p>
            <a:pPr lvl="1" eaLnBrk="1" hangingPunct="1">
              <a:lnSpc>
                <a:spcPct val="110000"/>
              </a:lnSpc>
            </a:pPr>
            <a:r>
              <a:rPr lang="en-US" sz="2400" dirty="0"/>
              <a:t>Freddie Mac </a:t>
            </a:r>
          </a:p>
          <a:p>
            <a:pPr eaLnBrk="1" hangingPunct="1">
              <a:lnSpc>
                <a:spcPct val="110000"/>
              </a:lnSpc>
            </a:pPr>
            <a:r>
              <a:rPr lang="en-US" sz="2800" dirty="0"/>
              <a:t>Government National Mortgage Association (GNMA or “</a:t>
            </a:r>
            <a:r>
              <a:rPr lang="en-US" sz="2800" dirty="0" err="1"/>
              <a:t>Ginnie</a:t>
            </a:r>
            <a:r>
              <a:rPr lang="en-US" sz="2800" dirty="0"/>
              <a:t> Mae”)</a:t>
            </a:r>
          </a:p>
          <a:p>
            <a:pPr eaLnBrk="1" hangingPunct="1">
              <a:lnSpc>
                <a:spcPct val="110000"/>
              </a:lnSpc>
            </a:pPr>
            <a:r>
              <a:rPr lang="en-US" sz="2800" dirty="0"/>
              <a:t>Wholesale mortgage bankers</a:t>
            </a:r>
          </a:p>
          <a:p>
            <a:pPr eaLnBrk="1" hangingPunct="1">
              <a:lnSpc>
                <a:spcPct val="110000"/>
              </a:lnSpc>
            </a:pPr>
            <a:r>
              <a:rPr lang="en-US" sz="2800" dirty="0"/>
              <a:t>Other loan </a:t>
            </a:r>
            <a:r>
              <a:rPr lang="en-US" sz="2800" dirty="0" err="1"/>
              <a:t>securitizers</a:t>
            </a:r>
            <a:r>
              <a:rPr lang="en-US" sz="2800" dirty="0"/>
              <a:t> (“Wall Street”)</a:t>
            </a:r>
          </a:p>
        </p:txBody>
      </p:sp>
      <p:sp>
        <p:nvSpPr>
          <p:cNvPr id="2" name="Footer Placeholder 1">
            <a:extLst>
              <a:ext uri="{FF2B5EF4-FFF2-40B4-BE49-F238E27FC236}">
                <a16:creationId xmlns:a16="http://schemas.microsoft.com/office/drawing/2014/main" id="{D93A9E90-4E15-780A-0E01-213C9078C254}"/>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BABCF2E5-1EA0-D4A7-E44D-5A937743620D}"/>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4</a:t>
            </a:fld>
            <a:endParaRPr lang="en-US" altLang="en-US">
              <a:solidFill>
                <a:prstClr val="black">
                  <a:tint val="95000"/>
                </a:prst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31800" y="225425"/>
            <a:ext cx="8610600" cy="1216025"/>
          </a:xfrm>
        </p:spPr>
        <p:txBody>
          <a:bodyPr/>
          <a:lstStyle/>
          <a:p>
            <a:pPr eaLnBrk="1" hangingPunct="1"/>
            <a:r>
              <a:rPr lang="en-US" sz="3600"/>
              <a:t>The Effect of Income Taxes on Refinancing</a:t>
            </a:r>
          </a:p>
        </p:txBody>
      </p:sp>
      <p:sp>
        <p:nvSpPr>
          <p:cNvPr id="287747" name="Rectangle 3"/>
          <p:cNvSpPr>
            <a:spLocks noGrp="1" noChangeArrowheads="1"/>
          </p:cNvSpPr>
          <p:nvPr>
            <p:ph idx="1"/>
          </p:nvPr>
        </p:nvSpPr>
        <p:spPr>
          <a:xfrm>
            <a:off x="419768" y="1425408"/>
            <a:ext cx="8229600" cy="5292725"/>
          </a:xfrm>
        </p:spPr>
        <p:txBody>
          <a:bodyPr>
            <a:normAutofit lnSpcReduction="10000"/>
          </a:bodyPr>
          <a:lstStyle/>
          <a:p>
            <a:pPr eaLnBrk="1" hangingPunct="1">
              <a:lnSpc>
                <a:spcPct val="150000"/>
              </a:lnSpc>
              <a:tabLst>
                <a:tab pos="3946525" algn="l"/>
                <a:tab pos="5888038" algn="l"/>
              </a:tabLst>
            </a:pPr>
            <a:r>
              <a:rPr lang="en-US" sz="2800" dirty="0"/>
              <a:t>Mortgage interest can be deductible for taxes</a:t>
            </a:r>
          </a:p>
          <a:p>
            <a:pPr eaLnBrk="1" hangingPunct="1">
              <a:lnSpc>
                <a:spcPct val="150000"/>
              </a:lnSpc>
              <a:tabLst>
                <a:tab pos="3946525" algn="l"/>
                <a:tab pos="5888038" algn="l"/>
              </a:tabLst>
            </a:pPr>
            <a:r>
              <a:rPr lang="en-US" sz="2800" dirty="0"/>
              <a:t>Example:</a:t>
            </a:r>
            <a:r>
              <a:rPr lang="en-US" sz="2600" dirty="0"/>
              <a:t> </a:t>
            </a:r>
          </a:p>
          <a:p>
            <a:pPr lvl="1" eaLnBrk="1" hangingPunct="1">
              <a:tabLst>
                <a:tab pos="3946525" algn="l"/>
                <a:tab pos="5888038" algn="l"/>
              </a:tabLst>
            </a:pPr>
            <a:r>
              <a:rPr lang="en-US" sz="2400" dirty="0"/>
              <a:t>Suppose tax rate on additional income is 25%</a:t>
            </a:r>
          </a:p>
          <a:p>
            <a:pPr lvl="1" eaLnBrk="1" hangingPunct="1">
              <a:tabLst>
                <a:tab pos="3946525" algn="l"/>
                <a:tab pos="5888038" algn="l"/>
              </a:tabLst>
            </a:pPr>
            <a:r>
              <a:rPr lang="en-US" sz="2400" dirty="0"/>
              <a:t>Then $1.00 of deductible interest lowers taxes $0.25</a:t>
            </a:r>
          </a:p>
          <a:p>
            <a:pPr lvl="1" eaLnBrk="1" hangingPunct="1">
              <a:tabLst>
                <a:tab pos="3946525" algn="l"/>
                <a:tab pos="5888038" algn="l"/>
              </a:tabLst>
            </a:pPr>
            <a:r>
              <a:rPr lang="en-US" sz="2400" dirty="0"/>
              <a:t>Net cost of borrowing would be 25% lower</a:t>
            </a:r>
          </a:p>
          <a:p>
            <a:pPr lvl="1" eaLnBrk="1" hangingPunct="1">
              <a:tabLst>
                <a:tab pos="3946525" algn="l"/>
                <a:tab pos="5888038" algn="l"/>
              </a:tabLst>
            </a:pPr>
            <a:r>
              <a:rPr lang="en-US" sz="2400" dirty="0"/>
              <a:t>Interest at 10% costs only 7.5% after taxes</a:t>
            </a:r>
          </a:p>
          <a:p>
            <a:pPr eaLnBrk="1" hangingPunct="1">
              <a:lnSpc>
                <a:spcPct val="150000"/>
              </a:lnSpc>
              <a:tabLst>
                <a:tab pos="3946525" algn="l"/>
                <a:tab pos="5888038" algn="l"/>
              </a:tabLst>
            </a:pPr>
            <a:r>
              <a:rPr lang="en-US" sz="2800" dirty="0"/>
              <a:t>Result:  Benefit of refinancing is 25% less</a:t>
            </a:r>
          </a:p>
          <a:p>
            <a:pPr eaLnBrk="1" hangingPunct="1">
              <a:tabLst>
                <a:tab pos="3946525" algn="l"/>
                <a:tab pos="5888038" algn="l"/>
              </a:tabLst>
            </a:pPr>
            <a:r>
              <a:rPr lang="en-US" sz="2800" dirty="0"/>
              <a:t>Example: Reduction from 10% interest to 9%:</a:t>
            </a:r>
          </a:p>
          <a:p>
            <a:pPr lvl="1">
              <a:buNone/>
              <a:tabLst>
                <a:tab pos="3946525" algn="l"/>
                <a:tab pos="5888038" algn="l"/>
              </a:tabLst>
            </a:pPr>
            <a:r>
              <a:rPr lang="en-US" sz="2400" dirty="0"/>
              <a:t>Old interest cost:  	10% </a:t>
            </a:r>
            <a:r>
              <a:rPr lang="en-US" sz="2400" dirty="0">
                <a:cs typeface="Arial" charset="0"/>
              </a:rPr>
              <a:t>−</a:t>
            </a:r>
            <a:r>
              <a:rPr lang="en-US" sz="2400" dirty="0"/>
              <a:t> .25 </a:t>
            </a:r>
            <a:r>
              <a:rPr lang="en-US" dirty="0"/>
              <a:t>×</a:t>
            </a:r>
            <a:r>
              <a:rPr lang="en-US" sz="2400" baseline="14000" dirty="0"/>
              <a:t> </a:t>
            </a:r>
            <a:r>
              <a:rPr lang="en-US" sz="2400" dirty="0"/>
              <a:t>10% = 7.50%</a:t>
            </a:r>
          </a:p>
          <a:p>
            <a:pPr lvl="1">
              <a:buNone/>
              <a:tabLst>
                <a:tab pos="3946525" algn="l"/>
                <a:tab pos="5888038" algn="l"/>
              </a:tabLst>
            </a:pPr>
            <a:r>
              <a:rPr lang="en-US" sz="2400" dirty="0"/>
              <a:t>New interest cost:  	9% </a:t>
            </a:r>
            <a:r>
              <a:rPr lang="en-US" sz="2400" dirty="0">
                <a:cs typeface="Arial" charset="0"/>
              </a:rPr>
              <a:t>−</a:t>
            </a:r>
            <a:r>
              <a:rPr lang="en-US" sz="2400" dirty="0"/>
              <a:t> .25 </a:t>
            </a:r>
            <a:r>
              <a:rPr lang="en-US" dirty="0"/>
              <a:t>×</a:t>
            </a:r>
            <a:r>
              <a:rPr lang="en-US" sz="2400" baseline="14000" dirty="0"/>
              <a:t> </a:t>
            </a:r>
            <a:r>
              <a:rPr lang="en-US" sz="2400" dirty="0"/>
              <a:t>9% 	= 6.75%</a:t>
            </a:r>
          </a:p>
          <a:p>
            <a:pPr lvl="1" eaLnBrk="1" hangingPunct="1">
              <a:buFont typeface="Wingdings" pitchFamily="2" charset="2"/>
              <a:buNone/>
              <a:tabLst>
                <a:tab pos="3946525" algn="l"/>
                <a:tab pos="5888038" algn="l"/>
              </a:tabLst>
            </a:pPr>
            <a:r>
              <a:rPr lang="en-US" sz="2400" dirty="0"/>
              <a:t>Interest reduction after tax:  7.50% </a:t>
            </a:r>
            <a:r>
              <a:rPr lang="en-US" sz="2400" dirty="0">
                <a:cs typeface="Arial" charset="0"/>
              </a:rPr>
              <a:t>−</a:t>
            </a:r>
            <a:r>
              <a:rPr lang="en-US" sz="2400" dirty="0"/>
              <a:t> 6.75% = 0.75%</a:t>
            </a:r>
          </a:p>
          <a:p>
            <a:pPr lvl="1" eaLnBrk="1" hangingPunct="1">
              <a:tabLst>
                <a:tab pos="3946525" algn="l"/>
                <a:tab pos="5888038" algn="l"/>
              </a:tabLst>
            </a:pPr>
            <a:endParaRPr lang="en-US" sz="2400" dirty="0"/>
          </a:p>
        </p:txBody>
      </p:sp>
      <p:sp>
        <p:nvSpPr>
          <p:cNvPr id="2" name="Footer Placeholder 1">
            <a:extLst>
              <a:ext uri="{FF2B5EF4-FFF2-40B4-BE49-F238E27FC236}">
                <a16:creationId xmlns:a16="http://schemas.microsoft.com/office/drawing/2014/main" id="{A65BCFDC-B67F-20C4-625D-816F28D9814F}"/>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A7C9091E-81E6-AADC-8A4E-5E15AD0647B5}"/>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40</a:t>
            </a:fld>
            <a:endParaRPr lang="en-US" altLang="en-US">
              <a:solidFill>
                <a:prstClr val="black">
                  <a:tint val="95000"/>
                </a:prst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31800" y="241300"/>
            <a:ext cx="8610600" cy="1241425"/>
          </a:xfrm>
        </p:spPr>
        <p:txBody>
          <a:bodyPr/>
          <a:lstStyle/>
          <a:p>
            <a:pPr eaLnBrk="1" hangingPunct="1"/>
            <a:r>
              <a:rPr lang="en-US" sz="3600"/>
              <a:t>Adjusting for Income Tax Effects on Refinancing</a:t>
            </a:r>
          </a:p>
        </p:txBody>
      </p:sp>
      <p:sp>
        <p:nvSpPr>
          <p:cNvPr id="359427" name="Rectangle 3"/>
          <p:cNvSpPr>
            <a:spLocks noGrp="1" noChangeArrowheads="1"/>
          </p:cNvSpPr>
          <p:nvPr>
            <p:ph idx="1"/>
          </p:nvPr>
        </p:nvSpPr>
        <p:spPr>
          <a:xfrm>
            <a:off x="457200" y="1676400"/>
            <a:ext cx="8305800" cy="5181600"/>
          </a:xfrm>
        </p:spPr>
        <p:txBody>
          <a:bodyPr/>
          <a:lstStyle/>
          <a:p>
            <a:pPr eaLnBrk="1" hangingPunct="1">
              <a:tabLst>
                <a:tab pos="3946525" algn="l"/>
                <a:tab pos="5888038" algn="l"/>
              </a:tabLst>
            </a:pPr>
            <a:r>
              <a:rPr lang="en-US" sz="2800" dirty="0"/>
              <a:t>Assume:</a:t>
            </a:r>
          </a:p>
          <a:p>
            <a:pPr lvl="1" eaLnBrk="1" hangingPunct="1">
              <a:tabLst>
                <a:tab pos="3946525" algn="l"/>
                <a:tab pos="5888038" algn="l"/>
              </a:tabLst>
            </a:pPr>
            <a:r>
              <a:rPr lang="en-US" sz="2400" dirty="0"/>
              <a:t>All interest saved by refinancing is tax deductible</a:t>
            </a:r>
          </a:p>
          <a:p>
            <a:pPr lvl="1">
              <a:tabLst>
                <a:tab pos="3946525" algn="l"/>
                <a:tab pos="5888038" algn="l"/>
              </a:tabLst>
            </a:pPr>
            <a:r>
              <a:rPr lang="en-US" dirty="0"/>
              <a:t>All payment reductions are from interest savings</a:t>
            </a:r>
          </a:p>
          <a:p>
            <a:pPr lvl="1" eaLnBrk="1" hangingPunct="1">
              <a:tabLst>
                <a:tab pos="3946525" algn="l"/>
                <a:tab pos="5888038" algn="l"/>
              </a:tabLst>
            </a:pPr>
            <a:r>
              <a:rPr lang="en-US" sz="2400" dirty="0"/>
              <a:t>Tax rate on additional income is 25 percent</a:t>
            </a:r>
          </a:p>
          <a:p>
            <a:pPr eaLnBrk="1" hangingPunct="1">
              <a:tabLst>
                <a:tab pos="3946525" algn="l"/>
                <a:tab pos="5888038" algn="l"/>
              </a:tabLst>
            </a:pPr>
            <a:r>
              <a:rPr lang="en-US" sz="2800" dirty="0"/>
              <a:t>Approximate after-tax benefit of loan payment reductions for previous example:        </a:t>
            </a:r>
          </a:p>
          <a:p>
            <a:pPr>
              <a:lnSpc>
                <a:spcPct val="150000"/>
              </a:lnSpc>
              <a:buNone/>
              <a:tabLst>
                <a:tab pos="3946525" algn="l"/>
                <a:tab pos="5888038" algn="l"/>
              </a:tabLst>
            </a:pPr>
            <a:r>
              <a:rPr lang="en-US" sz="2800" dirty="0"/>
              <a:t>	After tax benefit = 0.75 </a:t>
            </a:r>
            <a:r>
              <a:rPr lang="en-US" dirty="0"/>
              <a:t>× </a:t>
            </a:r>
            <a:r>
              <a:rPr lang="en-US" sz="2800" dirty="0"/>
              <a:t>$5,886 = $4,414.50</a:t>
            </a:r>
          </a:p>
          <a:p>
            <a:pPr eaLnBrk="1" hangingPunct="1">
              <a:tabLst>
                <a:tab pos="3946525" algn="l"/>
                <a:tab pos="5888038" algn="l"/>
              </a:tabLst>
            </a:pPr>
            <a:r>
              <a:rPr lang="en-US" sz="2800" dirty="0"/>
              <a:t>After tax approximate net benefit of refinancing:</a:t>
            </a:r>
          </a:p>
          <a:p>
            <a:pPr eaLnBrk="1" hangingPunct="1">
              <a:buFont typeface="Wingdings" pitchFamily="2" charset="2"/>
              <a:buNone/>
              <a:tabLst>
                <a:tab pos="3946525" algn="l"/>
                <a:tab pos="5888038" algn="l"/>
              </a:tabLst>
            </a:pPr>
            <a:r>
              <a:rPr lang="en-US" dirty="0"/>
              <a:t>	         </a:t>
            </a:r>
            <a:r>
              <a:rPr lang="en-US" sz="2400" dirty="0"/>
              <a:t>= $4,414.50 – 5,000  =  -$585.50</a:t>
            </a:r>
            <a:r>
              <a:rPr lang="en-US" dirty="0"/>
              <a:t>		</a:t>
            </a:r>
          </a:p>
          <a:p>
            <a:pPr lvl="1" eaLnBrk="1" hangingPunct="1">
              <a:tabLst>
                <a:tab pos="3946525" algn="l"/>
                <a:tab pos="5888038" algn="l"/>
              </a:tabLst>
            </a:pPr>
            <a:endParaRPr lang="en-US" sz="2200" dirty="0"/>
          </a:p>
        </p:txBody>
      </p:sp>
      <p:sp>
        <p:nvSpPr>
          <p:cNvPr id="2" name="Footer Placeholder 1">
            <a:extLst>
              <a:ext uri="{FF2B5EF4-FFF2-40B4-BE49-F238E27FC236}">
                <a16:creationId xmlns:a16="http://schemas.microsoft.com/office/drawing/2014/main" id="{81E6BBCA-47F0-D0A9-D900-5E19DF01FCB2}"/>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73D06701-2095-BAB5-C2B1-21472C4C5FE1}"/>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41</a:t>
            </a:fld>
            <a:endParaRPr lang="en-US" altLang="en-US">
              <a:solidFill>
                <a:prstClr val="black">
                  <a:tint val="95000"/>
                </a:prst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44500" y="212725"/>
            <a:ext cx="8610600" cy="1241425"/>
          </a:xfrm>
        </p:spPr>
        <p:txBody>
          <a:bodyPr/>
          <a:lstStyle/>
          <a:p>
            <a:pPr eaLnBrk="1" hangingPunct="1"/>
            <a:r>
              <a:rPr lang="en-US" sz="3600"/>
              <a:t>Caution about Income Tax Effects on Refinancing</a:t>
            </a:r>
          </a:p>
        </p:txBody>
      </p:sp>
      <p:sp>
        <p:nvSpPr>
          <p:cNvPr id="361475" name="Rectangle 3"/>
          <p:cNvSpPr>
            <a:spLocks noGrp="1" noChangeArrowheads="1"/>
          </p:cNvSpPr>
          <p:nvPr>
            <p:ph idx="1"/>
          </p:nvPr>
        </p:nvSpPr>
        <p:spPr>
          <a:xfrm>
            <a:off x="457200" y="1676400"/>
            <a:ext cx="8305800" cy="5181600"/>
          </a:xfrm>
        </p:spPr>
        <p:txBody>
          <a:bodyPr>
            <a:normAutofit/>
          </a:bodyPr>
          <a:lstStyle/>
          <a:p>
            <a:pPr eaLnBrk="1" hangingPunct="1">
              <a:lnSpc>
                <a:spcPct val="110000"/>
              </a:lnSpc>
              <a:tabLst>
                <a:tab pos="3946525" algn="l"/>
                <a:tab pos="5888038" algn="l"/>
              </a:tabLst>
            </a:pPr>
            <a:r>
              <a:rPr lang="en-US" sz="2800" dirty="0"/>
              <a:t>Two approaches to deductions in U.S. tax code:</a:t>
            </a:r>
          </a:p>
          <a:p>
            <a:pPr lvl="1" eaLnBrk="1" hangingPunct="1">
              <a:lnSpc>
                <a:spcPct val="110000"/>
              </a:lnSpc>
              <a:tabLst>
                <a:tab pos="3946525" algn="l"/>
                <a:tab pos="5888038" algn="l"/>
              </a:tabLst>
            </a:pPr>
            <a:r>
              <a:rPr lang="en-US" sz="2400" dirty="0"/>
              <a:t>Take standard deduction (fixed lump sum)</a:t>
            </a:r>
          </a:p>
          <a:p>
            <a:pPr lvl="1" eaLnBrk="1" hangingPunct="1">
              <a:lnSpc>
                <a:spcPct val="110000"/>
              </a:lnSpc>
              <a:tabLst>
                <a:tab pos="3946525" algn="l"/>
                <a:tab pos="5888038" algn="l"/>
              </a:tabLst>
            </a:pPr>
            <a:r>
              <a:rPr lang="en-US" sz="2400" dirty="0"/>
              <a:t>Itemize deductions</a:t>
            </a:r>
          </a:p>
          <a:p>
            <a:pPr eaLnBrk="1" hangingPunct="1">
              <a:lnSpc>
                <a:spcPct val="110000"/>
              </a:lnSpc>
              <a:tabLst>
                <a:tab pos="3946525" algn="l"/>
                <a:tab pos="5888038" algn="l"/>
              </a:tabLst>
            </a:pPr>
            <a:r>
              <a:rPr lang="en-US" sz="2800" dirty="0"/>
              <a:t>Tax deductions only lower interest costs if:</a:t>
            </a:r>
          </a:p>
          <a:p>
            <a:pPr lvl="1" eaLnBrk="1" hangingPunct="1">
              <a:lnSpc>
                <a:spcPct val="110000"/>
              </a:lnSpc>
              <a:tabLst>
                <a:tab pos="3946525" algn="l"/>
                <a:tab pos="5888038" algn="l"/>
              </a:tabLst>
            </a:pPr>
            <a:r>
              <a:rPr lang="en-US" sz="2400" dirty="0"/>
              <a:t>Taxpayer Itemizes deductions</a:t>
            </a:r>
          </a:p>
          <a:p>
            <a:pPr lvl="1" eaLnBrk="1" hangingPunct="1">
              <a:lnSpc>
                <a:spcPct val="110000"/>
              </a:lnSpc>
              <a:tabLst>
                <a:tab pos="3946525" algn="l"/>
                <a:tab pos="5888038" algn="l"/>
              </a:tabLst>
            </a:pPr>
            <a:r>
              <a:rPr lang="en-US" sz="2400" dirty="0"/>
              <a:t>Already has deductions exceeding standard deduction </a:t>
            </a:r>
          </a:p>
          <a:p>
            <a:pPr lvl="1" eaLnBrk="1" hangingPunct="1">
              <a:lnSpc>
                <a:spcPct val="110000"/>
              </a:lnSpc>
              <a:tabLst>
                <a:tab pos="3946525" algn="l"/>
                <a:tab pos="5888038" algn="l"/>
              </a:tabLst>
            </a:pPr>
            <a:r>
              <a:rPr lang="en-US" sz="2400" dirty="0"/>
              <a:t>Only about 15% of households meet these conditions</a:t>
            </a:r>
          </a:p>
          <a:p>
            <a:pPr eaLnBrk="1" hangingPunct="1">
              <a:lnSpc>
                <a:spcPct val="110000"/>
              </a:lnSpc>
              <a:tabLst>
                <a:tab pos="3946525" algn="l"/>
                <a:tab pos="5888038" algn="l"/>
              </a:tabLst>
            </a:pPr>
            <a:r>
              <a:rPr lang="en-US" sz="2800" dirty="0"/>
              <a:t>Otherwise, in computing benefits of refinancing, taxes should be ignored</a:t>
            </a:r>
            <a:r>
              <a:rPr lang="en-US" sz="3400" dirty="0"/>
              <a:t>	</a:t>
            </a:r>
          </a:p>
          <a:p>
            <a:pPr lvl="1" eaLnBrk="1" hangingPunct="1">
              <a:lnSpc>
                <a:spcPct val="150000"/>
              </a:lnSpc>
              <a:tabLst>
                <a:tab pos="3946525" algn="l"/>
                <a:tab pos="5888038" algn="l"/>
              </a:tabLst>
            </a:pPr>
            <a:endParaRPr lang="en-US" dirty="0"/>
          </a:p>
        </p:txBody>
      </p:sp>
      <p:sp>
        <p:nvSpPr>
          <p:cNvPr id="2" name="Footer Placeholder 1">
            <a:extLst>
              <a:ext uri="{FF2B5EF4-FFF2-40B4-BE49-F238E27FC236}">
                <a16:creationId xmlns:a16="http://schemas.microsoft.com/office/drawing/2014/main" id="{17D1FE03-F78E-186E-24EF-F6BD09571ED0}"/>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9A4550C2-E190-3ABA-0AFE-A5E1C0CAAE38}"/>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42</a:t>
            </a:fld>
            <a:endParaRPr lang="en-US" altLang="en-US">
              <a:solidFill>
                <a:prstClr val="black">
                  <a:tint val="95000"/>
                </a:prst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z="3600"/>
              <a:t>Refinancing Rules of Thumb</a:t>
            </a:r>
          </a:p>
        </p:txBody>
      </p:sp>
      <p:sp>
        <p:nvSpPr>
          <p:cNvPr id="286723" name="Rectangle 3"/>
          <p:cNvSpPr>
            <a:spLocks noGrp="1" noChangeArrowheads="1"/>
          </p:cNvSpPr>
          <p:nvPr>
            <p:ph idx="1"/>
          </p:nvPr>
        </p:nvSpPr>
        <p:spPr/>
        <p:txBody>
          <a:bodyPr/>
          <a:lstStyle/>
          <a:p>
            <a:pPr eaLnBrk="1" hangingPunct="1"/>
            <a:r>
              <a:rPr lang="en-US" sz="2800" b="1" dirty="0"/>
              <a:t>Interest rate spread rule</a:t>
            </a:r>
            <a:r>
              <a:rPr lang="en-US" sz="2800" dirty="0"/>
              <a:t>: Refinance if “spread” between old loan interest rate and current rate is, for example, 2.0 percent</a:t>
            </a:r>
          </a:p>
          <a:p>
            <a:pPr eaLnBrk="1" hangingPunct="1"/>
            <a:endParaRPr lang="en-US" sz="2800" dirty="0"/>
          </a:p>
          <a:p>
            <a:pPr eaLnBrk="1" hangingPunct="1"/>
            <a:r>
              <a:rPr lang="en-US" sz="2800" b="1" dirty="0"/>
              <a:t>Payback period rule</a:t>
            </a:r>
            <a:r>
              <a:rPr lang="en-US" sz="2800" dirty="0"/>
              <a:t>: Divide cost of refinancing by monthly savings to find “payback period”; then decide if the payback period is short enough</a:t>
            </a:r>
          </a:p>
          <a:p>
            <a:pPr lvl="1"/>
            <a:r>
              <a:rPr lang="en-US" dirty="0"/>
              <a:t>Net benefit approach here, uses the same information as payback period rule</a:t>
            </a:r>
          </a:p>
        </p:txBody>
      </p:sp>
      <p:sp>
        <p:nvSpPr>
          <p:cNvPr id="2" name="Footer Placeholder 1">
            <a:extLst>
              <a:ext uri="{FF2B5EF4-FFF2-40B4-BE49-F238E27FC236}">
                <a16:creationId xmlns:a16="http://schemas.microsoft.com/office/drawing/2014/main" id="{55F6B29D-4299-7402-C967-60DD495436EE}"/>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73670DFB-682F-B035-5163-45B3346A6F7A}"/>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43</a:t>
            </a:fld>
            <a:endParaRPr lang="en-US" altLang="en-US">
              <a:solidFill>
                <a:prstClr val="black">
                  <a:tint val="95000"/>
                </a:prst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81000" y="228600"/>
            <a:ext cx="8610600" cy="1216025"/>
          </a:xfrm>
        </p:spPr>
        <p:txBody>
          <a:bodyPr/>
          <a:lstStyle/>
          <a:p>
            <a:pPr eaLnBrk="1" hangingPunct="1"/>
            <a:r>
              <a:rPr lang="en-US" sz="3600"/>
              <a:t>Refinancing: Cost of Missing a Better Deal Later</a:t>
            </a:r>
          </a:p>
        </p:txBody>
      </p:sp>
      <p:sp>
        <p:nvSpPr>
          <p:cNvPr id="288771" name="Rectangle 3"/>
          <p:cNvSpPr>
            <a:spLocks noGrp="1" noChangeArrowheads="1"/>
          </p:cNvSpPr>
          <p:nvPr>
            <p:ph idx="1"/>
          </p:nvPr>
        </p:nvSpPr>
        <p:spPr>
          <a:xfrm>
            <a:off x="457200" y="1524000"/>
            <a:ext cx="8610600" cy="5334000"/>
          </a:xfrm>
        </p:spPr>
        <p:txBody>
          <a:bodyPr>
            <a:normAutofit fontScale="92500"/>
          </a:bodyPr>
          <a:lstStyle/>
          <a:p>
            <a:pPr eaLnBrk="1" hangingPunct="1"/>
            <a:r>
              <a:rPr lang="en-US" sz="2800" dirty="0"/>
              <a:t>Suppose: 50% chance interest rates will fall further</a:t>
            </a:r>
          </a:p>
          <a:p>
            <a:pPr lvl="1"/>
            <a:r>
              <a:rPr lang="en-US" dirty="0"/>
              <a:t>Note: A bigger possible fall has a lower likelihood</a:t>
            </a:r>
          </a:p>
          <a:p>
            <a:pPr lvl="1"/>
            <a:r>
              <a:rPr lang="en-US" dirty="0"/>
              <a:t>Note: Cost cannot exceed cost to refinance again</a:t>
            </a:r>
          </a:p>
          <a:p>
            <a:pPr lvl="1"/>
            <a:endParaRPr lang="en-US" dirty="0"/>
          </a:p>
          <a:p>
            <a:pPr eaLnBrk="1" hangingPunct="1">
              <a:lnSpc>
                <a:spcPct val="110000"/>
              </a:lnSpc>
            </a:pPr>
            <a:r>
              <a:rPr lang="en-US" sz="2800" dirty="0"/>
              <a:t>Thus: Expected cost of missed opportunity (probability </a:t>
            </a:r>
            <a:r>
              <a:rPr lang="en-US" sz="2800" baseline="16000" dirty="0"/>
              <a:t>x</a:t>
            </a:r>
            <a:r>
              <a:rPr lang="en-US" sz="2800" dirty="0"/>
              <a:t> cost) is less than half the refinance cost</a:t>
            </a:r>
          </a:p>
          <a:p>
            <a:pPr eaLnBrk="1" hangingPunct="1">
              <a:lnSpc>
                <a:spcPct val="110000"/>
              </a:lnSpc>
            </a:pPr>
            <a:endParaRPr lang="en-US" sz="2800" dirty="0"/>
          </a:p>
          <a:p>
            <a:pPr eaLnBrk="1" hangingPunct="1">
              <a:lnSpc>
                <a:spcPct val="110000"/>
              </a:lnSpc>
            </a:pPr>
            <a:r>
              <a:rPr lang="en-US" sz="2800" dirty="0"/>
              <a:t>Conclusion: Waiting until benefit exceeds the cost to refinance by, say, one-third probably compensates for the risk of missing a better deal later</a:t>
            </a:r>
          </a:p>
          <a:p>
            <a:pPr lvl="1" eaLnBrk="1" hangingPunct="1">
              <a:lnSpc>
                <a:spcPct val="110000"/>
              </a:lnSpc>
            </a:pPr>
            <a:r>
              <a:rPr lang="en-US" sz="2400" dirty="0"/>
              <a:t>Example: If refinancing costs 6% of the loan amount, do not refinance until the benefit is 8% of the loan amount</a:t>
            </a:r>
          </a:p>
        </p:txBody>
      </p:sp>
      <p:sp>
        <p:nvSpPr>
          <p:cNvPr id="2" name="Footer Placeholder 1">
            <a:extLst>
              <a:ext uri="{FF2B5EF4-FFF2-40B4-BE49-F238E27FC236}">
                <a16:creationId xmlns:a16="http://schemas.microsoft.com/office/drawing/2014/main" id="{FEA6FE0E-B195-272D-1E6A-D11A04DE004E}"/>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CA9DDF4C-F608-1281-81F2-7670B6D48407}"/>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44</a:t>
            </a:fld>
            <a:endParaRPr lang="en-US" altLang="en-US">
              <a:solidFill>
                <a:prstClr val="black">
                  <a:tint val="95000"/>
                </a:prst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z="3600"/>
              <a:t>The Option to Default</a:t>
            </a:r>
          </a:p>
        </p:txBody>
      </p:sp>
      <p:sp>
        <p:nvSpPr>
          <p:cNvPr id="290819" name="Rectangle 3"/>
          <p:cNvSpPr>
            <a:spLocks noGrp="1" noChangeArrowheads="1"/>
          </p:cNvSpPr>
          <p:nvPr>
            <p:ph idx="1"/>
          </p:nvPr>
        </p:nvSpPr>
        <p:spPr>
          <a:xfrm>
            <a:off x="457200" y="1600200"/>
            <a:ext cx="8610600" cy="4530725"/>
          </a:xfrm>
        </p:spPr>
        <p:txBody>
          <a:bodyPr>
            <a:normAutofit fontScale="92500"/>
          </a:bodyPr>
          <a:lstStyle/>
          <a:p>
            <a:pPr eaLnBrk="1" hangingPunct="1">
              <a:lnSpc>
                <a:spcPct val="110000"/>
              </a:lnSpc>
            </a:pPr>
            <a:r>
              <a:rPr lang="en-US" sz="2800" dirty="0"/>
              <a:t>Historically, few defaults </a:t>
            </a:r>
            <a:r>
              <a:rPr lang="en-US" dirty="0"/>
              <a:t>without</a:t>
            </a:r>
            <a:r>
              <a:rPr lang="en-US" sz="2800" dirty="0"/>
              <a:t> three preconditions:</a:t>
            </a:r>
          </a:p>
          <a:p>
            <a:pPr lvl="1" eaLnBrk="1" hangingPunct="1">
              <a:lnSpc>
                <a:spcPct val="110000"/>
              </a:lnSpc>
            </a:pPr>
            <a:r>
              <a:rPr lang="en-US" sz="2400" dirty="0"/>
              <a:t>Monthly value of occupancy is less than its cost</a:t>
            </a:r>
          </a:p>
          <a:p>
            <a:pPr lvl="1" eaLnBrk="1" hangingPunct="1">
              <a:lnSpc>
                <a:spcPct val="110000"/>
              </a:lnSpc>
            </a:pPr>
            <a:r>
              <a:rPr lang="en-US" sz="2400" dirty="0"/>
              <a:t>Equity is zero or negative</a:t>
            </a:r>
          </a:p>
          <a:p>
            <a:pPr lvl="1" eaLnBrk="1" hangingPunct="1">
              <a:lnSpc>
                <a:spcPct val="110000"/>
              </a:lnSpc>
            </a:pPr>
            <a:r>
              <a:rPr lang="en-US" sz="2400" dirty="0"/>
              <a:t>“Trigger event”: Divorce, death in family, loss of job</a:t>
            </a:r>
          </a:p>
          <a:p>
            <a:pPr eaLnBrk="1" hangingPunct="1">
              <a:lnSpc>
                <a:spcPct val="110000"/>
              </a:lnSpc>
            </a:pPr>
            <a:r>
              <a:rPr lang="en-US" sz="2800" dirty="0"/>
              <a:t>Borrowers regard cost of default as very high</a:t>
            </a:r>
          </a:p>
          <a:p>
            <a:pPr eaLnBrk="1" hangingPunct="1">
              <a:lnSpc>
                <a:spcPct val="110000"/>
              </a:lnSpc>
            </a:pPr>
            <a:r>
              <a:rPr lang="en-US" sz="2800" dirty="0"/>
              <a:t>For most households the value of services from their house exceeds the cost of their mortgage payment. (Note, similarly, that many car loans exceed the value of the car, but owners don’t default.)</a:t>
            </a:r>
          </a:p>
          <a:p>
            <a:pPr eaLnBrk="1" hangingPunct="1">
              <a:lnSpc>
                <a:spcPct val="110000"/>
              </a:lnSpc>
            </a:pPr>
            <a:endParaRPr lang="en-US" sz="2800" dirty="0"/>
          </a:p>
        </p:txBody>
      </p:sp>
      <p:sp>
        <p:nvSpPr>
          <p:cNvPr id="2" name="Footer Placeholder 1">
            <a:extLst>
              <a:ext uri="{FF2B5EF4-FFF2-40B4-BE49-F238E27FC236}">
                <a16:creationId xmlns:a16="http://schemas.microsoft.com/office/drawing/2014/main" id="{F8AAB9DA-65A3-2B03-AD0D-B4B53948E543}"/>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97BBF83C-6ED8-9E89-9CFC-9167AA50AC23}"/>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45</a:t>
            </a:fld>
            <a:endParaRPr lang="en-US" altLang="en-US">
              <a:solidFill>
                <a:prstClr val="black">
                  <a:tint val="95000"/>
                </a:prst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228600"/>
            <a:ext cx="8610600" cy="1216025"/>
          </a:xfrm>
        </p:spPr>
        <p:txBody>
          <a:bodyPr/>
          <a:lstStyle/>
          <a:p>
            <a:pPr eaLnBrk="1" hangingPunct="1"/>
            <a:r>
              <a:rPr lang="en-US" sz="3600"/>
              <a:t>Conventional Mortgage Loans</a:t>
            </a:r>
          </a:p>
        </p:txBody>
      </p:sp>
      <p:sp>
        <p:nvSpPr>
          <p:cNvPr id="265219" name="Rectangle 3"/>
          <p:cNvSpPr>
            <a:spLocks noGrp="1" noChangeArrowheads="1"/>
          </p:cNvSpPr>
          <p:nvPr>
            <p:ph idx="1"/>
          </p:nvPr>
        </p:nvSpPr>
        <p:spPr/>
        <p:txBody>
          <a:bodyPr/>
          <a:lstStyle/>
          <a:p>
            <a:pPr eaLnBrk="1" hangingPunct="1"/>
            <a:r>
              <a:rPr lang="en-US" sz="2800" dirty="0"/>
              <a:t>Oldest form</a:t>
            </a:r>
          </a:p>
          <a:p>
            <a:pPr eaLnBrk="1" hangingPunct="1"/>
            <a:endParaRPr lang="en-US" sz="2800" dirty="0"/>
          </a:p>
          <a:p>
            <a:pPr eaLnBrk="1" hangingPunct="1"/>
            <a:r>
              <a:rPr lang="en-US" sz="2800" dirty="0"/>
              <a:t>Any standard home mortgage loan </a:t>
            </a:r>
          </a:p>
          <a:p>
            <a:pPr lvl="1"/>
            <a:r>
              <a:rPr lang="en-US" sz="2400" dirty="0"/>
              <a:t>Not insured by FHA or </a:t>
            </a:r>
          </a:p>
          <a:p>
            <a:pPr lvl="1"/>
            <a:r>
              <a:rPr lang="en-US" sz="2400" dirty="0"/>
              <a:t>Not guaranteed by Department of Veterans Affairs </a:t>
            </a:r>
          </a:p>
          <a:p>
            <a:pPr lvl="1"/>
            <a:endParaRPr lang="en-US" sz="2400" dirty="0"/>
          </a:p>
          <a:p>
            <a:pPr eaLnBrk="1" hangingPunct="1"/>
            <a:r>
              <a:rPr lang="en-US" sz="2800" dirty="0"/>
              <a:t>Revolutionized in 1950s by private mortgage insurance</a:t>
            </a:r>
          </a:p>
        </p:txBody>
      </p:sp>
      <p:sp>
        <p:nvSpPr>
          <p:cNvPr id="2" name="Footer Placeholder 1">
            <a:extLst>
              <a:ext uri="{FF2B5EF4-FFF2-40B4-BE49-F238E27FC236}">
                <a16:creationId xmlns:a16="http://schemas.microsoft.com/office/drawing/2014/main" id="{3C154B22-F4F0-4AE8-3DFD-7C3318AE2D1D}"/>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0D0D4DC8-F75C-461E-722B-2D71B20A6BFE}"/>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5</a:t>
            </a:fld>
            <a:endParaRPr lang="en-US" altLang="en-US">
              <a:solidFill>
                <a:prstClr val="black">
                  <a:tint val="95000"/>
                </a:prst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3700" y="225425"/>
            <a:ext cx="8839200" cy="1216025"/>
          </a:xfrm>
        </p:spPr>
        <p:txBody>
          <a:bodyPr/>
          <a:lstStyle/>
          <a:p>
            <a:pPr eaLnBrk="1" hangingPunct="1"/>
            <a:r>
              <a:rPr lang="en-US" sz="3600"/>
              <a:t>The Language of Conventional Mortgage Loans</a:t>
            </a:r>
          </a:p>
        </p:txBody>
      </p:sp>
      <p:sp>
        <p:nvSpPr>
          <p:cNvPr id="266243" name="Rectangle 3"/>
          <p:cNvSpPr>
            <a:spLocks noGrp="1" noChangeArrowheads="1"/>
          </p:cNvSpPr>
          <p:nvPr>
            <p:ph idx="1"/>
          </p:nvPr>
        </p:nvSpPr>
        <p:spPr>
          <a:xfrm>
            <a:off x="457200" y="1524000"/>
            <a:ext cx="8229600" cy="5105400"/>
          </a:xfrm>
        </p:spPr>
        <p:txBody>
          <a:bodyPr/>
          <a:lstStyle/>
          <a:p>
            <a:pPr eaLnBrk="1" hangingPunct="1">
              <a:lnSpc>
                <a:spcPct val="80000"/>
              </a:lnSpc>
            </a:pPr>
            <a:r>
              <a:rPr lang="en-US" sz="2800" b="1" dirty="0"/>
              <a:t>Conforming conventional home loan</a:t>
            </a:r>
            <a:r>
              <a:rPr lang="en-US" sz="2800" dirty="0"/>
              <a:t>: Meets requirements for purchase by Freddie Mac and Fannie Mae</a:t>
            </a:r>
          </a:p>
          <a:p>
            <a:pPr lvl="1" eaLnBrk="1" hangingPunct="1">
              <a:lnSpc>
                <a:spcPct val="80000"/>
              </a:lnSpc>
            </a:pPr>
            <a:r>
              <a:rPr lang="en-US" sz="2400" dirty="0"/>
              <a:t>Standard note</a:t>
            </a:r>
          </a:p>
          <a:p>
            <a:pPr lvl="1" eaLnBrk="1" hangingPunct="1">
              <a:lnSpc>
                <a:spcPct val="80000"/>
              </a:lnSpc>
            </a:pPr>
            <a:r>
              <a:rPr lang="en-US" sz="2400" dirty="0"/>
              <a:t>Standard mortgage</a:t>
            </a:r>
          </a:p>
          <a:p>
            <a:pPr lvl="1" eaLnBrk="1" hangingPunct="1">
              <a:lnSpc>
                <a:spcPct val="80000"/>
              </a:lnSpc>
            </a:pPr>
            <a:r>
              <a:rPr lang="en-US" sz="2400" dirty="0"/>
              <a:t>Standard appraisal</a:t>
            </a:r>
          </a:p>
          <a:p>
            <a:pPr lvl="1" eaLnBrk="1" hangingPunct="1">
              <a:lnSpc>
                <a:spcPct val="80000"/>
              </a:lnSpc>
            </a:pPr>
            <a:r>
              <a:rPr lang="en-US" sz="2400" dirty="0"/>
              <a:t>Size limit: $726,200 in 2023 (higher for high-cost areas)</a:t>
            </a:r>
          </a:p>
          <a:p>
            <a:pPr lvl="1" eaLnBrk="1" hangingPunct="1">
              <a:lnSpc>
                <a:spcPct val="80000"/>
              </a:lnSpc>
            </a:pPr>
            <a:r>
              <a:rPr lang="en-US" sz="2400" dirty="0"/>
              <a:t>Interest rate advantage due to liquidity </a:t>
            </a:r>
          </a:p>
          <a:p>
            <a:pPr lvl="2">
              <a:lnSpc>
                <a:spcPct val="80000"/>
              </a:lnSpc>
            </a:pPr>
            <a:r>
              <a:rPr lang="en-US" sz="2000" dirty="0"/>
              <a:t>At least 0.25% advantage on average</a:t>
            </a:r>
          </a:p>
          <a:p>
            <a:pPr lvl="2">
              <a:lnSpc>
                <a:spcPct val="80000"/>
              </a:lnSpc>
            </a:pPr>
            <a:r>
              <a:rPr lang="en-US" sz="2000" dirty="0"/>
              <a:t>Over 1.00% during Great Recession</a:t>
            </a:r>
          </a:p>
          <a:p>
            <a:pPr marL="768096" lvl="2" indent="0">
              <a:lnSpc>
                <a:spcPct val="80000"/>
              </a:lnSpc>
              <a:buNone/>
            </a:pPr>
            <a:endParaRPr lang="en-US" sz="2000" dirty="0"/>
          </a:p>
          <a:p>
            <a:pPr eaLnBrk="1" hangingPunct="1">
              <a:lnSpc>
                <a:spcPct val="80000"/>
              </a:lnSpc>
            </a:pPr>
            <a:r>
              <a:rPr lang="en-US" sz="2800" b="1" dirty="0"/>
              <a:t>Nonconforming loan</a:t>
            </a:r>
            <a:r>
              <a:rPr lang="en-US" sz="2800" dirty="0"/>
              <a:t>: Does not meet GSE requirements in some respect</a:t>
            </a:r>
          </a:p>
          <a:p>
            <a:pPr lvl="1" eaLnBrk="1" hangingPunct="1">
              <a:lnSpc>
                <a:spcPct val="80000"/>
              </a:lnSpc>
            </a:pPr>
            <a:r>
              <a:rPr lang="en-US" sz="2400" dirty="0"/>
              <a:t>“Jumbo”: Nonconforming in size</a:t>
            </a:r>
          </a:p>
        </p:txBody>
      </p:sp>
      <p:sp>
        <p:nvSpPr>
          <p:cNvPr id="2" name="Footer Placeholder 1">
            <a:extLst>
              <a:ext uri="{FF2B5EF4-FFF2-40B4-BE49-F238E27FC236}">
                <a16:creationId xmlns:a16="http://schemas.microsoft.com/office/drawing/2014/main" id="{8D1D8C47-DB07-9829-A001-7655685E47F6}"/>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BA9A4860-FB0A-1574-CF8E-3DC7E5ED0A79}"/>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6</a:t>
            </a:fld>
            <a:endParaRPr lang="en-US" altLang="en-US">
              <a:solidFill>
                <a:prstClr val="black">
                  <a:tint val="95000"/>
                </a:prst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228600"/>
            <a:ext cx="8610600" cy="1216025"/>
          </a:xfrm>
        </p:spPr>
        <p:txBody>
          <a:bodyPr/>
          <a:lstStyle/>
          <a:p>
            <a:pPr eaLnBrk="1" hangingPunct="1"/>
            <a:r>
              <a:rPr lang="en-US" sz="3600"/>
              <a:t>Private Mortgage Insurance (PMI)</a:t>
            </a:r>
          </a:p>
        </p:txBody>
      </p:sp>
      <p:sp>
        <p:nvSpPr>
          <p:cNvPr id="267267" name="Rectangle 3"/>
          <p:cNvSpPr>
            <a:spLocks noGrp="1" noChangeArrowheads="1"/>
          </p:cNvSpPr>
          <p:nvPr>
            <p:ph idx="1"/>
          </p:nvPr>
        </p:nvSpPr>
        <p:spPr>
          <a:xfrm>
            <a:off x="457200" y="1746250"/>
            <a:ext cx="8305800" cy="4384675"/>
          </a:xfrm>
        </p:spPr>
        <p:txBody>
          <a:bodyPr/>
          <a:lstStyle/>
          <a:p>
            <a:pPr eaLnBrk="1" hangingPunct="1"/>
            <a:r>
              <a:rPr lang="en-US" sz="2800" dirty="0"/>
              <a:t>Protects lender against losses due to default</a:t>
            </a:r>
          </a:p>
          <a:p>
            <a:pPr eaLnBrk="1" hangingPunct="1"/>
            <a:r>
              <a:rPr lang="en-US" sz="2800" dirty="0"/>
              <a:t>Generally required for loans over 80% of value</a:t>
            </a:r>
          </a:p>
          <a:p>
            <a:pPr eaLnBrk="1" hangingPunct="1"/>
            <a:r>
              <a:rPr lang="en-US" sz="2800" dirty="0"/>
              <a:t>Protects lender for losses up to 25% - 35% of loan</a:t>
            </a:r>
          </a:p>
          <a:p>
            <a:pPr eaLnBrk="1" hangingPunct="1"/>
            <a:r>
              <a:rPr lang="en-US" sz="2800" dirty="0"/>
              <a:t>Example terms:</a:t>
            </a:r>
          </a:p>
          <a:p>
            <a:pPr lvl="1" eaLnBrk="1" hangingPunct="1"/>
            <a:r>
              <a:rPr lang="en-US" sz="2400" dirty="0"/>
              <a:t>2.5 percent of loan in single up-front premium</a:t>
            </a:r>
          </a:p>
          <a:p>
            <a:pPr lvl="1" eaLnBrk="1" hangingPunct="1"/>
            <a:r>
              <a:rPr lang="en-US" sz="2400" dirty="0"/>
              <a:t>No up-front premium and 0.5 percent annual premium </a:t>
            </a:r>
          </a:p>
          <a:p>
            <a:pPr lvl="1"/>
            <a:r>
              <a:rPr lang="en-US" dirty="0"/>
              <a:t>See MGIC website for variation in PMI programs and terms:  </a:t>
            </a:r>
            <a:r>
              <a:rPr lang="en-US" dirty="0">
                <a:solidFill>
                  <a:srgbClr val="39639D"/>
                </a:solidFill>
                <a:hlinkClick r:id="rId3">
                  <a:extLst>
                    <a:ext uri="{A12FA001-AC4F-418D-AE19-62706E023703}">
                      <ahyp:hlinkClr xmlns:ahyp="http://schemas.microsoft.com/office/drawing/2018/hyperlinkcolor" val="tx"/>
                    </a:ext>
                  </a:extLst>
                </a:hlinkClick>
              </a:rPr>
              <a:t>www.mgic.com/rate-cards</a:t>
            </a:r>
            <a:endParaRPr lang="en-US" dirty="0">
              <a:solidFill>
                <a:srgbClr val="39639D"/>
              </a:solidFill>
            </a:endParaRPr>
          </a:p>
          <a:p>
            <a:pPr lvl="1" eaLnBrk="1" hangingPunct="1"/>
            <a:endParaRPr lang="en-US" sz="2400" dirty="0"/>
          </a:p>
        </p:txBody>
      </p:sp>
      <p:sp>
        <p:nvSpPr>
          <p:cNvPr id="2" name="Footer Placeholder 1">
            <a:extLst>
              <a:ext uri="{FF2B5EF4-FFF2-40B4-BE49-F238E27FC236}">
                <a16:creationId xmlns:a16="http://schemas.microsoft.com/office/drawing/2014/main" id="{04C1CBA9-5A21-DCB3-E1BD-692FA2B604DF}"/>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E210E113-8804-FF1C-38BA-AED788B8DB45}"/>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7</a:t>
            </a:fld>
            <a:endParaRPr lang="en-US" altLang="en-US">
              <a:solidFill>
                <a:prstClr val="black">
                  <a:tint val="95000"/>
                </a:prst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228600"/>
            <a:ext cx="8610600" cy="1216025"/>
          </a:xfrm>
        </p:spPr>
        <p:txBody>
          <a:bodyPr/>
          <a:lstStyle/>
          <a:p>
            <a:pPr eaLnBrk="1" hangingPunct="1"/>
            <a:r>
              <a:rPr lang="en-US" sz="3600"/>
              <a:t>Private Mortgage Insurance (continued)</a:t>
            </a:r>
          </a:p>
        </p:txBody>
      </p:sp>
      <p:sp>
        <p:nvSpPr>
          <p:cNvPr id="268291" name="Rectangle 3"/>
          <p:cNvSpPr>
            <a:spLocks noGrp="1" noChangeArrowheads="1"/>
          </p:cNvSpPr>
          <p:nvPr>
            <p:ph idx="1"/>
          </p:nvPr>
        </p:nvSpPr>
        <p:spPr>
          <a:xfrm>
            <a:off x="457200" y="1819274"/>
            <a:ext cx="8229600" cy="4352925"/>
          </a:xfrm>
        </p:spPr>
        <p:txBody>
          <a:bodyPr>
            <a:normAutofit fontScale="92500" lnSpcReduction="10000"/>
          </a:bodyPr>
          <a:lstStyle/>
          <a:p>
            <a:pPr eaLnBrk="1" hangingPunct="1"/>
            <a:r>
              <a:rPr lang="en-US" sz="3000" dirty="0"/>
              <a:t>Insurer </a:t>
            </a:r>
            <a:r>
              <a:rPr lang="en-US" sz="3000" b="1" dirty="0"/>
              <a:t>may allow </a:t>
            </a:r>
            <a:r>
              <a:rPr lang="en-US" sz="3000" dirty="0"/>
              <a:t>termination if:</a:t>
            </a:r>
          </a:p>
          <a:p>
            <a:pPr lvl="1"/>
            <a:r>
              <a:rPr lang="en-US" sz="2600" dirty="0"/>
              <a:t>Loan falls below 80% of current value </a:t>
            </a:r>
          </a:p>
          <a:p>
            <a:pPr lvl="1"/>
            <a:endParaRPr lang="en-US" sz="2400" dirty="0"/>
          </a:p>
          <a:p>
            <a:pPr eaLnBrk="1" hangingPunct="1"/>
            <a:r>
              <a:rPr lang="en-US" sz="3000" b="1" dirty="0"/>
              <a:t>Must allow </a:t>
            </a:r>
            <a:r>
              <a:rPr lang="en-US" sz="3000" dirty="0"/>
              <a:t>termination when:</a:t>
            </a:r>
          </a:p>
          <a:p>
            <a:pPr lvl="1"/>
            <a:r>
              <a:rPr lang="en-US" sz="2600" dirty="0"/>
              <a:t>Loan falls to 80% of original value (Homeowner’s Insurance Act of 1999)</a:t>
            </a:r>
          </a:p>
          <a:p>
            <a:pPr marL="457200" lvl="1" indent="0">
              <a:buNone/>
            </a:pPr>
            <a:endParaRPr lang="en-US" sz="2400" dirty="0"/>
          </a:p>
          <a:p>
            <a:pPr eaLnBrk="1" hangingPunct="1"/>
            <a:r>
              <a:rPr lang="en-US" sz="3000" b="1" dirty="0"/>
              <a:t>Must terminate </a:t>
            </a:r>
            <a:r>
              <a:rPr lang="en-US" sz="3000" dirty="0"/>
              <a:t>when:</a:t>
            </a:r>
          </a:p>
          <a:p>
            <a:pPr lvl="1"/>
            <a:r>
              <a:rPr lang="en-US" sz="2400" dirty="0"/>
              <a:t> </a:t>
            </a:r>
            <a:r>
              <a:rPr lang="en-US" sz="2600" dirty="0"/>
              <a:t>Loan falls to 78% of original value</a:t>
            </a:r>
          </a:p>
          <a:p>
            <a:pPr lvl="1"/>
            <a:endParaRPr lang="en-US" sz="2400" dirty="0"/>
          </a:p>
          <a:p>
            <a:r>
              <a:rPr lang="en-US" sz="3000" dirty="0"/>
              <a:t>Borrower must be in good standing in all cases</a:t>
            </a:r>
          </a:p>
        </p:txBody>
      </p:sp>
      <p:sp>
        <p:nvSpPr>
          <p:cNvPr id="2" name="Footer Placeholder 1">
            <a:extLst>
              <a:ext uri="{FF2B5EF4-FFF2-40B4-BE49-F238E27FC236}">
                <a16:creationId xmlns:a16="http://schemas.microsoft.com/office/drawing/2014/main" id="{6F3089C4-0EF5-32E7-6D35-879BD45A2A35}"/>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99540788-AE53-438D-9CB9-2E75F9133CE7}"/>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8</a:t>
            </a:fld>
            <a:endParaRPr lang="en-US" altLang="en-US">
              <a:solidFill>
                <a:prstClr val="black">
                  <a:tint val="95000"/>
                </a:prstClr>
              </a:solidFill>
            </a:endParaRPr>
          </a:p>
        </p:txBody>
      </p:sp>
    </p:spTree>
    <p:extLst>
      <p:ext uri="{BB962C8B-B14F-4D97-AF65-F5344CB8AC3E}">
        <p14:creationId xmlns:p14="http://schemas.microsoft.com/office/powerpoint/2010/main" val="3391743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228600"/>
            <a:ext cx="8610600" cy="914400"/>
          </a:xfrm>
        </p:spPr>
        <p:txBody>
          <a:bodyPr>
            <a:normAutofit fontScale="90000"/>
          </a:bodyPr>
          <a:lstStyle/>
          <a:p>
            <a:pPr eaLnBrk="1" hangingPunct="1"/>
            <a:r>
              <a:rPr lang="en-US" sz="3600"/>
              <a:t>Private Mortgage Insurance: Example</a:t>
            </a:r>
          </a:p>
        </p:txBody>
      </p:sp>
      <p:sp>
        <p:nvSpPr>
          <p:cNvPr id="269315" name="Rectangle 3"/>
          <p:cNvSpPr>
            <a:spLocks noGrp="1" noChangeArrowheads="1"/>
          </p:cNvSpPr>
          <p:nvPr>
            <p:ph idx="1"/>
          </p:nvPr>
        </p:nvSpPr>
        <p:spPr>
          <a:xfrm>
            <a:off x="457200" y="1600200"/>
            <a:ext cx="8229600" cy="4530725"/>
          </a:xfrm>
        </p:spPr>
        <p:txBody>
          <a:bodyPr>
            <a:normAutofit lnSpcReduction="10000"/>
          </a:bodyPr>
          <a:lstStyle/>
          <a:p>
            <a:pPr eaLnBrk="1" hangingPunct="1">
              <a:lnSpc>
                <a:spcPct val="150000"/>
              </a:lnSpc>
            </a:pPr>
            <a:r>
              <a:rPr lang="en-US" sz="2800" dirty="0"/>
              <a:t>House price:  $200,000</a:t>
            </a:r>
          </a:p>
          <a:p>
            <a:pPr eaLnBrk="1" hangingPunct="1">
              <a:lnSpc>
                <a:spcPct val="150000"/>
              </a:lnSpc>
            </a:pPr>
            <a:r>
              <a:rPr lang="en-US" sz="2800" dirty="0"/>
              <a:t>Loan amount: $190,000</a:t>
            </a:r>
          </a:p>
          <a:p>
            <a:pPr eaLnBrk="1" hangingPunct="1">
              <a:lnSpc>
                <a:spcPct val="150000"/>
              </a:lnSpc>
            </a:pPr>
            <a:r>
              <a:rPr lang="en-US" sz="2800" dirty="0"/>
              <a:t>PMI, insuring “top 30%”: First $57,000 in losses</a:t>
            </a:r>
          </a:p>
          <a:p>
            <a:pPr eaLnBrk="1" hangingPunct="1">
              <a:lnSpc>
                <a:spcPct val="150000"/>
              </a:lnSpc>
            </a:pPr>
            <a:r>
              <a:rPr lang="en-US" sz="2800" dirty="0"/>
              <a:t>Borrower pays down loan to $188,000</a:t>
            </a:r>
          </a:p>
          <a:p>
            <a:pPr eaLnBrk="1" hangingPunct="1">
              <a:lnSpc>
                <a:spcPct val="150000"/>
              </a:lnSpc>
            </a:pPr>
            <a:r>
              <a:rPr lang="en-US" sz="2800" dirty="0"/>
              <a:t>Defaults: Foreclosure sale at $180,000 (net)</a:t>
            </a:r>
          </a:p>
          <a:p>
            <a:pPr eaLnBrk="1" hangingPunct="1">
              <a:lnSpc>
                <a:spcPct val="150000"/>
              </a:lnSpc>
            </a:pPr>
            <a:r>
              <a:rPr lang="en-US" sz="2800" dirty="0"/>
              <a:t>Lender’s loss: $188,000 – $180,000 = $8,000</a:t>
            </a:r>
          </a:p>
          <a:p>
            <a:pPr eaLnBrk="1" hangingPunct="1">
              <a:lnSpc>
                <a:spcPct val="150000"/>
              </a:lnSpc>
            </a:pPr>
            <a:r>
              <a:rPr lang="en-US" sz="2800" dirty="0"/>
              <a:t>With loss less than $57,000, PMI covers it fully</a:t>
            </a:r>
          </a:p>
        </p:txBody>
      </p:sp>
      <p:sp>
        <p:nvSpPr>
          <p:cNvPr id="2" name="Footer Placeholder 1">
            <a:extLst>
              <a:ext uri="{FF2B5EF4-FFF2-40B4-BE49-F238E27FC236}">
                <a16:creationId xmlns:a16="http://schemas.microsoft.com/office/drawing/2014/main" id="{546E12CE-F72D-2B3C-DB32-09A68FDD6A31}"/>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14EFDC36-73C8-8ACD-6767-B155D3081672}"/>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9</a:t>
            </a:fld>
            <a:endParaRPr lang="en-US" altLang="en-US">
              <a:solidFill>
                <a:prstClr val="black">
                  <a:tint val="95000"/>
                </a:prst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Modul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2968</TotalTime>
  <Words>4115</Words>
  <Application>Microsoft Office PowerPoint</Application>
  <PresentationFormat>On-screen Show (4:3)</PresentationFormat>
  <Paragraphs>566</Paragraphs>
  <Slides>45</Slides>
  <Notes>41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45</vt:i4>
      </vt:variant>
    </vt:vector>
  </HeadingPairs>
  <TitlesOfParts>
    <vt:vector size="56" baseType="lpstr">
      <vt:lpstr>Arial</vt:lpstr>
      <vt:lpstr>Book Antiqua</vt:lpstr>
      <vt:lpstr>Calibri</vt:lpstr>
      <vt:lpstr>Calibri Light</vt:lpstr>
      <vt:lpstr>Lucida Sans</vt:lpstr>
      <vt:lpstr>Times</vt:lpstr>
      <vt:lpstr>Times New Roman</vt:lpstr>
      <vt:lpstr>Wingdings</vt:lpstr>
      <vt:lpstr>Wingdings 2</vt:lpstr>
      <vt:lpstr>2_Module</vt:lpstr>
      <vt:lpstr>Office Theme</vt:lpstr>
      <vt:lpstr>Chapter 10</vt:lpstr>
      <vt:lpstr>Mortgage Types and Borrower Decisions: Overview</vt:lpstr>
      <vt:lpstr>Primary Mortgage Market</vt:lpstr>
      <vt:lpstr>Secondary Mortgage Market</vt:lpstr>
      <vt:lpstr>Conventional Mortgage Loans</vt:lpstr>
      <vt:lpstr>The Language of Conventional Mortgage Loans</vt:lpstr>
      <vt:lpstr>Private Mortgage Insurance (PMI)</vt:lpstr>
      <vt:lpstr>Private Mortgage Insurance (continued)</vt:lpstr>
      <vt:lpstr>Private Mortgage Insurance: Example</vt:lpstr>
      <vt:lpstr>FHA Mortgages (Federal Housing Administration)</vt:lpstr>
      <vt:lpstr>FHA Mortgages (Federal Housing Administration)</vt:lpstr>
      <vt:lpstr>FHA Mortgages (Federal Housing Administration)</vt:lpstr>
      <vt:lpstr>FHA Insurance</vt:lpstr>
      <vt:lpstr>FHA Loan Example</vt:lpstr>
      <vt:lpstr>Veterans Affairs Guarantees</vt:lpstr>
      <vt:lpstr>Comparison of Conforming Conventional,  FHA and VA Home Loans</vt:lpstr>
      <vt:lpstr>Other Mortgage Types</vt:lpstr>
      <vt:lpstr>Other Mortgage Types:  Home Equity Loans</vt:lpstr>
      <vt:lpstr>Other Mortgage Types:  Reverse Mortgage</vt:lpstr>
      <vt:lpstr>How the Reverse Mortgage Works</vt:lpstr>
      <vt:lpstr>Mortgages</vt:lpstr>
      <vt:lpstr>Reverse (HECM) Loans Insured by FHA</vt:lpstr>
      <vt:lpstr>Recent Home Mortgage Forms: Interest-only</vt:lpstr>
      <vt:lpstr>Recent Home Mortgage Forms:  Hybrid ARM</vt:lpstr>
      <vt:lpstr>Recent Home Mortgage Forms:  Hybrid ARM – continued</vt:lpstr>
      <vt:lpstr>Recent Home Mortgage Forms: Options ARM Loan</vt:lpstr>
      <vt:lpstr>Subprime Loans – What are they?</vt:lpstr>
      <vt:lpstr>Alt-A Loans</vt:lpstr>
      <vt:lpstr>What are Qualified Mortgages?</vt:lpstr>
      <vt:lpstr>What Makes a Qualified Mortgage?</vt:lpstr>
      <vt:lpstr>Why Will Lenders Create Qualified Mortgages?</vt:lpstr>
      <vt:lpstr>Comparing Cost of Loans Using APR</vt:lpstr>
      <vt:lpstr>Using APR to Compare Loan Costs</vt:lpstr>
      <vt:lpstr>Mortgage Decisions: How Much Mortgage Debt </vt:lpstr>
      <vt:lpstr>Mortgage Decisions: Refinancing –  A “Net Benefit” Approach</vt:lpstr>
      <vt:lpstr>The Idea of Net Benefit Analysis </vt:lpstr>
      <vt:lpstr>Mortgage Refinancing:   Example of Net Benefit Analysis</vt:lpstr>
      <vt:lpstr>Mortgage Refinancing: Example (continued)</vt:lpstr>
      <vt:lpstr>The Effect of Personal Costs on Refinancing</vt:lpstr>
      <vt:lpstr>The Effect of Income Taxes on Refinancing</vt:lpstr>
      <vt:lpstr>Adjusting for Income Tax Effects on Refinancing</vt:lpstr>
      <vt:lpstr>Caution about Income Tax Effects on Refinancing</vt:lpstr>
      <vt:lpstr>Refinancing Rules of Thumb</vt:lpstr>
      <vt:lpstr>Refinancing: Cost of Missing a Better Deal Later</vt:lpstr>
      <vt:lpstr>The Option to Default</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creator>Katherine Mau</dc:creator>
  <cp:lastModifiedBy>Schrenk, Lawrence</cp:lastModifiedBy>
  <cp:revision>114</cp:revision>
  <dcterms:created xsi:type="dcterms:W3CDTF">2009-06-23T15:13:20Z</dcterms:created>
  <dcterms:modified xsi:type="dcterms:W3CDTF">2024-08-29T00:21:04Z</dcterms:modified>
</cp:coreProperties>
</file>