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3"/>
  </p:notesMasterIdLst>
  <p:handoutMasterIdLst>
    <p:handoutMasterId r:id="rId24"/>
  </p:handoutMasterIdLst>
  <p:sldIdLst>
    <p:sldId id="309" r:id="rId2"/>
    <p:sldId id="310" r:id="rId3"/>
    <p:sldId id="311" r:id="rId4"/>
    <p:sldId id="348" r:id="rId5"/>
    <p:sldId id="313" r:id="rId6"/>
    <p:sldId id="317" r:id="rId7"/>
    <p:sldId id="319" r:id="rId8"/>
    <p:sldId id="349" r:id="rId9"/>
    <p:sldId id="352" r:id="rId10"/>
    <p:sldId id="353" r:id="rId11"/>
    <p:sldId id="337" r:id="rId12"/>
    <p:sldId id="338" r:id="rId13"/>
    <p:sldId id="339" r:id="rId14"/>
    <p:sldId id="340" r:id="rId15"/>
    <p:sldId id="341" r:id="rId16"/>
    <p:sldId id="342" r:id="rId17"/>
    <p:sldId id="354" r:id="rId18"/>
    <p:sldId id="343" r:id="rId19"/>
    <p:sldId id="344" r:id="rId20"/>
    <p:sldId id="345" r:id="rId21"/>
    <p:sldId id="356" r:id="rId2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03F7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03F7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03F7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03F7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03F7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03F7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03F7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03F7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03F7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EBF"/>
    <a:srgbClr val="27436B"/>
    <a:srgbClr val="F26F3A"/>
    <a:srgbClr val="F67D04"/>
    <a:srgbClr val="B13225"/>
    <a:srgbClr val="E1594B"/>
    <a:srgbClr val="FFF0B1"/>
    <a:srgbClr val="E69502"/>
    <a:srgbClr val="FFE3B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6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1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22F818-41B3-4141-B39D-3BD2D7AC7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871997-F673-4296-B175-A88012D0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1" y="6476999"/>
            <a:ext cx="7717598" cy="274320"/>
          </a:xfrm>
        </p:spPr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7623175" cy="1752600"/>
          </a:xfrm>
        </p:spPr>
        <p:txBody>
          <a:bodyPr/>
          <a:lstStyle/>
          <a:p>
            <a:pPr eaLnBrk="1" hangingPunct="1"/>
            <a:r>
              <a:rPr lang="en-US" sz="4800" dirty="0"/>
              <a:t>Chapter 1: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3120" y="4063999"/>
            <a:ext cx="8082280" cy="24129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The Nature of Real Estate and Real Estate Markets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DF1A88-129C-32A0-D9FF-7485D19B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BD25E-BB29-169B-053F-A2076F95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09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Exhibit 1-4: Selected Household Assets as a Percentage of Total Assets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1E816-BC4B-47F8-A5C6-B3209A054768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5740" y="5638800"/>
            <a:ext cx="8732520" cy="841373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chemeClr val="tx1"/>
              </a:buClr>
            </a:pPr>
            <a:r>
              <a:rPr lang="en-US" sz="2000" dirty="0"/>
              <a:t>Housing’s share of assets (typical household) is typically just below 25%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464294-697B-7993-EAA3-EB905A21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70569-B08B-080A-E8C3-9D7871BD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1523368"/>
            <a:ext cx="7060246" cy="40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What Determines Real Estate Values?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 values are determined by interactions of supply </a:t>
            </a:r>
            <a:r>
              <a:rPr lang="en-US" sz="2400" dirty="0"/>
              <a:t>&amp;</a:t>
            </a:r>
            <a:r>
              <a:rPr lang="en-US" dirty="0"/>
              <a:t> demand in 3 distinct markets/sectors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User (space) markets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Capital markets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Property markets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5F45B-510B-4093-8837-60A27ACF2663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4E651-ECF4-8FDF-29D0-2B32F461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8586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Space vs. Property vs. Capital Markets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1910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b="1" dirty="0"/>
              <a:t>User (space) market: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Market for the </a:t>
            </a:r>
            <a:r>
              <a:rPr lang="en-US" b="1" dirty="0"/>
              <a:t>physical</a:t>
            </a:r>
            <a:r>
              <a:rPr lang="en-US" dirty="0"/>
              <a:t> real estate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“Buyers” receive right to use space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Called the “space” market or “rental market”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Is where rental rates are determined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These markets are very “local” </a:t>
            </a:r>
            <a:r>
              <a:rPr lang="en-US" sz="2400" dirty="0"/>
              <a:t>&amp;</a:t>
            </a:r>
            <a:r>
              <a:rPr lang="en-US" dirty="0"/>
              <a:t> usually highly competitive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Separate local markets for various property types: retail, office, industrial, etc.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87A6E-EF98-44FC-B8C5-8ECF40C915A7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A67D6D-9850-BFA3-655F-5E1D52A6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User Market: Demand &amp; Supply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On demand side: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individuals, households, </a:t>
            </a:r>
            <a:r>
              <a:rPr lang="en-US" sz="2000" dirty="0"/>
              <a:t>&amp;</a:t>
            </a:r>
            <a:r>
              <a:rPr lang="en-US" dirty="0"/>
              <a:t> firms who require space either for consumption or production purposes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On supply side: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real estate owners/operators who rent space to tenants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E49C5-6960-4808-BB48-A8A324C30E3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307229-349C-341A-4D2C-E4A27A3A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Segmentation of User/Space Markets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343400"/>
          </a:xfrm>
        </p:spPr>
        <p:txBody>
          <a:bodyPr/>
          <a:lstStyle/>
          <a:p>
            <a:pPr eaLnBrk="1" hangingPunct="1"/>
            <a:r>
              <a:rPr lang="en-US" dirty="0"/>
              <a:t>Both demand </a:t>
            </a:r>
            <a:r>
              <a:rPr lang="en-US" sz="2400" dirty="0"/>
              <a:t>&amp; </a:t>
            </a:r>
            <a:r>
              <a:rPr lang="en-US" dirty="0"/>
              <a:t>supply side of user markets are very specific to location </a:t>
            </a:r>
            <a:r>
              <a:rPr lang="en-US" sz="2400" dirty="0"/>
              <a:t>&amp;</a:t>
            </a:r>
            <a:r>
              <a:rPr lang="en-US" dirty="0"/>
              <a:t> building type</a:t>
            </a:r>
          </a:p>
          <a:p>
            <a:pPr lvl="1" eaLnBrk="1" hangingPunct="1"/>
            <a:r>
              <a:rPr lang="en-US" dirty="0"/>
              <a:t>Implies user/space markets are highly segmented!</a:t>
            </a:r>
          </a:p>
          <a:p>
            <a:pPr lvl="2" eaLnBrk="1" hangingPunct="1"/>
            <a:r>
              <a:rPr lang="en-US" dirty="0"/>
              <a:t>Compare to nationally integrated markets (gasoline, steel, financial capital; i.e., homogeneous commodities that can be moved from place to place)  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E9365-CEEC-44DB-ADFB-A84F5FA62376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75103E-DBAF-EB77-56BD-C0E9BECF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Segmentation of User Markets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38260" cy="4343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Because of segmentation, rental prices for physically similar space can vary widely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across locations, </a:t>
            </a:r>
            <a:r>
              <a:rPr lang="en-US" sz="2200" dirty="0"/>
              <a:t>&amp;</a:t>
            </a:r>
            <a:r>
              <a:rPr lang="en-US" dirty="0"/>
              <a:t>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across property types</a:t>
            </a:r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B8FE-555A-494C-98F3-FC9C74C93D31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F054DA-FA07-74AA-9E4E-470664D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Capital Markets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686800" cy="4952999"/>
          </a:xfrm>
        </p:spPr>
        <p:txBody>
          <a:bodyPr/>
          <a:lstStyle/>
          <a:p>
            <a:pPr eaLnBrk="1" hangingPunct="1"/>
            <a:r>
              <a:rPr lang="en-US" dirty="0"/>
              <a:t>RE competes for funds in capital markets with other asset classes, such as stocks and bonds</a:t>
            </a:r>
          </a:p>
          <a:p>
            <a:pPr eaLnBrk="1" hangingPunct="1"/>
            <a:r>
              <a:rPr lang="en-US" dirty="0"/>
              <a:t>Investors select a mix of investments based on expected returns </a:t>
            </a:r>
            <a:r>
              <a:rPr lang="en-US" sz="2400" dirty="0"/>
              <a:t>&amp;</a:t>
            </a:r>
            <a:r>
              <a:rPr lang="en-US" dirty="0"/>
              <a:t> risk</a:t>
            </a:r>
          </a:p>
          <a:p>
            <a:pPr eaLnBrk="1" hangingPunct="1"/>
            <a:r>
              <a:rPr lang="en-US" dirty="0"/>
              <a:t>Bidding by investors determines:</a:t>
            </a:r>
          </a:p>
          <a:p>
            <a:pPr lvl="1" eaLnBrk="1" hangingPunct="1"/>
            <a:r>
              <a:rPr lang="en-US" dirty="0"/>
              <a:t> risk-free interest rates of various maturities (i.e., the Treasury “yield” curve)</a:t>
            </a:r>
          </a:p>
          <a:p>
            <a:pPr lvl="1" eaLnBrk="1" hangingPunct="1"/>
            <a:r>
              <a:rPr lang="en-US" dirty="0"/>
              <a:t>required risk premiums for risky investments </a:t>
            </a:r>
          </a:p>
          <a:p>
            <a:pPr lvl="2"/>
            <a:r>
              <a:rPr lang="en-US" dirty="0"/>
              <a:t>Which can vary significantly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AA11B-22B0-4250-8D1A-6C25C5153D47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5638800"/>
            <a:ext cx="8305800" cy="841373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None/>
            </a:pPr>
            <a:r>
              <a:rPr lang="en-US" sz="2400" dirty="0"/>
              <a:t>Main takeaway: RE discount rates are largely determined in the capital markets!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0FF83-0401-1A52-738C-021F3DA2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Exhibit 1-5: The 4 Quadrants of RE Capital Markets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AA11B-22B0-4250-8D1A-6C25C5153D47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4568827"/>
            <a:ext cx="8305800" cy="1755773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27436B"/>
              </a:buClr>
            </a:pPr>
            <a:r>
              <a:rPr lang="en-US" sz="2400" dirty="0"/>
              <a:t>Equity participants are the </a:t>
            </a:r>
            <a:r>
              <a:rPr lang="en-US" sz="2400" b="1" dirty="0"/>
              <a:t>owners</a:t>
            </a:r>
            <a:r>
              <a:rPr lang="en-US" sz="2400" dirty="0"/>
              <a:t> of real estate</a:t>
            </a:r>
          </a:p>
          <a:p>
            <a:pPr fontAlgn="auto">
              <a:spcAft>
                <a:spcPts val="0"/>
              </a:spcAft>
              <a:buClr>
                <a:srgbClr val="27436B"/>
              </a:buClr>
            </a:pPr>
            <a:r>
              <a:rPr lang="en-US" sz="2400" dirty="0"/>
              <a:t>Debt participants are the </a:t>
            </a:r>
            <a:r>
              <a:rPr lang="en-US" sz="2400" b="1" dirty="0"/>
              <a:t>lenders</a:t>
            </a:r>
            <a:r>
              <a:rPr lang="en-US" sz="2400" dirty="0"/>
              <a:t> </a:t>
            </a:r>
          </a:p>
          <a:p>
            <a:pPr fontAlgn="auto">
              <a:spcAft>
                <a:spcPts val="0"/>
              </a:spcAft>
              <a:buClr>
                <a:srgbClr val="27436B"/>
              </a:buClr>
            </a:pPr>
            <a:r>
              <a:rPr lang="en-US" sz="2400" dirty="0"/>
              <a:t>Most (85-90%) of CRE is held by equity investors in </a:t>
            </a:r>
            <a:r>
              <a:rPr lang="en-US" sz="2400" b="1" dirty="0"/>
              <a:t>private markets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A2D155-52B8-B87D-FCE7-5B5AC485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85A7FA-525F-CC37-2779-AFA966304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600200"/>
            <a:ext cx="8705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5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Public Capital Markets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3999"/>
            <a:ext cx="8938260" cy="4952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Small homogeneous units (shares) of ownership in assets trade in public exchanges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Many buyers and sellers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Price quotes available for all to see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Characterized by a high degree of liquidity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Informationally efficient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4B9-EB95-4B19-80F1-CCB0566C6218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9FB1F0-8660-71F7-5AAB-C7529C9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Private Capital Markets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86868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Absence of centralized market (or even price lists)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Assets trade infrequently in private transactions (thus a lack of transparency)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Common for “whole” assets to be traded in a single transaction (indivisibility)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Less liquidity than public markets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Higher transaction costs (typically)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A4AAC-037F-47B9-972D-E00DA022DF0F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CDC21C-613C-3D11-7E15-1C38111E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458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Real Estate is Property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7259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Two types of property: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Tangible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physical assets that can be owned</a:t>
            </a:r>
          </a:p>
          <a:p>
            <a:pPr lvl="3" eaLnBrk="1" hangingPunct="1">
              <a:lnSpc>
                <a:spcPct val="150000"/>
              </a:lnSpc>
            </a:pPr>
            <a:r>
              <a:rPr lang="en-US" dirty="0"/>
              <a:t>Can be real or personal property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Intangible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Non-physical assets such as stocks, bonds, mortgages, leases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D6061-0B36-49F7-872F-C883A4FF9905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A179C-75D6-CCC0-1C7F-8363AA22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Property Markets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Market for</a:t>
            </a:r>
            <a:r>
              <a:rPr lang="en-US" b="1" dirty="0"/>
              <a:t> </a:t>
            </a:r>
            <a:r>
              <a:rPr lang="en-US" i="1" dirty="0"/>
              <a:t>ownership</a:t>
            </a:r>
            <a:r>
              <a:rPr lang="en-US" dirty="0"/>
              <a:t> claims to RE assets</a:t>
            </a:r>
          </a:p>
          <a:p>
            <a:pPr eaLnBrk="1" hangingPunct="1"/>
            <a:r>
              <a:rPr lang="en-US" dirty="0"/>
              <a:t>Buyers/owners receive rights to cash flows generated by leasing space to tenants</a:t>
            </a:r>
          </a:p>
          <a:p>
            <a:pPr eaLnBrk="1" hangingPunct="1"/>
            <a:r>
              <a:rPr lang="en-US" dirty="0"/>
              <a:t>Demand (supply) side of property market is made up of investors wanting to buy (sell) property</a:t>
            </a:r>
          </a:p>
          <a:p>
            <a:pPr eaLnBrk="1" hangingPunct="1"/>
            <a:r>
              <a:rPr lang="en-US" dirty="0"/>
              <a:t>Property market is </a:t>
            </a:r>
            <a:r>
              <a:rPr lang="en-US" b="1" dirty="0"/>
              <a:t>integrated</a:t>
            </a:r>
            <a:r>
              <a:rPr lang="en-US" dirty="0"/>
              <a:t>, not segmented like space market</a:t>
            </a:r>
          </a:p>
          <a:p>
            <a:pPr lvl="1" eaLnBrk="1" hangingPunct="1"/>
            <a:r>
              <a:rPr lang="en-US" dirty="0"/>
              <a:t>i.e., investment capital can come from anywhere</a:t>
            </a:r>
          </a:p>
          <a:p>
            <a:pPr lvl="1" eaLnBrk="1" hangingPunct="1"/>
            <a:r>
              <a:rPr lang="en-US" dirty="0"/>
              <a:t>e.g., office space in Manhattan is purchased by investors from around the world </a:t>
            </a:r>
          </a:p>
          <a:p>
            <a:pPr lvl="1" eaLnBrk="1" hangingPunct="1"/>
            <a:endParaRPr lang="en-US" sz="3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BBED2-DB5D-44DE-960B-AB82B0CF6E89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E5FFF3-BA3D-0EF1-B8F4-37269AD8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1B20-7DA7-FCEF-03D3-1A97EBB4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1-6: User Markets, Capital Markets, and Property Markets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B1B90-CE01-BC63-3BDE-B11ADB39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8BED-924B-119E-622D-3EBD338B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E6B57-EE9B-ED7C-334C-9020A99C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55241"/>
            <a:ext cx="6105045" cy="46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8586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The Term “Real Estate” Used 3 Ways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1.  Real estate as a tangible asset: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“Raw” land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Improvements </a:t>
            </a:r>
            <a:r>
              <a:rPr lang="en-US" b="1" dirty="0"/>
              <a:t>to</a:t>
            </a:r>
            <a:r>
              <a:rPr lang="en-US" dirty="0"/>
              <a:t> the land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Excavation and fill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Sewers and other utilities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Roads and driveways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Structures (improvements </a:t>
            </a:r>
            <a:r>
              <a:rPr lang="en-US" b="1" dirty="0"/>
              <a:t>on</a:t>
            </a:r>
            <a:r>
              <a:rPr lang="en-US" dirty="0"/>
              <a:t> the land)</a:t>
            </a:r>
          </a:p>
          <a:p>
            <a:pPr marL="406336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D0C35-0F30-4548-BC26-4671A1BAD963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7E87AA-1CBA-58B3-78FB-20CDA2F9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The Term “Real Estate” Used 3 Ways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3058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2</a:t>
            </a:r>
            <a:r>
              <a:rPr lang="en-US" sz="3400" dirty="0"/>
              <a:t>.	</a:t>
            </a:r>
            <a:r>
              <a:rPr lang="en-US" dirty="0"/>
              <a:t>RE as a bundle of rights</a:t>
            </a:r>
          </a:p>
          <a:p>
            <a:pPr marL="687387" lvl="1" indent="-342900"/>
            <a:r>
              <a:rPr lang="en-US" dirty="0"/>
              <a:t>Exclusive possession of the real property</a:t>
            </a:r>
          </a:p>
          <a:p>
            <a:pPr marL="687387" lvl="1" indent="-342900"/>
            <a:r>
              <a:rPr lang="en-US" dirty="0"/>
              <a:t>Use or enjoyment</a:t>
            </a:r>
          </a:p>
          <a:p>
            <a:pPr marL="952563" lvl="2" indent="-342900"/>
            <a:r>
              <a:rPr lang="en-US" dirty="0"/>
              <a:t>Can use any way you like</a:t>
            </a:r>
          </a:p>
          <a:p>
            <a:pPr marL="687387" lvl="1" indent="-342900"/>
            <a:r>
              <a:rPr lang="en-US" dirty="0"/>
              <a:t>Disposition</a:t>
            </a:r>
          </a:p>
          <a:p>
            <a:pPr marL="687387" lvl="1" indent="-342900"/>
            <a:r>
              <a:rPr lang="en-US" dirty="0"/>
              <a:t>Can be unbundled in many ways</a:t>
            </a:r>
          </a:p>
          <a:p>
            <a:pPr marL="952563" lvl="2" indent="-342900"/>
            <a:r>
              <a:rPr lang="en-US" dirty="0"/>
              <a:t>Ex., owner leases property to renter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11BE2-8519-44F8-8538-33E9F525374A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4887279"/>
            <a:ext cx="8686800" cy="993774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None/>
            </a:pPr>
            <a:r>
              <a:rPr lang="en-US" sz="2400" dirty="0"/>
              <a:t>Dirt/land is valuable only to the extent it can be put to a productive use!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2850AB-FB19-976D-7B8B-F534C0F2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76277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8586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The Term “Real Estate” Used 3 Ways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7848600" cy="58102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3</a:t>
            </a:r>
            <a:r>
              <a:rPr lang="en-US" sz="3400" dirty="0"/>
              <a:t>.	</a:t>
            </a:r>
            <a:r>
              <a:rPr lang="en-US" dirty="0"/>
              <a:t>Real estate as an industry and profession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5EAF-F4C0-4B01-B12B-D2ADA4456ADC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762000" y="23622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Brokerage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Development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27436B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Leasing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Property management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Asset management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Real Estate Law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Appraisal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Market consulting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Counseling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4495800" y="2277533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Planning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Government regulation and taxation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Housing assistance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Mortgage finance</a:t>
            </a:r>
          </a:p>
          <a:p>
            <a:pPr marL="669925" lvl="1" indent="-325438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Construction finance</a:t>
            </a:r>
          </a:p>
          <a:p>
            <a:pPr marL="669925" lvl="1" indent="-325438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Long-term finance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Investment management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endParaRPr lang="en-US" sz="2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79DB5-A954-F5E4-3CE6-92B21940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Real Estate in the Economy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Quarter of the world’s wealth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Generates over 25% of U.S. gross domestic product (GDP)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Housing alone accounts for almost 17-18%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Generates a large percentage of local government revenue (property tax)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Creates jobs for nearly 9 million Americans</a:t>
            </a:r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47622-B1F4-44DF-B271-0BBC281F6F5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F91132-1E46-6108-CA3E-401DDDB9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Exhibit 1-1: Land Use in the United States: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1C798-AE17-4192-800B-DA57F32EBC5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C2D7D-C180-6ECE-0353-2C48543E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DBB48-1EBA-7609-1C73-857F2D3A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70" y="1752600"/>
            <a:ext cx="8679857" cy="341733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A5D6849-723D-28FD-8413-89E7AB0C3F3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254626"/>
            <a:ext cx="8305800" cy="993774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chemeClr val="tx1"/>
              </a:buClr>
            </a:pPr>
            <a:r>
              <a:rPr lang="en-US" sz="2400" dirty="0"/>
              <a:t>Urban areas represent just 6% of land in the U.S.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20" y="152400"/>
            <a:ext cx="875984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Aggregate Market Values of Selected Asset Categories: 2021Q4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69210-FDB6-4970-95ED-AB09D9D7247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0945" y="5029200"/>
            <a:ext cx="8698310" cy="1527174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27436B"/>
              </a:buClr>
            </a:pPr>
            <a:r>
              <a:rPr lang="en-US" sz="2400" dirty="0"/>
              <a:t>Nongovernment, non-corporate owned RE </a:t>
            </a:r>
          </a:p>
          <a:p>
            <a:pPr lvl="1" fontAlgn="auto">
              <a:spcAft>
                <a:spcPts val="0"/>
              </a:spcAft>
              <a:buClr>
                <a:srgbClr val="27436B"/>
              </a:buClr>
            </a:pPr>
            <a:r>
              <a:rPr lang="en-US" sz="2000" dirty="0"/>
              <a:t>Includes owner-occupied housing </a:t>
            </a:r>
            <a:r>
              <a:rPr lang="en-US" sz="1800" dirty="0"/>
              <a:t>&amp;</a:t>
            </a:r>
            <a:r>
              <a:rPr lang="en-US" sz="2000" dirty="0"/>
              <a:t> all “commercial” RE</a:t>
            </a:r>
          </a:p>
          <a:p>
            <a:pPr lvl="2" fontAlgn="auto">
              <a:spcAft>
                <a:spcPts val="0"/>
              </a:spcAft>
              <a:buClr>
                <a:srgbClr val="27436B"/>
              </a:buClr>
            </a:pPr>
            <a:r>
              <a:rPr lang="en-US" sz="1800" dirty="0"/>
              <a:t>“Commercial” RE is all rental/income producing property (including apartments)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15000" y="351686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+mn-lt"/>
              </a:rPr>
              <a:t>$Trillions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29000" y="15240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+mn-lt"/>
              </a:rPr>
              <a:t>Exhibit 1-2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10027C-41EC-5084-F6AD-8C2AD033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2EAF8-F7B9-58CA-70D5-95004776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89" y="1814472"/>
            <a:ext cx="8317202" cy="3098880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5493339D-AE30-ED70-57CC-27B05303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8826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+mn-lt"/>
              </a:rPr>
              <a:t>$Trillions</a:t>
            </a:r>
          </a:p>
        </p:txBody>
      </p:sp>
    </p:spTree>
    <p:extLst>
      <p:ext uri="{BB962C8B-B14F-4D97-AF65-F5344CB8AC3E}">
        <p14:creationId xmlns:p14="http://schemas.microsoft.com/office/powerpoint/2010/main" val="419915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2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Exhibit 1-3: U.S. Household Wealth: 2021Q4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4DE29-093D-4124-88C0-004374A9EB66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43600" y="1981200"/>
            <a:ext cx="3200400" cy="1600199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000" dirty="0"/>
              <a:t>Households owned housing worth ≈ $36 trillion; had ≈ $26 trillion in housing equity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72200" y="51054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+mn-lt"/>
              </a:rPr>
              <a:t>= </a:t>
            </a:r>
            <a:r>
              <a:rPr lang="en-US" dirty="0">
                <a:latin typeface="+mn-lt"/>
              </a:rPr>
              <a:t>$38,106 - $11,743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72200" y="556260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= $26,363/$38,106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19800" y="42672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+mn-lt"/>
              </a:rPr>
              <a:t>Average LTV = 31% = $11,743/$38,106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56A94A-1E48-BECA-12FE-397CA3D3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73AE73-8EEA-50F5-0242-3B38DAC8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" y="1676400"/>
            <a:ext cx="5905676" cy="467074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4419600" y="2438400"/>
            <a:ext cx="1905001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4419600" y="4495800"/>
            <a:ext cx="16764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  <a:stCxn id="7" idx="1"/>
          </p:cNvCxnSpPr>
          <p:nvPr/>
        </p:nvCxnSpPr>
        <p:spPr bwMode="auto">
          <a:xfrm flipH="1">
            <a:off x="4419600" y="5290066"/>
            <a:ext cx="1752600" cy="457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4572000" y="5747266"/>
            <a:ext cx="1676400" cy="18466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7864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1424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Times</vt:lpstr>
      <vt:lpstr>Times New Roman</vt:lpstr>
      <vt:lpstr>Wingdings</vt:lpstr>
      <vt:lpstr>Wingdings 2</vt:lpstr>
      <vt:lpstr>1_Module</vt:lpstr>
      <vt:lpstr>Chapter 1:</vt:lpstr>
      <vt:lpstr>Real Estate is Property</vt:lpstr>
      <vt:lpstr>The Term “Real Estate” Used 3 Ways</vt:lpstr>
      <vt:lpstr>The Term “Real Estate” Used 3 Ways</vt:lpstr>
      <vt:lpstr>The Term “Real Estate” Used 3 Ways</vt:lpstr>
      <vt:lpstr>Real Estate in the Economy</vt:lpstr>
      <vt:lpstr>Exhibit 1-1: Land Use in the United States: 2017</vt:lpstr>
      <vt:lpstr>Aggregate Market Values of Selected Asset Categories: 2021Q4</vt:lpstr>
      <vt:lpstr>Exhibit 1-3: U.S. Household Wealth: 2021Q4</vt:lpstr>
      <vt:lpstr>Exhibit 1-4: Selected Household Assets as a Percentage of Total Assets</vt:lpstr>
      <vt:lpstr>What Determines Real Estate Values? </vt:lpstr>
      <vt:lpstr>Space vs. Property vs. Capital Markets</vt:lpstr>
      <vt:lpstr>User Market: Demand &amp; Supply</vt:lpstr>
      <vt:lpstr>Segmentation of User/Space Markets</vt:lpstr>
      <vt:lpstr>Segmentation of User Markets</vt:lpstr>
      <vt:lpstr>Capital Markets</vt:lpstr>
      <vt:lpstr>Exhibit 1-5: The 4 Quadrants of RE Capital Markets</vt:lpstr>
      <vt:lpstr>Public Capital Markets</vt:lpstr>
      <vt:lpstr>Private Capital Markets</vt:lpstr>
      <vt:lpstr>Property Markets</vt:lpstr>
      <vt:lpstr>Exhibit 1-6: User Markets, Capital Markets, and Property Markets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Katherine Mau</dc:creator>
  <cp:lastModifiedBy>Schrenk, Lawrence</cp:lastModifiedBy>
  <cp:revision>48</cp:revision>
  <dcterms:created xsi:type="dcterms:W3CDTF">2009-06-23T15:02:05Z</dcterms:created>
  <dcterms:modified xsi:type="dcterms:W3CDTF">2024-08-28T23:40:07Z</dcterms:modified>
</cp:coreProperties>
</file>