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31"/>
  </p:notesMasterIdLst>
  <p:handoutMasterIdLst>
    <p:handoutMasterId r:id="rId32"/>
  </p:handoutMasterIdLst>
  <p:sldIdLst>
    <p:sldId id="397" r:id="rId2"/>
    <p:sldId id="383" r:id="rId3"/>
    <p:sldId id="384" r:id="rId4"/>
    <p:sldId id="424" r:id="rId5"/>
    <p:sldId id="651" r:id="rId6"/>
    <p:sldId id="652" r:id="rId7"/>
    <p:sldId id="653" r:id="rId8"/>
    <p:sldId id="654" r:id="rId9"/>
    <p:sldId id="423" r:id="rId10"/>
    <p:sldId id="409" r:id="rId11"/>
    <p:sldId id="398" r:id="rId12"/>
    <p:sldId id="639" r:id="rId13"/>
    <p:sldId id="399" r:id="rId14"/>
    <p:sldId id="416" r:id="rId15"/>
    <p:sldId id="403" r:id="rId16"/>
    <p:sldId id="407" r:id="rId17"/>
    <p:sldId id="385" r:id="rId18"/>
    <p:sldId id="387" r:id="rId19"/>
    <p:sldId id="388" r:id="rId20"/>
    <p:sldId id="389" r:id="rId21"/>
    <p:sldId id="390" r:id="rId22"/>
    <p:sldId id="391" r:id="rId23"/>
    <p:sldId id="392" r:id="rId24"/>
    <p:sldId id="634" r:id="rId25"/>
    <p:sldId id="408" r:id="rId26"/>
    <p:sldId id="650" r:id="rId27"/>
    <p:sldId id="630" r:id="rId28"/>
    <p:sldId id="626" r:id="rId29"/>
    <p:sldId id="417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6163" autoAdjust="0"/>
  </p:normalViewPr>
  <p:slideViewPr>
    <p:cSldViewPr>
      <p:cViewPr varScale="1">
        <p:scale>
          <a:sx n="100" d="100"/>
          <a:sy n="100" d="100"/>
        </p:scale>
        <p:origin x="20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714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ropbox\teaching%20db\larryschrenk\FIN473\FIN473-Slides\Property%20Market%20Siz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ropbox\teaching%20db\larryschrenk\FIN473\FIN473-Slides\Property%20Market%20Siz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Global Market</a:t>
            </a:r>
          </a:p>
          <a:p>
            <a:pPr>
              <a:defRPr/>
            </a:pPr>
            <a:r>
              <a:rPr lang="en-US" sz="1100"/>
              <a:t>(in trillions)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>
              <a:bevelT w="139700" h="38100"/>
              <a:contourClr>
                <a:scrgbClr r="0" g="0" b="0">
                  <a:tint val="100000"/>
                  <a:shade val="100000"/>
                  <a:satMod val="100000"/>
                </a:scrgb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139700" h="38100"/>
                <a:contourClr>
                  <a:scrgbClr r="0" g="0" b="0">
                    <a:tint val="100000"/>
                    <a:shade val="100000"/>
                    <a:satMod val="1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EE-47D6-9F7F-E95794D50E15}"/>
              </c:ext>
            </c:extLst>
          </c:dPt>
          <c:cat>
            <c:strRef>
              <c:f>Sheet1!$D$5:$D$7</c:f>
              <c:strCache>
                <c:ptCount val="3"/>
                <c:pt idx="0">
                  <c:v>Property</c:v>
                </c:pt>
                <c:pt idx="1">
                  <c:v>Bonds</c:v>
                </c:pt>
                <c:pt idx="2">
                  <c:v>Equity</c:v>
                </c:pt>
              </c:strCache>
            </c:strRef>
          </c:cat>
          <c:val>
            <c:numRef>
              <c:f>Sheet1!$E$5:$E$7</c:f>
              <c:numCache>
                <c:formatCode>General</c:formatCode>
                <c:ptCount val="3"/>
                <c:pt idx="0">
                  <c:v>281</c:v>
                </c:pt>
                <c:pt idx="1">
                  <c:v>253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EE-47D6-9F7F-E95794D50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147631"/>
        <c:axId val="56149551"/>
      </c:barChart>
      <c:catAx>
        <c:axId val="5614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49551"/>
        <c:crosses val="autoZero"/>
        <c:auto val="1"/>
        <c:lblAlgn val="ctr"/>
        <c:lblOffset val="100"/>
        <c:noMultiLvlLbl val="0"/>
      </c:catAx>
      <c:valAx>
        <c:axId val="56149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47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US Market</a:t>
            </a:r>
          </a:p>
          <a:p>
            <a:pPr>
              <a:defRPr/>
            </a:pPr>
            <a:r>
              <a:rPr lang="en-US" sz="12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(in trillions)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>
              <a:bevelT w="139700" h="38100"/>
              <a:contourClr>
                <a:scrgbClr r="0" g="0" b="0">
                  <a:tint val="100000"/>
                  <a:shade val="100000"/>
                  <a:satMod val="100000"/>
                </a:scrgb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139700" h="38100"/>
                <a:contourClr>
                  <a:scrgbClr r="0" g="0" b="0">
                    <a:tint val="100000"/>
                    <a:shade val="100000"/>
                    <a:satMod val="1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814-4787-B55F-C6D92598F3E2}"/>
              </c:ext>
            </c:extLst>
          </c:dPt>
          <c:cat>
            <c:strRef>
              <c:f>Sheet1!$D$9:$D$13</c:f>
              <c:strCache>
                <c:ptCount val="5"/>
                <c:pt idx="0">
                  <c:v>Property</c:v>
                </c:pt>
                <c:pt idx="1">
                  <c:v>Retail</c:v>
                </c:pt>
                <c:pt idx="2">
                  <c:v>Commercial</c:v>
                </c:pt>
                <c:pt idx="3">
                  <c:v>Bonds</c:v>
                </c:pt>
                <c:pt idx="4">
                  <c:v>Equity</c:v>
                </c:pt>
              </c:strCache>
            </c:strRef>
          </c:cat>
          <c:val>
            <c:numRef>
              <c:f>Sheet1!$E$9:$E$13</c:f>
              <c:numCache>
                <c:formatCode>General</c:formatCode>
                <c:ptCount val="5"/>
                <c:pt idx="0">
                  <c:v>78</c:v>
                </c:pt>
                <c:pt idx="1">
                  <c:v>52</c:v>
                </c:pt>
                <c:pt idx="2">
                  <c:v>26</c:v>
                </c:pt>
                <c:pt idx="3">
                  <c:v>46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4-4787-B55F-C6D92598F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4262863"/>
        <c:axId val="204263823"/>
      </c:barChart>
      <c:catAx>
        <c:axId val="204262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63823"/>
        <c:crosses val="autoZero"/>
        <c:auto val="1"/>
        <c:lblAlgn val="ctr"/>
        <c:lblOffset val="100"/>
        <c:noMultiLvlLbl val="0"/>
      </c:catAx>
      <c:valAx>
        <c:axId val="204263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62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47201-B790-44AD-8A93-8137A3CE82EE}" type="slidenum">
              <a:rPr lang="en-US"/>
              <a:pPr/>
              <a:t>16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7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38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8:31 AM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arryschrenk.com/FIN377/FIN377-Evaluation.htm" TargetMode="External"/><Relationship Id="rId7" Type="http://schemas.openxmlformats.org/officeDocument/2006/relationships/hyperlink" Target="https://larryschrenk.com/FIN473/FIN473-Evaluation.htm" TargetMode="External"/><Relationship Id="rId2" Type="http://schemas.openxmlformats.org/officeDocument/2006/relationships/hyperlink" Target="http://larryschren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rryschrenk.com/FIN473/FIN473-Schedule.htm" TargetMode="External"/><Relationship Id="rId5" Type="http://schemas.openxmlformats.org/officeDocument/2006/relationships/hyperlink" Target="https://larryschrenk.com/FIN473/FIN473.htm" TargetMode="External"/><Relationship Id="rId4" Type="http://schemas.openxmlformats.org/officeDocument/2006/relationships/hyperlink" Target="http://larryschrenk.com/FIN377/FIN377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larryschrenk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arryschrenk.com/CapitalIQ.htm" TargetMode="External"/><Relationship Id="rId2" Type="http://schemas.openxmlformats.org/officeDocument/2006/relationships/hyperlink" Target="https://www.capitaliq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arryschrenk.com/FinRes.htm" TargetMode="External"/><Relationship Id="rId4" Type="http://schemas.openxmlformats.org/officeDocument/2006/relationships/hyperlink" Target="https://mediaspace.minnstate.edu/media/S&amp;P%20CapitalIQ%20Introduction/1_jhhdycy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arryschrenk.com/FIN473/FIN473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arryschrenk.com/" TargetMode="External"/><Relationship Id="rId2" Type="http://schemas.openxmlformats.org/officeDocument/2006/relationships/hyperlink" Target="mailto:lschrenk@winona.ed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larryschrenk.com/FIN377/FIN377-Schedule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larryschrenk.com/FIN377/FIN377-Schedule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arryschrenk.com/FIN377/FIN377-Schedule.htm" TargetMode="External"/><Relationship Id="rId2" Type="http://schemas.openxmlformats.org/officeDocument/2006/relationships/hyperlink" Target="https://winona.learn.minnstate.edu/d2l/lms/group/group_list.d2l?ou=501024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gpt.com/g/g-bWNdSkOIM-winsufin473cha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 dirty="0"/>
              <a:t>Topic 0: Course </a:t>
            </a:r>
            <a:r>
              <a:rPr lang="en-US"/>
              <a:t>Introduction </a:t>
            </a:r>
          </a:p>
          <a:p>
            <a:r>
              <a:rPr lang="en-US" sz="2400"/>
              <a:t>Larry </a:t>
            </a:r>
            <a:r>
              <a:rPr lang="en-US" sz="2400" dirty="0"/>
              <a:t>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606800"/>
            <a:ext cx="8382000" cy="1470025"/>
          </a:xfrm>
        </p:spPr>
        <p:txBody>
          <a:bodyPr/>
          <a:lstStyle/>
          <a:p>
            <a:r>
              <a:rPr lang="en-US" dirty="0"/>
              <a:t>FIN 473: Principles of Real Estate</a:t>
            </a:r>
          </a:p>
        </p:txBody>
      </p:sp>
    </p:spTree>
    <p:extLst>
      <p:ext uri="{BB962C8B-B14F-4D97-AF65-F5344CB8AC3E}">
        <p14:creationId xmlns:p14="http://schemas.microsoft.com/office/powerpoint/2010/main" val="376058667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771" y="1600199"/>
            <a:ext cx="8229600" cy="4898335"/>
          </a:xfrm>
        </p:spPr>
        <p:txBody>
          <a:bodyPr>
            <a:normAutofit fontScale="85000" lnSpcReduction="20000"/>
          </a:bodyPr>
          <a:lstStyle/>
          <a:p>
            <a:pPr marL="857250" indent="-8572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Setting the Stage</a:t>
            </a:r>
          </a:p>
          <a:p>
            <a:pPr marL="857250" indent="-8572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Legal and Regulatory Determinants of Value</a:t>
            </a:r>
          </a:p>
          <a:p>
            <a:pPr marL="857250" indent="-8572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Market Valuation and Appraisal</a:t>
            </a:r>
          </a:p>
          <a:p>
            <a:pPr marL="857250" indent="-8572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Financing Home Ownership</a:t>
            </a:r>
          </a:p>
          <a:p>
            <a:pPr marL="857250" indent="-8572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Brokering and Closing the Transaction</a:t>
            </a:r>
          </a:p>
          <a:p>
            <a:pPr marL="857250" indent="-8572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Time, Opportunity Cost, and Value Decisions </a:t>
            </a:r>
          </a:p>
          <a:p>
            <a:pPr marL="857250" indent="-8572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Financing and Investing in Commercial Real Estate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2505806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About the Course</a:t>
            </a:r>
          </a:p>
        </p:txBody>
      </p:sp>
    </p:spTree>
    <p:extLst>
      <p:ext uri="{BB962C8B-B14F-4D97-AF65-F5344CB8AC3E}">
        <p14:creationId xmlns:p14="http://schemas.microsoft.com/office/powerpoint/2010/main" val="1568847182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Course Web Pages (</a:t>
            </a:r>
            <a:r>
              <a:rPr lang="en-US" dirty="0">
                <a:hlinkClick r:id="rId2"/>
              </a:rPr>
              <a:t>http://larryschrenk.com/</a:t>
            </a:r>
            <a:r>
              <a:rPr lang="en-US" dirty="0"/>
              <a:t>) </a:t>
            </a:r>
          </a:p>
          <a:p>
            <a:pPr lvl="1"/>
            <a:r>
              <a:rPr lang="en-US" dirty="0">
                <a:hlinkClick r:id="rId3"/>
              </a:rPr>
              <a:t>My Pages</a:t>
            </a:r>
            <a:endParaRPr lang="en-US" dirty="0">
              <a:hlinkClick r:id="rId4"/>
            </a:endParaRPr>
          </a:p>
          <a:p>
            <a:pPr lvl="1"/>
            <a:r>
              <a:rPr lang="en-US" dirty="0">
                <a:hlinkClick r:id="rId5"/>
              </a:rPr>
              <a:t>Main Page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Schedule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Exams, Assignments, etc.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D2L Pages</a:t>
            </a:r>
            <a:endParaRPr lang="en-US" dirty="0"/>
          </a:p>
          <a:p>
            <a:pPr lvl="1"/>
            <a:r>
              <a:rPr lang="en-US" dirty="0"/>
              <a:t>Textbook</a:t>
            </a:r>
          </a:p>
          <a:p>
            <a:pPr lvl="1"/>
            <a:r>
              <a:rPr lang="en-US" dirty="0"/>
              <a:t>MindTap Assignments</a:t>
            </a:r>
          </a:p>
          <a:p>
            <a:pPr lvl="1"/>
            <a:r>
              <a:rPr lang="en-US" dirty="0"/>
              <a:t>E-Mail</a:t>
            </a:r>
          </a:p>
          <a:p>
            <a:pPr lvl="1"/>
            <a:r>
              <a:rPr lang="en-US" dirty="0"/>
              <a:t>Grades</a:t>
            </a:r>
          </a:p>
          <a:p>
            <a:pPr lvl="1"/>
            <a:r>
              <a:rPr lang="en-US" dirty="0"/>
              <a:t>Exams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Pages</a:t>
            </a:r>
          </a:p>
        </p:txBody>
      </p:sp>
    </p:spTree>
    <p:extLst>
      <p:ext uri="{BB962C8B-B14F-4D97-AF65-F5344CB8AC3E}">
        <p14:creationId xmlns:p14="http://schemas.microsoft.com/office/powerpoint/2010/main" val="147824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?????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Home Page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3352800" cy="42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S&amp;P Capital IQ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Capital IQ Login</a:t>
            </a:r>
            <a:endParaRPr lang="en-US" dirty="0"/>
          </a:p>
          <a:p>
            <a:pPr marL="457200" lvl="1" indent="0">
              <a:buNone/>
            </a:pPr>
            <a:endParaRPr lang="en-US" dirty="0">
              <a:hlinkClick r:id="rId3"/>
            </a:endParaRPr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Capital IQ </a:t>
            </a:r>
            <a:r>
              <a:rPr lang="en-US">
                <a:hlinkClick r:id="rId4"/>
              </a:rPr>
              <a:t>Intro Video</a:t>
            </a:r>
            <a:r>
              <a:rPr lang="en-US"/>
              <a:t> (</a:t>
            </a:r>
            <a:r>
              <a:rPr lang="en-US" dirty="0"/>
              <a:t>mp4, 27:36) </a:t>
            </a:r>
          </a:p>
          <a:p>
            <a:pPr marL="457200" lvl="1" indent="0">
              <a:buNone/>
            </a:pPr>
            <a:endParaRPr lang="en-US" dirty="0">
              <a:hlinkClick r:id="rId3"/>
            </a:endParaRP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Capital IQ Resource Page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Financial Resources Page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90314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Here are some web sites that will help, if you want to improve your note taking:</a:t>
            </a:r>
          </a:p>
          <a:p>
            <a:endParaRPr lang="en-US" dirty="0"/>
          </a:p>
          <a:p>
            <a:pPr lvl="1"/>
            <a:r>
              <a:rPr lang="en-US" dirty="0">
                <a:hlinkClick r:id="" action="ppaction://noaction"/>
              </a:rPr>
              <a:t>http://</a:t>
            </a:r>
            <a:r>
              <a:rPr lang="en-US" dirty="0" err="1">
                <a:hlinkClick r:id="" action="ppaction://noaction"/>
              </a:rPr>
              <a:t>www.lifehack.org</a:t>
            </a:r>
            <a:r>
              <a:rPr lang="en-US" dirty="0">
                <a:hlinkClick r:id="" action="ppaction://noaction"/>
              </a:rPr>
              <a:t>/articles/productivity/student-guide-effective-note-</a:t>
            </a:r>
            <a:r>
              <a:rPr lang="en-US" dirty="0" err="1">
                <a:hlinkClick r:id="" action="ppaction://noaction"/>
              </a:rPr>
              <a:t>taking.html</a:t>
            </a:r>
            <a:endParaRPr lang="en-US" dirty="0">
              <a:hlinkClick r:id="" action="ppaction://noaction"/>
            </a:endParaRPr>
          </a:p>
          <a:p>
            <a:pPr lvl="1"/>
            <a:endParaRPr lang="en-US" dirty="0">
              <a:hlinkClick r:id="" action="ppaction://noaction"/>
            </a:endParaRPr>
          </a:p>
          <a:p>
            <a:pPr lvl="1"/>
            <a:r>
              <a:rPr lang="en-US" dirty="0">
                <a:hlinkClick r:id="" action="ppaction://noaction"/>
              </a:rPr>
              <a:t>http://www.artofmanliness.com/2012/01/27/write-this-down-note-taking-strategies-for-academic-success/</a:t>
            </a:r>
            <a:endParaRPr lang="en-US" dirty="0"/>
          </a:p>
          <a:p>
            <a:pPr lvl="1"/>
            <a:endParaRPr lang="en-US" dirty="0">
              <a:hlinkClick r:id="" action="ppaction://noaction"/>
            </a:endParaRPr>
          </a:p>
          <a:p>
            <a:pPr lvl="1"/>
            <a:r>
              <a:rPr lang="en-US" dirty="0">
                <a:hlinkClick r:id="" action="ppaction://noaction"/>
              </a:rPr>
              <a:t>http://www.techlearning.com/Default.aspx?tabid=67&amp;EntryId=3858</a:t>
            </a:r>
            <a:endParaRPr lang="en-US" dirty="0"/>
          </a:p>
          <a:p>
            <a:pPr lvl="1"/>
            <a:endParaRPr lang="en-US" dirty="0">
              <a:hlinkClick r:id="" action="ppaction://noaction"/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Taking Skills</a:t>
            </a:r>
          </a:p>
        </p:txBody>
      </p:sp>
    </p:spTree>
    <p:extLst>
      <p:ext uri="{BB962C8B-B14F-4D97-AF65-F5344CB8AC3E}">
        <p14:creationId xmlns:p14="http://schemas.microsoft.com/office/powerpoint/2010/main" val="2034814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820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FIN 473: Principles of Real Estate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Larry Schrenk, Instructor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Course Page</a:t>
            </a:r>
          </a:p>
          <a:p>
            <a:pPr lvl="1"/>
            <a:r>
              <a:rPr lang="en-US" dirty="0">
                <a:hlinkClick r:id="rId3"/>
              </a:rPr>
              <a:t>https://larryschrenk.com/FIN473/FIN473.htm</a:t>
            </a:r>
            <a:r>
              <a:rPr lang="en-US" dirty="0"/>
              <a:t>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Course Information</a:t>
            </a:r>
          </a:p>
        </p:txBody>
      </p:sp>
    </p:spTree>
    <p:extLst>
      <p:ext uri="{BB962C8B-B14F-4D97-AF65-F5344CB8AC3E}">
        <p14:creationId xmlns:p14="http://schemas.microsoft.com/office/powerpoint/2010/main" val="1788256384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Office: </a:t>
            </a:r>
            <a:r>
              <a:rPr lang="en-US" dirty="0" err="1"/>
              <a:t>Somsen</a:t>
            </a:r>
            <a:r>
              <a:rPr lang="en-US" dirty="0"/>
              <a:t> </a:t>
            </a:r>
            <a:r>
              <a:rPr lang="en-US" dirty="0" err="1"/>
              <a:t>319F</a:t>
            </a:r>
            <a:endParaRPr lang="en-US" dirty="0"/>
          </a:p>
          <a:p>
            <a:endParaRPr lang="en-US" dirty="0"/>
          </a:p>
          <a:p>
            <a:r>
              <a:rPr lang="en-US" dirty="0"/>
              <a:t>Telephone 507-457-2388 </a:t>
            </a:r>
          </a:p>
          <a:p>
            <a:endParaRPr lang="en-US" dirty="0"/>
          </a:p>
          <a:p>
            <a:pPr hangingPunct="0"/>
            <a:r>
              <a:rPr lang="en-US" dirty="0"/>
              <a:t>E-Mail</a:t>
            </a:r>
          </a:p>
          <a:p>
            <a:pPr lvl="1" hangingPunct="0"/>
            <a:r>
              <a:rPr lang="en-US" dirty="0" err="1">
                <a:hlinkClick r:id="rId2"/>
              </a:rPr>
              <a:t>lschrenk@winona.edu</a:t>
            </a:r>
            <a:endParaRPr lang="en-US" dirty="0"/>
          </a:p>
          <a:p>
            <a:pPr lvl="1" hangingPunct="0"/>
            <a:endParaRPr lang="en-US" dirty="0"/>
          </a:p>
          <a:p>
            <a:pPr hangingPunct="0"/>
            <a:r>
              <a:rPr lang="en-US" dirty="0"/>
              <a:t>Webpage</a:t>
            </a:r>
          </a:p>
          <a:p>
            <a:pPr lvl="1" hangingPunct="0"/>
            <a:r>
              <a:rPr lang="en-US" sz="2400" dirty="0">
                <a:hlinkClick r:id="rId3"/>
              </a:rPr>
              <a:t>http://</a:t>
            </a:r>
            <a:r>
              <a:rPr lang="en-US" sz="2400" dirty="0" err="1">
                <a:hlinkClick r:id="rId3"/>
              </a:rPr>
              <a:t>larryschrenk.com</a:t>
            </a:r>
            <a:r>
              <a:rPr lang="en-US" sz="2400" dirty="0">
                <a:hlinkClick r:id="rId3"/>
              </a:rPr>
              <a:t>/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288717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38257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Office Hours    </a:t>
            </a:r>
          </a:p>
          <a:p>
            <a:pPr marL="457200" lvl="1" indent="0">
              <a:buNone/>
            </a:pPr>
            <a:r>
              <a:rPr lang="de-DE" dirty="0"/>
              <a:t>8:00-9:00 AM MWF                </a:t>
            </a:r>
          </a:p>
          <a:p>
            <a:pPr marL="457200" lvl="1" indent="0">
              <a:buNone/>
            </a:pPr>
            <a:r>
              <a:rPr lang="de-DE" dirty="0"/>
              <a:t>12:00-1:20 PM MWF</a:t>
            </a:r>
          </a:p>
          <a:p>
            <a:pPr marL="457200" lvl="1" indent="0">
              <a:buNone/>
            </a:pPr>
            <a:r>
              <a:rPr lang="de-DE" dirty="0"/>
              <a:t>By Appointment/Drop-In</a:t>
            </a:r>
          </a:p>
          <a:p>
            <a:pPr lvl="1"/>
            <a:endParaRPr lang="de-DE" dirty="0"/>
          </a:p>
          <a:p>
            <a:pPr hangingPunct="0"/>
            <a:r>
              <a:rPr lang="en-US" dirty="0"/>
              <a:t>Monday, Wednesday, Friday Campus or Zoom</a:t>
            </a:r>
          </a:p>
          <a:p>
            <a:pPr hangingPunct="0"/>
            <a:endParaRPr lang="en-US" dirty="0"/>
          </a:p>
          <a:p>
            <a:pPr hangingPunct="0"/>
            <a:r>
              <a:rPr lang="de-DE" dirty="0"/>
              <a:t>Tuesday, </a:t>
            </a:r>
            <a:r>
              <a:rPr lang="de-DE" dirty="0" err="1"/>
              <a:t>Thursday</a:t>
            </a:r>
            <a:r>
              <a:rPr lang="de-DE" dirty="0"/>
              <a:t> (Zoom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appt</a:t>
            </a:r>
            <a:r>
              <a:rPr lang="de-DE" dirty="0"/>
              <a:t>)</a:t>
            </a:r>
          </a:p>
          <a:p>
            <a:pPr hangingPunct="0"/>
            <a:endParaRPr lang="de-DE" dirty="0"/>
          </a:p>
          <a:p>
            <a:pPr hangingPunct="0"/>
            <a:r>
              <a:rPr lang="en-US" dirty="0"/>
              <a:t>On Campus Policy</a:t>
            </a:r>
          </a:p>
          <a:p>
            <a:pPr hangingPunct="0"/>
            <a:endParaRPr lang="en-US" dirty="0"/>
          </a:p>
          <a:p>
            <a:pPr hangingPunc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</p:txBody>
      </p:sp>
    </p:spTree>
    <p:extLst>
      <p:ext uri="{BB962C8B-B14F-4D97-AF65-F5344CB8AC3E}">
        <p14:creationId xmlns:p14="http://schemas.microsoft.com/office/powerpoint/2010/main" val="2347045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David Ling and Wayne Archer. </a:t>
            </a:r>
            <a:r>
              <a:rPr lang="en-US" sz="2400" i="1" dirty="0"/>
              <a:t>Real Estate Principles: A Value Approach</a:t>
            </a:r>
            <a:r>
              <a:rPr lang="en-US" sz="2400" dirty="0"/>
              <a:t>. 7</a:t>
            </a:r>
            <a:r>
              <a:rPr lang="en-US" sz="2400" baseline="30000" dirty="0"/>
              <a:t>th</a:t>
            </a:r>
            <a:r>
              <a:rPr lang="en-US" sz="2400" dirty="0"/>
              <a:t> ed. McGraw-Hill, 2024. With McGraw Hill Connect.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algn="ctr"/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McGraw Hill Connect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</p:txBody>
      </p:sp>
      <p:pic>
        <p:nvPicPr>
          <p:cNvPr id="1026" name="Picture 2" descr="Real Estate Principles: A Value Approach">
            <a:extLst>
              <a:ext uri="{FF2B5EF4-FFF2-40B4-BE49-F238E27FC236}">
                <a16:creationId xmlns:a16="http://schemas.microsoft.com/office/drawing/2014/main" id="{72F0A8CC-27DC-F517-557E-5F1E5CBDD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03" y="2529681"/>
            <a:ext cx="208359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63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Why Real Estate?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Schedule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About the Course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54468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Acceptable Calculators:</a:t>
            </a:r>
          </a:p>
          <a:p>
            <a:pPr lvl="1"/>
            <a:r>
              <a:rPr lang="en-US" dirty="0"/>
              <a:t>TI 83/84 Graphing</a:t>
            </a:r>
          </a:p>
          <a:p>
            <a:pPr lvl="1"/>
            <a:r>
              <a:rPr lang="en-US" dirty="0"/>
              <a:t>TI BA II Plus, HP 10BII, HP </a:t>
            </a:r>
            <a:r>
              <a:rPr lang="en-US" dirty="0" err="1"/>
              <a:t>10BII</a:t>
            </a:r>
            <a:r>
              <a:rPr lang="en-US" dirty="0"/>
              <a:t>+</a:t>
            </a:r>
          </a:p>
          <a:p>
            <a:pPr lvl="1"/>
            <a:r>
              <a:rPr lang="en-US" dirty="0"/>
              <a:t>If you want to use a different calculator, see me</a:t>
            </a:r>
          </a:p>
          <a:p>
            <a:endParaRPr lang="en-US" dirty="0"/>
          </a:p>
          <a:p>
            <a:r>
              <a:rPr lang="en-US" dirty="0"/>
              <a:t>Three Methods:</a:t>
            </a:r>
          </a:p>
          <a:p>
            <a:pPr lvl="1"/>
            <a:r>
              <a:rPr lang="en-US" dirty="0"/>
              <a:t>Tables</a:t>
            </a:r>
          </a:p>
          <a:p>
            <a:pPr lvl="1"/>
            <a:r>
              <a:rPr lang="en-US" dirty="0"/>
              <a:t>Formulae</a:t>
            </a:r>
          </a:p>
          <a:p>
            <a:pPr lvl="1"/>
            <a:r>
              <a:rPr lang="en-US" dirty="0"/>
              <a:t>Calculator</a:t>
            </a:r>
          </a:p>
          <a:p>
            <a:pPr lvl="1"/>
            <a:endParaRPr lang="en-US" dirty="0"/>
          </a:p>
          <a:p>
            <a:r>
              <a:rPr lang="en-US" dirty="0"/>
              <a:t>On NOT becoming an expert with a financial calculator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Calculator</a:t>
            </a:r>
          </a:p>
        </p:txBody>
      </p:sp>
    </p:spTree>
    <p:extLst>
      <p:ext uri="{BB962C8B-B14F-4D97-AF65-F5344CB8AC3E}">
        <p14:creationId xmlns:p14="http://schemas.microsoft.com/office/powerpoint/2010/main" val="152672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Exams (2 @ 15% each) 	30%</a:t>
            </a:r>
          </a:p>
          <a:p>
            <a:endParaRPr lang="en-US" dirty="0"/>
          </a:p>
          <a:p>
            <a:r>
              <a:rPr lang="en-US" dirty="0"/>
              <a:t>Connect Assignments 		40%</a:t>
            </a:r>
          </a:p>
          <a:p>
            <a:endParaRPr lang="en-US" dirty="0"/>
          </a:p>
          <a:p>
            <a:r>
              <a:rPr lang="en-US" dirty="0"/>
              <a:t>AI Assignments (Group)	10%</a:t>
            </a:r>
          </a:p>
          <a:p>
            <a:endParaRPr lang="en-US" dirty="0"/>
          </a:p>
          <a:p>
            <a:r>
              <a:rPr lang="en-US" dirty="0"/>
              <a:t>Group Case 				20%</a:t>
            </a:r>
          </a:p>
          <a:p>
            <a:endParaRPr lang="en-US" dirty="0"/>
          </a:p>
          <a:p>
            <a:r>
              <a:rPr lang="en-US" dirty="0"/>
              <a:t>Participation/Attendance	Policy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99695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Exams (15% each)</a:t>
            </a:r>
          </a:p>
          <a:p>
            <a:endParaRPr lang="en-US" dirty="0"/>
          </a:p>
          <a:p>
            <a:r>
              <a:rPr lang="en-US" dirty="0"/>
              <a:t>No Crib Sheets, Formulae Sheets, Etc.</a:t>
            </a:r>
          </a:p>
          <a:p>
            <a:pPr lvl="1"/>
            <a:endParaRPr lang="en-US" dirty="0"/>
          </a:p>
          <a:p>
            <a:r>
              <a:rPr lang="en-US" dirty="0"/>
              <a:t>Due dates are on the </a:t>
            </a:r>
            <a:r>
              <a:rPr lang="en-US" dirty="0">
                <a:hlinkClick r:id="rId2"/>
              </a:rPr>
              <a:t>Schedule Page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</p:spTree>
    <p:extLst>
      <p:ext uri="{BB962C8B-B14F-4D97-AF65-F5344CB8AC3E}">
        <p14:creationId xmlns:p14="http://schemas.microsoft.com/office/powerpoint/2010/main" val="4077164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</a:t>
            </a:r>
          </a:p>
          <a:p>
            <a:pPr lvl="1"/>
            <a:r>
              <a:rPr lang="en-US" dirty="0"/>
              <a:t>100 Points</a:t>
            </a:r>
          </a:p>
          <a:p>
            <a:pPr lvl="1"/>
            <a:r>
              <a:rPr lang="en-US" dirty="0"/>
              <a:t>Short Answer: 10 Questions (50%)</a:t>
            </a:r>
          </a:p>
          <a:p>
            <a:pPr lvl="1"/>
            <a:r>
              <a:rPr lang="en-US" dirty="0"/>
              <a:t>Calculation: 5 Questions (50%)</a:t>
            </a:r>
          </a:p>
          <a:p>
            <a:pPr lvl="1"/>
            <a:endParaRPr lang="en-US" dirty="0"/>
          </a:p>
          <a:p>
            <a:r>
              <a:rPr lang="en-US" dirty="0"/>
              <a:t>Not Cumulative</a:t>
            </a:r>
          </a:p>
          <a:p>
            <a:pPr lvl="1"/>
            <a:r>
              <a:rPr lang="en-US" dirty="0"/>
              <a:t>But Later Material Builds on Earlier!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Format</a:t>
            </a:r>
          </a:p>
        </p:txBody>
      </p:sp>
    </p:spTree>
    <p:extLst>
      <p:ext uri="{BB962C8B-B14F-4D97-AF65-F5344CB8AC3E}">
        <p14:creationId xmlns:p14="http://schemas.microsoft.com/office/powerpoint/2010/main" val="3642953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8BA33A-C24B-4E25-8978-DF81B0568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9833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Two D2L exams will be done </a:t>
            </a:r>
            <a:r>
              <a:rPr lang="en-US" i="1" dirty="0"/>
              <a:t>in class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Lockdown Browser with microphone and webcam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Exam dates on </a:t>
            </a:r>
            <a:r>
              <a:rPr lang="en-US" dirty="0">
                <a:hlinkClick r:id="rId2"/>
              </a:rPr>
              <a:t>Schedule Page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F1A5F2-F128-4CB9-AAE9-87AFB70C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59465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Exam Mechanics</a:t>
            </a:r>
          </a:p>
        </p:txBody>
      </p:sp>
    </p:spTree>
    <p:extLst>
      <p:ext uri="{BB962C8B-B14F-4D97-AF65-F5344CB8AC3E}">
        <p14:creationId xmlns:p14="http://schemas.microsoft.com/office/powerpoint/2010/main" val="2919245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458199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Connect Assignments</a:t>
            </a:r>
          </a:p>
          <a:p>
            <a:pPr lvl="1"/>
            <a:r>
              <a:rPr lang="en-US" dirty="0"/>
              <a:t>In D2L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Group Case</a:t>
            </a:r>
          </a:p>
          <a:p>
            <a:pPr lvl="1"/>
            <a:r>
              <a:rPr lang="en-US" dirty="0"/>
              <a:t>Group assignments under ‘</a:t>
            </a:r>
            <a:r>
              <a:rPr lang="en-US" dirty="0">
                <a:hlinkClick r:id="rId2"/>
              </a:rPr>
              <a:t>Groups</a:t>
            </a:r>
            <a:r>
              <a:rPr lang="en-US" dirty="0"/>
              <a:t>’ in D2L</a:t>
            </a:r>
          </a:p>
          <a:p>
            <a:pPr lvl="1"/>
            <a:endParaRPr lang="en-US" dirty="0"/>
          </a:p>
          <a:p>
            <a:r>
              <a:rPr lang="en-US" dirty="0"/>
              <a:t>AI Assignments (Group)</a:t>
            </a:r>
          </a:p>
          <a:p>
            <a:endParaRPr lang="en-US" dirty="0"/>
          </a:p>
          <a:p>
            <a:r>
              <a:rPr lang="en-US" dirty="0"/>
              <a:t>Due dates and details on </a:t>
            </a:r>
            <a:r>
              <a:rPr lang="en-US" dirty="0">
                <a:hlinkClick r:id="rId3"/>
              </a:rPr>
              <a:t>Schedule Page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</p:spTree>
    <p:extLst>
      <p:ext uri="{BB962C8B-B14F-4D97-AF65-F5344CB8AC3E}">
        <p14:creationId xmlns:p14="http://schemas.microsoft.com/office/powerpoint/2010/main" val="410609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855A0E-A0BE-ED01-76F4-2B03AAB9F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Policies</a:t>
            </a:r>
          </a:p>
          <a:p>
            <a:endParaRPr lang="en-US" dirty="0"/>
          </a:p>
          <a:p>
            <a:r>
              <a:rPr lang="en-US" dirty="0"/>
              <a:t>Course AI Chatbot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hlinkClick r:id="rId2"/>
              </a:rPr>
              <a:t>WinSUfin473Chat</a:t>
            </a:r>
            <a:endParaRPr lang="en-US" sz="4000" dirty="0"/>
          </a:p>
          <a:p>
            <a:endParaRPr lang="en-US" dirty="0"/>
          </a:p>
          <a:p>
            <a:r>
              <a:rPr lang="en-US" dirty="0"/>
              <a:t>AI Uses</a:t>
            </a:r>
          </a:p>
          <a:p>
            <a:endParaRPr lang="en-US" dirty="0"/>
          </a:p>
          <a:p>
            <a:r>
              <a:rPr lang="en-US" dirty="0"/>
              <a:t>AI Day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D19CA5-F743-CDD7-16DA-884586DD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Policies</a:t>
            </a:r>
          </a:p>
        </p:txBody>
      </p:sp>
    </p:spTree>
    <p:extLst>
      <p:ext uri="{BB962C8B-B14F-4D97-AF65-F5344CB8AC3E}">
        <p14:creationId xmlns:p14="http://schemas.microsoft.com/office/powerpoint/2010/main" val="3179028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8BA33A-C24B-4E25-8978-DF81B0568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Qualtrics Anonymous Survey</a:t>
            </a:r>
          </a:p>
          <a:p>
            <a:pPr lvl="1"/>
            <a:r>
              <a:rPr lang="en-US" dirty="0"/>
              <a:t>Available</a:t>
            </a:r>
          </a:p>
          <a:p>
            <a:pPr lvl="2"/>
            <a:r>
              <a:rPr lang="en-US" dirty="0"/>
              <a:t>D2L Announcements Page</a:t>
            </a:r>
          </a:p>
          <a:p>
            <a:pPr lvl="2"/>
            <a:r>
              <a:rPr lang="en-US" dirty="0"/>
              <a:t>Weekly Wrap-Up</a:t>
            </a:r>
          </a:p>
          <a:p>
            <a:pPr lvl="2"/>
            <a:endParaRPr lang="en-US" dirty="0"/>
          </a:p>
          <a:p>
            <a:r>
              <a:rPr lang="en-US" dirty="0"/>
              <a:t>Uses</a:t>
            </a:r>
          </a:p>
          <a:p>
            <a:pPr lvl="1"/>
            <a:r>
              <a:rPr lang="en-US" dirty="0"/>
              <a:t>Comments, Complaints or Suggestions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F1A5F2-F128-4CB9-AAE9-87AFB70C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338184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00503-1716-4FD3-9E43-B009AA150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4190429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No Cell Phone Use during Class−Muted and in your Backpacks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5BEE5B-39F4-4D46-8C55-D7A11BF9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Phone Policy</a:t>
            </a:r>
          </a:p>
        </p:txBody>
      </p:sp>
      <p:pic>
        <p:nvPicPr>
          <p:cNvPr id="1026" name="Picture 2" descr="Image result for no cell phones">
            <a:extLst>
              <a:ext uri="{FF2B5EF4-FFF2-40B4-BE49-F238E27FC236}">
                <a16:creationId xmlns:a16="http://schemas.microsoft.com/office/drawing/2014/main" id="{93C56ADB-8F9C-4BE7-899A-627EE175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54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92C7BF-72B4-495A-AD75-DD97EB1C4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Syllabus Questions???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CCB262-C3B6-4AF9-BDA2-F9794F11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</p:spTree>
    <p:extLst>
      <p:ext uri="{BB962C8B-B14F-4D97-AF65-F5344CB8AC3E}">
        <p14:creationId xmlns:p14="http://schemas.microsoft.com/office/powerpoint/2010/main" val="308395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1. Why Real Estate?</a:t>
            </a:r>
          </a:p>
        </p:txBody>
      </p:sp>
    </p:spTree>
    <p:extLst>
      <p:ext uri="{BB962C8B-B14F-4D97-AF65-F5344CB8AC3E}">
        <p14:creationId xmlns:p14="http://schemas.microsoft.com/office/powerpoint/2010/main" val="3887655154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FC358C-6015-4C2A-8439-FB56D5567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Diversification of Investment Portfolio</a:t>
            </a:r>
          </a:p>
          <a:p>
            <a:pPr>
              <a:lnSpc>
                <a:spcPct val="150000"/>
              </a:lnSpc>
            </a:pPr>
            <a:r>
              <a:rPr lang="en-US" dirty="0"/>
              <a:t>Alternative Asset Class Analysis</a:t>
            </a:r>
          </a:p>
          <a:p>
            <a:pPr>
              <a:lnSpc>
                <a:spcPct val="150000"/>
              </a:lnSpc>
            </a:pPr>
            <a:r>
              <a:rPr lang="en-US" dirty="0"/>
              <a:t>Cash Flow and Income Generation</a:t>
            </a:r>
          </a:p>
          <a:p>
            <a:pPr>
              <a:lnSpc>
                <a:spcPct val="150000"/>
              </a:lnSpc>
            </a:pPr>
            <a:r>
              <a:rPr lang="en-US" dirty="0"/>
              <a:t>Market Cycles and Economic Indicators</a:t>
            </a:r>
          </a:p>
          <a:p>
            <a:pPr>
              <a:lnSpc>
                <a:spcPct val="150000"/>
              </a:lnSpc>
            </a:pPr>
            <a:r>
              <a:rPr lang="en-US" dirty="0"/>
              <a:t>Financing and Debt Structures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D5A52-828F-4FB7-A8D6-516C9CA8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257831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DD5A52-828F-4FB7-A8D6-516C9CA8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Global Market Size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E9F6346-7656-4861-A6FB-9DE92F6C8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88593"/>
              </p:ext>
            </p:extLst>
          </p:nvPr>
        </p:nvGraphicFramePr>
        <p:xfrm>
          <a:off x="1485900" y="1600200"/>
          <a:ext cx="6172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680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DD5A52-828F-4FB7-A8D6-516C9CA8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US Market Size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7D98731-DF5F-69D1-6EC0-A92C8FA8D2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118792"/>
              </p:ext>
            </p:extLst>
          </p:nvPr>
        </p:nvGraphicFramePr>
        <p:xfrm>
          <a:off x="1371600" y="1524000"/>
          <a:ext cx="6400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627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AB3A36-FD78-1628-82A1-F98362CF3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Mixed-use Buildings Thriving</a:t>
            </a:r>
          </a:p>
          <a:p>
            <a:pPr>
              <a:lnSpc>
                <a:spcPct val="200000"/>
              </a:lnSpc>
            </a:pPr>
            <a:r>
              <a:rPr lang="en-US" dirty="0"/>
              <a:t>AI will Alter Office Market </a:t>
            </a:r>
          </a:p>
          <a:p>
            <a:pPr>
              <a:lnSpc>
                <a:spcPct val="200000"/>
              </a:lnSpc>
            </a:pPr>
            <a:r>
              <a:rPr lang="en-US" dirty="0"/>
              <a:t>Office of the Future will be Highly Flexible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CFE395-0778-C7DD-220D-D9497D72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MIT World Real Estate Forum</a:t>
            </a:r>
            <a:br>
              <a:rPr lang="en-US" dirty="0"/>
            </a:br>
            <a:r>
              <a:rPr lang="en-US" dirty="0"/>
              <a:t> June 2024</a:t>
            </a:r>
          </a:p>
        </p:txBody>
      </p:sp>
    </p:spTree>
    <p:extLst>
      <p:ext uri="{BB962C8B-B14F-4D97-AF65-F5344CB8AC3E}">
        <p14:creationId xmlns:p14="http://schemas.microsoft.com/office/powerpoint/2010/main" val="327961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AB3A36-FD78-1628-82A1-F98362CF3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02465"/>
            <a:ext cx="8229600" cy="4898335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400" dirty="0"/>
              <a:t>Affordability crisis in major urban centers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Impact of remote work on commercial real estate demand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Sustainable and energy-efficient building practices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Effects of climate change on property values and insurance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Integration of smart home technology and IoT in residential properties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Evolving regulations around short-term rentals (e.g. Airbnb)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Impact of AI and automation on property management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Demographic shifts affecting housing preferences (e.g. aging populations)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CFE395-0778-C7DD-220D-D9497D72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Real Estate Issues 2025</a:t>
            </a:r>
          </a:p>
        </p:txBody>
      </p:sp>
    </p:spTree>
    <p:extLst>
      <p:ext uri="{BB962C8B-B14F-4D97-AF65-F5344CB8AC3E}">
        <p14:creationId xmlns:p14="http://schemas.microsoft.com/office/powerpoint/2010/main" val="188591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2. Schedule</a:t>
            </a:r>
          </a:p>
        </p:txBody>
      </p:sp>
    </p:spTree>
    <p:extLst>
      <p:ext uri="{BB962C8B-B14F-4D97-AF65-F5344CB8AC3E}">
        <p14:creationId xmlns:p14="http://schemas.microsoft.com/office/powerpoint/2010/main" val="1893548391"/>
      </p:ext>
    </p:extLst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3682</TotalTime>
  <Words>689</Words>
  <Application>Microsoft Office PowerPoint</Application>
  <PresentationFormat>On-screen Show (4:3)</PresentationFormat>
  <Paragraphs>200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Century Gothic</vt:lpstr>
      <vt:lpstr>Contemporary blue</vt:lpstr>
      <vt:lpstr>FIN 473: Principles of Real Estate</vt:lpstr>
      <vt:lpstr>Overview</vt:lpstr>
      <vt:lpstr>1. Why Real Estate?</vt:lpstr>
      <vt:lpstr>Features</vt:lpstr>
      <vt:lpstr>Global Market Size</vt:lpstr>
      <vt:lpstr>US Market Size</vt:lpstr>
      <vt:lpstr>MIT World Real Estate Forum  June 2024</vt:lpstr>
      <vt:lpstr>Real Estate Issues 2025</vt:lpstr>
      <vt:lpstr>2. Schedule</vt:lpstr>
      <vt:lpstr>Schedule</vt:lpstr>
      <vt:lpstr>3. About the Course</vt:lpstr>
      <vt:lpstr>Web Pages</vt:lpstr>
      <vt:lpstr>About Me</vt:lpstr>
      <vt:lpstr>Tools</vt:lpstr>
      <vt:lpstr>Note Taking Skills</vt:lpstr>
      <vt:lpstr>Course Information</vt:lpstr>
      <vt:lpstr>Contact Information</vt:lpstr>
      <vt:lpstr>Office Hours</vt:lpstr>
      <vt:lpstr>Textbook</vt:lpstr>
      <vt:lpstr>Financial Calculator</vt:lpstr>
      <vt:lpstr>Evaluation</vt:lpstr>
      <vt:lpstr>Exams</vt:lpstr>
      <vt:lpstr>Exam Format</vt:lpstr>
      <vt:lpstr>Exam Mechanics</vt:lpstr>
      <vt:lpstr>Assignments</vt:lpstr>
      <vt:lpstr>AI Policies</vt:lpstr>
      <vt:lpstr>Feedback</vt:lpstr>
      <vt:lpstr>Cell Phone Policy</vt:lpstr>
      <vt:lpstr>Syllabus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432</cp:revision>
  <dcterms:created xsi:type="dcterms:W3CDTF">2004-10-03T21:09:17Z</dcterms:created>
  <dcterms:modified xsi:type="dcterms:W3CDTF">2024-08-13T13:42:28Z</dcterms:modified>
</cp:coreProperties>
</file>