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21"/>
  </p:notesMasterIdLst>
  <p:handoutMasterIdLst>
    <p:handoutMasterId r:id="rId22"/>
  </p:handoutMasterIdLst>
  <p:sldIdLst>
    <p:sldId id="397" r:id="rId2"/>
    <p:sldId id="383" r:id="rId3"/>
    <p:sldId id="384" r:id="rId4"/>
    <p:sldId id="267" r:id="rId5"/>
    <p:sldId id="401" r:id="rId6"/>
    <p:sldId id="402" r:id="rId7"/>
    <p:sldId id="403" r:id="rId8"/>
    <p:sldId id="404" r:id="rId9"/>
    <p:sldId id="398" r:id="rId10"/>
    <p:sldId id="400" r:id="rId11"/>
    <p:sldId id="405" r:id="rId12"/>
    <p:sldId id="406" r:id="rId13"/>
    <p:sldId id="407" r:id="rId14"/>
    <p:sldId id="408" r:id="rId15"/>
    <p:sldId id="434" r:id="rId16"/>
    <p:sldId id="435" r:id="rId17"/>
    <p:sldId id="436" r:id="rId18"/>
    <p:sldId id="437" r:id="rId19"/>
    <p:sldId id="438" r:id="rId20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81" d="100"/>
          <a:sy n="81" d="100"/>
        </p:scale>
        <p:origin x="153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62" d="100"/>
          <a:sy n="62" d="100"/>
        </p:scale>
        <p:origin x="3154" y="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9/4/2022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40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CE23-AF64-4B06-9BAD-B6606BBFB7D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7212" y="1638301"/>
            <a:ext cx="8034338" cy="2185555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A786F-FA76-47B4-8448-7AE0EC469E9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121129" y="4424926"/>
            <a:ext cx="1634728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A38F7608-5024-4F02-9B8D-830DD65148E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406629" y="4443398"/>
            <a:ext cx="1634728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60DDF79D-91B8-4D53-87C6-92214CE2D3D3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654020" y="4429545"/>
            <a:ext cx="1634728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6698FE42-6AC3-4202-98E3-A033B866FF86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60675" y="5158165"/>
            <a:ext cx="8022650" cy="769150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AAE5B4-DC4E-4220-8401-0D772862736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57213" y="4606689"/>
            <a:ext cx="7954675" cy="407944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90AC7FFF-E935-4677-95EB-E8C01074BC4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60676" y="4015490"/>
            <a:ext cx="7954675" cy="478883"/>
          </a:xfrm>
        </p:spPr>
        <p:txBody>
          <a:bodyPr/>
          <a:lstStyle/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3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0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19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3:09 PM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4" r:id="rId8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ed.stlouisfed.org/series/DGS1" TargetMode="External"/><Relationship Id="rId2" Type="http://schemas.openxmlformats.org/officeDocument/2006/relationships/hyperlink" Target="https://r.search.yahoo.com/_ylt=AwrEpnyDoBBjO9UJgUxXNyoA;_ylu=Y29sbwNiZjEEcG9zAzEEdnRpZAMEc2VjA3Ny/RV=2/RE=1662062852/RO=10/RU=https%3a%2f%2ffred.stlouisfed.org%2f/RK=2/RS=10Xv4R6_T3t4CZ5PRzRH1jlbpus-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Topic 7.2: </a:t>
            </a:r>
            <a:r>
              <a:rPr lang="en-US" dirty="0">
                <a:effectLst/>
              </a:rPr>
              <a:t>Stock Valuation, Excel</a:t>
            </a:r>
            <a:endParaRPr lang="en-US" dirty="0"/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470: Financial Analysis in Excel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07208CB-5544-4A24-BEB8-B31091042B95}"/>
              </a:ext>
            </a:extLst>
          </p:cNvPr>
          <p:cNvSpPr txBox="1">
            <a:spLocks/>
          </p:cNvSpPr>
          <p:nvPr/>
        </p:nvSpPr>
        <p:spPr>
          <a:xfrm>
            <a:off x="76200" y="5986490"/>
            <a:ext cx="8839200" cy="84902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Century Gothic" pitchFamily="34" charset="0"/>
                <a:cs typeface="Arial" panose="020B0604020202020204" pitchFamily="34" charset="0"/>
              </a:defRPr>
            </a:lvl1pPr>
            <a:lvl2pPr marL="457200" indent="0" algn="ctr" eaLnBrk="1" hangingPunct="1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 eaLnBrk="1" hangingPunct="1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 eaLnBrk="1" hangingPunct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 eaLnBrk="1" hangingPunct="1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The slides for this course are adapted from: Timothy R. Mayes, </a:t>
            </a:r>
            <a:r>
              <a:rPr lang="en-US" sz="1800" i="1" dirty="0"/>
              <a:t>Financial Analysis with Microsoft Excel</a:t>
            </a:r>
            <a:r>
              <a:rPr lang="en-US" sz="1800" dirty="0"/>
              <a:t>, 9</a:t>
            </a:r>
            <a:r>
              <a:rPr lang="en-US" sz="1800" baseline="30000" dirty="0"/>
              <a:t>th</a:t>
            </a:r>
            <a:r>
              <a:rPr lang="en-US" sz="1800" dirty="0"/>
              <a:t> Edition. © 2021 Cengage.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B7B96-DE54-4723-8F01-05DB520C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Spreadsheet Alternative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354C5-029F-42C1-A13A-1ECF86836A7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4831" y="1530744"/>
            <a:ext cx="8034338" cy="4412855"/>
          </a:xfrm>
        </p:spPr>
        <p:txBody>
          <a:bodyPr>
            <a:noAutofit/>
          </a:bodyPr>
          <a:lstStyle/>
          <a:p>
            <a:r>
              <a:rPr lang="en-US" sz="2000" dirty="0"/>
              <a:t>A spreadsheet is an alternative to using (often complicated) formulae and allows far greater flexibility.</a:t>
            </a:r>
          </a:p>
          <a:p>
            <a:r>
              <a:rPr lang="en-US" sz="2000" dirty="0"/>
              <a:t>Spreadsheet valuation:</a:t>
            </a:r>
          </a:p>
          <a:p>
            <a:pPr lvl="1"/>
            <a:r>
              <a:rPr lang="en-US" sz="1850" dirty="0"/>
              <a:t>Model each year in a separate column with a terminal value (TV) as the final column.</a:t>
            </a:r>
          </a:p>
          <a:p>
            <a:pPr lvl="1"/>
            <a:r>
              <a:rPr lang="en-US" sz="1850" dirty="0"/>
              <a:t>Growth rates (as well as other factors) can be individually adjusted on a yearly basis</a:t>
            </a:r>
          </a:p>
          <a:p>
            <a:pPr lvl="1"/>
            <a:r>
              <a:rPr lang="en-US" sz="1850" dirty="0"/>
              <a:t>This approach can be adapted to any type of cash flow:</a:t>
            </a:r>
          </a:p>
          <a:p>
            <a:pPr lvl="2"/>
            <a:r>
              <a:rPr lang="en-US" sz="1700" dirty="0"/>
              <a:t>Dividends</a:t>
            </a:r>
          </a:p>
          <a:p>
            <a:pPr lvl="2"/>
            <a:r>
              <a:rPr lang="en-US" sz="1700" dirty="0"/>
              <a:t>Earnings</a:t>
            </a:r>
          </a:p>
          <a:p>
            <a:pPr lvl="2"/>
            <a:r>
              <a:rPr lang="en-US" sz="1700" dirty="0"/>
              <a:t>Free Cash Flow</a:t>
            </a:r>
            <a:endParaRPr lang="en-IN" sz="1700" dirty="0"/>
          </a:p>
        </p:txBody>
      </p:sp>
    </p:spTree>
    <p:extLst>
      <p:ext uri="{BB962C8B-B14F-4D97-AF65-F5344CB8AC3E}">
        <p14:creationId xmlns:p14="http://schemas.microsoft.com/office/powerpoint/2010/main" val="567321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B7B96-DE54-4723-8F01-05DB520C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Spreadsheet Alternative: Example</a:t>
            </a:r>
            <a:endParaRPr lang="en-IN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316BB4-1367-406C-AA59-E6AD48750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09" y="2057400"/>
            <a:ext cx="8593981" cy="319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479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B7B96-DE54-4723-8F01-05DB520C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Discounted Dividend Model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354C5-029F-42C1-A13A-1ECF86836A7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4831" y="1530744"/>
            <a:ext cx="8034338" cy="441285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000" dirty="0"/>
              <a:t>DDM as example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Easily change model to earnings or free cash flow as cash flows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Concentrate on Excel modeling</a:t>
            </a:r>
          </a:p>
        </p:txBody>
      </p:sp>
    </p:spTree>
    <p:extLst>
      <p:ext uri="{BB962C8B-B14F-4D97-AF65-F5344CB8AC3E}">
        <p14:creationId xmlns:p14="http://schemas.microsoft.com/office/powerpoint/2010/main" val="2415504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B7B96-DE54-4723-8F01-05DB520C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Dividend Data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354C5-029F-42C1-A13A-1ECF86836A7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4831" y="1530744"/>
            <a:ext cx="8034338" cy="441285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000" dirty="0"/>
              <a:t>Data Source: CapIQ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Dividend data is on the Income Statement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Download max years of dividends</a:t>
            </a:r>
          </a:p>
          <a:p>
            <a:pPr>
              <a:lnSpc>
                <a:spcPct val="200000"/>
              </a:lnSpc>
            </a:pPr>
            <a:r>
              <a:rPr lang="en-US" sz="2150" dirty="0"/>
              <a:t>It may be easier to use a different data source.</a:t>
            </a:r>
          </a:p>
        </p:txBody>
      </p:sp>
    </p:spTree>
    <p:extLst>
      <p:ext uri="{BB962C8B-B14F-4D97-AF65-F5344CB8AC3E}">
        <p14:creationId xmlns:p14="http://schemas.microsoft.com/office/powerpoint/2010/main" val="614816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B7B96-DE54-4723-8F01-05DB520C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DDM Strategy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354C5-029F-42C1-A13A-1ECF86836A7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4831" y="1530744"/>
            <a:ext cx="8034338" cy="4412855"/>
          </a:xfrm>
        </p:spPr>
        <p:txBody>
          <a:bodyPr>
            <a:noAutofit/>
          </a:bodyPr>
          <a:lstStyle/>
          <a:p>
            <a:r>
              <a:rPr lang="en-US" sz="2000" dirty="0"/>
              <a:t>Distinguish ST vs LT</a:t>
            </a:r>
          </a:p>
          <a:p>
            <a:r>
              <a:rPr lang="en-US" sz="2000" dirty="0"/>
              <a:t>Short-Term</a:t>
            </a:r>
          </a:p>
          <a:p>
            <a:pPr lvl="1"/>
            <a:r>
              <a:rPr lang="en-US" sz="2000" dirty="0"/>
              <a:t>However long you can reasonably predict individual dividends</a:t>
            </a:r>
          </a:p>
          <a:p>
            <a:pPr lvl="1"/>
            <a:r>
              <a:rPr lang="en-US" sz="2000" dirty="0"/>
              <a:t>Result: Predictions of individual dividends</a:t>
            </a:r>
          </a:p>
          <a:p>
            <a:r>
              <a:rPr lang="en-US" sz="2000" dirty="0"/>
              <a:t>Long Term</a:t>
            </a:r>
          </a:p>
          <a:p>
            <a:pPr lvl="1"/>
            <a:r>
              <a:rPr lang="en-US" sz="2000" dirty="0"/>
              <a:t>Period beyond which you </a:t>
            </a:r>
            <a:r>
              <a:rPr lang="en-US" sz="2000" u="sng" dirty="0"/>
              <a:t>can’t</a:t>
            </a:r>
            <a:r>
              <a:rPr lang="en-US" sz="2000" dirty="0"/>
              <a:t> reasonably predict individual dividends</a:t>
            </a:r>
          </a:p>
          <a:p>
            <a:pPr lvl="1"/>
            <a:r>
              <a:rPr lang="en-US" sz="2000" dirty="0"/>
              <a:t>Terminal Value</a:t>
            </a:r>
          </a:p>
          <a:p>
            <a:pPr lvl="1"/>
            <a:r>
              <a:rPr lang="en-US" sz="2000" dirty="0"/>
              <a:t>Result: Prediction of the dividend in the terminal period</a:t>
            </a:r>
          </a:p>
          <a:p>
            <a:pPr lvl="1"/>
            <a:r>
              <a:rPr lang="en-US" sz="2000" dirty="0"/>
              <a:t>Capture LT/TV value with a deferred (growing) perpetuity</a:t>
            </a:r>
          </a:p>
          <a:p>
            <a:r>
              <a:rPr lang="en-US" sz="2150" dirty="0"/>
              <a:t>Price = LT + ST Values</a:t>
            </a:r>
          </a:p>
          <a:p>
            <a:pPr lvl="1"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9849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Timing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Divide dividend forecast into two periods:</a:t>
            </a:r>
          </a:p>
          <a:p>
            <a:endParaRPr lang="en-US" sz="3200" dirty="0"/>
          </a:p>
          <a:p>
            <a:pPr lvl="1"/>
            <a:r>
              <a:rPr lang="en-US" dirty="0"/>
              <a:t>Short Term Prediction/Horizon (t = 1-3)</a:t>
            </a:r>
          </a:p>
          <a:p>
            <a:pPr lvl="1"/>
            <a:r>
              <a:rPr lang="en-US" dirty="0"/>
              <a:t>Long Term Prediction/Horizon (t = 4+)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              </a:t>
            </a:r>
            <a:r>
              <a:rPr lang="en-US" sz="2400" dirty="0"/>
              <a:t>Short Term	       Long Term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178180" name="Line 4"/>
          <p:cNvSpPr>
            <a:spLocks noChangeShapeType="1"/>
          </p:cNvSpPr>
          <p:nvPr/>
        </p:nvSpPr>
        <p:spPr bwMode="auto">
          <a:xfrm>
            <a:off x="2209800" y="4419600"/>
            <a:ext cx="3657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1" name="Line 5"/>
          <p:cNvSpPr>
            <a:spLocks noChangeShapeType="1"/>
          </p:cNvSpPr>
          <p:nvPr/>
        </p:nvSpPr>
        <p:spPr bwMode="auto">
          <a:xfrm>
            <a:off x="31242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2" name="Line 6"/>
          <p:cNvSpPr>
            <a:spLocks noChangeShapeType="1"/>
          </p:cNvSpPr>
          <p:nvPr/>
        </p:nvSpPr>
        <p:spPr bwMode="auto">
          <a:xfrm>
            <a:off x="22098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3" name="Line 7"/>
          <p:cNvSpPr>
            <a:spLocks noChangeShapeType="1"/>
          </p:cNvSpPr>
          <p:nvPr/>
        </p:nvSpPr>
        <p:spPr bwMode="auto">
          <a:xfrm>
            <a:off x="40386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>
            <a:off x="31242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5" name="Line 9"/>
          <p:cNvSpPr>
            <a:spLocks noChangeShapeType="1"/>
          </p:cNvSpPr>
          <p:nvPr/>
        </p:nvSpPr>
        <p:spPr bwMode="auto">
          <a:xfrm>
            <a:off x="49530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6" name="Line 10"/>
          <p:cNvSpPr>
            <a:spLocks noChangeShapeType="1"/>
          </p:cNvSpPr>
          <p:nvPr/>
        </p:nvSpPr>
        <p:spPr bwMode="auto">
          <a:xfrm>
            <a:off x="40386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7" name="Line 11"/>
          <p:cNvSpPr>
            <a:spLocks noChangeShapeType="1"/>
          </p:cNvSpPr>
          <p:nvPr/>
        </p:nvSpPr>
        <p:spPr bwMode="auto">
          <a:xfrm>
            <a:off x="58674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8" name="Line 12"/>
          <p:cNvSpPr>
            <a:spLocks noChangeShapeType="1"/>
          </p:cNvSpPr>
          <p:nvPr/>
        </p:nvSpPr>
        <p:spPr bwMode="auto">
          <a:xfrm>
            <a:off x="49530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9" name="Line 13"/>
          <p:cNvSpPr>
            <a:spLocks noChangeShapeType="1"/>
          </p:cNvSpPr>
          <p:nvPr/>
        </p:nvSpPr>
        <p:spPr bwMode="auto">
          <a:xfrm>
            <a:off x="58674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90" name="Text Box 14"/>
          <p:cNvSpPr txBox="1">
            <a:spLocks noChangeArrowheads="1"/>
          </p:cNvSpPr>
          <p:nvPr/>
        </p:nvSpPr>
        <p:spPr bwMode="auto">
          <a:xfrm>
            <a:off x="2057400" y="3886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178191" name="Text Box 15"/>
          <p:cNvSpPr txBox="1">
            <a:spLocks noChangeArrowheads="1"/>
          </p:cNvSpPr>
          <p:nvPr/>
        </p:nvSpPr>
        <p:spPr bwMode="auto">
          <a:xfrm>
            <a:off x="2971800" y="3886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78192" name="Text Box 16"/>
          <p:cNvSpPr txBox="1">
            <a:spLocks noChangeArrowheads="1"/>
          </p:cNvSpPr>
          <p:nvPr/>
        </p:nvSpPr>
        <p:spPr bwMode="auto">
          <a:xfrm>
            <a:off x="3886200" y="3886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78193" name="Text Box 17"/>
          <p:cNvSpPr txBox="1">
            <a:spLocks noChangeArrowheads="1"/>
          </p:cNvSpPr>
          <p:nvPr/>
        </p:nvSpPr>
        <p:spPr bwMode="auto">
          <a:xfrm>
            <a:off x="4800600" y="3886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78194" name="Text Box 18"/>
          <p:cNvSpPr txBox="1">
            <a:spLocks noChangeArrowheads="1"/>
          </p:cNvSpPr>
          <p:nvPr/>
        </p:nvSpPr>
        <p:spPr bwMode="auto">
          <a:xfrm>
            <a:off x="5715000" y="3886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178195" name="Text Box 19"/>
          <p:cNvSpPr txBox="1">
            <a:spLocks noChangeArrowheads="1"/>
          </p:cNvSpPr>
          <p:nvPr/>
        </p:nvSpPr>
        <p:spPr bwMode="auto">
          <a:xfrm>
            <a:off x="2057400" y="4572000"/>
            <a:ext cx="533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178196" name="Text Box 20"/>
          <p:cNvSpPr txBox="1">
            <a:spLocks noChangeArrowheads="1"/>
          </p:cNvSpPr>
          <p:nvPr/>
        </p:nvSpPr>
        <p:spPr bwMode="auto">
          <a:xfrm>
            <a:off x="2895600" y="4572000"/>
            <a:ext cx="533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1</a:t>
            </a:r>
          </a:p>
        </p:txBody>
      </p:sp>
      <p:sp>
        <p:nvSpPr>
          <p:cNvPr id="178197" name="Text Box 21"/>
          <p:cNvSpPr txBox="1">
            <a:spLocks noChangeArrowheads="1"/>
          </p:cNvSpPr>
          <p:nvPr/>
        </p:nvSpPr>
        <p:spPr bwMode="auto">
          <a:xfrm>
            <a:off x="3810000" y="4572000"/>
            <a:ext cx="533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2</a:t>
            </a:r>
          </a:p>
        </p:txBody>
      </p:sp>
      <p:sp>
        <p:nvSpPr>
          <p:cNvPr id="178198" name="Text Box 22"/>
          <p:cNvSpPr txBox="1">
            <a:spLocks noChangeArrowheads="1"/>
          </p:cNvSpPr>
          <p:nvPr/>
        </p:nvSpPr>
        <p:spPr bwMode="auto">
          <a:xfrm>
            <a:off x="5638800" y="4572000"/>
            <a:ext cx="533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4</a:t>
            </a:r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4724400" y="4572000"/>
            <a:ext cx="533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3</a:t>
            </a:r>
          </a:p>
        </p:txBody>
      </p:sp>
      <p:sp>
        <p:nvSpPr>
          <p:cNvPr id="178205" name="Line 29"/>
          <p:cNvSpPr>
            <a:spLocks noChangeShapeType="1"/>
          </p:cNvSpPr>
          <p:nvPr/>
        </p:nvSpPr>
        <p:spPr bwMode="auto">
          <a:xfrm>
            <a:off x="5867400" y="4419600"/>
            <a:ext cx="990600" cy="15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206" name="AutoShape 30"/>
          <p:cNvSpPr>
            <a:spLocks/>
          </p:cNvSpPr>
          <p:nvPr/>
        </p:nvSpPr>
        <p:spPr bwMode="auto">
          <a:xfrm rot="16200000">
            <a:off x="4038600" y="3810000"/>
            <a:ext cx="228600" cy="2514600"/>
          </a:xfrm>
          <a:prstGeom prst="leftBrace">
            <a:avLst>
              <a:gd name="adj1" fmla="val 132517"/>
              <a:gd name="adj2" fmla="val 50000"/>
            </a:avLst>
          </a:prstGeom>
          <a:noFill/>
          <a:ln w="28575">
            <a:solidFill>
              <a:srgbClr val="FF0066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07" name="AutoShape 31"/>
          <p:cNvSpPr>
            <a:spLocks/>
          </p:cNvSpPr>
          <p:nvPr/>
        </p:nvSpPr>
        <p:spPr bwMode="auto">
          <a:xfrm rot="16200000">
            <a:off x="6362700" y="4000500"/>
            <a:ext cx="228600" cy="2133600"/>
          </a:xfrm>
          <a:prstGeom prst="leftBrace">
            <a:avLst>
              <a:gd name="adj1" fmla="val 86290"/>
              <a:gd name="adj2" fmla="val 50000"/>
            </a:avLst>
          </a:prstGeom>
          <a:noFill/>
          <a:ln w="28575">
            <a:solidFill>
              <a:srgbClr val="FF0066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08" name="Line 32"/>
          <p:cNvSpPr>
            <a:spLocks noChangeShapeType="1"/>
          </p:cNvSpPr>
          <p:nvPr/>
        </p:nvSpPr>
        <p:spPr bwMode="auto">
          <a:xfrm>
            <a:off x="5410200" y="3962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25411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B7B96-DE54-4723-8F01-05DB520C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 Strategy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354C5-029F-42C1-A13A-1ECF86836A7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4831" y="1530744"/>
            <a:ext cx="8034338" cy="4412855"/>
          </a:xfrm>
        </p:spPr>
        <p:txBody>
          <a:bodyPr>
            <a:noAutofit/>
          </a:bodyPr>
          <a:lstStyle/>
          <a:p>
            <a:r>
              <a:rPr lang="en-US" sz="2000" dirty="0"/>
              <a:t>Graph dividend history</a:t>
            </a:r>
          </a:p>
          <a:p>
            <a:r>
              <a:rPr lang="en-US" sz="2000" dirty="0"/>
              <a:t>Forecast future dividends:</a:t>
            </a:r>
          </a:p>
          <a:p>
            <a:pPr lvl="1"/>
            <a:r>
              <a:rPr lang="en-US" sz="1850" dirty="0"/>
              <a:t>Pattern</a:t>
            </a:r>
          </a:p>
          <a:p>
            <a:pPr lvl="1"/>
            <a:r>
              <a:rPr lang="en-US" sz="1850" dirty="0"/>
              <a:t>Knowledge of firm, industry, economy</a:t>
            </a:r>
          </a:p>
          <a:p>
            <a:r>
              <a:rPr lang="en-US" sz="2000" dirty="0"/>
              <a:t>Models:</a:t>
            </a:r>
          </a:p>
          <a:p>
            <a:pPr lvl="1"/>
            <a:r>
              <a:rPr lang="en-US" sz="1850" dirty="0"/>
              <a:t>Constant dividend</a:t>
            </a:r>
          </a:p>
          <a:p>
            <a:pPr lvl="1"/>
            <a:r>
              <a:rPr lang="en-US" sz="1850" dirty="0"/>
              <a:t>Constantly growing dividend </a:t>
            </a:r>
          </a:p>
          <a:p>
            <a:pPr lvl="1"/>
            <a:r>
              <a:rPr lang="en-US" sz="1850" dirty="0"/>
              <a:t>Mixed/multi-stage </a:t>
            </a:r>
            <a:r>
              <a:rPr lang="en-US" sz="2000" dirty="0"/>
              <a:t>dividend</a:t>
            </a:r>
          </a:p>
          <a:p>
            <a:r>
              <a:rPr lang="en-US" sz="2000" dirty="0"/>
              <a:t>Forecast Techniques (examples):</a:t>
            </a:r>
          </a:p>
          <a:p>
            <a:pPr lvl="1"/>
            <a:r>
              <a:rPr lang="en-US" sz="1850" dirty="0"/>
              <a:t>Trend/Trend Lines</a:t>
            </a:r>
          </a:p>
          <a:p>
            <a:pPr lvl="1"/>
            <a:r>
              <a:rPr lang="en-US" sz="1850" dirty="0"/>
              <a:t>Regression</a:t>
            </a:r>
          </a:p>
          <a:p>
            <a:pPr lvl="1"/>
            <a:r>
              <a:rPr lang="en-US" sz="1850" dirty="0"/>
              <a:t>Time Series Forecasting</a:t>
            </a:r>
          </a:p>
          <a:p>
            <a:endParaRPr lang="en-US" sz="2150" dirty="0"/>
          </a:p>
          <a:p>
            <a:pPr lvl="1">
              <a:lnSpc>
                <a:spcPct val="150000"/>
              </a:lnSpc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410992-ACF7-4EC7-9EB4-48A24E65F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228600"/>
            <a:ext cx="5193700" cy="2286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D55EF7-32FA-4768-8E4F-98CD1E881F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533295"/>
            <a:ext cx="4247514" cy="227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405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B7B96-DE54-4723-8F01-05DB520C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LT Strategy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354C5-029F-42C1-A13A-1ECF86836A7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4831" y="1530744"/>
            <a:ext cx="8034338" cy="4412855"/>
          </a:xfrm>
        </p:spPr>
        <p:txBody>
          <a:bodyPr>
            <a:noAutofit/>
          </a:bodyPr>
          <a:lstStyle/>
          <a:p>
            <a:r>
              <a:rPr lang="en-US" sz="2000" dirty="0"/>
              <a:t>Determine LT sustainable (infinite) growth rate (g)</a:t>
            </a:r>
          </a:p>
          <a:p>
            <a:r>
              <a:rPr lang="en-US" sz="2000" dirty="0"/>
              <a:t>One estimate: Estimate LT growth in the entire economy (</a:t>
            </a:r>
            <a:r>
              <a:rPr lang="en-US" sz="2000" dirty="0" err="1"/>
              <a:t>g</a:t>
            </a:r>
            <a:r>
              <a:rPr lang="en-US" sz="2000" baseline="-25000" dirty="0" err="1"/>
              <a:t>LT</a:t>
            </a:r>
            <a:r>
              <a:rPr lang="en-US" sz="2000" dirty="0"/>
              <a:t>)</a:t>
            </a:r>
          </a:p>
          <a:p>
            <a:r>
              <a:rPr lang="en-US" sz="2000" dirty="0"/>
              <a:t>Construct growing perpetuity: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1850" dirty="0"/>
          </a:p>
          <a:p>
            <a:pPr lvl="1"/>
            <a:r>
              <a:rPr lang="en-US" sz="1850" dirty="0"/>
              <a:t>Where D</a:t>
            </a:r>
            <a:r>
              <a:rPr lang="en-US" sz="1850" baseline="-25000" dirty="0"/>
              <a:t>k</a:t>
            </a:r>
            <a:r>
              <a:rPr lang="en-US" sz="1850" dirty="0"/>
              <a:t> is the dividend from the final period (k) of the ST</a:t>
            </a:r>
          </a:p>
          <a:p>
            <a:r>
              <a:rPr lang="en-US" sz="2000" dirty="0"/>
              <a:t>Calculate the PV of LT (a deferred growing perpetuity)</a:t>
            </a:r>
          </a:p>
          <a:p>
            <a:pPr lvl="1"/>
            <a:endParaRPr lang="en-US" sz="1700" dirty="0"/>
          </a:p>
          <a:p>
            <a:endParaRPr lang="en-US" sz="2150" dirty="0"/>
          </a:p>
          <a:p>
            <a:pPr lvl="1">
              <a:lnSpc>
                <a:spcPct val="150000"/>
              </a:lnSpc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9E9DE8-5303-4549-9C18-B0F7112701DE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318475" y="2895600"/>
            <a:ext cx="2507049" cy="1219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4268A67-71F1-4F19-A45B-0652A77BFE9D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211725" y="5181600"/>
            <a:ext cx="2720547" cy="91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739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B7B96-DE54-4723-8F01-05DB520C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LT Strategy (in Excel)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354C5-029F-42C1-A13A-1ECF86836A7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57771" y="1530744"/>
            <a:ext cx="8229600" cy="4412855"/>
          </a:xfrm>
        </p:spPr>
        <p:txBody>
          <a:bodyPr>
            <a:noAutofit/>
          </a:bodyPr>
          <a:lstStyle/>
          <a:p>
            <a:r>
              <a:rPr lang="en-US" sz="2000" dirty="0"/>
              <a:t>Determine LT sustainable (infinite) growth rate (</a:t>
            </a:r>
            <a:r>
              <a:rPr lang="en-US" sz="2000" dirty="0" err="1"/>
              <a:t>g</a:t>
            </a:r>
            <a:r>
              <a:rPr lang="en-US" sz="2000" baseline="-25000" dirty="0" err="1"/>
              <a:t>LT</a:t>
            </a:r>
            <a:r>
              <a:rPr lang="en-US" sz="2000" dirty="0"/>
              <a:t>)</a:t>
            </a:r>
          </a:p>
          <a:p>
            <a:r>
              <a:rPr lang="en-US" sz="2000" dirty="0"/>
              <a:t>One estimate: Estimate LT growth of the entire economy</a:t>
            </a:r>
          </a:p>
          <a:p>
            <a:r>
              <a:rPr lang="en-US" sz="2000" dirty="0"/>
              <a:t>Construct growing perpetuity =D</a:t>
            </a:r>
            <a:r>
              <a:rPr lang="en-US" sz="2000" baseline="-25000" dirty="0"/>
              <a:t>k</a:t>
            </a:r>
            <a:r>
              <a:rPr lang="en-US" sz="2000" dirty="0"/>
              <a:t> * (1 + </a:t>
            </a:r>
            <a:r>
              <a:rPr lang="en-US" sz="2000" dirty="0" err="1"/>
              <a:t>g</a:t>
            </a:r>
            <a:r>
              <a:rPr lang="en-US" sz="2000" baseline="-25000" dirty="0" err="1"/>
              <a:t>LT</a:t>
            </a:r>
            <a:r>
              <a:rPr lang="en-US" sz="2000" dirty="0"/>
              <a:t>)/(r – </a:t>
            </a:r>
            <a:r>
              <a:rPr lang="en-US" sz="2000" dirty="0" err="1"/>
              <a:t>g</a:t>
            </a:r>
            <a:r>
              <a:rPr lang="en-US" sz="2000" baseline="-25000" dirty="0" err="1"/>
              <a:t>LT</a:t>
            </a:r>
            <a:r>
              <a:rPr lang="en-US" sz="2000" dirty="0"/>
              <a:t>)</a:t>
            </a:r>
          </a:p>
          <a:p>
            <a:pPr lvl="1"/>
            <a:r>
              <a:rPr lang="en-US" sz="1850" dirty="0"/>
              <a:t>Where D</a:t>
            </a:r>
            <a:r>
              <a:rPr lang="en-US" sz="1850" baseline="-25000" dirty="0"/>
              <a:t>k</a:t>
            </a:r>
            <a:r>
              <a:rPr lang="en-US" sz="1850" dirty="0"/>
              <a:t> is the dividend from the final period (k) of the ST</a:t>
            </a:r>
          </a:p>
          <a:p>
            <a:r>
              <a:rPr lang="en-US" sz="2000" dirty="0"/>
              <a:t>Calculate the PV of deferred perpetuity by embedding it in PV function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/>
              <a:t>=PV(r, k, 0, </a:t>
            </a:r>
            <a:r>
              <a:rPr lang="en-US" sz="2000" b="1" dirty="0">
                <a:solidFill>
                  <a:srgbClr val="FF0000"/>
                </a:solidFill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</a:rPr>
              <a:t>k</a:t>
            </a:r>
            <a:r>
              <a:rPr lang="en-US" sz="2000" b="1" dirty="0">
                <a:solidFill>
                  <a:srgbClr val="FF0000"/>
                </a:solidFill>
              </a:rPr>
              <a:t> * (1 + </a:t>
            </a:r>
            <a:r>
              <a:rPr lang="en-US" sz="2000" b="1" dirty="0" err="1">
                <a:solidFill>
                  <a:srgbClr val="FF0000"/>
                </a:solidFill>
              </a:rPr>
              <a:t>g</a:t>
            </a:r>
            <a:r>
              <a:rPr lang="en-US" sz="2000" baseline="-25000" dirty="0" err="1">
                <a:solidFill>
                  <a:srgbClr val="FF0000"/>
                </a:solidFill>
              </a:rPr>
              <a:t>LT</a:t>
            </a:r>
            <a:r>
              <a:rPr lang="en-US" sz="2000" b="1" dirty="0">
                <a:solidFill>
                  <a:srgbClr val="FF0000"/>
                </a:solidFill>
              </a:rPr>
              <a:t>)/(r – </a:t>
            </a:r>
            <a:r>
              <a:rPr lang="en-US" sz="2000" b="1" dirty="0" err="1">
                <a:solidFill>
                  <a:srgbClr val="FF0000"/>
                </a:solidFill>
              </a:rPr>
              <a:t>g</a:t>
            </a:r>
            <a:r>
              <a:rPr lang="en-US" sz="2000" baseline="-25000" dirty="0" err="1">
                <a:solidFill>
                  <a:srgbClr val="FF0000"/>
                </a:solidFill>
              </a:rPr>
              <a:t>LT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  <a:r>
              <a:rPr lang="en-US" sz="2000" b="1" dirty="0"/>
              <a:t>)</a:t>
            </a:r>
          </a:p>
          <a:p>
            <a:pPr marL="0" indent="0">
              <a:buNone/>
            </a:pPr>
            <a:r>
              <a:rPr lang="en-US" sz="2000" b="1" dirty="0"/>
              <a:t>		</a:t>
            </a:r>
          </a:p>
          <a:p>
            <a:pPr marL="0" indent="0">
              <a:buNone/>
            </a:pPr>
            <a:r>
              <a:rPr lang="en-US" sz="2000" b="1" dirty="0"/>
              <a:t>			         LT</a:t>
            </a:r>
          </a:p>
          <a:p>
            <a:pPr marL="0" indent="0">
              <a:buNone/>
            </a:pPr>
            <a:r>
              <a:rPr lang="en-US" sz="2000" b="1" dirty="0"/>
              <a:t>NOTE: </a:t>
            </a:r>
            <a:r>
              <a:rPr lang="en-US" sz="2000" dirty="0"/>
              <a:t>This is how we did the deferred annuity in Time Value of Money.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700" dirty="0"/>
          </a:p>
          <a:p>
            <a:endParaRPr lang="en-US" sz="2150" dirty="0"/>
          </a:p>
          <a:p>
            <a:pPr lvl="1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266257F9-6A85-48E7-8F79-A37C67E2DE94}"/>
              </a:ext>
            </a:extLst>
          </p:cNvPr>
          <p:cNvSpPr/>
          <p:nvPr/>
        </p:nvSpPr>
        <p:spPr>
          <a:xfrm rot="5400000">
            <a:off x="3848100" y="3314700"/>
            <a:ext cx="457200" cy="2362200"/>
          </a:xfrm>
          <a:prstGeom prst="rightBrace">
            <a:avLst>
              <a:gd name="adj1" fmla="val 8333"/>
              <a:gd name="adj2" fmla="val 5035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13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B7B96-DE54-4723-8F01-05DB520C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 Valuation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354C5-029F-42C1-A13A-1ECF86836A7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4831" y="1530744"/>
            <a:ext cx="8034338" cy="4412855"/>
          </a:xfrm>
        </p:spPr>
        <p:txBody>
          <a:bodyPr>
            <a:noAutofit/>
          </a:bodyPr>
          <a:lstStyle/>
          <a:p>
            <a:r>
              <a:rPr lang="en-US" sz="2000" dirty="0"/>
              <a:t>Add ST + LT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800" b="1" dirty="0"/>
              <a:t>	Price = ST Value + LT Value)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lvl="1"/>
            <a:endParaRPr lang="en-US" sz="1700" dirty="0"/>
          </a:p>
          <a:p>
            <a:endParaRPr lang="en-US" sz="2150" dirty="0"/>
          </a:p>
          <a:p>
            <a:pPr lvl="1"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326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C593C3AF-0D9E-483D-9BF2-60225C707924}"/>
              </a:ext>
            </a:extLst>
          </p:cNvPr>
          <p:cNvSpPr txBox="1">
            <a:spLocks/>
          </p:cNvSpPr>
          <p:nvPr/>
        </p:nvSpPr>
        <p:spPr>
          <a:xfrm>
            <a:off x="610171" y="17526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Capital Asset Pricing Model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Spreadsheet Valuation/DDM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1.</a:t>
            </a:r>
            <a:r>
              <a:rPr lang="en-US" kern="0" dirty="0">
                <a:solidFill>
                  <a:sysClr val="windowText" lastClr="000000"/>
                </a:solidFill>
              </a:rPr>
              <a:t> Capital Asset Pricing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F7AE3-0A04-4737-920D-9798D9888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ysClr val="windowText" lastClr="000000"/>
                </a:solidFill>
              </a:rPr>
              <a:t>CAPM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1482F3-B57E-4A98-88E8-7773B932DCE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57771" y="1600200"/>
            <a:ext cx="7958138" cy="915603"/>
          </a:xfrm>
        </p:spPr>
        <p:txBody>
          <a:bodyPr>
            <a:normAutofit/>
          </a:bodyPr>
          <a:lstStyle/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Capital Asset Pricing Model (CAPM) Equation</a:t>
            </a:r>
            <a:endParaRPr lang="en-IN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99E2B75-E6C5-4294-B0A6-44BA7AAD8F45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2057400" y="2365008"/>
            <a:ext cx="4572000" cy="6892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N" sz="3200" i="1" dirty="0"/>
              <a:t>E</a:t>
            </a:r>
            <a:r>
              <a:rPr lang="en-IN" sz="3200" dirty="0"/>
              <a:t>(</a:t>
            </a:r>
            <a:r>
              <a:rPr lang="en-IN" sz="3200" i="1" dirty="0" err="1"/>
              <a:t>r</a:t>
            </a:r>
            <a:r>
              <a:rPr lang="en-IN" sz="3200" i="1" baseline="-25000" dirty="0" err="1"/>
              <a:t>i</a:t>
            </a:r>
            <a:r>
              <a:rPr lang="en-IN" sz="3200" dirty="0"/>
              <a:t>) = </a:t>
            </a:r>
            <a:r>
              <a:rPr lang="en-IN" sz="3200" i="1" dirty="0"/>
              <a:t>r</a:t>
            </a:r>
            <a:r>
              <a:rPr lang="en-IN" sz="3200" i="1" baseline="-25000" dirty="0"/>
              <a:t>f</a:t>
            </a:r>
            <a:r>
              <a:rPr lang="en-IN" sz="3200" i="1" dirty="0"/>
              <a:t> </a:t>
            </a:r>
            <a:r>
              <a:rPr lang="en-IN" sz="3200" dirty="0"/>
              <a:t>+ </a:t>
            </a:r>
            <a:r>
              <a:rPr lang="el-GR" sz="3200" i="1" dirty="0"/>
              <a:t>β</a:t>
            </a:r>
            <a:r>
              <a:rPr lang="en-IN" sz="3200" i="1" baseline="-25000" dirty="0"/>
              <a:t>i</a:t>
            </a:r>
            <a:r>
              <a:rPr lang="en-IN" sz="3200" i="1" dirty="0"/>
              <a:t>[E(</a:t>
            </a:r>
            <a:r>
              <a:rPr lang="en-IN" sz="3200" i="1" dirty="0" err="1"/>
              <a:t>r</a:t>
            </a:r>
            <a:r>
              <a:rPr lang="en-IN" sz="3200" i="1" baseline="-25000" dirty="0" err="1"/>
              <a:t>M</a:t>
            </a:r>
            <a:r>
              <a:rPr lang="en-IN" sz="3200" i="1" dirty="0"/>
              <a:t>)</a:t>
            </a:r>
            <a:r>
              <a:rPr lang="en-IN" sz="3200" dirty="0"/>
              <a:t> − </a:t>
            </a:r>
            <a:r>
              <a:rPr lang="en-IN" sz="3200" i="1" dirty="0"/>
              <a:t>r</a:t>
            </a:r>
            <a:r>
              <a:rPr lang="en-IN" sz="3200" i="1" baseline="-25000" dirty="0"/>
              <a:t>f</a:t>
            </a:r>
            <a:r>
              <a:rPr lang="en-IN" sz="3200" dirty="0"/>
              <a:t>)]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98B69F-9988-4E69-A030-D74263EA437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57771" y="3427302"/>
            <a:ext cx="8408064" cy="1373298"/>
          </a:xfrm>
        </p:spPr>
        <p:txBody>
          <a:bodyPr>
            <a:normAutofit/>
          </a:bodyPr>
          <a:lstStyle/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Inputs:</a:t>
            </a:r>
          </a:p>
          <a:p>
            <a:pPr marL="618750" lvl="1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r</a:t>
            </a:r>
            <a:r>
              <a:rPr lang="en-US" sz="2000" baseline="-25000" dirty="0"/>
              <a:t>f</a:t>
            </a:r>
            <a:r>
              <a:rPr lang="en-US" sz="2000" dirty="0"/>
              <a:t> = risk-free rate of return</a:t>
            </a:r>
          </a:p>
          <a:p>
            <a:pPr marL="618750" lvl="1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 err="1"/>
              <a:t>r</a:t>
            </a:r>
            <a:r>
              <a:rPr lang="en-US" sz="2000" baseline="-25000" dirty="0" err="1"/>
              <a:t>M</a:t>
            </a:r>
            <a:r>
              <a:rPr lang="en-US" sz="2000" dirty="0"/>
              <a:t> = return on the market</a:t>
            </a:r>
          </a:p>
          <a:p>
            <a:pPr marL="618750" lvl="1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Symbol" panose="05050102010706020507" pitchFamily="18" charset="2"/>
              </a:rPr>
              <a:t>b</a:t>
            </a:r>
            <a:r>
              <a:rPr lang="en-US" sz="2000" baseline="-25000" dirty="0">
                <a:latin typeface="Symbol" panose="05050102010706020507" pitchFamily="18" charset="2"/>
              </a:rPr>
              <a:t>i</a:t>
            </a:r>
            <a:r>
              <a:rPr lang="en-US" sz="2000" dirty="0"/>
              <a:t> = beta of stock i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7183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F7AE3-0A04-4737-920D-9798D9888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Risk-Free Rate of Return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1482F3-B57E-4A98-88E8-7773B932DCE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82553" y="1371600"/>
            <a:ext cx="7958138" cy="4419600"/>
          </a:xfrm>
        </p:spPr>
        <p:txBody>
          <a:bodyPr>
            <a:normAutofit/>
          </a:bodyPr>
          <a:lstStyle/>
          <a:p>
            <a:pPr marL="218700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Forecast of risk-free rate for next year</a:t>
            </a:r>
          </a:p>
          <a:p>
            <a:pPr marL="218700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Treasury security</a:t>
            </a:r>
          </a:p>
          <a:p>
            <a:pPr marL="218700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Time horizon</a:t>
            </a:r>
          </a:p>
          <a:p>
            <a:pPr marL="218700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Data source: </a:t>
            </a:r>
            <a:r>
              <a:rPr lang="en-US" sz="2000" dirty="0">
                <a:hlinkClick r:id="rId2"/>
              </a:rPr>
              <a:t>Federal Reserve Economic Data (FRED)</a:t>
            </a:r>
            <a:endParaRPr lang="en-US" sz="2000" dirty="0"/>
          </a:p>
          <a:p>
            <a:pPr marL="618750" lvl="1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U.S. Treasury Securities at 1-Year Constant Maturity</a:t>
            </a:r>
            <a:endParaRPr lang="en-US" sz="2000" dirty="0"/>
          </a:p>
          <a:p>
            <a:pPr marL="618750" lvl="1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1- Year average</a:t>
            </a:r>
          </a:p>
          <a:p>
            <a:pPr marL="618750" lvl="1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618750" lvl="1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911398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F7AE3-0A04-4737-920D-9798D9888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Clr>
                <a:srgbClr val="004A78"/>
              </a:buClr>
            </a:pPr>
            <a:r>
              <a:rPr lang="en-US" sz="4400" dirty="0"/>
              <a:t>Return on the Market</a:t>
            </a:r>
            <a:endParaRPr lang="en-IN" sz="44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1482F3-B57E-4A98-88E8-7773B932DCE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57771" y="1600200"/>
            <a:ext cx="7958138" cy="4495800"/>
          </a:xfrm>
        </p:spPr>
        <p:txBody>
          <a:bodyPr>
            <a:normAutofit/>
          </a:bodyPr>
          <a:lstStyle/>
          <a:p>
            <a:pPr marL="218700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Forecast of market return for next year</a:t>
            </a:r>
          </a:p>
          <a:p>
            <a:pPr marL="218700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S&amp;P 500 as proxy</a:t>
            </a:r>
          </a:p>
          <a:p>
            <a:pPr marL="218700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Time horizon</a:t>
            </a:r>
          </a:p>
          <a:p>
            <a:pPr marL="218700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Data source: CapIQ</a:t>
            </a:r>
          </a:p>
          <a:p>
            <a:pPr marL="618750" lvl="1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S&amp;P 500 (^SPX)</a:t>
            </a:r>
          </a:p>
          <a:p>
            <a:pPr marL="618750" lvl="1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10-Year average of annualized monthly returns</a:t>
            </a:r>
          </a:p>
        </p:txBody>
      </p:sp>
    </p:spTree>
    <p:extLst>
      <p:ext uri="{BB962C8B-B14F-4D97-AF65-F5344CB8AC3E}">
        <p14:creationId xmlns:p14="http://schemas.microsoft.com/office/powerpoint/2010/main" val="361410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F7AE3-0A04-4737-920D-9798D9888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ysClr val="windowText" lastClr="000000"/>
                </a:solidFill>
              </a:rPr>
              <a:t>Beta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1482F3-B57E-4A98-88E8-7773B932DCE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56629" y="1447800"/>
            <a:ext cx="7958138" cy="4191000"/>
          </a:xfrm>
        </p:spPr>
        <p:txBody>
          <a:bodyPr>
            <a:normAutofit/>
          </a:bodyPr>
          <a:lstStyle/>
          <a:p>
            <a:pPr marL="218700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Beta = sensitivity of stock return to market return (S&amp;P 500)</a:t>
            </a:r>
          </a:p>
          <a:p>
            <a:pPr marL="218700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Regress stock return on market return</a:t>
            </a:r>
          </a:p>
          <a:p>
            <a:pPr marL="218700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Data source: CapIQ</a:t>
            </a:r>
          </a:p>
          <a:p>
            <a:pPr marL="618750" lvl="1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10-Year monthly prices/levels</a:t>
            </a:r>
          </a:p>
          <a:p>
            <a:pPr marL="618750" lvl="1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Monthly prices &gt; EAR</a:t>
            </a:r>
          </a:p>
          <a:p>
            <a:pPr marL="218700" indent="-218700">
              <a:lnSpc>
                <a:spcPct val="200000"/>
              </a:lnSpc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Excel regression procedure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27944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F7AE3-0A04-4737-920D-9798D9888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ysClr val="windowText" lastClr="000000"/>
                </a:solidFill>
              </a:rPr>
              <a:t>Apply CAPM Equation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1482F3-B57E-4A98-88E8-7773B932DCE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57771" y="1600200"/>
            <a:ext cx="7958138" cy="915603"/>
          </a:xfrm>
        </p:spPr>
        <p:txBody>
          <a:bodyPr>
            <a:normAutofit/>
          </a:bodyPr>
          <a:lstStyle/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Capital Asset Pricing Model (CAPM) Equation</a:t>
            </a:r>
            <a:endParaRPr lang="en-IN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99E2B75-E6C5-4294-B0A6-44BA7AAD8F45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2150840" y="2413964"/>
            <a:ext cx="4572000" cy="6892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N" sz="3200" i="1" dirty="0"/>
              <a:t>E</a:t>
            </a:r>
            <a:r>
              <a:rPr lang="en-IN" sz="3200" dirty="0"/>
              <a:t>(</a:t>
            </a:r>
            <a:r>
              <a:rPr lang="en-IN" sz="3200" i="1" dirty="0" err="1"/>
              <a:t>r</a:t>
            </a:r>
            <a:r>
              <a:rPr lang="en-IN" sz="3200" i="1" baseline="-25000" dirty="0" err="1"/>
              <a:t>i</a:t>
            </a:r>
            <a:r>
              <a:rPr lang="en-IN" sz="3200" dirty="0"/>
              <a:t>) = </a:t>
            </a:r>
            <a:r>
              <a:rPr lang="en-IN" sz="3200" i="1" dirty="0"/>
              <a:t>r</a:t>
            </a:r>
            <a:r>
              <a:rPr lang="en-IN" sz="3200" i="1" baseline="-25000" dirty="0"/>
              <a:t>f</a:t>
            </a:r>
            <a:r>
              <a:rPr lang="en-IN" sz="3200" i="1" dirty="0"/>
              <a:t> </a:t>
            </a:r>
            <a:r>
              <a:rPr lang="en-IN" sz="3200" dirty="0"/>
              <a:t>+ </a:t>
            </a:r>
            <a:r>
              <a:rPr lang="el-GR" sz="3200" i="1" dirty="0"/>
              <a:t>β</a:t>
            </a:r>
            <a:r>
              <a:rPr lang="en-IN" sz="3200" i="1" baseline="-25000" dirty="0"/>
              <a:t>i</a:t>
            </a:r>
            <a:r>
              <a:rPr lang="en-IN" sz="3200" i="1" dirty="0"/>
              <a:t>[E(</a:t>
            </a:r>
            <a:r>
              <a:rPr lang="en-IN" sz="3200" i="1" dirty="0" err="1"/>
              <a:t>r</a:t>
            </a:r>
            <a:r>
              <a:rPr lang="en-IN" sz="3200" i="1" baseline="-25000" dirty="0" err="1"/>
              <a:t>M</a:t>
            </a:r>
            <a:r>
              <a:rPr lang="en-IN" sz="3200" i="1" dirty="0"/>
              <a:t>)</a:t>
            </a:r>
            <a:r>
              <a:rPr lang="en-IN" sz="3200" dirty="0"/>
              <a:t> − </a:t>
            </a:r>
            <a:r>
              <a:rPr lang="en-IN" sz="3200" i="1" dirty="0"/>
              <a:t>r</a:t>
            </a:r>
            <a:r>
              <a:rPr lang="en-IN" sz="3200" i="1" baseline="-25000" dirty="0"/>
              <a:t>f</a:t>
            </a:r>
            <a:r>
              <a:rPr lang="en-IN" sz="3200" dirty="0"/>
              <a:t>)]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98B69F-9988-4E69-A030-D74263EA437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57771" y="3427302"/>
            <a:ext cx="8408064" cy="2668698"/>
          </a:xfrm>
        </p:spPr>
        <p:txBody>
          <a:bodyPr>
            <a:normAutofit/>
          </a:bodyPr>
          <a:lstStyle/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Inputs:</a:t>
            </a:r>
          </a:p>
          <a:p>
            <a:pPr marL="618750" lvl="1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r</a:t>
            </a:r>
            <a:r>
              <a:rPr lang="en-US" sz="2000" baseline="-25000" dirty="0"/>
              <a:t>f</a:t>
            </a:r>
            <a:r>
              <a:rPr lang="en-US" sz="2000" dirty="0"/>
              <a:t> = risk-free rate of return</a:t>
            </a:r>
          </a:p>
          <a:p>
            <a:pPr marL="618750" lvl="1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 err="1"/>
              <a:t>r</a:t>
            </a:r>
            <a:r>
              <a:rPr lang="en-US" sz="2000" baseline="-25000" dirty="0" err="1"/>
              <a:t>M</a:t>
            </a:r>
            <a:r>
              <a:rPr lang="en-US" sz="2000" dirty="0"/>
              <a:t> = return on the market</a:t>
            </a:r>
          </a:p>
          <a:p>
            <a:pPr marL="618750" lvl="1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Symbol" panose="05050102010706020507" pitchFamily="18" charset="2"/>
              </a:rPr>
              <a:t>b</a:t>
            </a:r>
            <a:r>
              <a:rPr lang="en-US" sz="2000" baseline="-25000" dirty="0">
                <a:latin typeface="Symbol" panose="05050102010706020507" pitchFamily="18" charset="2"/>
              </a:rPr>
              <a:t>i</a:t>
            </a:r>
            <a:r>
              <a:rPr lang="en-US" sz="2000" dirty="0"/>
              <a:t> = beta of stock I</a:t>
            </a:r>
          </a:p>
          <a:p>
            <a:pPr marL="618750" lvl="1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Graph Security Market Line</a:t>
            </a:r>
          </a:p>
          <a:p>
            <a:pPr marL="618750" lvl="1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Scenario Manager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206357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2.</a:t>
            </a:r>
            <a:r>
              <a:rPr lang="en-US" kern="0" dirty="0">
                <a:solidFill>
                  <a:sysClr val="windowText" lastClr="000000"/>
                </a:solidFill>
              </a:rPr>
              <a:t> Spreadsheet Valuation/DDM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83330"/>
      </p:ext>
    </p:extLst>
  </p:cSld>
  <p:clrMapOvr>
    <a:masterClrMapping/>
  </p:clrMapOvr>
  <p:transition spd="med"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6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9DD9956-A38A-4392-876B-54DEFCC26159}">
  <we:reference id="wa104381909" version="3.1.0.0" store="en-US" storeType="OMEX"/>
  <we:alternateReferences>
    <we:reference id="wa104381909" version="3.1.0.0" store="" storeType="OMEX"/>
  </we:alternateReferences>
  <we:properties>
    <we:property name="EQUATION_HISTORY" value="&quot;[{\&quot;mathml\&quot;:\&quot;&lt;math style=\\\&quot;font-family:stix;font-size:16px;\\\&quot; xmlns=\\\&quot;http://www.w3.org/1998/Math/MathML\\\&quot;&gt;&lt;mstyle mathsize=\\\&quot;16px\\\&quot;&gt;&lt;mi&gt;L&lt;/mi&gt;&lt;mi&gt;T&lt;/mi&gt;&lt;mo&gt;&amp;#xA0;&lt;/mo&gt;&lt;mo&gt;=&lt;/mo&gt;&lt;mo&gt;&amp;#xA0;&lt;/mo&gt;&lt;mfrac&gt;&lt;mrow&gt;&lt;msub&gt;&lt;mi&gt;D&lt;/mi&gt;&lt;mi&gt;k&lt;/mi&gt;&lt;/msub&gt;&lt;mfenced&gt;&lt;mrow&gt;&lt;mn&gt;1&lt;/mn&gt;&lt;mo&gt;+&lt;/mo&gt;&lt;msub&gt;&lt;mi&gt;g&lt;/mi&gt;&lt;mrow&gt;&lt;mi&gt;L&lt;/mi&gt;&lt;mi&gt;T&lt;/mi&gt;&lt;/mrow&gt;&lt;/msub&gt;&lt;/mrow&gt;&lt;/mfenced&gt;&lt;/mrow&gt;&lt;mrow&gt;&lt;mi&gt;r&lt;/mi&gt;&lt;mo&gt;-&lt;/mo&gt;&lt;msub&gt;&lt;mi&gt;g&lt;/mi&gt;&lt;mrow&gt;&lt;mi&gt;L&lt;/mi&gt;&lt;mi&gt;T&lt;/mi&gt;&lt;/mrow&gt;&lt;/msub&gt;&lt;/mrow&gt;&lt;/mfrac&gt;&lt;/mstyle&gt;&lt;/math&gt;\&quot;,\&quot;base64Image\&quot;:\&quot;iVBORw0KGgoAAAANSUhEUgAAA2IAAAFICAYAAAAyB03rAAAACXBIWXMAAA7EAAAOxAGVKw4bAAAABGJhU0UAAADHxSTFjQAAMDNJREFUeNrt3Q/EVmf/APBLkkwiSZKMSTIzI5lkJpIkSUwyMxnJJElkJplEJkkSM0mSSJJkRpLJZGRmZhKZTJLIJMkj9jvX+5x+e/bsPtd97v/nnPvz4fK+2+7nnHN9z3Wf+3zPuf6EAAD1dyArfxeUfcID0LV9ievrAeEBgPF1OHGTsEt4AHq2O3GdPSQ8ADB+Um/C9gsPQN98mbjefik8ADA+diVuCo4ID0DfHU1cd3cKDwA03+bEzcA54QEYmHOJ6+9m4QGA5lqZlRcFNwE/ZGWmEAEMTLzG3iq4Bsdr8wohAoDmWZCVRwU3AH9mZb4QAQzlWvxnwbX4Uf7fAYCGmBGKn8K+DJ7CAgzTyvzaW9Q7YYYQAUAzGCQOUC2fJ67LXwsPANTf2sSP/RXhARiZK4nr81rhAYD6mheKx4U9DsaFAYzSgvxa3Ooa/TC/hgMANXQhmCoZoMo2Jq7TF4QHAPy4AzAYqYdmG4UHAOrjjVA8PfJfWVkoRACVsTC/Nre6Zj/Ir+kAQA0cDsVPV/cKD0Dl7E1ctw8JDwBU31tZeVXwY/678ABUUlw77LeCa/dEVpYKEQBU26VQ/FR1vfAAVFZqbO9F4QGA6no/8SP+g/AAVN6txHV8hfAAQDXdSPyArxIegMpblbiO3xAeAPDjDcBgeKgGADVyPfHDvVp4AGpjdeJ6fl14AKA6ViR+tG8JD0DtGCsGADVwPvGDvUl4AGpnU+K6fl54AGD0FofidcP+EB6A2rpfcG2P1/wlwgMAo3UwFD813S88ALW1P3F9Pyg8ADA6M7LyZ8GP9ERWFggRQG0tyK/lra7xf+a/AQDACGwMxU9LLwhP0rysHMrKN0IBVNilxHV+vfAAwGhcSfxArxOeluaGyS49z/M4PRMSoMLWJ67zl4UHAIYvvtEpmqTjkfD8x5ysHMjKX9NiJREDqmxGfk0v6oI+T4gAqu1ZKH6iNojyMisv8pveu1m5mpWzYXLg8easLHRKevZZIv4nhOf/vZGVL7PytCBWEjGg6k4krvc7hAeg2uI4mIt5QvRoyElZUYkDjc/kidlMp6hjNxOxXSU8YXZW9mXlSZt2KBEDqm5V4hp2Q3gA6iWOk9keitcoGXZ5kSeLK5yaUnRLLDYrK3s7eOAgEQPqoOia9ironghQ2xv6u10kTt+GyRn7YkI3ffrc+CZiWf7fY/e5c1m518G2b0rI2tqeiN/JMY1JfKu6J3T+xlciBtTBN4nr2KfCA1BPn3dw0xqfvHU7XW5MzuJsdY9L7ut8sA5WkdR0xhvGLBbxQcCuULyemkQMaIJNwXIlAI2zuYOb1kN92F/sOrYvlJtA5En+48O/E4+iBT4nwvgs8BnruTMrD6Y8JLgVJt/WHs3KjxIxoEFmJq79L4LFnQFqaUsHidjiPu53SX7jXGa/B52m/7c2EaerYxSH3/M638nK7tD67elpiRjQIFcT17K1wgNQP7tKJkO/DGDf8Qnf+ZL7/8ap+p/DiRjtGaM4xOT87TafWSgRAxpkd+JadkR4AOrnXMlE6OsBHoNkrLyfEvF5R3j+43eJGNAQ7ySuZT8JD0D9lJ3RcJDdHuKbsR9KHse+MT5XcXzdKwlFR65IxIAGeR6KJ9OyJidAjZTpujWsgcDxWJ6UPJ4Px/R8bUzE5JLm3NJlidh/xJu1kwXlI00GKi01a+5G4QGoj20lE5/LQzqeT0oezx9ZmTOG58v4MIlYP8wK1qGDutobBjuzMQBDcqFk4rNziMf0c8ljOjyG5+taMGOWREwiBuNsTeL7e014AOrjacmkZ8kQj2ljyWOK66ksHrPz9SIYGyARk4jBOJsZiscKvxAegHpYWTLhuTeCY7tf8tiOjtH5WhaGu7SAREwiBlTTr4nv8DLhAai+L0omOydGcGwHSx7bs/ymchx8lIjDOc1ZIiYRg7GRWnbGhDsANXCjZLIzilmY3i55bLF8PCbn63ioxhg+iZhEDBitz4OeIgC1lepjPn0c1qjGHj0umYhdlFCEDZq0REwiBmNjQxj9LMcAdGlzySRnlDMwXQzVWeOsClKJ6RxNWiImEYOxMTfxHX4kPADVdrJkkjPKtam+DOW7J64e4xvnZ5qzREwiBmPnWeJ7PEt4AKrrbskEZ/kIj3FLB4nY9oafr1WJut/QnCViEjEYO9fD+D6cBKitxSWTmz9GfJzrOkjETjf8nG1N1P2sJi0Rk4hVThxbGyc6+iorl8LkdOPPs/IyTI69jf/7NL+ZPpOVT8Nw12uk/s4mvsdbhQegmj6rSXJTNmGM5UrDz9mBRN2/1KQlYhKxSohjVT/Kr0cTHVy/ppbbYfIN/wzhpI3UEjQHhQegmi6VvCHYPOLjnNPBzcu9hp8zTz4lYhKxaidge7PyZ4t4xtlpz+fX09lTPh+X6Ihvy14WnIe4qP0nYXSz1lJ9ekoA1PCG4XmJxObVlJuGUZndQSLW9Jvpa4m6r9WsJWISsZGJ3797ofjtVrtxtp10wTZFOdPbXhVnPAagwAclf+RvVuBYO3kj9rLh5+1hou7zNGuJmERsJFKLrMdxX2W7F5ZdqkMiRtnfyMfCA1A9B0v+yO+vwLEu7OCmZKLh561o8e1XmrRETCI2khvgG4kYnutwe53MECsRo8xvw4TQAFTPrZI/8isqcKyddNlp8huxNxL1fqpJS8QkYkP/Pqauo3dC5+O63pSI0aW/Em1ktvAAVEd8ivuqxA98Vbo0bOzgpuRFg8+bNcQkYhKx6khNdhTfQiztYpsz2rTRNcJOgZuJdvO+8ABUR9nuL1WZbemTDhKxJr8ZSiWklzRriZhEbGh2tmlLh3rYdmq7Z4SeLq5vG4UHoDpOl0xqqjId+rEOErFbDT5v29ygScQkYiO3KG8rqbfy8weUiN0TfgpY2gSgJh6EctPWV2UWvsuhfCJ2ocHnbXui3qc0a4mYRGwojrZpR73EbWYY367X9OZUot1sFx6AalhWMqG5XbPE8XX5usHnLjVF9g5NWyImERu4mCi1W39xdQ/bfyu0f0AGraS6yx4XHoBq2FUyofmqIsf7RuhsBrGPGnzuziTqvU3TlohJxAZua5s29KTH7bebmMhU5BT5ONFuTgsPQDVcKZnQrKrI8W7qMBF7s8Hn7kKi3ps1bYmYRGzg2o2v7bVr9B5tlC6lJuE6LzwAoxenRp4okcw8r9AxHw3lk7A/xziJ3qB5S8QkYgN3u00b2tXj9i+22f5Np4ACG4K15gAqbW2o34QXP3eQiDW9+8W1RN3Xat6NSsTWhs4X9q1r+bZGbajd+LBeH4j81Wb7x3yNKbAu0W6uCQ/A6B0ueWP0SUWOd1GHN3SbGn7+rifq/oHmLRGTiA1cux4FS3rY9oclYuV7TpH3gzepAJV2p+SN0aKKHO/u0NlCzjMafv4eJ+o/V/OWiEnERp6Izexh2yeCNcTo3rxE23kkPADVvUhPLb9U6Jh/7OBm7sQYnMNUt6XZmrhETCI2cM/a1KVbs0pse5evMAlzwuBm8wSgR+2mXa7aOlxLO7yZWz4G5zB1ozZLE5eIScQG7vsBJWKft9nu76H5b/zpzaxgIiKAyjpf8qaoKpM+fN3Bjdx3Y3IOXyRi4CZNIiYRG7x2s7h28z2M3RlTi9bHRZzf9/VFIgZQX49K3BC9qMgNfVzE+WkHN3Lvjck5fBn6/yReIiYRk4iVt7pNXd7uYpv722xzr68uJRW1oZdCAzA675a8IarKWiN7QvmbuHFaH0UiNj6J2LBYR6xzqUmPPu5wW3EB+tSU+KeFG4kYQL3tLZnU7KzIjeHDkscbf1zeGqPz+EoiJhGTiI3cqtCf9Zpil8TbkjAkYgDN1m6A+evyZgWOdV8o/zbsgB9ZiZhETCI2Aqm39u+W3MYF1zaG9BvxSmgARiM+dW239k1V1qiZH9JTtE+fZn/cJqiQiEnEJGLVsSO0fkt9P6TXYozXuaKHY7E3wFqhRSIG0AwbQn3W4Tpb8ljjmIplY3gudU2UiEnEqiVOFNSqe2FcfD0uSL84/1x8aLQyK4dC64dN8WFZnCl2jpAygERM10SAETlWMrnZWJOEsZsB8U1hsg6JmESsmuL167vQ+YyRj/MEbJEQIhEDaJ7fStwMxKexM0d4jAvyG5IyNy5Hx/hcSsQkYhKxaooPsm7lcYtrgp3P21v8/3FZkFf59/dJVq5m5UhW1gTr/yERA2isRSWTm+sjPMZ4I3Kj5HFeHfPzaUFniZhErFpid8OfpsVsprBQse+yBZ0BRmB7yQRn/wiP8XTJY4zJ2uwxP5/PEvGZpblLxCRiQ3U4jO+ahkjEAGjjQskkZ8WIju9oyeOLXX4MYk/PKDlbeCRiErGhiG+8rraI13tCwwjNSXyXnwgPQLVu3Ed981l2EpE4zfMbTuX/pMbRzRUeiZhEbCjOBOM0qZ55ie/yI+EBGK6VJROdi0M+rvjmpuybuvg54y3+cT0Rqw+ERyImERu4tYl4rRYeRuj9RNu8KTwAw/VlyWTn8yEe05tZuVPyuL6q8Y1tnMr6i6yc6vO2ryXiZRFYiZhEbPCuhvRU9BuEiBFZl2ib14QHYLhulkx4hvUU97OQnmxi6s3w5hrEN85S+G5+rDFpjG8W/5hWl1/6vM8ribi5AeztJloiJhEr40UoN6Z1W/A2n+FKrcVpIhmAIYp9xV+VTMQGPe3521n5oeSx3M7KWxWOa0y8rpdMKGM51uf9p7p0btbs27orEZOI9ehlKL9Y80R+A7wzK+8IHQO2JdEWzwsPwPB83sHNwqAsD8WD2qeX+JR5fw3iuiSP7aGsfJOV79rUa2Of95+K5zbNPumNEg8nXoXxW49NItaZKx1cW1sl+vFhysdh8mFZ3Wzooe7D6FJ9bADH188y6IdlHyf2fdpXF2B4fuvgx+HdPu53Rv5jfa2D/Z/NyuIax3pTKH4a3u+uSccTcdyh2Sd9VrI9rpGIScQSloXyb8TbJf1XQ726FMffitgFO3Z7f9lj3e/k23q7j8d3N1Q3CXsVBr/W487E/o/76gIMx44OfyBid8Bens7GadPjk774tuZpBz9KMQFb3uAb2UHMUpVaoPuUpl8orq9zv2TbvC4Rk4i1EcfVPu7jTfrvYbJbWd3EmXmvdFjPT8Ngxs4tTuz3XlbO5Q9j4oOzVfnv1vTE6GCb36xWazXGh48L8/MX3zpNhNHNWngqcfzbfW0BBi/+yJQZTN5qjZHY3S4+nZ1fcLO2KEzOyhSTrjgj4Pn8h7WT/TzIyoFQ7zdg071dUNeDA9jX1pB+s8h/xZukHzpspyfD+HRRlIh1bn3478Q8/Sg3wmT357r5sUTdroXBLjrf6gHkxTxZLCs1wdUPJbcRZwa+3eLvh9H1/mzi+Lf62gIMRhz78lGYXPi4il0y4tPI2He/qWvsfFRQ7w8HsK+NiThf8lX4f/PyWMVE4nmX7faPPJleFwbfpUgiVg/xIdXUCXMm8jayIkw+nLoTer9exl4Fdeseu69Nne7nv1ODNPXNXOw6uqnDv49v6VJjSA90eP2Z/gb+vSGch9TyHBt9fQH6Kz5h+y2Unx1xWP3gfw2T3UA+CdWeAbFfvg6tJx8ZxBuVVSH9NH1cxST/UX4T+3JAbftlvv1HefItERsvsevZ42kPmFrNhBh7DsSxOtd7uDbHBG99jWKzp019Ph3w/meEf7oExmvv+11sY3ObOnS6zU/Dv9eXG4abfTx+ANroZEKMXpOrl/kP3F9h8klfnC0wvoE5nSeEsdvDyjB+M86FPAEa1potb4T0k/RxtXbIDxw+kYiNjTi+cHqXr9j7oMy42viZ2GXuxy7aWHyTu6wmMTod0jNFDvp3YX0fkr6Tfb62Tn3DNqxu438l6jDbVxmAppn6JHZq2TPAfb5KJMwgEeufOJnQvWkxOdPltmJSdSx01lX2Vk3idD1RhwtD2P/raeuv9bCNuwOow+vEaFgTsRT9Nky4zAHQRGvC4JcEmO5h4oZhnlOCRKxv3+3ps8D2Yy2mOFvfV6H8pEofVjxORQ+jXpePh3AMd/MkpNs3iIvanINu6/AkP665Q4jBnMTxPw4A0ECHWvzoPRnwPlNdUtc6JUjE+pKETU+U+j39+OKQHtNTl4V417Q5/vkD3v9b+X6+7WEb29vUYVGX241vP4f1VnNd4vivuswB0ES3wvC74piimH4nYi8LyjguArs0/PdN2EQY3MRDx9okAb9WPF6HE8f+yxD2/3ra+l7WpLwwoDrEt2EHh3QeLG0CwFh5I7Tukz/ohTMPhP5MsQz8V6uHK4NeLP1c4jv9ouLxSk3Zf2QI+4+TYvTafTM1ycXXPRxXTIBWDOk8fJGow0FfawCapmi640EvyOrJJwzGhwXfqw0D3m8c21m07EKVJ1pYENJv8+rQVXpFA+oQgp4SAIyZVtMd/zGE/VpLDAbjTMH3ahgLel8MxdPYV1XqodCg1lLst30NqEP0faIeH/hqA9A0v7X4wTszhP2mJld45rRA134v+F4Nw6mCfd+pcLxSY6su1+Scf9+AOoT82v/3CB8kAMDQLCz4wRvWejGPEz+6c5we6MqLESZi3xTs+1SF45W6Du2swfmO47gmal6HaG6iDo98rQFomqIuOUXreMUB3992WD5J7P9y4od3g9MDXRnlG4WiRGxdRWPVbmzVshqc7/UNqEPIr/lNeKsHAKW0muUsNc1xTMTO5D+KE6HcQq6pdXGOh/o/xYWqKXojtn5E15QHFY5VamzV/Zqc72MNqEP0eaIeR32tAWiaRy1+8I6V/NtlbX7841TD8QlnahHRjxLbOOf0QFd+DKOb/vt+GP5SGL24kbgGnarJ+f6lAXWIzifqscXXGoAmWV7wg7exh79/GNJdEadbGuq7ACxU1VdhNG9HNoV6zYAax1a9SlyDNtfgXLeben9zjdrtr6H+3SsBoJQdLX7sXuU3J2VMf5Ic13+Z28VxFHWj6uRYgH+8mUgwdg9on3Fc6YPw32UwFlQ4TpsTN/4xfnWYpS819f5EqM9Mg6mk+IWvNABNc6nFD97Nkn/79bQfyW09HMe1UP9FSKFqDofi9bze7/O+5mfldoskbEnFY3Qyce25WZPzfC40Yz3GNYl6XPN1BqBJZuQ3ZN2MITkQ/j0I/50B3TDGssepgq6/40VrS/0VyndBbueD8N83YXG/C2oQo3uJa8/+mpznRw2oQ8iv9UX1OOzrDECTvF/wg/dhm787Ev79tHVeH45lY+IH+JJTBV2L3b3OhvSU4O91ue1VWbkybXtPQ31mO02NT41lRQ3qsLwBdXjtUqIeG32VAWiSL0LrfvgzEn9zespnz7T5bCfiGIaisQHPnCroWZxxLvX2J06ScDT/3MqszJ729/Gf48ObOB4pzsI3fWbEOElPfFM+t0Yx2ZGIx5Oa1GF3og6Pa9ZGnwdjhQEYE626LF0p+Gy8uboeBtvd5XbihuJdpwt6Fh+cxOUi4nibsmsApkpMvuLDmXWhfw9lhin1BuZsTepwpQF1CPk1vqget311AWiSmQU3Yq3GY72Vlbvhnxm4tg7omI4kfoh3O2XQ92tA7O71ZZhcuyl2M45vgeJbiZdTSnwjHd+sxAcxF/LvaUzmljYgKX2RuOZsq0kdUgn11hqdj9SbvSO+rgA0yfpQ7s1T/NzT8M/Yjw8GeEzrEj/EV5wyoI9SM/TFMr/mdYjd+ebV6Hyk3uyt01wBaJJWb5+eTvvM1AVh/wyTg8IHKfV0dyLUs+sTUE2pmVp/bkAdfqrRuZiZuPa3G7cMALXzU4sfvAv5f4tPgqeu6xXXAlo0pONKjdnY4LQBfXIn1H+q9NS42kM1OhebEvW4oKkC0CRzQusZCreHyamOp68H9CL/m2HYnvhBPunUAX0wL6S7JX5YgzoUXcfrVIfXvknU41PNFYAm2RKKnwK/DKNdVHle4ubikVMH9MHWxI1/XbrCbWlAHV4rWpC6buPcAKCt1NPH2E//jxb//u4Qj+9G4vhWOX1Aj86H+i8gfzo0ozvf6kQ9bmiqADRN0aKuj/JE59Mw2q4uqUVWTzh9QI8eJa4xO2tSh/uJOuyo0bk43pB6AEBbiwp+8H7MysL8M7PC5FpC0z9zbUjHqHsiMCiphYNjWVKDOixtQB2iGYmkeCLolghAw3xS8KP31rTPnQqt++u/OaTjtKYMMAh7E9eWe0M6hmWhtzFcOypQh35Yn6jHZU0VgKa50OIH70GLzxU9NR7WtM6p6YzPO41Al74Po+36HHscPM7KzR62kVrm43iNzsXFYLkSAMbI4xY/eGcLPttqjZqn+Y3EoMWnxX+G4i4rC5xKoEOphYNj2TSEY9iX72tvD9fG54k6bKzJuViQOBd/Bos4A9Awbxf86G0t+HxRN8bPh3S8BxM3G/udTqBDqTftE3miNkhxzNPTfH+Lu9zGqhHXoV/2J+pxUFMFoGl2FfzoLSr4fNFA6mFNZR9vVIom7fjD6QQ6dCJx8399CPs/mu/rVg/bOJCow3c1Ohd/hOK1wxZrqgA0zeUukqqiH/0tQzrms4mbji1OKdCBu2F0b9lXTtnX7h62czNRh901OQ+pxajPaaYANE18u/WixY/eN23+bm5oPR7h1zZ/tza/Yei1n/97iR/sH51WoKTFIT3l+yDXSYzX0anrNy7qcjtxfO6rRB3ercm5uN2AOgBAaR+E7t8qHSr4222JpO/30L9uMqlZzlY7tUAJnyWuI6/C4CaHmD3tGvZDD9valqjDy5r/Fv2dxwkAGqeoi2GZBTOLZrf6I7/JmG5ffmPzdp+OPTU4/YZTC5SQWpvw+YD2uSBPvPo12VHqodTTmpyHVNfKVZopAE10o8WP3i8d/P3JUG7dnXfCZBfIo0M4fj/eQBlvhPS09YN4m/RR+O9yIfEB1cIut7c2pLtWPqvBeUg9VLuumQLQRDND63EFnSz8uSRxI/NlmOzWE7sJPgyTa8DM6XMdViZ+wH9wioGEXW2SmFg+7dO+YsL0Y+jvG/yYwDwtUYelFT8PPyaO/T3NFIAm2hD6s3jp1yVuBGJZM6B6XAz1X8QUGK74BupxyWtX7L4Yx2HFiTviW7SicWPx38du2W/n19eYxMUZXh+22f6ODo779cOt0yE9QcfUcj9Mrgs5p4LnYWPiuC9qpv3x9xDLhiHUZ2YHjb9OZammCmPlWGg9OH1Wh9uJP+4P2lxfDgywHm+F4rdyv4fBDbYH6ifOTPhZiWvWsEq85s5vc8wxubuQlZ/CZHfJXvYXuyrG2QkvhcHOCFk2qfw9FC9C/Zbm2h/n86cJP/ehARUNpvwuz5yHMb3l5gYmYfc1Uxg7v4T+Tf2+Iv+Bb3V9OTKEuhwMo1sHCKi+4yE9HmxUpcyMgHMGtO/PRnxO9iaO7StNdnDiK9s4duBJj4lDPIGjeIvzTQMTsW80S6BHy8PkwOoXeYkPyIb1xDU+MS56wh0TxIVOD0BlLArFD++KZt5lACfhzy6Shvh0dZRdTe6Fcq+a40Dx2Dc4DgaNa/KsD5Mzh8UnG7Na1OFMyfrvSRzbjHz7G/LP3Sq5zc2aI1Bz6xPXuEvCA1AZqbG9G4RnePZ2mISNuovJsjbHF3/s40D3mV1s+1HJGHS6Bk/8/O02SaMnD0ATnE1c67YID8DIbUlcp88Jz3B1Mt6qCmsJ7AzFfXyX9bDd5SVj8GAANyimeAaaIi5EXTRDWZwhbb4QAYzMglA8W+XD/BpORROxdytwvJdbHNe+Pmx3V8kYnOlxP626Kh7QDIEGSS1wekV4AEbmSuL6vFZ4hu+TkgnIrQocaxx/NX3GnX7NOHO5ZBx67VqzosU2V2mGQMOk1jb7XHgAhi710uGI8IzGiZIJyM4KHOv0p6xf9zHBKzOtfxzLNbcP+7sb/j31P0DTxOvqzYJrabzevi9EAEOzMhQvH2CIzAh9VzIRW1SBYz0y5Xh+6eN215SMQb8a6tSxYhc0QaCh4liEokmQ/sz/OwCDvxYXjd196Fo8OjNCucX1fqnI8f4cup+5MOWrkolYv8ZynQzVWcwPYJBid+wXBdfUuHj1TCECGJi4XFPRUkrP82s0I1L2TdDXFTjWhVOO51Sft112ra9+daWZmvgt1gyBhtuYuK7qFQAwOOcT199NwjNaR0omIFWYRWVbfiwTfU5e4uLLr0rE4Fkf9/n6jdhdTRAYE58lrq/HhAeg744lrrt6ZFXAzyUSkNilZEYFjvVCfjzH+7zdLSWT0X4+tT2db/OEJgiMkS8S19gvhQegbw4krrdfCM/oLSyZgFyuyPE+CZNvrt7s83a/LRmHjweQVG7UDIExkxqTu0d4AHq2N3GdPSg81bC9ZAKyoyLH+05W1g1gu/fD8GeNPJSVp8EgdWA8xSe1LwvKPuEB6Nr+xPVVz4MKuVAyAVnS4BgsLRmDXzQXAACgV3HM17MSCchvDY/DZ6E+s0YCAAA1t7pkAnK84XG4WDIO6zQZAACgVwdLJiDrGxyD+FbweYkYTIRqzBoJAADU3E8SkP8tzlwmGb2quQAAAL2aKwH5ny9LxuFzTQYAAOjVVgnI/9wsGYflmgwAANCrstPWL2twDOL6Xa9KxOAPzQUAAOiHxyUSkPsNj8Hmksnoac0FAADo1YqSCcjJhsfhRMk4bNZkAACAXpWdoGJjw+Pwe4kYxK6LszWZ/7e2ZNtpQrnsdAMA0E9lJqiI09bPbHAMFpW8Gf9Bc5GIAQBAr94I5Sao+K7hcfik5M34AU1GIgYAAL3aUvImdE/D41B21sj3NRmJGAAA9OrbYN2s6EmJGDzVXCRiAADQDw+DdbPeK3kjfkFzkYgBAECvlgfrZkV7S8ZhmyYjEQMAgF7tCdbNir4vGYf5mgwN8reiKIqiKIryn1KZBCTOqDirwTejcUr+iRJx+MV9OxIxRVEURVEUidiwEpAbDb8ZXV/yhBxx345ETFEURVEURSLWq00lD2Rfw29Gj5aMw1r37UjEFEVRFEVRJGK9OlHyQN5p+M3ozyVi8CIrM9y3IxFTFEVRFEWRiPXqXomDeNTwG9H5JU+G2fKQiCmKoiiKokjEera05EGcafiN6NaScdjpnh0AAOjVjpIJyJaGx+FsyTgs02QAAIBeXSmRfMRp6+c2PA6PSsThvuYCAAD0Kk46UWba+h8aHoflodzbsFOaDAAA0Ku1JROQAw2Pw66ScdisyQAAAL0qu27WiobHoWz3zFmaDAAA0KtfSyQgTxoeg7LdM29qLgAAQK8WhXJvw85W5HjfD5NT6G/o83bXlIzDfk2mrbJdXZtQrCcHAEBXtpe84dxakeO9kR/PhT5v91DQPVMiJhEDAGBILoRy46LmVeBYV085pm193vbtoHumREwiBgDAEMRxUc9L3Gzersjx3smPJ47lmt3H7c7Jk826dM+UiEnEAACosQ9K3mx+VYFj/XjK8Vzr87a3lIzDNk1GIiYRAwCgV1+VvNlcNeLjjN0iH045nu193v63JeMwX5ORiEnEAADo1Z0SN5ovwmQXxlE6Hf49Xq3fCdH9EnH4SXORiEnEAADo1bya3GhuDYNdx2tpqE/3TAAAoOa2lkxAvhzhMcap4p9NO57P+7yPHaEe3TMBAIAGKDNtfSybR3R872blcYvjWdzn/VwK5bpnAgAA9CSO+fqrZCK2dgTHt7Hg+G4PIA5lpu+/qskAAAC9WhPKT0awbojHNTcr3ySOZX+f97epZAy+1WQAAIBelZ2ufVhjxOKbqV1ZedTmWJb3eb/XS8bgpCYDAAD0Is6W+KKDRCx+dsuAjuXNPNF7UOI4fuvzvjuZYv2UZgMAAPTiROhuvaRfs3IkTE7esTZP6Ga22Vf872+EySni1+V/uzsrZ7Nyt8P9H+pjDJaE9m/fppZLmg0AANCtPaG+C+eu6FMM4riwxx3u+1Uf9w8AAIyBRVn5NEzOOFjXJOxBjzF4O0yuP3anh2OIsyvGN4IfhvZvAgEAgDF1NJSbmr0O5XiHdY9dJy/midfLAR1TXGj656xcycr5MLnuGQAAMOauNSQJi+WDDuv++QiOcYMmBwAAAAAAAAAAAAAAAAAAAAAAAAAAAAAAAAAAAAAAAAAAAAAAAAAAAAAAAAAAAAAAAAAAAAAAAAAAAAAAAAAAAAAAAAAAAAAAAAAAAAAAAAAAAAAAAAAAAAAAAAAAAAAAAAAAAAAAAAAAAAAAAAAAAAAAAAAAAAAAAAAAAAAAAAAAAAAAAAAAAAAAAAAAAAAAAAAAAACUNCsr67OyPSuns3I9K3918PfvZuVUVv7MykRWHmXlaFbmCS0FZmZlY1a+ysqlrPyaledZeZm3ofi/T/O2eCYrn2ZlibABAFBHM7KyMitbs3IsK5ez8jgrf7coN0psb35WzhX8fSx388/A6/b3UVau5MnW312U2/kDgxnCCQBAVa3KyoGsXMjK71l51cEN78E22/4gkcRNLaecBglYVvaGyTem09tHbJPns7I5K7OnfP7tMPm27GVBu7qflU/C5Js1AAColMuhu7cOsaxJbHdbB0ndRPD2Ypytzcq9UPx2a3mbv1/XZfu9LPQAAIxKfCMWx34tzMqcrCwLk2Nt7vWQPH3SxU3xcqdiLB1PtIkzHSToFyViAAA0waKQHqPzXcHfbQzdvZ1YKeRjJSb9NxLt4VyH29siEQMAoCl+SNzEftHi8zGZejHlMzfD5BuPduPEYhfGWcI9Nt7Iyq1Ee7gTOh/X9aZEDACAprieuIldNe2z8Q3ao/BPt8WPp/y3VW1uiH8Q6rFyKaS7vC7tYpszQvfjGQEAoFKeFtzUvgj/HrsT///tKf99c4ttnUrcJH8g1GNjZ5uE6VAP205t94zQAwBQBzMTN7VXpn326JT/tq9ge3Ha8eldHePivB8L9diIb02fJdpVTPB7WVMulYjdE34AAOpgbeKmdm/B5y6V2G6czOOzMLlor4Wcx8vRNsnSyQE9OHid5AEAQOUdCO1nOJyXlYf5v/tTYkWbROl5m2RpdQ/bfyu0nxAGAAAqr2hq8alvFr6Z8u/XCxkJW9skSk963H67ZRMmnAIAAKouvr14VXBD+7r74eop/+6skNHG6TaJ0oUet7+nzfafOQUAAFTdpsQN7a78M7/m/xxnVtQlkXZut0mUdvW4/Ytttn/TKQAAoOqOJ25o3w2Tk228/uedFa3Dt6HzBX7rVOq2AHa78WEbetz+X222f8zXGgCAqrtbcDMb337Fbot/5v/8S4XrIBGrlok29VnSw7Y/LBEva9UBAFBpi0N6HM/UsThrJGISsT4lYjN72PaJYA0xAABq7rPEDW3shvhHaL2os0RMIpbyrE19ujWrxLZ3+VoDAFB1lxI3tF+Ff9ZkWi4Rk4h14PsBJWKft9nu71mZ4WsNAECVxRvWokkV4jpPP+f//9sa1EUiVi1H29Snm2Qpdmd8ENKLOL/vaw0AQNV9kLipfTTl5vZNiZhErEOr29Tn7S62ub/NNvf6SgMAUAdflUgAvhEmunQn0a4+7nBb8WFAakr808INAEBd/FQiEVsuTHRpVaJdXetgO7FL4m1JGAAATTC3RBL2vTDRoz0hvVh4GRcS2zggxAAA1MnWEonYh8JEH+wIk2MNp7ev+1lZlPi7+aF49sWHWVkrtAAA1M2ZYFFchue90Lp74eOs7A6TC4tHcTbFlVk5lJW/Wnw+LhT9dVbmCCkAAHX0qE0i9oUQMQAbsvJd6HzWyMd5ArZICAEAqKt329z0xm5ki4WJAdiYlVt5O4trgp3PyuX8/7/I297LMLmO3dWsHMnKmmCRZgAAGmBvm0TsuhDRZ7G74dRZOk+GydkQAQBgbHzfJhH7VIjoo8PT2tdlIQEAYNzEtxATiSQs/rfZwkSf2trVFm3sPaEBAGDcbArpt2HeVtAvRTNzAgDA2DnRJhH7WIjog7WJNrZaeAAAGDd3g26JDN7VkJ6KfoMQAQAwLhaH9NuwK0JEn7wI7dcGi9PYbwtmTwQAoOE+C2ZLZDhehvKLNcc3sXFs4s6svCN0AAA0zaWQXsR5nhDRJ1c6SMSml2dZuRAmxyvWsU1u6KHuRWVtH4/v2ACOr59ls68PANAkM7LyPHHz84MQ0UfL8oSq15vy+IDgaqjXmLJ3s3IxKzdDZ28GW9X9Tr6tt/t4fHcrnITFOs/y9QEAmuSDNjdAe4WIPouzIz7u403671nZUsM4rAydvSGM9YzdhAcxdi41TvReVs6FyS7McZmLVVmZ2yIxOtgmkWo14U98ELQwP3+nQ/Fahjd9bQCApvmqzc3fW0JEn63Pyh+h/29NbmRlSQ3j8WOJul0Lg525dEeLfV7Mk8Wybobe36y/mZXbLf5+v68NANA0PyVunn4RHvpofpgc4zV1Mo74FmVFVr4Ik93tek3GnmZlTc3isq9Nne5n5Y0BH8PUN3Ox6+imDv8+vqV7lajDgQ62NS+v89S/f8/XBwBokrltbgAPCxF9ErueTe2OGLu7tZoJcVGYnCXxepsb+3azLa6vUWz2hNHOWjoj/NMlMC4v8H4X29jcpg6dbvPT8O/15QAAGmVrm5unVUJEj+Zk5ey0dvV9KDfrYfxM7DJXpuve9BInoFlWkxidDumZImcMeP/r+5D0nQzpt5SdmvqG7ayvEQAAlLc8TL75mnpTfqbLbcWk6lhIz/DZamHoOrieqMOFIez/9bT113rYxt0B1OGv/O+3+CoBAEA5cZzW02k35Kf7sN3YnTZOMPOiZDL2YcXjNLVbYKvy8RCOISZRr0L3bxAXtTkH3dbhSX5cc32dAACgXBI2PVHq9/Tji0N6lr5+Jn+DjlXq+OcPeP9v5fv5todtbG9Th0Vdbje+/bzl6wQAAO0tDf99EzYRBrcMwrE2ScCvFY/X4TDaWUtfT1u/vIdtXBhQHeLbsIO+UgAA0N6tFjfjpwa8z3OJROBFxeOVmrL/yBD2HyfF6LX75l+JOnzdw3HFSTpW+EoBAEDahwU34xsGvN84u+LLUDyVfVUtCOm3eWtrcM5XNKAOAABQa2cKbsZnDWHfF0PxNPZVlVo+Ir7Jm1GDc76vAXUAAIBa+73ghnwYThXs+06F45UaW3W5Juf8+wbUAQAAau3FCBOxbwr2farC8XqcSGJ21uB8x3FcEzWvAwAA1F7RDfkwuiYWJWLrKhqrdmOrltXgfK9vQB0AAKD2it6IrR/CvlvNnPigwrFKja26X5PzfawBdQAAgNr7seCmfBhrQd1vsd/tFY7VjUQSc6om5/uXBtQBAABq76swmrcjm1rs80aF4xTHVr1KJDGba3Cu2029v9nXAQAAhuPNRIKxe0D7jGuIPZi2rz/yRKGqNicSmBi/WTU416mp9ydqUgcAAGiMw6F4Pa/3+7yv+Vm53SIJW1LxGJ1MJDE3a3KezyXqcMPXAAAAhisu4Fu0ttRfWdnYp/18EP77Jizud0ENYnQvkcTsr8l5ftSAOgAAQKPEMVBnQ3qh3/e63PaqrFyZtr2noT5rVi0N6bFVK2pQh+UNqAMAADTWlpB++/NrVo7mn1uZldnT/j7+c+zOGMcjxVn4ps+M+DArB7Iyt0Yx2ZGIx5Oa1GF3og6PNXsAABi92FXxo6xcC5OTOPzdY4nJ1+kwuVDzjBrG41KibmdrUocrDagDAACMjdhlMY4R+zIr58PkpA7xLVCcyOPllPIsTL5ZuZ6VC1k5kidzSxuQlL5IJDHbalKHVEK9VTMHAACqZE1Iv+2bX/M6xKn35znNAABAlRxOJDE/N6AOPznFAABA1dxJJDGHa1KH24k6HHKKAQCAKpkX0t0SP6xBHeaEye6Hda4DAAAwRrYmEpg4gUcdZoDc0oA6AAAAY+R8Iom5VJM6nE7U4YJTDAAAVM2jRBKzsyZ1uJ+oww6nGAAAqJJ3Q3p82JIa1GFpA+oAAACMkb2JBObekI5hWehtDNeOCtQBAACgtO8TScyJIex/VlYeZ+VmD9u4lKjDcacYAACokplZmUgkMZuGcAz78n3t7fLv45u054k6bHSaAQCAKtmUSGAm8kRtkOL6ZU/z/S3uchurRlwHAACAjpxIJDHXh7D/o/m+bvWwjQOJOnznFAMAAFVzN5HE7B/wvldO2dfuHrZzM1GH3U4xAABQJYtDesr3Dwe477lhcjbD1/ta1OV24kQfrxJ1eNdpBgAAquSzRAITk5sZA9rv7PDvmRp/6GFb2xJ1eOkUAwAAVXMlkcQ8H9A+F+SJ19R9fd7D9lJT7z91igEAgCp5I6SnrR/E26SPwuR6YdPfvC3scntrQ7pr5TOnGQAAqJJdbZKYWD7t075iwvRjwT5udLnNOGX90xJ1WOpUAwAAVRDfQD0ukcTEErsvxnFYceKO+BataNxY/Pdx7NfbWdmQJ3Fns/KwzfZ3dHDccR+rs3I6pCfomFruZ2VrVuY47QAAwCjEmQnjBB0PSiYxgy4xmZrf5phjcnchKz+Fye6SvewvdlW8nZVLYbAzQgIAAITjIT0ebFTl+xLHPmdA+/5Ms6AO/g+LMufiJ0rqywAAAZ50RVh0TWF0aE1MADxtYXRoIHhtbG5zPSJodHRwOi8vd3d3LnczLm9yZy8xOTk4L01hdGgvTWF0aE1MIj48bXN0eWxlIG1hdGhzaXplPSIxNnB4Ij48bWk+TDwvbWk+PG1pPlQ8L21pPjxtbz4mI3hBMDs8L21vPjxtbz49PC9tbz48bW8+JiN4QTA7PC9tbz48bWZyYWM+PG1yb3c+PG1zdWI+PG1pPkQ8L21pPjxtaT5rPC9taT48L21zdWI+PG1mZW5jZWQ+PG1yb3c+PG1uPjE8L21uPjxtbz4rPC9tbz48bXN1Yj48bWk+ZzwvbWk+PG1yb3c+PG1pPkw8L21pPjxtaT5UPC9taT48L21yb3c+PC9tc3ViPjwvbXJvdz48L21mZW5jZWQ+PC9tcm93Pjxtcm93PjxtaT5yPC9taT48bW8+LTwvbW8+PG1zdWI+PG1pPmc8L21pPjxtcm93PjxtaT5MPC9taT48bWk+VDwvbWk+PC9tcm93PjwvbXN1Yj48L21yb3c+PC9tZnJhYz48L21zdHlsZT48L21hdGg+D0J0qQAAAABJRU5ErkJggg==\&quot;,\&quot;slideId\&quot;:436,\&quot;accessibleText\&quot;:\&quot;L T space equals space fraction numerator D subscript k open parentheses 1 plus g subscript L T end subscript close parentheses over denominator r minus g subscript L T end subscript end fraction\&quot;,\&quot;imageHeight\&quot;:35.45945945945946},{\&quot;mathml\&quot;:\&quot;&lt;math style=\\\&quot;font-family:stix;font-size:16px;\\\&quot; xmlns=\\\&quot;http://www.w3.org/1998/Math/MathML\\\&quot;&gt;&lt;mstyle mathsize=\\\&quot;16px\\\&quot;&gt;&lt;mi&gt;P&lt;/mi&gt;&lt;mi&gt;V&lt;/mi&gt;&lt;mfenced&gt;&lt;mrow&gt;&lt;mi&gt;L&lt;/mi&gt;&lt;mi&gt;T&lt;/mi&gt;&lt;/mrow&gt;&lt;/mfenced&gt;&lt;mo&gt;=&lt;/mo&gt;&lt;mfrac&gt;&lt;mrow&gt;&lt;mi&gt;L&lt;/mi&gt;&lt;mi&gt;T&lt;/mi&gt;&lt;/mrow&gt;&lt;msup&gt;&lt;mfenced&gt;&lt;mrow&gt;&lt;mn&gt;1&lt;/mn&gt;&lt;mo&gt;+&lt;/mo&gt;&lt;mi&gt;r&lt;/mi&gt;&lt;/mrow&gt;&lt;/mfenced&gt;&lt;mi&gt;k&lt;/mi&gt;&lt;/msup&gt;&lt;/mfrac&gt;&lt;/mstyle&gt;&lt;/math&gt;\&quot;,\&quot;base64Image\&quot;:\&quot;iVBORw0KGgoAAAANSUhEUgAAA3QAAADxCAYAAACDBfVNAAAACXBIWXMAAA7EAAAOxAGVKw4bAAAABGJhU0UAAACII0eZjAAAKAZJREFUeNrt3Q9kV9//wPGXmUkSSTKTyGQmiflIksRkMpmRmSSJJEkS+fhIJjFJksQkMx8ZSZIkkiQfiWSSTMwkmRn5SGYmPt97et++vXd3/7zu+33vfd977vPB8fv+Pnu/773ndc/73Xm9z7nniAAAAKDI/suw7MugPs1O+ZFxvbIo7TRVAAAAAF53nPLAKW+dspBCIvLdKY+dctcpWzOoT5+FydwUzRQAAACARqdT/nLKXJ0JyBlpzKjSiIUJ3QjNEgAAAEAcrU75XEPyMeyUpgZe90fFNZopmS+cMuaUk07pd0qPU7Y4ZZVTWnzqMKqs/+mQa2tyj7/Pfd1L5TH7aI4AAAAA4joTM5k71+Dr3Rxxffecsl8qz9nFNaOMQWfM45rXv4pIPlfQFAEAAADEFed5tKc5uN7jAdf2xE32atWhjMGnOs4xFnDMFzRDAAAAAGkndFtzcL33fa7rbALHPamMwWid5/GbgnmeZggAAACgFoeUiczLHFyreT5t0XNdR1NMFP1Kf53n6fI55g6aIQAAAIBaXFcmMsdzcK3dnmu6nGCiqNnOwTzrtjqB803K0i0fAAAAAKAmj5UJXWsOrnW46nomEjzuHmUMknrWrfpZunGaIAAAAIBa+E1h9CsTObnet1L7SpNhhpQJXVLPut2Q5KeMAgAAACgZ7cjU5Rxc6/qq67mZ8LG1e8VtTyGBbKMZAgAAAKjFsDKR6c7BtQ6617KYcBJkNgH/oYjBtwTP+WuEbpImCAAAAKBWbxWJzLxUpmY22rh7PdcSPm6/MqlN8lm32+4xr9MEAQAAANRivTKRuZ+T652TykjaxoSPe0sZh4MpJKe9NEMAAAAAtTiiTGSO5eR6tzhlbwrHnZLsV/m86JSvTmmmGQIAAACoxbgykdlgcQzalTGYoLkAAAAAyAvzTNw3RSLz3vI4HJXirPIJAAAAAD/tVCYy1yyPw11lHPbSZAAAAADkxQVlItNjcQzMKOV3RQwWJR+rfAIAAADAT69JZH5uEq5Jah/SXAAAAADkxWoSmZ/+UsbhBE0GAAAAQF4MkMj89FwZhw6aDAAAAIC80G5XsNniGJj9334oYjBNcwEAAACQJ7OKRGbK8hj0KZPa2zQXAAAAAHnRpUxkblgeh+vKOPTRZAAAAADkhXYhkF7L4/BBEQMzJXMFTQYAAABAXmgWAjHbFTRbHINWZVL7guYCAAAAIC9Wim4hkMeWx+GQMqE7T5MBAAAAkBf9ykTmtOVx0K7yuZ0mAwAAACAvbgn7rhlzihh8pbkAAAAAyJMvwr5r25RJ7TjNBQAAAEBedAj7rhlnlHEYpMkAAAAAyIvTwr5rxhNlHNbSZAAAAAAUKZExK2C2WBwDsxXDoiIOEzQXAAAAAEVLZJ5ZHoce0Y3ODdNkAAAAAOTFfmUic9byOFxRxqGbJgMAAAAgL64rE5ktlsfhrSIG805poskAAAAAyIuPikRmxvIYrFUmtfdpLgAAAADyol2ZyIxaHocBZRyO02QAAAAA5MUxZSLTb3kcxpRx2EyTAQAAAJAXD0S3XcFqy+Mwo4jDFM0FAAAAQF6YxT002xW8sDwOHaIbnbtJkwEAAACQF93KROa85XE4qYxDH00GAAAAQF5o913rsjwO2mmnLTQZAAAAAHnxTpHIzFkeA+200+c0FwAAAAB50Sq60bmxnFzvdqlsnbAv4ePuUcbhHE0GAAAAQF4cUSYyAzm53mfu9YwnfNyLwrRTAAAAAAUzLrrnxtbk4Fp3Vl3TYMLHfiVMOwUAAABQIOa5se+KROZVTq73jXs95lm3FQked5WbtBZl2ikAAAAAyC7RTTMcysG1Hqy6nkcJH7tfGYdBmgwAAACAvBhSJjI7GnydZrrnl6rrOZLw8W8p47CWJgMAAAAgL94okph5qUzNbKTbsvR5vqQTqylFHF7TXAAAAADkxRrRjUrdb/B1Dki6+8C1S3GmnQIAAACAb6IUVP5q4DWaLQK+ea7nRMLnOCbFmHYKAAAAAP+n2a7AlL4GXd9Wp8z6XE9bwue5J7pppwAAAACQC+aZuH+VCV13A66vN+D6XqUQB822DQ9pMgAAAADyYo8ymTNlb4bXtdopIyHXci7h8+1XxuAWTQYAAABAXmiX6c/qGTozUnbSKTMR19KR8HmfKmNwgyYDAAAAIA/M6pbzMRI689r+lK5lo5swflJcx/uEz90dIwY3aTYAAAAA8uB6jESmurxzyrBUFknpdhPD5ohzmb+vlMrWAHvd955yyphTJmOe/2KCMdgg0aOB1eUezQYAAABAo52uMZnLQ+lKKAbmubnZmOf+keD5AQAAAECt1SmHpbJCZFGTuU91xqBTKvvXvanjGsxqmGaEcrdEj0wCAAAAQF2uiG5J/iKUazHrbqaE3nUTuIWUrslseP7WKQ+cckcq++YBAAAAQCIeWZLMmbIrZt1PNOAa99HkAAAAAAAAAAAAAAAAAAAAAAApWi2VZYiBNK2hnQEAAADJ6pfK5qCLTtlEOJAis5KZefD9oVPaCAcAAABQu7VOuSe/V5d6JpURFCAtZ6va279OGSQkAAAAFYck/eVkzQiO2YvE7Bsy65QnThl3yk23Y/aHU5oKVq9bCV7r/YSu6VEG7aXbvYe/zmn2fynaJp+2LaVs4v9D7Fki+1dp99Szx/0O+fX3Uaes4CscAACU3U43ofjU4E7hopuQHHfKugTr9SXh6zRxMtO/jiZ4D0475bHUtwnpa6mMYqTpkuecNwra5u+49/CtpLPp6Xf3fpqNVbPY7LTPwmRuKqCu2zw/KLxzyga+xgEAACrML/1mROF6Sh3dOMmd6XR3JFQv80v/SI3XsuC+t9cpLRncA1PnC075qry+N07pTPmazBTLZ57zXrWo3Zv4/eWUuToTkDOyfFQpCyNiX0I3ElLfDe4PK79eO+v+gAMAAIAqG6Wy4EWcTth7pxx2SqvnWCvdDpeZXnlb4o2ameRyVUJ1uhSzPp8b1EEXN4ZR8TdJVtpTzsxiJ9Oe816xtM23uvc8bvIxLMlPGY7jo+Iazej7C6eMOeWkVBa0MVMYt7ifrxafOowq63865Nqa3OPvc1/3UnnMPsW9+uT54YVVMAEAADzOxOjUvoyZXPS5CaDm2B8TSqyaPJ3AqNLohRduSPjUz7QXItkuS6e3Jf3sYNHbvCnnGny9myOu756b6NTynKP2B524I8Tm9a8ikk/Nd0mrz49DLJYCAABQZX+Mjm0tzwqZBOuq8vizkszUwvMx6tTS4PhfD7m2PSmf2xz/m+ec90vQ5uM8j/Y0B9d7PODanrjJXq06RP9Maa3GAo75IuZ1eqfKDvDVDQAAUNGv7NRN13meoRidx7V1nkvbUf0vB/F/FHBdd1I+725ZvkCLWXSlDCsKxknotubgev1WSE1icZyTyhiM1nkevymY52Mew0zn9i7o1MvXNwAAgMgRZafuZgLneqo8VxLJzGwBEjqTPC36XJPZg2t9iuc10yy9I3OzKZ8zT7TbXbzMwbU2+bSRpFZf1W6l0V/nebp8jrmjhuN4Ryrn3WMDAACU2pgks4CBhpkept02od6pl3eV52nNYTJ9MsVzbvRJds092VWiNn9d2TaO5+Bauz3XdDnBRFGzyq1pG6sTON+kLN3yoVbjnuubafBnGAAAoOEmRLfFQFLPmj2U+pc019AufLGvgbF/43M9Eymezyyw4rda4lDJ2vzjAiT7vwyn1Db2KGPwIqHzVf9wNF5nG/YukmKmCjcLAABACZkkTTNiluTCEAeVHcmvdZ5nn/I8hxsU++0B1/NHiuf0S6bflqzN+01h/C/jxDqOt5LcqHU17TOt5xM6X/VqrvVOGe31uc5rfJ0DAIAy0q5weTbBc7ZJNgtSrFSeo1FL9D/M+FrOif90us6StXntyNTlHFzrekn2GdZq2r3itqeQQLYlcLwHPte6l690AABQNtckm+fZvBYkm8UY/lWcoxHL9G8V/xHJtSmez28ktoyjGsPKttedg2sdlN9TntsSPO4q0Y3Mf0vwnL9G6CYTOl67Tx3MVMzVAgAAUCLvFJ26mRTOq93M+Eid53kk6e6xVSu/Z7jSWoDDTDH029z9e4oJZJ69VbSJeTdujTaeUuKt3apkPMFz3naPeT3BY45I8s/eAgAAFEarZLMHlR/t9gX1TvUcEd0qfll23nf5XMPrFM93IaDel0rY5tcr211eNlefc9vnxoSPe0sZh4MpJKdJ7h23WbJ/DhUAACA3tPvP9adwbm1CV+/iCdr9xjoyjPuEZPcc2wbxn966KOXZc66WNn8sJ9e7RdJ5LmxKsl/l86JUphUnvRrlE2GhHwAAUFLjohu9WpFBUhNUBus8j3aly76MYn5Msn2OLWiPwTu0+dCyweIYtCtjMFGQ+gStmntQAAAALGamGH6X7Pag8vom2ewR16I8z6kMYm72z5qT5c8nprWIQ2dIfXtK2uY17e695XE4KsVZ5VP7GffbhmJK8vEcJAAAQCp2KTt1f6Zw7mbRb1uQxOigphM/lkHMr0jyI5Bhgkajvpe0o7tT2eZsX/nzrjIORdoC4IHke+osAABA4rSbCnelcO7dynMn9RyMZqXLhynH2zyj511i/VmK59sk2axcWCQXlO3O5tFL7cj8YsGS/qBRx4981QMAAFu9VnTq5lI691/KjvX5hM43qjjX15Tj/UyWP5uY5kIsV0Lqepg2b00iE9d25WfvYcHqFfYDRp8AAABYZo2yU5fWNETtgihJLdWuXdkwrY78fp9zXUzx/jbL8mf1qsumErb51ZYmMmn9mHKigHUL2tvyhQAAAFhmQNmpG0jh3F3Kc99L8JzalS63pVBfs2CDd4n4aUln5dBfwjaNnqPNW5fIxPFc8reNR1LCng3czNc+AACwiXa7gjUpnPuJskO5JcFzakck05ia5ffc1v6U7+/9jBJl29q87R3/Zln+HKdfmS5o/cJGHy/xtQ8AAGwyq+jU/ZPCebWjJDdSOPe84rznEj5nmyxfgOJRBp32xZA6DtPmA8uU5THoU37+bltYv2kBAACwhHbK41DC5zVTuP5VdqpXpVDvp5L9M4N3PMdfkPSfX9sv2U+jtaXN37A8DtelcSPVWWiLqNcffP0DAAAbaBdF2JHgOdud8kVxTjOKti2leo8pzv80wfP57Xl2PoP7G9Vp30WbDyy9lsfhg+imWq8ocB3DppQOWXIfu0W/j2fRy33+yQYAYDnNoghJLuHf4x5P05Hcl2K9Tyqu4VuC53vnOfakVKZDpi1qBdEW2nzgdgXNFsegVdmBLvqKkFMhdXtDQkdCBwBA0a0U3aIISWw8vc4pt5T/aM+nnMyJ6Fe6TCLhOe5z3O4M7m9LxP1doM0HlseWx+GQZLv3Y6M8EHtHH0noAABA6HL21eVgHecwUyaviW4RElM+SXrTLKutV17P7jrPY1bU9O4BdzcnHb3PtPnActryOGhX+dxe8HpGTa22YVotCR0AACWmHTEznVszomVG2fw22zZT08zIxx6pLKBgXv+3m5zF+cfaXM/qDOu/IOnvvXfVczyzymVbRvU7KuXeNLueNt9heRzmJNup1o0yHFHHCyR0JHQAABSZZmGSLIp5TqerAfV/qbi2evar6pTl0/vOZVi/qNGJu7T5Ui5pv035uRy3oK6HI+powz6MJHQAAJRUR4P/YTajY7cblMj98nfKnVrv4htmVcGmDOv3MKJuo7R5q/Zd0zqjjMOgBXU9IPZPOyahAwCgpE434B/jT24SYTpZzQWJwesaj+33rFbWWwRETXm9SZu3at81rSfKOKy1oK69Er2abpMAy/1HoVAoFEodJROPlRdjnoszz2KZ6XtmxMcsA26W8zcjbIuydMTNLHxiNgt/6f6Sat5zyu0g57Fz2Ce6kcS4zOqS09L40bCoZwSvlqyDpklkfojdWzk0ez63QWXCkvr2KOraTu4CEjoKhUKhFC2h03bq3lr+D/ZG5Q1ZE/O4FzzvN0nuuozr1qSo19ESdc60bf6Z5XHoUbb5YUvqu0dR1x5yF5DQUSgUCqVoCd3+knXq6hnFitvh2yDLt2g42YB6rVTU63CJOmfaNn/W8jhcUcah25L6ajZQ7yd3AQkdhUKhUIqW0F0vWacuzBtFHOIsDuHd36tRU9fWKOp1qESdM22b32J5HN4qYmB+kLDlubJVivoeFICEjkKhUCgFS+gmS9api5OA1fOs2S6f925rUL12kdAt8VERjxnLY7BW+QVk00qCmoTuCLkLSOgoFAqFUqSErq2Enbow5xSx0G5d8N7zvpEG1kuzlHlZErp2ZZu3fRuHAWUcjltUZ83U4zI9SwoAACxwrISdujCalS7fKY5z0vOeWWnsyp6axSAO0eZL9SzVmDIOmy2qc4uivhf5ZwEAABTJvRJ26sJsVsQiausC87za15wlS50kdP/3QBELs13BasvjMKOIw5RldV4hjNABAACLmGfi5kvYqYuKyQ9FTFpDjnHD89qXOaiX5tmhwyW5v5rtCl5YHocO0f2QY9tm8zxDBwAArKKZhmdjpy7KhCIm+wLeu0WWj/R05qBOzcLIhNGtbPPnLY/DSWUc+kqY0LHKJQAAKIzhknbqomhWugyanvjC87orOapX1MjjjRLcW+2+a12Wx0E77bTFsnprtu9gHzoAAFAYmj2obOzURRlSxOWWz/sGPa/5IpURgbyYjajTSAnu7TvFvZ2zPAbaaafPLay7ZvuOHv5pAAAARbBedCMVz0sYmwMSfxsHs9jCZ6l9A/IsPJJyL9PfqmzzYzm53u3uPdmX8HG1U63PWdgG9irq3V7wOmqnFdtQyrKdDgAAvgZL3KmLskURl0+e91zw/P1ZDusVtUz9Xcvv6xFlmx/IyfU+k3j7HmpdlPJOO+2V6BkJTSR0JHQAABSB5jmxMjxL5Eez0mV1x2+jVLYy+PU3M50tj7/yn4qo02Pa/M/7uiYH17pT0hvpfSXlnXYaNfo+a0EdSegAACiJb8KzRGE+KuLT4b72vue/D+W0Tvsi6vPF8iT9u+KevsrJ9b6p+nFgRYLHXSW6bTnGLG0Hh0uQIJDQAQBQAtuV/1jeKXGMNBuum9U/d3v+23TCHfAkrZT6Nkwvsl3KNp+HZPxg1fU8SvjY/co4DFraDqIWPLpKQkdCBwBAEVwoeadO45IiPqed8t7z3/bnvF4fIupk64qmQ8o2v6PB12mme36R9Da5vqWMw1pL20HUc6QHSOhI6AAAKIKXJe/UaQwo4uOdtvqoAPUaiajTHkvv5xvF/ZyXxi+IcVuWPs+X9GdwShGH1xZ/rqP232sloSOhAwAg71aL7hmatyWPk3ZaavV0xY0FqFfUlLsBC+/lGilG59D7I0LSW4a0S3GmnaZlOqTeU/zzAAAAikAz8mTKcMnjpFnpsrqcL0i9zPN9iyW779o2/1cDr9GsJusd8T2R8DmOSTGmnTbqM32Tfx4AAEARjCo7dXsJ1c+95jSxmnRKc4HqFbbBuI1TmLRbdPQ16Pq2SmW5fO/1tCV8Hs1CP/MWf56jRij5zgMAAIUwq+jUmRGcJkK1bDuCoNJdsHqFLd1u21YVph3/m+P72Btwfa9SiINm24aHFn+ew6Ybf+M7DwAAFMFOZcf2CaH66aoiVuMFrNdKCZ922WbRPdwj+mmzWY7QmGdZwxaoOZfw+fYrY3DL4s/zpZLWGwAAWOQanbpYBiPi9L3Ayc9tKcfCKNpl+rN6hs6MAp10yozoNq1PylNlDG5Y/HkOm2q8QwAAAHJuleimXNneqYsjakTzXIHr1hVSr1FL7p9Z3XI+RkJnXtuf0rVsdBNGzXOZ7xM+d5xl7G1dGMQk0gsBdZ7gqw4AABTB5RiduruE66eWkBjZ0Al8FVC3GUvu33WpbW+rd1JZ7bPPTYZMYhi16I35u5nKahbe2Ou+95RUNrKejHn+iwnGYINEjwZWl3sl/HHmiAAAAOTckRo6tfsJ209Bi8j8YUHdwp6r2lbwup2W4m6W3JXg/Z2Nee4fCZ4/T4YC6vtZWAwFAADklBkxMCvoPaqjY/lAKiMNLSWOo99KlzY9Y/gu4N5fKmBdWqWyguerAidzn+qMQadU9q97U8c1mKnZZoRytxRrO45a2vkp/qkAAAB5Y1ZdNNMB42yKrfnV/qOb3OwsWTxvemLx1SlrLapfnwSPXBTFFdE/H5r3ci1m3c2U0LtuAreQ0jWZJf3fuj/w3JHKvnlFsjWgXtPC6BwAAMihtDuch0oWz0Oe+h+3sI6vA+51b0Gu/5HYkcyZsitm3U804Br3Fax9B63u2y8AAACwXvU+Zm8treO2gA7vc24/Cs7s9+c3evuM0AAAAJSDeX5wwS3bLK5n0H5t22kCKLAL4v+M4CZCAwAAAJuY5wL9VkR8QWhQUOvEf3TuBKEBAACAjYK2MWALCxSR36jzI8ICAACAsnWCzWqAqwgNCsRvI3GzJcRaQgMAAACbrRT/PbtuEBoUhPnxYdrTfueleNstAAAAADUxC0bM+SR13YQGBXBHirsFBwAAqJ9Z1NBss/SnVPaUBkppt1MWPZ1is2jKekKDHPPbl+8oYQEAwEpNUpmB0+eUIafcleWzdCYIE8pswKdz/MopzYQGOWT2jPzhaa9nCQsAAFYxCdxTp3wT/8X8vOUqIUPZHff5YIwTFuRMp1O+etrpGcICAIB1NkhlRs5Fp4w45XFEQsdjF4DjmM+H4xJhQU5sdMqMMM0SAICyCtp6yzw+xMwywDUoTGdD/phf6b7I0tUs2TcRAIByaQlI6J4TGmAp84ySd1rbacKCBiZzn6vaohml6yIsAACUTmdAQneB0ADLbXbKpOfDco6woAFf3NXTLF84ZR1hAQCglA4EJHS7CQ3gz2zcPOb5wFwhLMiI+XKuHikeIiQAAJTaZZ9kzjyG0URogHADno61Wf2yhbAgRYfk9/6In4Rf3gAAgMgzn4TuPmEBdNa7iZz54Jj9QNoJCVJifmX74La1m1IZKQYAAPQPFn0SOtZ5AGIyC6awzwfS1u2UnYQBAABU9UH9np/bSmgAAAAAIN8u+iRzc4QFAADYYrWUZ3/GNW7nboTbjoK3Y/ZU1Xvpk9CNExYAAGCDfqls8WGeL9lkedJq9pv6Lr+f6QaK6oHbjh86pY1whFrplB8+Cd0RQgMAAIpsrVPuVXVuzApwayysp1kc6bxT/vV05kjoUGRnq9qyaduDhCRQn/g/P7eB0AAAgKIyiwfNVnVs7jil2bI6ml/l/5KlW+eQ0MEmPW47/tWmR52ygrAsc8Pn8z9NWAAAQFFd8nRsblhWP9OhNaMXcwGJHAkdbLJNlv44804YefJ67/P5HyUsAACgaMwUS+/Gulctql+LU85I5XnA/xSFhA62MAncp6q2bRI8tu+pWB/w+e8nNAAAoEjMYifTng7NFUvqZqaKno6RyJHQwUatnqRuQVgF0xgI+PwHPS982Sm3YpZDhBkAAKRpuyydkvWf2wkpuiannHTK55iJHAkdbE7qvnjaedkXS/nb57M/EfJ6k9CZ6Zj3pbLyr+a75BZNDwAApGWPLF004T+3o1L0RO64/B6NMMuRv3Q7VWbU8R8SOpRYhyx/fnSgxPHwG7nXTjXfHPL9MSWVbVD2uYk0AABA4nbL7z3XfpXXUvxV8D64dXnjlFNOWefzmtskdCgx8/ycd9+13pImt36f/d463m9GQJliCQAAUrddlo/MmWmX6y2om/lVvDPiNetJ6FByxz3tfd4pXSWLwTGfz71JdLVbtHgXkRpzymqaFgAASNtGWf7MnOnE7CpZHD6Q0KHkxj1t3kw/LNP0wHs+n/vnyvde9iTDbNwOAAAyYVZu++jTiRkqYSwekNCB74Nli6SYadfNJai7edb2u8/n/oLiveerXm+e1d1CUwIAAFl56NOBeVvSWNwnoVvGdORvBJQDfHys1OvT9q+VoN7bAz73uyPeN1z12mcSvL0BAABA4s6J//MinSWNBwndci0h8bjBR8hafqPVey2v858+dTZTJ5tC3lO9mNJoxGsBAAAStVWWr2pXll/iSehI6BCu3ef7wUzFtHmBjyc+bfxBwGtNHJ5Wve4cTQYAAGTJ/Ir83qfzYp4fWUtCR0JHQgfHiM89H7G0rmZqsd+m4Kd9XrvJKZPu3817BmgqAAAgaxcCOuiXSh4XEjoSOvwWtEn2HxbWtSegrlt9XvfV/Zv5v7toJgAAIGsbnLLg03ExvzSvL3lsSOhI6LCU3zREGxdNGvap51fPa4aq/vZZKpuIAwAAZG4soHN+h9CQ0JHQweNgwL0/aFk9X/vUcdz9m5mG/qjqv09LufbmAwAAOdIZ0jnvITwkdCR08Ln/fs+WTYk9KzquEv8Foo44pUsq+8p5V75cRdMAAACNMB7QMf8uLLdNQkdCB38PAu7/MUvq1y/BzxQvBPztNM0CAABkbVNIx3yc8JDQkdAhwNGA+//RkvqNhLRxMzo57fPfJ2kWAAAga1dCOi2HCQ8JHQkdAoT9GNRnQf0+BtRtxik73O9Hv7/vpmkAAICsmD2W5kI6ZZsIEQkdCV0msTTPqppns25LZWPqf2O83yyhf1MqKywuugmH+aFmTQbXPhPQBl4U/J60BtTrH/m96q+5b999XvOIJg0AALLSH9IpnyM8JHQkdIkyz6OavdrMhtNX3XY1GxDDZ4rjmVUW/w65D5Pua9J0N+T8mwt8rw6J7keumz6vMQupbKS5AwCARicq9wgPCR0JXV3MtLzzUnkW9YP4r5gYVC5EHHtXSDJYXW6mXMe/Qs59qcD3zm+hqE8+r9tqYd0BAEBBmOmWiyGdsWFCREJHQpdquwkre0KOOxgjOTSf8TRXqu0LOfd0ge+dX7I8FvDaV+K/+XgLHwEAAJCm/REdwQFCREJHQlcXM0Jnno0zz1yZ/cnMFESzkMbHOpKwQzUkhx0p1rEt4tx/FPC+dcb8Tgy6Jyf4CAAAgDRdj+iI7SJEJHQkdKlolfDR8ccB7+uV2kb70k6qwkYLhwp4f04G1KU14PUm+fZbHIYtDAAAQKomIjqBTBcioSOhS8+LkPj96fN6k5TNV73muVOuSfRzdD8y+CxPhZz/jSWf96jk7HxA/ftp6gAAIK3OeNiv6guEiISOhC5VT0Pit8PzWjMy9GsEyIzsHaz6246ItpnF9gEPIhLKFQW6L02exPlXGYl432rx38LgXcT7ut3kvImPBAAAiKM7ohP4mRCR0JHQpeprQOzmPZ1787+rF93w27D7pjR26vRYxOejt0D3ZZfUPtJ2MeC9gyHJo1n99DEfBwAAENfRiA7YQ0JEQkdCl5rmkNg98Lz2StXfzgYcz4yAeadwmtGigxnVZ1jq24IhT4KmTmo2aV8n/s9GTov/KKW5n2YEs5OPBAAAiCvqF/W7hIiEjoQuNWEj5GcCXqfZF9KMhJkfaw5I+huKVzsc8fko0p6Wz3yufyLG+28ExOC653VbpDIae4WPAwAAqMXDiA7YKCEioSOhS815iV6R0owIfZHfU6DX5rg+B8SOKdxm5NTv2eJrMY6xQYJXMDWbsJtpljvde2visoqPAwAAqMWniA7YTUJEQkdCl5pnEvz83C8jVf+9J+f1idpO4YcUY9GPfQHXvz/mcS5L/ZvHAwAAhFqI6GhcJUQkdCR0qQgaBaqemriz6r+NFaBOPYrkpb0A9bgqyWz7YEbdon40O89HAQAA1KpJ0fk6SphI6EjoUrE/JG4n3de8c/9/sxLm2gLUaY/iO6WnAPXw25vznxqP1eV+L/jFYpiPAQAAqMdKRefrMGEqbELXLbrpXjaUWwVsS9dC6rNVlq5Ae7wgdWpV3KsybrDdIZX9BufdYrYn2M3XKQAAqNcaRefrEGEioSOhS8VkQF3MaJyZjvlZ4q+s2GirFPfqIF8jAAAAydhFQkdCR0LXEG0hdRl3ymkp5oIZmoTuCF8jAAAA2XX4SehI6Ejoknc0pC5meuW0+G8unneaadw8lwsAAJAQzQIGJHQkdCR0ybsXUpch+b2qYkfB6tWiuFcX+RoBAABIRicJHQkdCV3mzOqy3wPqMeeUt1Lc5wJXCCN0AAAAmdE878IqlyR0JHTJCnt2dUZ+j85ttPQ7hWfoAAAAEtIs/Jpuc0KXFfahi2dI8bkbKWjdWOUSAAAgYz8iOl90yEnoSOiS9VqR9HQUtG6arVD6aQIAAADJmRU7RwpI6Ejo8mi1IuF5UuD6abZC6aEZAAAAJOdRROdrlBCR0JHQJWZAkfDsLnD99irq104zAAAASM5YROfrLiEioSOhS8xoRPv5WPD69UbUz0zxbqIZAAAAJOdURAfsMSEioSOhS8xMRPv5s+D1OxBRv1maAAAAQLL2RXTAvhAiEjoSukRslejRq7aC1/FwRB3v0wwAAACStTKiA7ZAiEjoSOgScSai7Ty1oI5RWzJcpRkAAAAk70NEJ6yFEJHQkdDV7UlE2zlsQR2jnsk9QDMAAABI3khEJ2wPISKhI6GrS7NTFkPiZP62woJ6Poj4fLTSFAAAAJLXH9EJGyBEJHQkdHXZL+V4tmw6pI5TNAMAAIB0mJGBsNGDYUJEQkdCV5frEe3moAV1NNsR/Aip402aAQAAQHrCNhhnZToSOhK6+kyK/dMt2yM+G3tpBgAAAOkJW258jvD830MSOhK6mNoi2swDS+rZH/G5YENxAACAFJntC8KmXbYRop8mSehI6GI6KvavbmlcCqnjLZoBAABA+m4LC6NEJb0/JHpz6LKNRJDQhbsX0V7WWFLPsGnbO2gGAAAA6esK6ZCNEp7IkZaybvNAQhfMJPffQ+LzwqJ6LgTUcYKvDgAAgOy8CuiUzZQ8Lquksuy6JqF7SkJHQufaFdFWzlhSz50hdTzC1yoAAEB2wvbL2lbSmKyXykjKfzGKSWTKMvWShC7YUEQ72WR5PT8Li6EAAABk7l1A5+xSiWJgnmvqdROS7zGTuV/FbLJ8QSrLtbeQ0JXS65DYTJTgO+MUX6cAAADZ65PgX9ttZaaMmWmlXyX4WaB6y4J7fHOeAyR01lsd0R5s+YFka8gPGozOAQAANEjQyEKvpfXtTimJCyqHSOisNxDRBmxZ+fFaQP36+RoFAABonG0BnbTnhAYkdHCZUUi/KcnPCA0AAEDj3QropG8nNCChg1SeEfXec5PgbSI0AAAAjbfWKbNi795ZIKFD7daJ/+jcCUIDAACQH0HbGOwnNKhK6BYCyjXCYy2/EfxHhAUAAKAYHTezgt0qQgOUkt9G4p+kMqoPAACAnFkp/vtMMZ0OKB/zQ86057tgXirbFwAAACCnzCIHcz5JXTehAUrljpRnOxMAAACr7HbKoqcjZxZNWU9ogFI44ZPMHSUsAAAAxeG3WfIrpzQTGsBqe5zyw/PZP0tYAAAAiue4T1I3TlgAa3U65avnM3+GsAAAABTXMZ+k7hJhAayz0SkzwjRLAAAA6wwKU7AAm21wyhdZupole1ACAABYxDxX452KdZqwAFYkc5+rPtdmlK6LsAAAANhns1MmPUndOcICFFanLJ1m+cIp6wgLAACAvcxmw2OepO4KYQEKx2xPUj3qPkRIAAAAymPA0xk0q1+2EBagEA7J770mP7nJHQAAAEpmvZvImU7hN6e0ExIg95qc8sH93N6Uyqg7AAAASswsmNJLGIDC6HbKTsJQXv8DH8fIdHkR4tcAAAE3dEVYdE1hdGhNTAA8bWF0aCB4bWxucz0iaHR0cDovL3d3dy53My5vcmcvMTk5OC9NYXRoL01hdGhNTCI+PG1zdHlsZSBtYXRoc2l6ZT0iMTZweCI+PG1pPlA8L21pPjxtaT5WPC9taT48bWZlbmNlZD48bXJvdz48bWk+TDwvbWk+PG1pPlQ8L21pPjwvbXJvdz48L21mZW5jZWQ+PG1vPj08L21vPjxtZnJhYz48bXJvdz48bWk+TDwvbWk+PG1pPlQ8L21pPjwvbXJvdz48bXN1cD48bWZlbmNlZD48bXJvdz48bW4+MTwvbW4+PG1vPis8L21vPjxtaT5yPC9taT48L21yb3c+PC9tZmVuY2VkPjxtaT5rPC9taT48L21zdXA+PC9tZnJhYz48L21zdHlsZT48L21hdGg+XHWxLwAAAABJRU5ErkJggg==\&quot;,\&quot;slideId\&quot;:436,\&quot;accessibleText\&quot;:\&quot;P V open parentheses L T close parentheses equals fraction numerator L T over denominator open parentheses 1 plus r close parentheses to the power of k end fraction\&quot;,\&quot;imageHeight\&quot;:26.054054054054053}]&quot;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4386</TotalTime>
  <Words>748</Words>
  <Application>Microsoft Office PowerPoint</Application>
  <PresentationFormat>On-screen Show (4:3)</PresentationFormat>
  <Paragraphs>146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Century Gothic</vt:lpstr>
      <vt:lpstr>Corbel</vt:lpstr>
      <vt:lpstr>Helvetica</vt:lpstr>
      <vt:lpstr>LucidaGrande</vt:lpstr>
      <vt:lpstr>Symbol</vt:lpstr>
      <vt:lpstr>Wingdings</vt:lpstr>
      <vt:lpstr>Contemporary blue</vt:lpstr>
      <vt:lpstr>FIN 470: Financial Analysis in Excel</vt:lpstr>
      <vt:lpstr>Overview</vt:lpstr>
      <vt:lpstr>1. Capital Asset Pricing Model</vt:lpstr>
      <vt:lpstr>CAPM</vt:lpstr>
      <vt:lpstr>Risk-Free Rate of Return</vt:lpstr>
      <vt:lpstr>Return on the Market</vt:lpstr>
      <vt:lpstr>Beta</vt:lpstr>
      <vt:lpstr>Apply CAPM Equation</vt:lpstr>
      <vt:lpstr>2. Spreadsheet Valuation/DDM</vt:lpstr>
      <vt:lpstr>Spreadsheet Alternative</vt:lpstr>
      <vt:lpstr>Spreadsheet Alternative: Example</vt:lpstr>
      <vt:lpstr>Discounted Dividend Model</vt:lpstr>
      <vt:lpstr>Dividend Data</vt:lpstr>
      <vt:lpstr>DDM Strategy</vt:lpstr>
      <vt:lpstr>Timing</vt:lpstr>
      <vt:lpstr>ST Strategy</vt:lpstr>
      <vt:lpstr>LT Strategy</vt:lpstr>
      <vt:lpstr>LT Strategy (in Excel)</vt:lpstr>
      <vt:lpstr>Stock 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499</cp:revision>
  <dcterms:created xsi:type="dcterms:W3CDTF">2004-10-03T21:09:17Z</dcterms:created>
  <dcterms:modified xsi:type="dcterms:W3CDTF">2022-09-04T20:10:51Z</dcterms:modified>
</cp:coreProperties>
</file>