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39"/>
  </p:notesMasterIdLst>
  <p:handoutMasterIdLst>
    <p:handoutMasterId r:id="rId40"/>
  </p:handoutMasterIdLst>
  <p:sldIdLst>
    <p:sldId id="397" r:id="rId2"/>
    <p:sldId id="383" r:id="rId3"/>
    <p:sldId id="384" r:id="rId4"/>
    <p:sldId id="265" r:id="rId5"/>
    <p:sldId id="418" r:id="rId6"/>
    <p:sldId id="420" r:id="rId7"/>
    <p:sldId id="421" r:id="rId8"/>
    <p:sldId id="398" r:id="rId9"/>
    <p:sldId id="268" r:id="rId10"/>
    <p:sldId id="266" r:id="rId11"/>
    <p:sldId id="267" r:id="rId12"/>
    <p:sldId id="419" r:id="rId13"/>
    <p:sldId id="422" r:id="rId14"/>
    <p:sldId id="269" r:id="rId15"/>
    <p:sldId id="408" r:id="rId16"/>
    <p:sldId id="270" r:id="rId17"/>
    <p:sldId id="271" r:id="rId18"/>
    <p:sldId id="401" r:id="rId19"/>
    <p:sldId id="272" r:id="rId20"/>
    <p:sldId id="413" r:id="rId21"/>
    <p:sldId id="409" r:id="rId22"/>
    <p:sldId id="400" r:id="rId23"/>
    <p:sldId id="405" r:id="rId24"/>
    <p:sldId id="275" r:id="rId25"/>
    <p:sldId id="399" r:id="rId26"/>
    <p:sldId id="406" r:id="rId27"/>
    <p:sldId id="423" r:id="rId28"/>
    <p:sldId id="273" r:id="rId29"/>
    <p:sldId id="412" r:id="rId30"/>
    <p:sldId id="414" r:id="rId31"/>
    <p:sldId id="415" r:id="rId32"/>
    <p:sldId id="410" r:id="rId33"/>
    <p:sldId id="411" r:id="rId34"/>
    <p:sldId id="424" r:id="rId35"/>
    <p:sldId id="416" r:id="rId36"/>
    <p:sldId id="407" r:id="rId37"/>
    <p:sldId id="417" r:id="rId38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B3C3D3"/>
    <a:srgbClr val="002B5C"/>
    <a:srgbClr val="ADC6D7"/>
    <a:srgbClr val="00BEB9"/>
    <a:srgbClr val="00CAC5"/>
    <a:srgbClr val="00CFC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6163" autoAdjust="0"/>
  </p:normalViewPr>
  <p:slideViewPr>
    <p:cSldViewPr>
      <p:cViewPr varScale="1">
        <p:scale>
          <a:sx n="81" d="100"/>
          <a:sy n="81" d="100"/>
        </p:scale>
        <p:origin x="153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3714"/>
    </p:cViewPr>
  </p:sorterViewPr>
  <p:notesViewPr>
    <p:cSldViewPr>
      <p:cViewPr varScale="1">
        <p:scale>
          <a:sx n="87" d="100"/>
          <a:sy n="87" d="100"/>
        </p:scale>
        <p:origin x="3840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62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03F7FA54-1521-4DD7-9404-29EC1BA7038B}" type="datetimeFigureOut">
              <a:rPr lang="en-US"/>
              <a:pPr>
                <a:defRPr/>
              </a:pPr>
              <a:t>9/24/2022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EBFD8F90-EA37-43C3-8ED6-D915013D7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20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>
                <a:latin typeface="Century Gothic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95839"/>
            <a:ext cx="5638273" cy="30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26181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41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latin typeface="Century Gothic" pitchFamily="34" charset="0"/>
              </a:defRPr>
            </a:lvl1pPr>
          </a:lstStyle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9801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95549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8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861331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FCE23-AF64-4B06-9BAD-B6606BBFB7D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57212" y="1638300"/>
            <a:ext cx="8034338" cy="4394200"/>
          </a:xfrm>
        </p:spPr>
        <p:txBody>
          <a:bodyPr/>
          <a:lstStyle>
            <a:lvl1pPr marL="218700" indent="-218700">
              <a:spcBef>
                <a:spcPts val="750"/>
              </a:spcBef>
              <a:buClr>
                <a:srgbClr val="004A78"/>
              </a:buClr>
              <a:buFont typeface="Arial" panose="020B0604020202020204" pitchFamily="34" charset="0"/>
              <a:buChar char="•"/>
              <a:defRPr sz="1800"/>
            </a:lvl1pPr>
            <a:lvl2pPr marL="467100" indent="-240300">
              <a:spcBef>
                <a:spcPts val="750"/>
              </a:spcBef>
              <a:buClr>
                <a:srgbClr val="C00000"/>
              </a:buClr>
              <a:defRPr sz="1650">
                <a:solidFill>
                  <a:srgbClr val="000000"/>
                </a:solidFill>
              </a:defRPr>
            </a:lvl2pPr>
            <a:lvl3pPr>
              <a:spcBef>
                <a:spcPts val="750"/>
              </a:spcBef>
              <a:buClr>
                <a:srgbClr val="000000"/>
              </a:buClr>
              <a:defRPr sz="1500">
                <a:solidFill>
                  <a:srgbClr val="000000"/>
                </a:solidFill>
              </a:defRPr>
            </a:lvl3pPr>
            <a:lvl4pPr marL="1200150" indent="-171450">
              <a:spcBef>
                <a:spcPts val="750"/>
              </a:spcBef>
              <a:buClr>
                <a:srgbClr val="000000"/>
              </a:buClr>
              <a:defRPr lang="en-US" sz="1350" kern="1200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>
              <a:spcBef>
                <a:spcPts val="750"/>
              </a:spcBef>
              <a:defRPr lang="en-US" sz="1350" kern="1200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200150" lvl="3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LucidaGrande" charset="0"/>
              <a:buChar char="▶"/>
            </a:pPr>
            <a:r>
              <a:rPr lang="en-US" dirty="0"/>
              <a:t>Fourth level</a:t>
            </a:r>
          </a:p>
          <a:p>
            <a:pPr marL="1543050" lvl="4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⁃"/>
            </a:pPr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EA786F-FA76-47B4-8448-7AE0EC469E9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121129" y="5810250"/>
            <a:ext cx="1634728" cy="222250"/>
          </a:xfrm>
        </p:spPr>
        <p:txBody>
          <a:bodyPr/>
          <a:lstStyle/>
          <a:p>
            <a:pPr lvl="0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7592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FCE23-AF64-4B06-9BAD-B6606BBFB7D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57212" y="1638301"/>
            <a:ext cx="8034338" cy="2185555"/>
          </a:xfrm>
        </p:spPr>
        <p:txBody>
          <a:bodyPr/>
          <a:lstStyle>
            <a:lvl1pPr marL="218700" indent="-218700">
              <a:spcBef>
                <a:spcPts val="750"/>
              </a:spcBef>
              <a:buClr>
                <a:srgbClr val="004A78"/>
              </a:buClr>
              <a:buFont typeface="Arial" panose="020B0604020202020204" pitchFamily="34" charset="0"/>
              <a:buChar char="•"/>
              <a:defRPr sz="1800"/>
            </a:lvl1pPr>
            <a:lvl2pPr marL="467100" indent="-240300">
              <a:spcBef>
                <a:spcPts val="750"/>
              </a:spcBef>
              <a:buClr>
                <a:srgbClr val="C00000"/>
              </a:buClr>
              <a:defRPr sz="1650">
                <a:solidFill>
                  <a:srgbClr val="000000"/>
                </a:solidFill>
              </a:defRPr>
            </a:lvl2pPr>
            <a:lvl3pPr>
              <a:spcBef>
                <a:spcPts val="750"/>
              </a:spcBef>
              <a:buClr>
                <a:srgbClr val="000000"/>
              </a:buClr>
              <a:defRPr sz="1500">
                <a:solidFill>
                  <a:srgbClr val="000000"/>
                </a:solidFill>
              </a:defRPr>
            </a:lvl3pPr>
            <a:lvl4pPr marL="1200150" indent="-171450">
              <a:spcBef>
                <a:spcPts val="750"/>
              </a:spcBef>
              <a:buClr>
                <a:srgbClr val="000000"/>
              </a:buClr>
              <a:defRPr lang="en-US" sz="1350" kern="1200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>
              <a:spcBef>
                <a:spcPts val="750"/>
              </a:spcBef>
              <a:defRPr lang="en-US" sz="1350" kern="1200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200150" lvl="3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LucidaGrande" charset="0"/>
              <a:buChar char="▶"/>
            </a:pPr>
            <a:r>
              <a:rPr lang="en-US" dirty="0"/>
              <a:t>Fourth level</a:t>
            </a:r>
          </a:p>
          <a:p>
            <a:pPr marL="1543050" lvl="4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⁃"/>
            </a:pPr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EA786F-FA76-47B4-8448-7AE0EC469E9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121129" y="4424926"/>
            <a:ext cx="1634728" cy="1607575"/>
          </a:xfr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38F7608-5024-4F02-9B8D-830DD65148E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406629" y="4443398"/>
            <a:ext cx="1634728" cy="1607575"/>
          </a:xfr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0DDF79D-91B8-4D53-87C6-92214CE2D3D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654020" y="4429545"/>
            <a:ext cx="1634728" cy="1607575"/>
          </a:xfr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6698FE42-6AC3-4202-98E3-A033B866FF8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60675" y="5158165"/>
            <a:ext cx="8022650" cy="769150"/>
          </a:xfr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9AAE5B4-DC4E-4220-8401-0D772862736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57213" y="4606689"/>
            <a:ext cx="7954675" cy="407944"/>
          </a:xfr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90AC7FFF-E935-4677-95EB-E8C01074BC4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60676" y="4015490"/>
            <a:ext cx="7954675" cy="478883"/>
          </a:xfrm>
        </p:spPr>
        <p:txBody>
          <a:bodyPr/>
          <a:lstStyle/>
          <a:p>
            <a:pPr lvl="0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63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11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771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/>
              <a:t>Click to edit Master title style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771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20571" y="632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142B5BB-0271-4951-9864-F5338956FB8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37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5371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9EF39E9-0DEB-488D-A1FF-A8C274C77028}" type="datetime12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1:15 PM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71" y="6157813"/>
            <a:ext cx="1219200" cy="6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2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</p:sldLayoutIdLst>
  <p:transition spd="med">
    <p:fade thruBlk="1"/>
  </p:transition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4400" b="1">
          <a:solidFill>
            <a:schemeClr val="tx1">
              <a:alpha val="10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3600">
          <a:latin typeface="Arial" panose="020B0604020202020204" pitchFamily="34" charset="0"/>
          <a:cs typeface="Arial" panose="020B0604020202020204" pitchFamily="34" charset="0"/>
        </a:defRPr>
      </a:lvl1pPr>
      <a:lvl2pPr marL="742950" indent="-285750" eaLnBrk="1" hangingPunct="1">
        <a:buChar char="–"/>
        <a:defRPr sz="2800"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eaLnBrk="1" hangingPunct="1">
        <a:buChar char="•"/>
        <a:defRPr sz="2400"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eaLnBrk="1" hangingPunct="1">
        <a:buChar char="–"/>
        <a:defRPr sz="2000"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eaLnBrk="1" hangingPunct="1">
        <a:buChar char="»"/>
        <a:defRPr sz="1800"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94577"/>
            <a:ext cx="8153400" cy="1306223"/>
          </a:xfrm>
        </p:spPr>
        <p:txBody>
          <a:bodyPr>
            <a:normAutofit/>
          </a:bodyPr>
          <a:lstStyle/>
          <a:p>
            <a:r>
              <a:rPr lang="en-US" dirty="0"/>
              <a:t>Topic 7.1: </a:t>
            </a:r>
            <a:r>
              <a:rPr lang="en-US" dirty="0">
                <a:effectLst/>
              </a:rPr>
              <a:t>Stock Valuation, Theory</a:t>
            </a:r>
            <a:endParaRPr lang="en-US" dirty="0"/>
          </a:p>
          <a:p>
            <a:r>
              <a:rPr lang="en-US" sz="2400" dirty="0"/>
              <a:t>Larry Schrenk, Instructor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 470: Financial Analysis in Excel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07208CB-5544-4A24-BEB8-B31091042B95}"/>
              </a:ext>
            </a:extLst>
          </p:cNvPr>
          <p:cNvSpPr txBox="1">
            <a:spLocks/>
          </p:cNvSpPr>
          <p:nvPr/>
        </p:nvSpPr>
        <p:spPr>
          <a:xfrm>
            <a:off x="76200" y="5986490"/>
            <a:ext cx="8839200" cy="84902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0" algn="r" eaLnBrk="1" hangingPunct="1">
              <a:buNone/>
              <a:defRPr sz="2800">
                <a:latin typeface="Century Gothic" pitchFamily="34" charset="0"/>
                <a:cs typeface="Arial" panose="020B0604020202020204" pitchFamily="34" charset="0"/>
              </a:defRPr>
            </a:lvl1pPr>
            <a:lvl2pPr marL="457200" indent="0" algn="ctr" eaLnBrk="1" hangingPunct="1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 eaLnBrk="1" hangingPunct="1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 eaLnBrk="1" hangingPunct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 eaLnBrk="1" hangingPunct="1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6000" indent="0" algn="ctr" eaLnBrk="1" hangingPunct="1">
              <a:buNone/>
              <a:defRPr sz="2000"/>
            </a:lvl6pPr>
            <a:lvl7pPr marL="2743200" indent="0" algn="ctr" eaLnBrk="1" hangingPunct="1">
              <a:buNone/>
              <a:defRPr sz="2000"/>
            </a:lvl7pPr>
            <a:lvl8pPr marL="3200400" indent="0" algn="ctr" eaLnBrk="1" hangingPunct="1">
              <a:buNone/>
              <a:defRPr sz="2000"/>
            </a:lvl8pPr>
            <a:lvl9pPr marL="3657600" indent="0" algn="ctr" eaLnBrk="1" hangingPunct="1">
              <a:buNone/>
              <a:defRPr sz="2000"/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800" dirty="0"/>
              <a:t>The slides for this course are adapted from: Timothy R. Mayes, </a:t>
            </a:r>
            <a:r>
              <a:rPr lang="en-US" sz="1800" i="1" dirty="0"/>
              <a:t>Financial Analysis with Microsoft Excel</a:t>
            </a:r>
            <a:r>
              <a:rPr lang="en-US" sz="1800" dirty="0"/>
              <a:t>, 9</a:t>
            </a:r>
            <a:r>
              <a:rPr lang="en-US" sz="1800" baseline="30000" dirty="0"/>
              <a:t>th</a:t>
            </a:r>
            <a:r>
              <a:rPr lang="en-US" sz="1800" dirty="0"/>
              <a:t> Edition. © 2021 Cengage.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760586671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46BF-76CA-43F1-B09A-48F3645C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Fundamentals of Valuation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39D0B-95FD-4EBE-BC79-D26D889294D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22462" y="1592092"/>
            <a:ext cx="8034338" cy="770108"/>
          </a:xfrm>
        </p:spPr>
        <p:txBody>
          <a:bodyPr>
            <a:normAutofit/>
          </a:bodyPr>
          <a:lstStyle/>
          <a:p>
            <a:r>
              <a:rPr lang="en-US" sz="2000" dirty="0"/>
              <a:t>Intrinsic value of an asset is the present value of the expected future cash flows:</a:t>
            </a:r>
            <a:endParaRPr lang="en-IN" sz="2000" dirty="0"/>
          </a:p>
        </p:txBody>
      </p:sp>
      <p:pic>
        <p:nvPicPr>
          <p:cNvPr id="10" name="Content Placeholder 9" descr="V = sum_t = 1 to N (CF_t/(1 + i))"/>
          <p:cNvPicPr>
            <a:picLocks noGrp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3505200" y="2362200"/>
            <a:ext cx="1905000" cy="86632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25A19DA-512B-4601-BAC8-3F284ADFA48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53099" y="3429000"/>
            <a:ext cx="8030875" cy="2743200"/>
          </a:xfrm>
        </p:spPr>
        <p:txBody>
          <a:bodyPr>
            <a:noAutofit/>
          </a:bodyPr>
          <a:lstStyle/>
          <a:p>
            <a:pPr marL="467100" lvl="1" indent="-240300">
              <a:spcBef>
                <a:spcPts val="750"/>
              </a:spcBef>
              <a:buClr>
                <a:srgbClr val="C00000"/>
              </a:buClr>
            </a:pPr>
            <a:r>
              <a:rPr lang="en-US" sz="2000" dirty="0">
                <a:solidFill>
                  <a:srgbClr val="000000"/>
                </a:solidFill>
              </a:rPr>
              <a:t>Three inputs: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Amount of expected future cash flows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Timing of expected future cash flows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Required rate of return</a:t>
            </a:r>
          </a:p>
          <a:p>
            <a:pPr marL="218700" indent="-218700">
              <a:buClr>
                <a:srgbClr val="004A78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18700" indent="-218700">
              <a:buClr>
                <a:srgbClr val="004A78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 value of the asset can be compared to its market price to determine whether the asset is over- or underpriced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660029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F7AE3-0A04-4737-920D-9798D9888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Required </a:t>
            </a:r>
            <a:r>
              <a:rPr lang="en-US" dirty="0"/>
              <a:t>Rate of Return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6F9F0-1AB9-4161-93AC-6241E9D3315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12" y="1502466"/>
            <a:ext cx="8034338" cy="1546738"/>
          </a:xfrm>
        </p:spPr>
        <p:txBody>
          <a:bodyPr>
            <a:noAutofit/>
          </a:bodyPr>
          <a:lstStyle/>
          <a:p>
            <a:pPr lvl="0"/>
            <a:r>
              <a:rPr lang="en-US" sz="2000" dirty="0"/>
              <a:t>Assumption: Investors are risk averse and require higher returns to </a:t>
            </a:r>
            <a:r>
              <a:rPr lang="en-US" sz="2000" dirty="0" err="1"/>
              <a:t>to</a:t>
            </a:r>
            <a:r>
              <a:rPr lang="en-US" sz="2000" dirty="0"/>
              <a:t> take on higher levels of risk</a:t>
            </a:r>
          </a:p>
          <a:p>
            <a:pPr lvl="0"/>
            <a:r>
              <a:rPr lang="en-US" sz="2000" dirty="0"/>
              <a:t>Very simple model to determine the required return:</a:t>
            </a:r>
            <a:endParaRPr lang="en-IN" sz="2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6AAB40-F59C-470F-BBC4-53E52AAABE2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102080" y="2817298"/>
            <a:ext cx="4939839" cy="6484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000" i="1" dirty="0"/>
              <a:t>E</a:t>
            </a:r>
            <a:r>
              <a:rPr lang="en-IN" sz="2000" dirty="0"/>
              <a:t>(</a:t>
            </a:r>
            <a:r>
              <a:rPr lang="en-IN" sz="2000" i="1" dirty="0"/>
              <a:t>R</a:t>
            </a:r>
            <a:r>
              <a:rPr lang="en-IN" sz="2000" i="1" baseline="-25000" dirty="0"/>
              <a:t>i</a:t>
            </a:r>
            <a:r>
              <a:rPr lang="en-IN" sz="2000" dirty="0"/>
              <a:t>) = Base Rate + Risk Premium</a:t>
            </a:r>
          </a:p>
          <a:p>
            <a:pPr marL="0" indent="0">
              <a:buNone/>
            </a:pPr>
            <a:r>
              <a:rPr lang="en-IN" sz="2000" dirty="0"/>
              <a:t>         = Risk-Free Rate + Risk Premium</a:t>
            </a:r>
          </a:p>
          <a:p>
            <a:pPr marL="0" indent="0">
              <a:buNone/>
            </a:pPr>
            <a:endParaRPr lang="en-IN" sz="2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1482F3-B57E-4A98-88E8-7773B932DCE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57212" y="3808796"/>
            <a:ext cx="7958138" cy="915603"/>
          </a:xfrm>
        </p:spPr>
        <p:txBody>
          <a:bodyPr>
            <a:normAutofit/>
          </a:bodyPr>
          <a:lstStyle/>
          <a:p>
            <a:pPr marL="218700" indent="-218700">
              <a:buClr>
                <a:srgbClr val="004A78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For equities, use the Capital Asset Pricing Model (CAPM), which has some theory behind it</a:t>
            </a:r>
            <a:endParaRPr lang="en-IN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9E2B75-E6C5-4294-B0A6-44BA7AAD8F4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373532" y="4685886"/>
            <a:ext cx="4325498" cy="2710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2000" i="1" dirty="0"/>
              <a:t>E</a:t>
            </a:r>
            <a:r>
              <a:rPr lang="en-IN" sz="2000" dirty="0"/>
              <a:t>(</a:t>
            </a:r>
            <a:r>
              <a:rPr lang="en-IN" sz="2000" i="1" dirty="0" err="1"/>
              <a:t>r</a:t>
            </a:r>
            <a:r>
              <a:rPr lang="en-IN" sz="2000" i="1" baseline="-25000" dirty="0" err="1"/>
              <a:t>i</a:t>
            </a:r>
            <a:r>
              <a:rPr lang="en-IN" sz="2000" dirty="0"/>
              <a:t>) = </a:t>
            </a:r>
            <a:r>
              <a:rPr lang="en-IN" sz="2000" i="1" dirty="0"/>
              <a:t>r</a:t>
            </a:r>
            <a:r>
              <a:rPr lang="en-IN" sz="2000" i="1" baseline="-25000" dirty="0"/>
              <a:t>f</a:t>
            </a:r>
            <a:r>
              <a:rPr lang="en-IN" sz="2000" i="1" dirty="0"/>
              <a:t> </a:t>
            </a:r>
            <a:r>
              <a:rPr lang="en-IN" sz="2000" dirty="0"/>
              <a:t>+ </a:t>
            </a:r>
            <a:r>
              <a:rPr lang="el-GR" sz="2000" i="1" dirty="0"/>
              <a:t>β</a:t>
            </a:r>
            <a:r>
              <a:rPr lang="en-IN" sz="2000" i="1" baseline="-25000" dirty="0"/>
              <a:t>i</a:t>
            </a:r>
            <a:r>
              <a:rPr lang="en-IN" sz="2000" i="1" dirty="0"/>
              <a:t>[E(</a:t>
            </a:r>
            <a:r>
              <a:rPr lang="en-IN" sz="2000" i="1" dirty="0" err="1"/>
              <a:t>r</a:t>
            </a:r>
            <a:r>
              <a:rPr lang="en-IN" sz="2000" i="1" baseline="-25000" dirty="0" err="1"/>
              <a:t>M</a:t>
            </a:r>
            <a:r>
              <a:rPr lang="en-IN" sz="2000" i="1" dirty="0"/>
              <a:t>)</a:t>
            </a:r>
            <a:r>
              <a:rPr lang="en-IN" sz="2000" dirty="0"/>
              <a:t> − </a:t>
            </a:r>
            <a:r>
              <a:rPr lang="en-IN" sz="2000" i="1" dirty="0"/>
              <a:t>r</a:t>
            </a:r>
            <a:r>
              <a:rPr lang="en-IN" sz="2000" i="1" baseline="-25000" dirty="0"/>
              <a:t>f</a:t>
            </a:r>
            <a:r>
              <a:rPr lang="en-IN" sz="2000" dirty="0"/>
              <a:t>)]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98B69F-9988-4E69-A030-D74263EA437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57212" y="5335160"/>
            <a:ext cx="8408064" cy="752809"/>
          </a:xfrm>
        </p:spPr>
        <p:txBody>
          <a:bodyPr>
            <a:normAutofit/>
          </a:bodyPr>
          <a:lstStyle/>
          <a:p>
            <a:pPr marL="218700" indent="-218700">
              <a:buClr>
                <a:srgbClr val="004A78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Also, other asset pricing models, Fama-French, APT, etc.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71837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36844-1A03-42C3-A358-F1A68C4E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Valuing Common Stocks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1B4B5-5790-462C-8B95-D7B42C3AECA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12" y="1502464"/>
            <a:ext cx="8320781" cy="4593535"/>
          </a:xfrm>
        </p:spPr>
        <p:txBody>
          <a:bodyPr>
            <a:normAutofit/>
          </a:bodyPr>
          <a:lstStyle/>
          <a:p>
            <a:r>
              <a:rPr lang="en-US" sz="2000" dirty="0"/>
              <a:t>Many approaches are simply present value models, discounted cash flow (DCF) models </a:t>
            </a:r>
          </a:p>
          <a:p>
            <a:r>
              <a:rPr lang="en-US" sz="2000" dirty="0"/>
              <a:t>The difference between them is;</a:t>
            </a:r>
          </a:p>
          <a:p>
            <a:pPr lvl="1"/>
            <a:r>
              <a:rPr lang="en-US" sz="2000" dirty="0"/>
              <a:t>1) Pattern of future cash flows or </a:t>
            </a:r>
          </a:p>
          <a:p>
            <a:pPr lvl="1"/>
            <a:r>
              <a:rPr lang="en-US" sz="2000" dirty="0"/>
              <a:t>2) The type of cash flow, e.g., dividends vs free cash flow</a:t>
            </a:r>
          </a:p>
          <a:p>
            <a:pPr lvl="0"/>
            <a:r>
              <a:rPr lang="en-US" sz="2000" dirty="0"/>
              <a:t>Several discounted cash flow (DCF) models:</a:t>
            </a:r>
          </a:p>
          <a:p>
            <a:pPr lvl="1"/>
            <a:r>
              <a:rPr lang="en-US" sz="2000" dirty="0"/>
              <a:t>The Constant-Growth Dividend Discount Model (DDM)</a:t>
            </a:r>
          </a:p>
          <a:p>
            <a:pPr lvl="1"/>
            <a:r>
              <a:rPr lang="en-US" sz="2000" dirty="0"/>
              <a:t>The Two-Stage Growth Dividend Discount Model (DDM)</a:t>
            </a:r>
          </a:p>
          <a:p>
            <a:pPr lvl="1"/>
            <a:r>
              <a:rPr lang="en-US" sz="2000" dirty="0"/>
              <a:t>Three-Stage Growth Dividend Discount Model (DDM)</a:t>
            </a:r>
          </a:p>
          <a:p>
            <a:pPr lvl="1"/>
            <a:r>
              <a:rPr lang="en-US" sz="2000" dirty="0"/>
              <a:t>The Earnings Model</a:t>
            </a:r>
          </a:p>
          <a:p>
            <a:pPr lvl="1"/>
            <a:r>
              <a:rPr lang="en-US" sz="2000" dirty="0"/>
              <a:t>The Free Cash Flow Model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475772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36844-1A03-42C3-A358-F1A68C4E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DCF: Pros and Cons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1B4B5-5790-462C-8B95-D7B42C3AECA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93551" y="1371600"/>
            <a:ext cx="8320781" cy="5203136"/>
          </a:xfrm>
        </p:spPr>
        <p:txBody>
          <a:bodyPr>
            <a:normAutofit fontScale="32500" lnSpcReduction="20000"/>
          </a:bodyPr>
          <a:lstStyle/>
          <a:p>
            <a:pPr eaLnBrk="1" hangingPunct="1"/>
            <a:r>
              <a:rPr lang="en-US" altLang="en-US" sz="8600" dirty="0"/>
              <a:t>Pros</a:t>
            </a:r>
          </a:p>
          <a:p>
            <a:pPr lvl="1"/>
            <a:r>
              <a:rPr lang="en-US" altLang="en-US" sz="8600" dirty="0"/>
              <a:t>Since based on fundamentals, should be less exposed to market moods and perceptions.</a:t>
            </a:r>
          </a:p>
          <a:p>
            <a:pPr lvl="1"/>
            <a:r>
              <a:rPr lang="en-US" altLang="en-US" sz="8600" dirty="0"/>
              <a:t>If good investors buy businesses, rather than stocks (Buffett), DCF valuation is the right way to think about what you are getting when you buy an asset.</a:t>
            </a:r>
          </a:p>
          <a:p>
            <a:pPr eaLnBrk="1" hangingPunct="1"/>
            <a:r>
              <a:rPr lang="en-US" altLang="en-US" sz="8600" dirty="0"/>
              <a:t>Cons</a:t>
            </a:r>
          </a:p>
          <a:p>
            <a:pPr lvl="1"/>
            <a:r>
              <a:rPr lang="en-US" altLang="en-US" sz="8600" dirty="0"/>
              <a:t>Requires far more inputs and information than other valuation approaches</a:t>
            </a:r>
          </a:p>
          <a:p>
            <a:pPr lvl="1"/>
            <a:r>
              <a:rPr lang="en-US" altLang="en-US" sz="8600" dirty="0"/>
              <a:t>Inputs and information are noisy and difficult to estimate, but can be manipulated.</a:t>
            </a:r>
          </a:p>
          <a:p>
            <a:pPr eaLnBrk="1" hangingPunct="1"/>
            <a:endParaRPr lang="en-US" alt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193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D9F4B-859B-4D93-930A-C805F991F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Constant-Growth Dividend Discount Model </a:t>
            </a:r>
            <a:r>
              <a:rPr lang="en-US" sz="4400" dirty="0"/>
              <a:t>(DDM)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847AB-3BDC-4EED-B778-22933CCA171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12" y="1502465"/>
            <a:ext cx="8034338" cy="999367"/>
          </a:xfrm>
        </p:spPr>
        <p:txBody>
          <a:bodyPr>
            <a:noAutofit/>
          </a:bodyPr>
          <a:lstStyle/>
          <a:p>
            <a:r>
              <a:rPr lang="en-US" sz="2000" dirty="0"/>
              <a:t>The constant growth (Gordon growth) model assumes that future dividends (</a:t>
            </a:r>
            <a:r>
              <a:rPr lang="en-US" sz="2000" i="1" dirty="0"/>
              <a:t>D</a:t>
            </a:r>
            <a:r>
              <a:rPr lang="en-US" sz="2000" i="1" baseline="-25000" dirty="0"/>
              <a:t>t</a:t>
            </a:r>
            <a:r>
              <a:rPr lang="en-US" sz="2000" dirty="0"/>
              <a:t>) grow at a constant rate (</a:t>
            </a:r>
            <a:r>
              <a:rPr lang="en-US" sz="2000" i="1" dirty="0"/>
              <a:t>g</a:t>
            </a:r>
            <a:r>
              <a:rPr lang="en-US" sz="2000" dirty="0"/>
              <a:t>) and be discounted at a required return (</a:t>
            </a:r>
            <a:r>
              <a:rPr lang="en-US" sz="2000" i="1" dirty="0"/>
              <a:t>K</a:t>
            </a:r>
            <a:r>
              <a:rPr lang="en-US" sz="2000" i="1" baseline="-25000" dirty="0"/>
              <a:t>cs</a:t>
            </a:r>
            <a:r>
              <a:rPr lang="en-US" sz="2000" dirty="0"/>
              <a:t>):</a:t>
            </a:r>
            <a:endParaRPr lang="en-IN" sz="2000" dirty="0"/>
          </a:p>
        </p:txBody>
      </p:sp>
      <p:pic>
        <p:nvPicPr>
          <p:cNvPr id="10" name="Content Placeholder 9" descr="V_CS = sum_t = 1 to N((D_0(1 + g)^t/(1 + K_CS)^t) = (D_0(1 + g)/(K_CS minus g) = ((D_1)/(K_CS minus g))"/>
          <p:cNvPicPr>
            <a:picLocks noGrp="1"/>
          </p:cNvPicPr>
          <p:nvPr>
            <p:ph sz="quarter" idx="23"/>
          </p:nvPr>
        </p:nvPicPr>
        <p:blipFill>
          <a:blip r:embed="rId2"/>
          <a:stretch>
            <a:fillRect/>
          </a:stretch>
        </p:blipFill>
        <p:spPr>
          <a:xfrm>
            <a:off x="1676400" y="2808633"/>
            <a:ext cx="5791200" cy="99936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76A297B-32E7-45FD-8557-3CE131CFB95F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60676" y="4114800"/>
            <a:ext cx="8026112" cy="1905000"/>
          </a:xfrm>
        </p:spPr>
        <p:txBody>
          <a:bodyPr>
            <a:noAutofit/>
          </a:bodyPr>
          <a:lstStyle/>
          <a:p>
            <a:pPr marL="218700" indent="-218700">
              <a:buClr>
                <a:srgbClr val="004A78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Notes:</a:t>
            </a:r>
          </a:p>
          <a:p>
            <a:pPr marL="618750" lvl="1" indent="-218700">
              <a:buClr>
                <a:srgbClr val="004A78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Since the growth rate is constant, if we know the most recent dividend then we know all future dividends</a:t>
            </a:r>
          </a:p>
          <a:p>
            <a:pPr marL="618750" lvl="1" indent="-218700">
              <a:buClr>
                <a:srgbClr val="004A78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g can be 0 or negative</a:t>
            </a:r>
          </a:p>
          <a:p>
            <a:pPr marL="618750" lvl="1" indent="-218700">
              <a:buClr>
                <a:srgbClr val="004A78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g &lt;&lt; k</a:t>
            </a:r>
          </a:p>
          <a:p>
            <a:pPr marL="618750" lvl="1" indent="-218700">
              <a:buClr>
                <a:srgbClr val="004A78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Very sensitive to the choice of g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3882106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D9F4B-859B-4D93-930A-C805F991F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Sustainable Growth Rate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847AB-3BDC-4EED-B778-22933CCA171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12" y="1502465"/>
            <a:ext cx="8034338" cy="43649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Sustainable Growth Rate = ROE x Retention Ratio</a:t>
            </a:r>
          </a:p>
          <a:p>
            <a:pPr marL="0" indent="0">
              <a:buNone/>
            </a:pPr>
            <a:r>
              <a:rPr lang="en-US" sz="2000" dirty="0"/>
              <a:t>                                          = ROE x (1 – Payout Ratio)</a:t>
            </a:r>
          </a:p>
          <a:p>
            <a:pPr marL="0" indent="0">
              <a:buNone/>
            </a:pPr>
            <a:endParaRPr lang="en-US" sz="2000" dirty="0"/>
          </a:p>
          <a:p>
            <a:pPr marL="248400" lvl="1" indent="0">
              <a:buNone/>
            </a:pPr>
            <a:r>
              <a:rPr lang="en-US" sz="1850" dirty="0"/>
              <a:t>Return on Equity (ROE) = Net Income/Equity</a:t>
            </a:r>
            <a:br>
              <a:rPr lang="en-US" sz="1850" dirty="0"/>
            </a:br>
            <a:endParaRPr lang="en-US" sz="1850" dirty="0"/>
          </a:p>
          <a:p>
            <a:pPr marL="248400" lvl="1" indent="0">
              <a:buNone/>
            </a:pPr>
            <a:r>
              <a:rPr lang="en-US" sz="1850" dirty="0"/>
              <a:t>Payout Ratio = Proportion of earnings paid out as dividends</a:t>
            </a:r>
            <a:br>
              <a:rPr lang="en-US" sz="1850" dirty="0"/>
            </a:br>
            <a:endParaRPr lang="en-US" sz="1850" dirty="0"/>
          </a:p>
          <a:p>
            <a:pPr marL="248400" lvl="1" indent="0">
              <a:buNone/>
            </a:pPr>
            <a:r>
              <a:rPr lang="en-US" sz="1850" dirty="0"/>
              <a:t>Retention Ratio = Proportion of earnings retained for investment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5096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D9F4B-859B-4D93-930A-C805F991F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Two-Stage Growth Dividend Discount Model </a:t>
            </a:r>
            <a:r>
              <a:rPr lang="en-US" sz="4400" dirty="0"/>
              <a:t>(DDM)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847AB-3BDC-4EED-B778-22933CCA171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12" y="1502466"/>
            <a:ext cx="8461058" cy="2008816"/>
          </a:xfrm>
        </p:spPr>
        <p:txBody>
          <a:bodyPr>
            <a:normAutofit/>
          </a:bodyPr>
          <a:lstStyle/>
          <a:p>
            <a:r>
              <a:rPr lang="en-US" sz="2000" dirty="0"/>
              <a:t>Not many firms do not grow at a constant rate forever</a:t>
            </a:r>
          </a:p>
          <a:p>
            <a:r>
              <a:rPr lang="en-US" sz="2000" dirty="0"/>
              <a:t>Some may grow at unsustainably high rates, but eventually growth slows to a long-run constant rate</a:t>
            </a:r>
          </a:p>
          <a:p>
            <a:r>
              <a:rPr lang="en-US" sz="2000" dirty="0"/>
              <a:t>Two-stage dividend discount model allows for these two stages of growth:</a:t>
            </a:r>
            <a:endParaRPr lang="en-IN" sz="2000" dirty="0"/>
          </a:p>
        </p:txBody>
      </p:sp>
      <p:pic>
        <p:nvPicPr>
          <p:cNvPr id="10" name="Content Placeholder 9" descr="V_CS = (D_0(1 + g_1)/(K_CS minus g_1))[1 minus ((1 + g_1)/(1 + K_CS))^n] + (((D_0(1 + g_1)^n(1 + g_2))/(K_CS minus g_2))/(1 + K_CS)^n)">
            <a:extLst>
              <a:ext uri="{FF2B5EF4-FFF2-40B4-BE49-F238E27FC236}">
                <a16:creationId xmlns:a16="http://schemas.microsoft.com/office/drawing/2014/main" id="{6A7D82D4-915A-4E13-85E4-316CDCB27E6A}"/>
              </a:ext>
            </a:extLst>
          </p:cNvPr>
          <p:cNvPicPr>
            <a:picLocks noGrp="1"/>
          </p:cNvPicPr>
          <p:nvPr>
            <p:ph sz="quarter" idx="23"/>
          </p:nvPr>
        </p:nvPicPr>
        <p:blipFill>
          <a:blip r:embed="rId2"/>
          <a:stretch>
            <a:fillRect/>
          </a:stretch>
        </p:blipFill>
        <p:spPr>
          <a:xfrm>
            <a:off x="1832739" y="3200400"/>
            <a:ext cx="5791200" cy="1371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176A297B-32E7-45FD-8557-3CE131CFB95F}"/>
                  </a:ext>
                </a:extLst>
              </p:cNvPr>
              <p:cNvSpPr>
                <a:spLocks noGrp="1"/>
              </p:cNvSpPr>
              <p:nvPr>
                <p:ph sz="quarter" idx="24"/>
              </p:nvPr>
            </p:nvSpPr>
            <p:spPr>
              <a:xfrm>
                <a:off x="557212" y="5029200"/>
                <a:ext cx="8342255" cy="1676400"/>
              </a:xfrm>
            </p:spPr>
            <p:txBody>
              <a:bodyPr>
                <a:noAutofit/>
              </a:bodyPr>
              <a:lstStyle/>
              <a:p>
                <a:pPr marL="218700" indent="-218700">
                  <a:buClr>
                    <a:srgbClr val="004A78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Note that the first term is simply the present value of the first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dividends growing at a rate of </a:t>
                </a:r>
                <a:r>
                  <a:rPr lang="en-US" sz="2000" i="1" dirty="0"/>
                  <a:t>g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 and the second term is the present value of all other dividends growing at a rate of </a:t>
                </a:r>
                <a:r>
                  <a:rPr lang="en-US" sz="2000" i="1" dirty="0"/>
                  <a:t>g</a:t>
                </a:r>
                <a:r>
                  <a:rPr lang="en-US" sz="2000" baseline="-25000" dirty="0"/>
                  <a:t>2</a:t>
                </a:r>
                <a:endParaRPr lang="en-IN" sz="2000" baseline="-250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176A297B-32E7-45FD-8557-3CE131CFB9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4"/>
              </p:nvPr>
            </p:nvSpPr>
            <p:spPr>
              <a:xfrm>
                <a:off x="557212" y="5029200"/>
                <a:ext cx="8342255" cy="1676400"/>
              </a:xfrm>
              <a:blipFill>
                <a:blip r:embed="rId3"/>
                <a:stretch>
                  <a:fillRect l="-657" t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657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B7B96-DE54-4723-8F01-05DB520C3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Three-Stage Dividend Discount Models </a:t>
            </a:r>
            <a:r>
              <a:rPr lang="en-US" sz="4400" dirty="0"/>
              <a:t>(DDM)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354C5-029F-42C1-A13A-1ECF86836A7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4831" y="1530745"/>
            <a:ext cx="8034338" cy="516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There are also models that allow for three stages of dividend growth:</a:t>
            </a:r>
            <a:endParaRPr lang="en-IN" sz="2000" dirty="0"/>
          </a:p>
        </p:txBody>
      </p:sp>
      <p:pic>
        <p:nvPicPr>
          <p:cNvPr id="14" name="Content Placeholder 13" descr="A Table has 3 Rows and 2 columns. The columns have the following headings from left to right. Model Name, Formula. The Row entries are as follows. &#10;Row 1. Model Name, Three-step Model. Formula, V_CS = (D_0(1 + g_1)/(K_CS minus g_1))[1 minus ((1 + g_1)/(1 + K_CS))^n] + (((D_0(1 + g_1)^n(1 + g_2))[1 minus ((1 + g_t)/(1 + K_CS))^T]/(K_CS minus g_t)) times (1 + K_CS)^n) + ((D_0(1 + g_1)^n (1 + g_2)^T(1 + g_2))/((K_CS minus g_2) times (1 + K_CS)^n + gamma)). &#10;Row 2. Model Name, Three-stage Model. Formula, V_CS = (D_0(1 + g_1)/(K_CS minus g_1))[1 minus ((1 + g_1)/(1 + K_CS))^n] + sum_(t=n+1)to (n+T)((D_t minus 1)(1+g_t)/(1 + K_CS)^t) + (D_n+T(1+g_2)/(K_cs minus g_2)(1 + K_cs)^n+T). &#10;Row 3. Model Name, The H-Model. Formula, V_cs = ((D_0)/(K_cs minus g_2)) [(1 + g_2) + (n + (T/2))(g_1 minus g_2)]. ">
            <a:extLst>
              <a:ext uri="{FF2B5EF4-FFF2-40B4-BE49-F238E27FC236}">
                <a16:creationId xmlns:a16="http://schemas.microsoft.com/office/drawing/2014/main" id="{E2EC6B79-D699-40B5-B7B3-053908AE53EF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2"/>
          <a:stretch>
            <a:fillRect/>
          </a:stretch>
        </p:blipFill>
        <p:spPr>
          <a:xfrm>
            <a:off x="963215" y="2209800"/>
            <a:ext cx="7217569" cy="3783405"/>
          </a:xfrm>
        </p:spPr>
      </p:pic>
    </p:spTree>
    <p:extLst>
      <p:ext uri="{BB962C8B-B14F-4D97-AF65-F5344CB8AC3E}">
        <p14:creationId xmlns:p14="http://schemas.microsoft.com/office/powerpoint/2010/main" val="3738430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B7B96-DE54-4723-8F01-05DB520C3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Multi-Stage Growth Models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B894C0-AE11-4F21-A276-210500435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12" y="2057400"/>
            <a:ext cx="8146176" cy="35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36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8C7D7-7AC7-4DAC-8560-04422085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201"/>
            <a:ext cx="7886700" cy="1371600"/>
          </a:xfrm>
        </p:spPr>
        <p:txBody>
          <a:bodyPr>
            <a:normAutofit/>
          </a:bodyPr>
          <a:lstStyle/>
          <a:p>
            <a:r>
              <a:rPr lang="en-US" dirty="0"/>
              <a:t>DDM Implications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7283-C048-4B2F-8D6B-2B440616746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12" y="1635173"/>
            <a:ext cx="8198644" cy="4308427"/>
          </a:xfrm>
        </p:spPr>
        <p:txBody>
          <a:bodyPr>
            <a:noAutofit/>
          </a:bodyPr>
          <a:lstStyle/>
          <a:p>
            <a:r>
              <a:rPr lang="en-US" sz="2800" dirty="0"/>
              <a:t>The constant-growth rate DDM implies that a stock’s value will be greater:</a:t>
            </a:r>
          </a:p>
          <a:p>
            <a:pPr lvl="1"/>
            <a:r>
              <a:rPr lang="en-US" sz="2650" dirty="0"/>
              <a:t>The larger its expected dividend per share.</a:t>
            </a:r>
          </a:p>
          <a:p>
            <a:pPr lvl="1"/>
            <a:r>
              <a:rPr lang="en-US" sz="2650" dirty="0"/>
              <a:t>The lower the market capitalization rate, k.</a:t>
            </a:r>
          </a:p>
          <a:p>
            <a:pPr lvl="1"/>
            <a:r>
              <a:rPr lang="en-US" sz="2650" dirty="0"/>
              <a:t>The higher the expected growth rate of dividends.</a:t>
            </a:r>
          </a:p>
          <a:p>
            <a:r>
              <a:rPr lang="en-US" sz="2800" dirty="0"/>
              <a:t>The stock price is expected to grow at the same rate as dividends.</a:t>
            </a:r>
          </a:p>
        </p:txBody>
      </p:sp>
    </p:spTree>
    <p:extLst>
      <p:ext uri="{BB962C8B-B14F-4D97-AF65-F5344CB8AC3E}">
        <p14:creationId xmlns:p14="http://schemas.microsoft.com/office/powerpoint/2010/main" val="1814442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593C3AF-0D9E-483D-9BF2-60225C707924}"/>
              </a:ext>
            </a:extLst>
          </p:cNvPr>
          <p:cNvSpPr txBox="1">
            <a:spLocks/>
          </p:cNvSpPr>
          <p:nvPr/>
        </p:nvSpPr>
        <p:spPr>
          <a:xfrm>
            <a:off x="610171" y="17526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1" hangingPunct="1">
              <a:buChar char="–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1" hangingPunct="1"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1" hangingPunct="1"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1" hangingPunct="1">
              <a:buChar char="»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kern="0" dirty="0">
                <a:solidFill>
                  <a:sysClr val="windowText" lastClr="000000"/>
                </a:solidFill>
              </a:rPr>
              <a:t>Basics of Valuation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kern="0" dirty="0">
              <a:solidFill>
                <a:sysClr val="windowText" lastClr="000000"/>
              </a:solidFill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kern="0" dirty="0">
                <a:solidFill>
                  <a:sysClr val="windowText" lastClr="000000"/>
                </a:solidFill>
              </a:rPr>
              <a:t>Absolute Valuation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kern="0" dirty="0">
              <a:solidFill>
                <a:sysClr val="windowText" lastClr="000000"/>
              </a:solidFill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kern="0" dirty="0">
                <a:solidFill>
                  <a:sysClr val="windowText" lastClr="000000"/>
                </a:solidFill>
              </a:rPr>
              <a:t>Relative Valuation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kern="0" dirty="0">
              <a:solidFill>
                <a:sysClr val="windowText" lastClr="000000"/>
              </a:solidFill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kern="0" dirty="0">
              <a:solidFill>
                <a:sysClr val="windowText" lastClr="00000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89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8C7D7-7AC7-4DAC-8560-04422085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201"/>
            <a:ext cx="7886700" cy="1371600"/>
          </a:xfrm>
        </p:spPr>
        <p:txBody>
          <a:bodyPr>
            <a:normAutofit/>
          </a:bodyPr>
          <a:lstStyle/>
          <a:p>
            <a:r>
              <a:rPr lang="en-US" dirty="0"/>
              <a:t>Observations on DDMs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7283-C048-4B2F-8D6B-2B440616746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12" y="1635173"/>
            <a:ext cx="8198644" cy="4308427"/>
          </a:xfrm>
        </p:spPr>
        <p:txBody>
          <a:bodyPr>
            <a:noAutofit/>
          </a:bodyPr>
          <a:lstStyle/>
          <a:p>
            <a:r>
              <a:rPr lang="en-US" sz="2800" dirty="0"/>
              <a:t>Simple to compute</a:t>
            </a:r>
          </a:p>
          <a:p>
            <a:r>
              <a:rPr lang="en-US" sz="2800" dirty="0"/>
              <a:t>Not usable for firms that do not pay dividends</a:t>
            </a:r>
          </a:p>
          <a:p>
            <a:r>
              <a:rPr lang="en-US" sz="2800" dirty="0"/>
              <a:t>Not usable when g &gt; k</a:t>
            </a:r>
          </a:p>
          <a:p>
            <a:r>
              <a:rPr lang="en-US" sz="2800" dirty="0"/>
              <a:t>Is sensitive to the choice of g and k</a:t>
            </a:r>
          </a:p>
          <a:p>
            <a:r>
              <a:rPr lang="en-US" sz="2800" dirty="0"/>
              <a:t>k and g may be difficult to estimate accurately.</a:t>
            </a:r>
          </a:p>
          <a:p>
            <a:r>
              <a:rPr lang="en-US" sz="2800" dirty="0"/>
              <a:t>Constant perpetual growth is often an unrealistic assumption.</a:t>
            </a:r>
          </a:p>
        </p:txBody>
      </p:sp>
    </p:spTree>
    <p:extLst>
      <p:ext uri="{BB962C8B-B14F-4D97-AF65-F5344CB8AC3E}">
        <p14:creationId xmlns:p14="http://schemas.microsoft.com/office/powerpoint/2010/main" val="3422069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8C7D7-7AC7-4DAC-8560-04422085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201"/>
            <a:ext cx="78867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Alternative Discounted Cash Flow Models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7283-C048-4B2F-8D6B-2B440616746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12" y="1635173"/>
            <a:ext cx="8198644" cy="1171193"/>
          </a:xfrm>
        </p:spPr>
        <p:txBody>
          <a:bodyPr>
            <a:noAutofit/>
          </a:bodyPr>
          <a:lstStyle/>
          <a:p>
            <a:r>
              <a:rPr lang="en-US" sz="2000" dirty="0"/>
              <a:t>The </a:t>
            </a:r>
            <a:r>
              <a:rPr lang="en-US" sz="2000" b="1" dirty="0"/>
              <a:t>Earnings Model </a:t>
            </a:r>
            <a:r>
              <a:rPr lang="en-US" sz="2000" dirty="0"/>
              <a:t>uses EPS as the cash flow and emphasizes future earnings and highlights the importance of ROE (</a:t>
            </a:r>
            <a:r>
              <a:rPr lang="en-US" sz="2000" i="1" dirty="0"/>
              <a:t>r</a:t>
            </a:r>
            <a:r>
              <a:rPr lang="en-US" sz="2000" dirty="0"/>
              <a:t>) relative to the required return (</a:t>
            </a:r>
            <a:r>
              <a:rPr lang="en-US" sz="2000" i="1" dirty="0"/>
              <a:t>K</a:t>
            </a:r>
            <a:r>
              <a:rPr lang="en-US" sz="2000" i="1" baseline="-25000" dirty="0"/>
              <a:t>CS</a:t>
            </a:r>
            <a:r>
              <a:rPr lang="en-US" sz="2000" dirty="0"/>
              <a:t>):</a:t>
            </a:r>
            <a:endParaRPr lang="en-IN" sz="2000" dirty="0"/>
          </a:p>
        </p:txBody>
      </p:sp>
      <p:pic>
        <p:nvPicPr>
          <p:cNvPr id="10" name="Content Placeholder 9" descr="V_CS = ((EPS_1)/K_CS_) + ((RE_1)((r/K_CS) minus 1)/(K_cs minus g))">
            <a:extLst>
              <a:ext uri="{FF2B5EF4-FFF2-40B4-BE49-F238E27FC236}">
                <a16:creationId xmlns:a16="http://schemas.microsoft.com/office/drawing/2014/main" id="{6A7D82D4-915A-4E13-85E4-316CDCB27E6A}"/>
              </a:ext>
            </a:extLst>
          </p:cNvPr>
          <p:cNvPicPr>
            <a:picLocks noGrp="1"/>
          </p:cNvPicPr>
          <p:nvPr>
            <p:ph sz="quarter" idx="23"/>
          </p:nvPr>
        </p:nvPicPr>
        <p:blipFill>
          <a:blip r:embed="rId2"/>
          <a:stretch>
            <a:fillRect/>
          </a:stretch>
        </p:blipFill>
        <p:spPr>
          <a:xfrm>
            <a:off x="3117120" y="2570034"/>
            <a:ext cx="2909759" cy="108285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49AEF79-57A8-45A5-8B93-96C23146EBB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93348" y="3667392"/>
            <a:ext cx="8487072" cy="1457982"/>
          </a:xfrm>
        </p:spPr>
        <p:txBody>
          <a:bodyPr>
            <a:normAutofit/>
          </a:bodyPr>
          <a:lstStyle/>
          <a:p>
            <a:pPr marL="218700" indent="-218700">
              <a:buClr>
                <a:srgbClr val="004A78"/>
              </a:buClr>
              <a:buFont typeface="Arial" panose="020B0604020202020204" pitchFamily="34" charset="0"/>
              <a:buChar char="•"/>
            </a:pPr>
            <a:r>
              <a:rPr lang="en-IN" sz="2000" dirty="0"/>
              <a:t>The </a:t>
            </a:r>
            <a:r>
              <a:rPr lang="en-IN" sz="2000" b="1" dirty="0"/>
              <a:t>Free Cash Flow Model </a:t>
            </a:r>
            <a:r>
              <a:rPr lang="en-IN" sz="2000" dirty="0"/>
              <a:t>discounts the expected future free cash flows to get the value of the firm, and then subtracts the value of debt and preferred equity to determine market value of equity:</a:t>
            </a:r>
          </a:p>
        </p:txBody>
      </p:sp>
      <p:pic>
        <p:nvPicPr>
          <p:cNvPr id="11" name="Content Placeholder 9" descr="V_F = ((FCF_1)/(WACC minus g)) + (V_nonoperating Assets).&#10;V_CS = (((V_F) minus (V_Debt) minus (V_Preferred))/(Number of Shares))">
            <a:extLst>
              <a:ext uri="{FF2B5EF4-FFF2-40B4-BE49-F238E27FC236}">
                <a16:creationId xmlns:a16="http://schemas.microsoft.com/office/drawing/2014/main" id="{74FE91F8-953F-4706-A6D5-62AC9420249A}"/>
              </a:ext>
            </a:extLst>
          </p:cNvPr>
          <p:cNvPicPr>
            <a:picLocks noGrp="1"/>
          </p:cNvPicPr>
          <p:nvPr>
            <p:ph sz="quarter" idx="22"/>
          </p:nvPr>
        </p:nvPicPr>
        <p:blipFill>
          <a:blip r:embed="rId3"/>
          <a:stretch>
            <a:fillRect/>
          </a:stretch>
        </p:blipFill>
        <p:spPr>
          <a:xfrm>
            <a:off x="2819400" y="4700792"/>
            <a:ext cx="4267200" cy="145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79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B7B96-DE54-4723-8F01-05DB520C3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Spreadsheet Alternative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354C5-029F-42C1-A13A-1ECF86836A7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4831" y="1530744"/>
            <a:ext cx="8034338" cy="4412855"/>
          </a:xfrm>
        </p:spPr>
        <p:txBody>
          <a:bodyPr>
            <a:noAutofit/>
          </a:bodyPr>
          <a:lstStyle/>
          <a:p>
            <a:r>
              <a:rPr lang="en-US" sz="2000" dirty="0"/>
              <a:t>A spreadsheet is an alternative to using (often complicated) formulae and allow far greater flexibility.</a:t>
            </a:r>
          </a:p>
          <a:p>
            <a:r>
              <a:rPr lang="en-US" sz="2000" dirty="0"/>
              <a:t>Spreadsheet valuation:</a:t>
            </a:r>
          </a:p>
          <a:p>
            <a:pPr lvl="1"/>
            <a:r>
              <a:rPr lang="en-US" sz="1850" dirty="0"/>
              <a:t>Model each year in a separate column with a terminal value (TV) as the final column.</a:t>
            </a:r>
          </a:p>
          <a:p>
            <a:pPr lvl="1"/>
            <a:r>
              <a:rPr lang="en-US" sz="1850" dirty="0"/>
              <a:t>Growth rates (as well as other factors) can be individually adjusted on a yearly basis</a:t>
            </a:r>
          </a:p>
          <a:p>
            <a:pPr lvl="1"/>
            <a:r>
              <a:rPr lang="en-US" sz="1850" dirty="0"/>
              <a:t>This approach can be adapted to any type of cash flow:</a:t>
            </a:r>
          </a:p>
          <a:p>
            <a:pPr lvl="2"/>
            <a:r>
              <a:rPr lang="en-US" sz="1700" dirty="0"/>
              <a:t>Dividends</a:t>
            </a:r>
          </a:p>
          <a:p>
            <a:pPr lvl="2"/>
            <a:r>
              <a:rPr lang="en-US" sz="1700" dirty="0"/>
              <a:t>Earnings</a:t>
            </a:r>
          </a:p>
          <a:p>
            <a:pPr lvl="2"/>
            <a:r>
              <a:rPr lang="en-US" sz="1700" dirty="0"/>
              <a:t>Free Cash Flow</a:t>
            </a:r>
            <a:endParaRPr lang="en-IN" sz="1700" dirty="0"/>
          </a:p>
        </p:txBody>
      </p:sp>
    </p:spTree>
    <p:extLst>
      <p:ext uri="{BB962C8B-B14F-4D97-AF65-F5344CB8AC3E}">
        <p14:creationId xmlns:p14="http://schemas.microsoft.com/office/powerpoint/2010/main" val="1444073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B7B96-DE54-4723-8F01-05DB520C3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Spreadsheet Alternative: Example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316BB4-1367-406C-AA59-E6AD48750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09" y="2057400"/>
            <a:ext cx="8593981" cy="319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43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03E44-6812-4AA2-A6C2-55C9D5A5B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Preferred Stock Valuation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6FBB5-9567-4413-85B1-ACE8165F29D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12" y="1500400"/>
            <a:ext cx="8034338" cy="4595600"/>
          </a:xfrm>
        </p:spPr>
        <p:txBody>
          <a:bodyPr>
            <a:noAutofit/>
          </a:bodyPr>
          <a:lstStyle/>
          <a:p>
            <a:r>
              <a:rPr lang="en-US" sz="2000" dirty="0"/>
              <a:t>Preferred stock is a form of hybrid security</a:t>
            </a:r>
          </a:p>
          <a:p>
            <a:pPr lvl="1"/>
            <a:r>
              <a:rPr lang="en-US" sz="2000" dirty="0"/>
              <a:t>Ownership claim (like stock)</a:t>
            </a:r>
          </a:p>
          <a:p>
            <a:pPr lvl="1"/>
            <a:r>
              <a:rPr lang="en-US" sz="2000" dirty="0"/>
              <a:t>No maturity date (usually) (like stock)</a:t>
            </a:r>
          </a:p>
          <a:p>
            <a:pPr lvl="1"/>
            <a:r>
              <a:rPr lang="en-US" sz="2000" dirty="0"/>
              <a:t>Does not trigger bankruptcy	(like stock)</a:t>
            </a:r>
          </a:p>
          <a:p>
            <a:pPr lvl="1"/>
            <a:r>
              <a:rPr lang="en-US" sz="2000" dirty="0"/>
              <a:t>No benefit from increases in earnings (like bonds)</a:t>
            </a:r>
          </a:p>
          <a:p>
            <a:pPr lvl="1"/>
            <a:r>
              <a:rPr lang="en-US" sz="2000" dirty="0"/>
              <a:t>Cannot (usually) vote in corporate elections (like bonds)</a:t>
            </a:r>
          </a:p>
          <a:p>
            <a:pPr lvl="1"/>
            <a:r>
              <a:rPr lang="en-US" sz="2000" dirty="0"/>
              <a:t>Generally, pays a fixed payment (like bonds)</a:t>
            </a:r>
          </a:p>
          <a:p>
            <a:r>
              <a:rPr lang="en-US" sz="2150" dirty="0"/>
              <a:t>Since preferred stock is expected to pay a constant dividend forever, value it as a perpetuity:</a:t>
            </a:r>
            <a:endParaRPr lang="en-IN" sz="2150" dirty="0"/>
          </a:p>
        </p:txBody>
      </p:sp>
      <p:pic>
        <p:nvPicPr>
          <p:cNvPr id="10" name="Content Placeholder 9" descr="(V_p) = (D/K_p)">
            <a:extLst>
              <a:ext uri="{FF2B5EF4-FFF2-40B4-BE49-F238E27FC236}">
                <a16:creationId xmlns:a16="http://schemas.microsoft.com/office/drawing/2014/main" id="{0D71CEA1-43D9-4EBC-8BE3-F15EF78FE03A}"/>
              </a:ext>
            </a:extLst>
          </p:cNvPr>
          <p:cNvPicPr>
            <a:picLocks noGrp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5029200" y="5105400"/>
            <a:ext cx="1219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61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606800"/>
            <a:ext cx="8153400" cy="1470025"/>
          </a:xfrm>
        </p:spPr>
        <p:txBody>
          <a:bodyPr>
            <a:normAutofit/>
          </a:bodyPr>
          <a:lstStyle/>
          <a:p>
            <a:r>
              <a:rPr lang="en-US" sz="4000" dirty="0"/>
              <a:t>3.</a:t>
            </a:r>
            <a:r>
              <a:rPr lang="en-US" kern="0" dirty="0">
                <a:solidFill>
                  <a:sysClr val="windowText" lastClr="000000"/>
                </a:solidFill>
              </a:rPr>
              <a:t> Relative Valuation</a:t>
            </a:r>
            <a:r>
              <a:rPr lang="en-US" sz="40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277489"/>
      </p:ext>
    </p:extLst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66316-30C8-4C61-8B3E-18594DE1D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Valuation by Multiples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5E36C-E1AE-4550-A057-EE9428196B2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12" y="1638301"/>
            <a:ext cx="8034338" cy="4305299"/>
          </a:xfrm>
        </p:spPr>
        <p:txBody>
          <a:bodyPr>
            <a:normAutofit/>
          </a:bodyPr>
          <a:lstStyle/>
          <a:p>
            <a:r>
              <a:rPr lang="en-US" sz="3200" dirty="0"/>
              <a:t>Compare valuation ratios of firm to industry averages.</a:t>
            </a:r>
          </a:p>
          <a:p>
            <a:endParaRPr lang="en-US" sz="3200" dirty="0"/>
          </a:p>
          <a:p>
            <a:r>
              <a:rPr lang="en-US" sz="3200" dirty="0"/>
              <a:t>Ratios like price/sales are  useful for valuing start-ups that have yet to generate positive earnings.</a:t>
            </a:r>
          </a:p>
        </p:txBody>
      </p:sp>
    </p:spTree>
    <p:extLst>
      <p:ext uri="{BB962C8B-B14F-4D97-AF65-F5344CB8AC3E}">
        <p14:creationId xmlns:p14="http://schemas.microsoft.com/office/powerpoint/2010/main" val="939241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66316-30C8-4C61-8B3E-18594DE1D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Valuation Multiples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5E36C-E1AE-4550-A057-EE9428196B2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12" y="1638301"/>
            <a:ext cx="8034338" cy="4305299"/>
          </a:xfrm>
        </p:spPr>
        <p:txBody>
          <a:bodyPr>
            <a:normAutofit/>
          </a:bodyPr>
          <a:lstStyle/>
          <a:p>
            <a:r>
              <a:rPr lang="en-US" sz="3600" dirty="0"/>
              <a:t>Equity Multiples</a:t>
            </a:r>
          </a:p>
          <a:p>
            <a:endParaRPr lang="en-US" sz="3600" dirty="0"/>
          </a:p>
          <a:p>
            <a:r>
              <a:rPr lang="en-US" sz="3600" dirty="0"/>
              <a:t>Enterprise Value (Firm) Multiples</a:t>
            </a:r>
          </a:p>
        </p:txBody>
      </p:sp>
    </p:spTree>
    <p:extLst>
      <p:ext uri="{BB962C8B-B14F-4D97-AF65-F5344CB8AC3E}">
        <p14:creationId xmlns:p14="http://schemas.microsoft.com/office/powerpoint/2010/main" val="241756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5B044-C0F2-4B8A-9BCA-EE1EA9B38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Value Models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4280B-73CF-4FCC-88EF-AB8F4CC4976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12" y="1325373"/>
            <a:ext cx="8198644" cy="2399769"/>
          </a:xfrm>
        </p:spPr>
        <p:txBody>
          <a:bodyPr>
            <a:noAutofit/>
          </a:bodyPr>
          <a:lstStyle/>
          <a:p>
            <a:r>
              <a:rPr lang="en-US" sz="2000" dirty="0"/>
              <a:t>Value a stock relative to other similar stocks using ratios such as P/E</a:t>
            </a:r>
          </a:p>
          <a:p>
            <a:r>
              <a:rPr lang="en-US" sz="2000" dirty="0"/>
              <a:t>These models have two major advantages:</a:t>
            </a:r>
          </a:p>
          <a:p>
            <a:pPr lvl="1"/>
            <a:r>
              <a:rPr lang="en-US" sz="2000" dirty="0"/>
              <a:t>They are easy to use</a:t>
            </a:r>
          </a:p>
          <a:p>
            <a:pPr lvl="1"/>
            <a:r>
              <a:rPr lang="en-US" sz="2000" dirty="0"/>
              <a:t>They can be used to value stocks for which the DCF models fail</a:t>
            </a:r>
          </a:p>
          <a:p>
            <a:r>
              <a:rPr lang="en-US" sz="2000" dirty="0"/>
              <a:t>The most common relative value model is based on the P/E ratio</a:t>
            </a:r>
            <a:endParaRPr lang="en-IN" sz="2000" dirty="0"/>
          </a:p>
        </p:txBody>
      </p:sp>
      <p:pic>
        <p:nvPicPr>
          <p:cNvPr id="10" name="Content Placeholder 9" descr="(P/E) = (Price per Share)/(Earnings per Share)">
            <a:extLst>
              <a:ext uri="{FF2B5EF4-FFF2-40B4-BE49-F238E27FC236}">
                <a16:creationId xmlns:a16="http://schemas.microsoft.com/office/drawing/2014/main" id="{59FF58E5-9CE6-48A5-B7F9-7338FB8E16DA}"/>
              </a:ext>
            </a:extLst>
          </p:cNvPr>
          <p:cNvPicPr>
            <a:picLocks noGrp="1"/>
          </p:cNvPicPr>
          <p:nvPr>
            <p:ph sz="quarter" idx="21"/>
          </p:nvPr>
        </p:nvPicPr>
        <p:blipFill>
          <a:blip r:embed="rId2"/>
          <a:stretch>
            <a:fillRect/>
          </a:stretch>
        </p:blipFill>
        <p:spPr>
          <a:xfrm>
            <a:off x="2998665" y="3503400"/>
            <a:ext cx="3071768" cy="83651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77143F6-151A-475D-BB06-764AE722679F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65389" y="4495800"/>
            <a:ext cx="8195180" cy="623425"/>
          </a:xfrm>
        </p:spPr>
        <p:txBody>
          <a:bodyPr>
            <a:noAutofit/>
          </a:bodyPr>
          <a:lstStyle/>
          <a:p>
            <a:pPr marL="218700" indent="-218700">
              <a:buClr>
                <a:srgbClr val="004A78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Identify a “justified” P/E ratio and multiply by EPS</a:t>
            </a:r>
            <a:endParaRPr lang="en-IN" sz="2000" dirty="0"/>
          </a:p>
        </p:txBody>
      </p:sp>
      <p:pic>
        <p:nvPicPr>
          <p:cNvPr id="11" name="Content Placeholder 9" descr="(V_CS) = (P/E) times (EPS_1)">
            <a:extLst>
              <a:ext uri="{FF2B5EF4-FFF2-40B4-BE49-F238E27FC236}">
                <a16:creationId xmlns:a16="http://schemas.microsoft.com/office/drawing/2014/main" id="{36864839-FB42-43F7-BFD2-AD101312AAB7}"/>
              </a:ext>
            </a:extLst>
          </p:cNvPr>
          <p:cNvPicPr>
            <a:picLocks noGrp="1"/>
          </p:cNvPicPr>
          <p:nvPr>
            <p:ph sz="quarter" idx="20"/>
          </p:nvPr>
        </p:nvPicPr>
        <p:blipFill>
          <a:blip r:embed="rId3"/>
          <a:stretch>
            <a:fillRect/>
          </a:stretch>
        </p:blipFill>
        <p:spPr>
          <a:xfrm>
            <a:off x="3467100" y="5045934"/>
            <a:ext cx="2209800" cy="73508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0088B8-0E74-468E-B395-A6908FD6BE6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57212" y="5791200"/>
            <a:ext cx="7954675" cy="380999"/>
          </a:xfrm>
        </p:spPr>
        <p:txBody>
          <a:bodyPr>
            <a:noAutofit/>
          </a:bodyPr>
          <a:lstStyle/>
          <a:p>
            <a:pPr marL="218700" indent="-218700">
              <a:buClr>
                <a:srgbClr val="004A78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If earnings negative, use the price to book or price to sales ratios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485952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66316-30C8-4C61-8B3E-18594DE1D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P/E Ratios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5E36C-E1AE-4550-A057-EE9428196B2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12" y="1638301"/>
            <a:ext cx="8034338" cy="4305299"/>
          </a:xfrm>
        </p:spPr>
        <p:txBody>
          <a:bodyPr>
            <a:normAutofit/>
          </a:bodyPr>
          <a:lstStyle/>
          <a:p>
            <a:r>
              <a:rPr lang="en-US" sz="3200" dirty="0"/>
              <a:t>Earnings yield</a:t>
            </a:r>
          </a:p>
          <a:p>
            <a:pPr lvl="1"/>
            <a:r>
              <a:rPr lang="en-US" sz="3050" dirty="0"/>
              <a:t>Inverse of the P/E ratio: earnings divided by price (E/P)</a:t>
            </a:r>
            <a:br>
              <a:rPr lang="en-US" sz="3050" dirty="0"/>
            </a:br>
            <a:endParaRPr lang="en-US" sz="3050" dirty="0"/>
          </a:p>
          <a:p>
            <a:r>
              <a:rPr lang="en-US" sz="3200" dirty="0"/>
              <a:t>High-P/E stocks are often referred to as </a:t>
            </a:r>
            <a:r>
              <a:rPr lang="en-US" sz="3200" b="1" dirty="0"/>
              <a:t>growth stocks</a:t>
            </a:r>
            <a:r>
              <a:rPr lang="en-US" sz="3200" dirty="0"/>
              <a:t>, while low-P/E stocks are often referred to as </a:t>
            </a:r>
            <a:r>
              <a:rPr lang="en-US" sz="3200" b="1" dirty="0"/>
              <a:t>value stocks</a:t>
            </a:r>
            <a:r>
              <a:rPr lang="en-US" sz="3200" dirty="0"/>
              <a:t>.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720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606800"/>
            <a:ext cx="8153400" cy="1470025"/>
          </a:xfrm>
        </p:spPr>
        <p:txBody>
          <a:bodyPr>
            <a:normAutofit/>
          </a:bodyPr>
          <a:lstStyle/>
          <a:p>
            <a:r>
              <a:rPr lang="en-US" sz="4000" dirty="0"/>
              <a:t>1.</a:t>
            </a:r>
            <a:r>
              <a:rPr lang="en-US" kern="0" dirty="0">
                <a:solidFill>
                  <a:sysClr val="windowText" lastClr="000000"/>
                </a:solidFill>
              </a:rPr>
              <a:t> Basics of Valuation</a:t>
            </a:r>
            <a:r>
              <a:rPr lang="en-US" sz="40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655154"/>
      </p:ext>
    </p:extLst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66316-30C8-4C61-8B3E-18594DE1D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Pitfalls</a:t>
            </a:r>
            <a:r>
              <a:rPr lang="de-DE" dirty="0"/>
              <a:t> in P/E Analysis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5E36C-E1AE-4550-A057-EE9428196B2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12" y="1638301"/>
            <a:ext cx="8034338" cy="4305299"/>
          </a:xfrm>
        </p:spPr>
        <p:txBody>
          <a:bodyPr>
            <a:normAutofit/>
          </a:bodyPr>
          <a:lstStyle/>
          <a:p>
            <a:r>
              <a:rPr lang="en-US" sz="3200" dirty="0"/>
              <a:t>Use of accounting earnings</a:t>
            </a:r>
          </a:p>
          <a:p>
            <a:pPr lvl="1"/>
            <a:r>
              <a:rPr lang="en-US" sz="3050" dirty="0"/>
              <a:t>Earnings Management</a:t>
            </a:r>
          </a:p>
          <a:p>
            <a:pPr lvl="1"/>
            <a:r>
              <a:rPr lang="en-US" sz="3050" dirty="0"/>
              <a:t>Choices on GAAP</a:t>
            </a:r>
          </a:p>
          <a:p>
            <a:r>
              <a:rPr lang="en-US" sz="3200" dirty="0"/>
              <a:t>Inflation</a:t>
            </a:r>
          </a:p>
          <a:p>
            <a:r>
              <a:rPr lang="en-US" sz="3200" dirty="0"/>
              <a:t>Reported earnings fluctuate around the business cycle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566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8.6.bmp">
            <a:extLst>
              <a:ext uri="{FF2B5EF4-FFF2-40B4-BE49-F238E27FC236}">
                <a16:creationId xmlns:a16="http://schemas.microsoft.com/office/drawing/2014/main" id="{FB2FFF8D-3241-4B7D-A0D0-78CCE6F20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1600200"/>
            <a:ext cx="5765800" cy="452596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766316-30C8-4C61-8B3E-18594DE1D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3700" dirty="0"/>
              <a:t>P/E </a:t>
            </a:r>
            <a:r>
              <a:rPr lang="de-DE" sz="3700" dirty="0" err="1"/>
              <a:t>Ratios</a:t>
            </a:r>
            <a:r>
              <a:rPr lang="de-DE" sz="3700" dirty="0"/>
              <a:t> for Different Industries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2395831992"/>
      </p:ext>
    </p:extLst>
  </p:cSld>
  <p:clrMapOvr>
    <a:masterClrMapping/>
  </p:clrMapOvr>
  <p:transition spd="med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66316-30C8-4C61-8B3E-18594DE1D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Multiples: P/CF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5E36C-E1AE-4550-A057-EE9428196B2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12" y="1638301"/>
            <a:ext cx="8034338" cy="4305299"/>
          </a:xfrm>
        </p:spPr>
        <p:txBody>
          <a:bodyPr>
            <a:normAutofit/>
          </a:bodyPr>
          <a:lstStyle/>
          <a:p>
            <a:r>
              <a:rPr lang="en-US" sz="3200" dirty="0"/>
              <a:t>P/CF or P/EBITDA</a:t>
            </a:r>
          </a:p>
          <a:p>
            <a:pPr lvl="1"/>
            <a:r>
              <a:rPr lang="en-US" sz="3050" dirty="0"/>
              <a:t>Cash flow is usually taken to be net income plus depreciation</a:t>
            </a:r>
          </a:p>
          <a:p>
            <a:pPr lvl="1"/>
            <a:r>
              <a:rPr lang="en-US" sz="3050" dirty="0"/>
              <a:t>Cash flow can be more informative than net income</a:t>
            </a:r>
          </a:p>
          <a:p>
            <a:pPr lvl="1"/>
            <a:r>
              <a:rPr lang="en-US" sz="3050" dirty="0"/>
              <a:t>Earnings and cash flows that are far from each other may be a signal </a:t>
            </a:r>
            <a:r>
              <a:rPr lang="en-US" sz="3000" dirty="0"/>
              <a:t>of poor quality earnings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433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66316-30C8-4C61-8B3E-18594DE1D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Multiples: P/S, P/B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5E36C-E1AE-4550-A057-EE9428196B2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12" y="1638301"/>
            <a:ext cx="8034338" cy="4305299"/>
          </a:xfrm>
        </p:spPr>
        <p:txBody>
          <a:bodyPr>
            <a:normAutofit/>
          </a:bodyPr>
          <a:lstStyle/>
          <a:p>
            <a:r>
              <a:rPr lang="en-US" sz="3200" dirty="0"/>
              <a:t>P/Sales</a:t>
            </a:r>
          </a:p>
          <a:p>
            <a:pPr lvl="1"/>
            <a:r>
              <a:rPr lang="en-US" sz="3050" dirty="0"/>
              <a:t>A high P/S ratio suggests high sales growth, while a low P/S ratio suggests sluggish sales growth.</a:t>
            </a:r>
          </a:p>
          <a:p>
            <a:r>
              <a:rPr lang="en-US" sz="3200" dirty="0"/>
              <a:t>P/Book (Market Value/Book Value)</a:t>
            </a:r>
          </a:p>
          <a:p>
            <a:pPr lvl="1"/>
            <a:r>
              <a:rPr lang="en-US" sz="3050" dirty="0"/>
              <a:t>A ratio bigger than 1.0 indicates that the firm is creating value for its stockholders.</a:t>
            </a:r>
          </a:p>
          <a:p>
            <a:pPr lvl="1"/>
            <a:endParaRPr lang="en-US" sz="305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743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66316-30C8-4C61-8B3E-18594DE1D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Multiples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5E36C-E1AE-4550-A057-EE9428196B2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12" y="1638301"/>
            <a:ext cx="8034338" cy="4305299"/>
          </a:xfrm>
        </p:spPr>
        <p:txBody>
          <a:bodyPr>
            <a:normAutofit/>
          </a:bodyPr>
          <a:lstStyle/>
          <a:p>
            <a:pPr lvl="1"/>
            <a:endParaRPr lang="en-US" sz="3050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43DC38-EF47-452A-BCFA-471BD997571B}"/>
              </a:ext>
            </a:extLst>
          </p:cNvPr>
          <p:cNvSpPr txBox="1">
            <a:spLocks/>
          </p:cNvSpPr>
          <p:nvPr/>
        </p:nvSpPr>
        <p:spPr>
          <a:xfrm>
            <a:off x="670315" y="1628089"/>
            <a:ext cx="8034338" cy="4305299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218700" indent="-218700" eaLnBrk="1" hangingPunct="1">
              <a:spcBef>
                <a:spcPts val="750"/>
              </a:spcBef>
              <a:buClr>
                <a:srgbClr val="004A78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7100" indent="-240300" eaLnBrk="1" hangingPunct="1">
              <a:spcBef>
                <a:spcPts val="750"/>
              </a:spcBef>
              <a:buClr>
                <a:srgbClr val="C00000"/>
              </a:buClr>
              <a:buChar char="–"/>
              <a:defRPr sz="16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1" hangingPunct="1">
              <a:spcBef>
                <a:spcPts val="750"/>
              </a:spcBef>
              <a:buClr>
                <a:srgbClr val="000000"/>
              </a:buClr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1" hangingPunct="1">
              <a:spcBef>
                <a:spcPts val="750"/>
              </a:spcBef>
              <a:buClr>
                <a:srgbClr val="000000"/>
              </a:buClr>
              <a:buChar char="–"/>
              <a:defRPr lang="en-US" sz="1350" kern="1200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eaLnBrk="1" hangingPunct="1">
              <a:spcBef>
                <a:spcPts val="750"/>
              </a:spcBef>
              <a:buChar char="»"/>
              <a:defRPr lang="en-US" sz="1350" kern="1200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fontAlgn="auto">
              <a:spcAft>
                <a:spcPts val="0"/>
              </a:spcAft>
            </a:pPr>
            <a:r>
              <a:rPr lang="en-US" sz="3200" kern="0" dirty="0">
                <a:solidFill>
                  <a:sysClr val="windowText" lastClr="000000"/>
                </a:solidFill>
              </a:rPr>
              <a:t>Dividend Yield</a:t>
            </a:r>
          </a:p>
          <a:p>
            <a:pPr fontAlgn="auto">
              <a:spcAft>
                <a:spcPts val="0"/>
              </a:spcAft>
            </a:pPr>
            <a:r>
              <a:rPr lang="en-US" sz="3050" kern="0" dirty="0"/>
              <a:t>EV/Sales</a:t>
            </a:r>
          </a:p>
          <a:p>
            <a:pPr fontAlgn="auto">
              <a:spcAft>
                <a:spcPts val="0"/>
              </a:spcAft>
            </a:pPr>
            <a:r>
              <a:rPr lang="en-US" sz="3050" kern="0" dirty="0"/>
              <a:t>EV/EBITDA</a:t>
            </a:r>
          </a:p>
          <a:p>
            <a:pPr fontAlgn="auto">
              <a:spcAft>
                <a:spcPts val="0"/>
              </a:spcAft>
            </a:pPr>
            <a:r>
              <a:rPr lang="en-US" sz="3050" kern="0" dirty="0"/>
              <a:t>EV/Invested Capital</a:t>
            </a:r>
          </a:p>
          <a:p>
            <a:pPr fontAlgn="auto">
              <a:spcAft>
                <a:spcPts val="0"/>
              </a:spcAft>
            </a:pPr>
            <a:endParaRPr lang="en-US" kern="0" dirty="0">
              <a:solidFill>
                <a:sysClr val="windowText" lastClr="000000"/>
              </a:solidFill>
            </a:endParaRPr>
          </a:p>
          <a:p>
            <a:pPr marL="924300" lvl="2" indent="0" fontAlgn="auto">
              <a:spcAft>
                <a:spcPts val="0"/>
              </a:spcAft>
              <a:buNone/>
            </a:pPr>
            <a:r>
              <a:rPr lang="en-US" sz="2400" kern="0" dirty="0">
                <a:solidFill>
                  <a:sysClr val="windowText" lastClr="000000"/>
                </a:solidFill>
              </a:rPr>
              <a:t>NOTE: EV = Enterprise (Firm) Value</a:t>
            </a:r>
          </a:p>
        </p:txBody>
      </p:sp>
    </p:spTree>
    <p:extLst>
      <p:ext uri="{BB962C8B-B14F-4D97-AF65-F5344CB8AC3E}">
        <p14:creationId xmlns:p14="http://schemas.microsoft.com/office/powerpoint/2010/main" val="4902255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9973E044-5B7C-4432-BCC9-608F29EA9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87" y="1600200"/>
            <a:ext cx="7703768" cy="452596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766316-30C8-4C61-8B3E-18594DE1D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Market Valuation Statistics </a:t>
            </a:r>
          </a:p>
        </p:txBody>
      </p:sp>
    </p:spTree>
    <p:extLst>
      <p:ext uri="{BB962C8B-B14F-4D97-AF65-F5344CB8AC3E}">
        <p14:creationId xmlns:p14="http://schemas.microsoft.com/office/powerpoint/2010/main" val="3903391509"/>
      </p:ext>
    </p:extLst>
  </p:cSld>
  <p:clrMapOvr>
    <a:masterClrMapping/>
  </p:clrMapOvr>
  <p:transition spd="med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66316-30C8-4C61-8B3E-18594DE1D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5E36C-E1AE-4550-A057-EE9428196B2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12" y="1638301"/>
            <a:ext cx="8034338" cy="430529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Based on comparable firms, estimate the appropriate P/E.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Multiply by firm’s expected earnings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Use as estimate of the stock price</a:t>
            </a:r>
          </a:p>
        </p:txBody>
      </p:sp>
    </p:spTree>
    <p:extLst>
      <p:ext uri="{BB962C8B-B14F-4D97-AF65-F5344CB8AC3E}">
        <p14:creationId xmlns:p14="http://schemas.microsoft.com/office/powerpoint/2010/main" val="3083850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66316-30C8-4C61-8B3E-18594DE1D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 with Relative 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5E36C-E1AE-4550-A057-EE9428196B2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12" y="1638301"/>
            <a:ext cx="8034338" cy="4305299"/>
          </a:xfrm>
        </p:spPr>
        <p:txBody>
          <a:bodyPr>
            <a:normAutofit/>
          </a:bodyPr>
          <a:lstStyle/>
          <a:p>
            <a:r>
              <a:rPr lang="en-US" sz="2800" dirty="0"/>
              <a:t>Values from these models may differ</a:t>
            </a:r>
          </a:p>
          <a:p>
            <a:r>
              <a:rPr lang="en-US" sz="2800" dirty="0"/>
              <a:t>Present (not future) focused</a:t>
            </a:r>
          </a:p>
          <a:p>
            <a:r>
              <a:rPr lang="en-US" sz="2800" dirty="0"/>
              <a:t>Analysts are always forced to make simplifying assumptions</a:t>
            </a:r>
          </a:p>
        </p:txBody>
      </p:sp>
    </p:spTree>
    <p:extLst>
      <p:ext uri="{BB962C8B-B14F-4D97-AF65-F5344CB8AC3E}">
        <p14:creationId xmlns:p14="http://schemas.microsoft.com/office/powerpoint/2010/main" val="2028495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9AFFA-6B53-4551-B0A0-112914AFA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Value?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58CA1-3FF8-4CDB-B230-A72246CC44A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61949" y="1502465"/>
            <a:ext cx="8324279" cy="4745935"/>
          </a:xfrm>
        </p:spPr>
        <p:txBody>
          <a:bodyPr>
            <a:normAutofit/>
          </a:bodyPr>
          <a:lstStyle/>
          <a:p>
            <a:r>
              <a:rPr lang="en-US" sz="2000" dirty="0"/>
              <a:t>“Value” has many different meanings</a:t>
            </a:r>
          </a:p>
          <a:p>
            <a:pPr lvl="1"/>
            <a:r>
              <a:rPr lang="en-US" sz="2000" dirty="0"/>
              <a:t>Most generally, value is the amount that a </a:t>
            </a:r>
            <a:r>
              <a:rPr lang="en-US" sz="2000" i="1" dirty="0"/>
              <a:t>willing and able buyer</a:t>
            </a:r>
            <a:r>
              <a:rPr lang="en-US" sz="2000" dirty="0"/>
              <a:t> agrees to pay for an asset to a </a:t>
            </a:r>
            <a:r>
              <a:rPr lang="en-US" sz="2000" i="1" dirty="0"/>
              <a:t>willing and able seller</a:t>
            </a:r>
          </a:p>
          <a:p>
            <a:r>
              <a:rPr lang="en-US" sz="2000" dirty="0"/>
              <a:t>There are several important types of value:</a:t>
            </a:r>
          </a:p>
          <a:p>
            <a:pPr lvl="1"/>
            <a:r>
              <a:rPr lang="en-US" sz="2000" b="1" dirty="0"/>
              <a:t>Book value:</a:t>
            </a:r>
            <a:r>
              <a:rPr lang="en-US" sz="2000" dirty="0"/>
              <a:t> Original purchase price less accumulated depreciation</a:t>
            </a:r>
          </a:p>
          <a:p>
            <a:pPr lvl="1"/>
            <a:r>
              <a:rPr lang="en-US" sz="2000" b="1" dirty="0"/>
              <a:t>Intrinsic value: </a:t>
            </a:r>
            <a:r>
              <a:rPr lang="en-US" sz="2000" dirty="0"/>
              <a:t>‘True’ (in some sense) value of an asset as determined by calculating the present value of expected future cash flows at required rate of return</a:t>
            </a:r>
          </a:p>
          <a:p>
            <a:pPr lvl="1"/>
            <a:r>
              <a:rPr lang="en-US" sz="2000" b="1" dirty="0"/>
              <a:t>Market value </a:t>
            </a:r>
            <a:r>
              <a:rPr lang="en-US" sz="2000" dirty="0"/>
              <a:t>is the price of an asset as determined in a competitive marketplace</a:t>
            </a:r>
          </a:p>
          <a:p>
            <a:pPr lvl="1"/>
            <a:r>
              <a:rPr lang="en-US" sz="2000" b="1" dirty="0"/>
              <a:t>Liquidation value </a:t>
            </a:r>
            <a:r>
              <a:rPr lang="en-US" sz="2000" dirty="0"/>
              <a:t>is the value if an asset needs to be sold immediately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475807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9AFFA-6B53-4551-B0A0-112914AFA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Valuation Methodology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58CA1-3FF8-4CDB-B230-A72246CC44A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61949" y="1502465"/>
            <a:ext cx="8324279" cy="4745935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Absolute/Discounted cashflow (DCF) valuation</a:t>
            </a:r>
            <a:r>
              <a:rPr lang="en-US" sz="2800" dirty="0"/>
              <a:t>, relates the value of an asset to the present value of expected future cashflows on that asset. </a:t>
            </a:r>
          </a:p>
          <a:p>
            <a:r>
              <a:rPr lang="en-US" sz="2800" b="1" dirty="0"/>
              <a:t>Relative valuation</a:t>
            </a:r>
            <a:r>
              <a:rPr lang="en-US" sz="2800" dirty="0"/>
              <a:t>, estimates the value of an asset by looking at the pricing of 'comparable' assets relative to a common variable like earnings, cashflows, book value or sales. </a:t>
            </a:r>
          </a:p>
          <a:p>
            <a:r>
              <a:rPr lang="en-US" sz="2800" b="1" dirty="0"/>
              <a:t>Contingent claim valuation</a:t>
            </a:r>
            <a:r>
              <a:rPr lang="en-US" sz="2800" dirty="0"/>
              <a:t>, uses option pricing models to measure the value of assets that share option characteristics. </a:t>
            </a:r>
          </a:p>
        </p:txBody>
      </p:sp>
    </p:spTree>
    <p:extLst>
      <p:ext uri="{BB962C8B-B14F-4D97-AF65-F5344CB8AC3E}">
        <p14:creationId xmlns:p14="http://schemas.microsoft.com/office/powerpoint/2010/main" val="1719726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9AFFA-6B53-4551-B0A0-112914AFA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Valuation Issues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58CA1-3FF8-4CDB-B230-A72246CC44A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61949" y="1502465"/>
            <a:ext cx="8324279" cy="4745935"/>
          </a:xfrm>
        </p:spPr>
        <p:txBody>
          <a:bodyPr>
            <a:normAutofit/>
          </a:bodyPr>
          <a:lstStyle/>
          <a:p>
            <a:r>
              <a:rPr lang="en-US" sz="2800" dirty="0"/>
              <a:t>Has negative earnings and low revenues in its current financial statements</a:t>
            </a:r>
          </a:p>
          <a:p>
            <a:r>
              <a:rPr lang="en-US" sz="2800" dirty="0"/>
              <a:t>No history</a:t>
            </a:r>
          </a:p>
          <a:p>
            <a:pPr lvl="1"/>
            <a:r>
              <a:rPr lang="en-US" sz="2650" dirty="0"/>
              <a:t>Non-public</a:t>
            </a:r>
          </a:p>
          <a:p>
            <a:pPr lvl="1"/>
            <a:r>
              <a:rPr lang="en-US" sz="2650" dirty="0"/>
              <a:t>IPOs</a:t>
            </a:r>
          </a:p>
          <a:p>
            <a:r>
              <a:rPr lang="en-US" sz="2800" dirty="0"/>
              <a:t>No </a:t>
            </a:r>
            <a:r>
              <a:rPr lang="en-US" sz="2800" dirty="0" err="1"/>
              <a:t>comparables</a:t>
            </a:r>
            <a:r>
              <a:rPr lang="en-US" sz="2800" dirty="0"/>
              <a:t> ( or even if they exist, they are all at the same stage of the life cycle as the firm being valued)</a:t>
            </a:r>
          </a:p>
        </p:txBody>
      </p:sp>
    </p:spTree>
    <p:extLst>
      <p:ext uri="{BB962C8B-B14F-4D97-AF65-F5344CB8AC3E}">
        <p14:creationId xmlns:p14="http://schemas.microsoft.com/office/powerpoint/2010/main" val="3859121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9AFFA-6B53-4551-B0A0-112914AFA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Analysis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58CA1-3FF8-4CDB-B230-A72246CC44A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61949" y="1502465"/>
            <a:ext cx="8324279" cy="4745935"/>
          </a:xfrm>
        </p:spPr>
        <p:txBody>
          <a:bodyPr>
            <a:normAutofit/>
          </a:bodyPr>
          <a:lstStyle/>
          <a:p>
            <a:r>
              <a:rPr lang="en-US" sz="3200" dirty="0"/>
              <a:t>Fundamental analysis models a company’s value by assessing its current and future profitability.</a:t>
            </a:r>
          </a:p>
          <a:p>
            <a:endParaRPr lang="en-US" sz="3200" dirty="0"/>
          </a:p>
          <a:p>
            <a:r>
              <a:rPr lang="en-US" sz="3200" dirty="0"/>
              <a:t>The purpose of fundamental analysis is to identify mispriced stocks relative to some measure of “true” value derived from financial data. </a:t>
            </a:r>
          </a:p>
        </p:txBody>
      </p:sp>
    </p:spTree>
    <p:extLst>
      <p:ext uri="{BB962C8B-B14F-4D97-AF65-F5344CB8AC3E}">
        <p14:creationId xmlns:p14="http://schemas.microsoft.com/office/powerpoint/2010/main" val="1123192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606800"/>
            <a:ext cx="8153400" cy="1470025"/>
          </a:xfrm>
        </p:spPr>
        <p:txBody>
          <a:bodyPr>
            <a:normAutofit/>
          </a:bodyPr>
          <a:lstStyle/>
          <a:p>
            <a:r>
              <a:rPr lang="en-US" sz="4000" dirty="0"/>
              <a:t>2.</a:t>
            </a:r>
            <a:r>
              <a:rPr lang="en-US" kern="0" dirty="0">
                <a:solidFill>
                  <a:sysClr val="windowText" lastClr="000000"/>
                </a:solidFill>
              </a:rPr>
              <a:t> Absolute Valuation</a:t>
            </a:r>
            <a:r>
              <a:rPr lang="en-US" sz="40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283330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36844-1A03-42C3-A358-F1A68C4E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Absolute/Discounted Cashflow (DCF) Valuation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1B4B5-5790-462C-8B95-D7B42C3AECA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12" y="1502464"/>
            <a:ext cx="8320781" cy="4593535"/>
          </a:xfrm>
        </p:spPr>
        <p:txBody>
          <a:bodyPr>
            <a:normAutofit/>
          </a:bodyPr>
          <a:lstStyle/>
          <a:p>
            <a:r>
              <a:rPr lang="en-US" sz="2000" dirty="0"/>
              <a:t>Value of an asset is the present value of the expected cash flows on the asset.</a:t>
            </a:r>
          </a:p>
          <a:p>
            <a:r>
              <a:rPr lang="en-US" sz="2000" dirty="0"/>
              <a:t>Philosophical Basis: Every asset has an intrinsic value that can be estimated, based upon its characteristics in terms of cash flows, growth and risk.</a:t>
            </a:r>
          </a:p>
          <a:p>
            <a:r>
              <a:rPr lang="en-US" sz="2000" dirty="0"/>
              <a:t>Information Needed: To use discounted cash flow valuation, you need</a:t>
            </a:r>
          </a:p>
          <a:p>
            <a:pPr lvl="1"/>
            <a:r>
              <a:rPr lang="en-US" sz="1850" dirty="0"/>
              <a:t>to estimate the life of the asset</a:t>
            </a:r>
          </a:p>
          <a:p>
            <a:pPr lvl="1"/>
            <a:r>
              <a:rPr lang="en-US" sz="1850" dirty="0"/>
              <a:t>to estimate the cash flows during the life of the asset</a:t>
            </a:r>
          </a:p>
          <a:p>
            <a:pPr lvl="1"/>
            <a:r>
              <a:rPr lang="en-US" sz="1850" dirty="0"/>
              <a:t>to estimate the discount rate to apply to these cash flows to get present value</a:t>
            </a:r>
          </a:p>
          <a:p>
            <a:r>
              <a:rPr lang="en-US" sz="2000" dirty="0"/>
              <a:t>Market Inefficiency: Markets are assumed to make mistakes in pricing assets across time, and are assumed to correct themselves over time, as new information comes out about assets.</a:t>
            </a:r>
          </a:p>
        </p:txBody>
      </p:sp>
    </p:spTree>
    <p:extLst>
      <p:ext uri="{BB962C8B-B14F-4D97-AF65-F5344CB8AC3E}">
        <p14:creationId xmlns:p14="http://schemas.microsoft.com/office/powerpoint/2010/main" val="24505675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ontemporary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4118</TotalTime>
  <Words>1777</Words>
  <Application>Microsoft Office PowerPoint</Application>
  <PresentationFormat>On-screen Show (4:3)</PresentationFormat>
  <Paragraphs>190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Cambria Math</vt:lpstr>
      <vt:lpstr>Century Gothic</vt:lpstr>
      <vt:lpstr>Helvetica</vt:lpstr>
      <vt:lpstr>LucidaGrande</vt:lpstr>
      <vt:lpstr>Contemporary blue</vt:lpstr>
      <vt:lpstr>FIN 470: Financial Analysis in Excel</vt:lpstr>
      <vt:lpstr>Overview</vt:lpstr>
      <vt:lpstr>1. Basics of Valuation </vt:lpstr>
      <vt:lpstr>What Is Value?</vt:lpstr>
      <vt:lpstr>Valuation Methodology</vt:lpstr>
      <vt:lpstr>Valuation Issues</vt:lpstr>
      <vt:lpstr>Fundamental Analysis</vt:lpstr>
      <vt:lpstr>2. Absolute Valuation </vt:lpstr>
      <vt:lpstr>Absolute/Discounted Cashflow (DCF) Valuation</vt:lpstr>
      <vt:lpstr>Fundamentals of Valuation</vt:lpstr>
      <vt:lpstr>Required Rate of Return</vt:lpstr>
      <vt:lpstr>Valuing Common Stocks</vt:lpstr>
      <vt:lpstr>DCF: Pros and Cons</vt:lpstr>
      <vt:lpstr>The Constant-Growth Dividend Discount Model (DDM)</vt:lpstr>
      <vt:lpstr>Sustainable Growth Rate</vt:lpstr>
      <vt:lpstr>Two-Stage Growth Dividend Discount Model (DDM)</vt:lpstr>
      <vt:lpstr>Three-Stage Dividend Discount Models (DDM)</vt:lpstr>
      <vt:lpstr>Multi-Stage Growth Models</vt:lpstr>
      <vt:lpstr>DDM Implications</vt:lpstr>
      <vt:lpstr>Observations on DDMs</vt:lpstr>
      <vt:lpstr>Alternative Discounted Cash Flow Models</vt:lpstr>
      <vt:lpstr>Spreadsheet Alternative</vt:lpstr>
      <vt:lpstr>Spreadsheet Alternative: Example</vt:lpstr>
      <vt:lpstr>Preferred Stock Valuation</vt:lpstr>
      <vt:lpstr>3. Relative Valuation </vt:lpstr>
      <vt:lpstr>Valuation by Multiples</vt:lpstr>
      <vt:lpstr>Types of Valuation Multiples</vt:lpstr>
      <vt:lpstr>Relative Value Models</vt:lpstr>
      <vt:lpstr>P/E Ratios</vt:lpstr>
      <vt:lpstr>Pitfalls in P/E Analysis</vt:lpstr>
      <vt:lpstr>P/E Ratios for Different Industries</vt:lpstr>
      <vt:lpstr>Other Multiples: P/CF</vt:lpstr>
      <vt:lpstr>Other Multiples: P/S, P/B</vt:lpstr>
      <vt:lpstr>Other Multiples</vt:lpstr>
      <vt:lpstr>Market Valuation Statistics </vt:lpstr>
      <vt:lpstr>Methodology</vt:lpstr>
      <vt:lpstr>Problems with Relative 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</dc:creator>
  <cp:lastModifiedBy>Schrenk, Lawrence</cp:lastModifiedBy>
  <cp:revision>485</cp:revision>
  <dcterms:created xsi:type="dcterms:W3CDTF">2004-10-03T21:09:17Z</dcterms:created>
  <dcterms:modified xsi:type="dcterms:W3CDTF">2022-09-24T18:17:45Z</dcterms:modified>
</cp:coreProperties>
</file>