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22"/>
  </p:notesMasterIdLst>
  <p:handoutMasterIdLst>
    <p:handoutMasterId r:id="rId23"/>
  </p:handoutMasterIdLst>
  <p:sldIdLst>
    <p:sldId id="397" r:id="rId2"/>
    <p:sldId id="383" r:id="rId3"/>
    <p:sldId id="384" r:id="rId4"/>
    <p:sldId id="266" r:id="rId5"/>
    <p:sldId id="267" r:id="rId6"/>
    <p:sldId id="268" r:id="rId7"/>
    <p:sldId id="398" r:id="rId8"/>
    <p:sldId id="269" r:id="rId9"/>
    <p:sldId id="270" r:id="rId10"/>
    <p:sldId id="399" r:id="rId11"/>
    <p:sldId id="271" r:id="rId12"/>
    <p:sldId id="272" r:id="rId13"/>
    <p:sldId id="273" r:id="rId14"/>
    <p:sldId id="401" r:id="rId15"/>
    <p:sldId id="274" r:id="rId16"/>
    <p:sldId id="404" r:id="rId17"/>
    <p:sldId id="276" r:id="rId18"/>
    <p:sldId id="405" r:id="rId19"/>
    <p:sldId id="402" r:id="rId20"/>
    <p:sldId id="278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AC5"/>
    <a:srgbClr val="C00000"/>
    <a:srgbClr val="B3C3D3"/>
    <a:srgbClr val="002B5C"/>
    <a:srgbClr val="ADC6D7"/>
    <a:srgbClr val="00BEB9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81" d="100"/>
          <a:sy n="81" d="100"/>
        </p:scale>
        <p:origin x="15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2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2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2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0"/>
            <a:ext cx="8034338" cy="4394200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A786F-FA76-47B4-8448-7AE0EC469E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21129" y="5810250"/>
            <a:ext cx="1634728" cy="222250"/>
          </a:xfrm>
        </p:spPr>
        <p:txBody>
          <a:bodyPr/>
          <a:lstStyle/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307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1"/>
            <a:ext cx="8034338" cy="2185555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A786F-FA76-47B4-8448-7AE0EC469E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21129" y="4424926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A38F7608-5024-4F02-9B8D-830DD65148E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406629" y="4443398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60DDF79D-91B8-4D53-87C6-92214CE2D3D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654020" y="4429545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698FE42-6AC3-4202-98E3-A033B866FF86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953375" y="4424928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AAE5B4-DC4E-4220-8401-0D772862736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57213" y="4434164"/>
            <a:ext cx="1333699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90AC7FFF-E935-4677-95EB-E8C01074BC4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60676" y="4429548"/>
            <a:ext cx="1333699" cy="1607575"/>
          </a:xfrm>
        </p:spPr>
        <p:txBody>
          <a:bodyPr/>
          <a:lstStyle/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378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20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5:40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094577"/>
            <a:ext cx="8458200" cy="1306223"/>
          </a:xfrm>
        </p:spPr>
        <p:txBody>
          <a:bodyPr>
            <a:normAutofit/>
          </a:bodyPr>
          <a:lstStyle/>
          <a:p>
            <a:r>
              <a:rPr lang="en-US" dirty="0"/>
              <a:t>Topic 6.2: Time Value of Money, Excel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AF384D-B2D0-451A-8C45-B2E92CAB05C8}"/>
              </a:ext>
            </a:extLst>
          </p:cNvPr>
          <p:cNvSpPr txBox="1">
            <a:spLocks/>
          </p:cNvSpPr>
          <p:nvPr/>
        </p:nvSpPr>
        <p:spPr>
          <a:xfrm>
            <a:off x="76200" y="5986490"/>
            <a:ext cx="8839200" cy="84902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Century Gothic" pitchFamily="34" charset="0"/>
                <a:cs typeface="Arial" panose="020B0604020202020204" pitchFamily="34" charset="0"/>
              </a:defRPr>
            </a:lvl1pPr>
            <a:lvl2pPr marL="457200" indent="0" algn="ctr" eaLnBrk="1" hangingPunct="1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eaLnBrk="1" hangingPunct="1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eaLnBrk="1" hangingPunct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eaLnBrk="1" hangingPunct="1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The slides for this course are adapted from: Timothy R. Mayes, </a:t>
            </a:r>
            <a:r>
              <a:rPr lang="en-US" sz="1800" i="1" dirty="0"/>
              <a:t>Financial Analysis with Microsoft Excel</a:t>
            </a:r>
            <a:r>
              <a:rPr lang="en-US" sz="1800" dirty="0"/>
              <a:t>, 9</a:t>
            </a:r>
            <a:r>
              <a:rPr lang="en-US" sz="1800" baseline="30000" dirty="0"/>
              <a:t>th</a:t>
            </a:r>
            <a:r>
              <a:rPr lang="en-US" sz="1800" dirty="0"/>
              <a:t> Edition. © 2021 Cengage.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3. NPER, RATE, PMT</a:t>
            </a:r>
          </a:p>
        </p:txBody>
      </p:sp>
    </p:spTree>
    <p:extLst>
      <p:ext uri="{BB962C8B-B14F-4D97-AF65-F5344CB8AC3E}">
        <p14:creationId xmlns:p14="http://schemas.microsoft.com/office/powerpoint/2010/main" val="952281058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5FD2-4880-4036-93AE-AA0F00D8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NPER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394DBF-1C9C-4F68-A86F-E851EAC51A0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38199" y="1295400"/>
            <a:ext cx="7848029" cy="5038258"/>
          </a:xfrm>
        </p:spPr>
        <p:txBody>
          <a:bodyPr>
            <a:no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NPER function in Excel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Lump Sum: How many periods will it take $100 to grow to $1000 at 8%?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NPER(0.08, 0, -100, 1000) = 29.92 </a:t>
            </a:r>
            <a:r>
              <a:rPr lang="en-US" sz="2000" b="1" u="sng" dirty="0"/>
              <a:t>years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Lump Sum (Non-Annual Compounding): How many periods will it take $100 to grow to $1000 at 8% (</a:t>
            </a:r>
            <a:r>
              <a:rPr lang="en-US" sz="2000" u="sng" dirty="0"/>
              <a:t>monthly</a:t>
            </a:r>
            <a:r>
              <a:rPr lang="en-US" sz="2000" dirty="0"/>
              <a:t>)?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NPER(0.08/12, 0, -100, 1000) = 104.32 </a:t>
            </a:r>
            <a:r>
              <a:rPr lang="en-US" sz="2000" b="1" u="sng" dirty="0"/>
              <a:t>months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Annuity: How many periods will it take an annuity of $100 </a:t>
            </a:r>
            <a:r>
              <a:rPr lang="en-US" sz="2000" u="sng" dirty="0"/>
              <a:t>per year</a:t>
            </a:r>
            <a:r>
              <a:rPr lang="en-US" sz="2000" dirty="0"/>
              <a:t> to grow to $1000 at 8%?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NPER(0.08, -100, 0, 1000) = 7.64 </a:t>
            </a:r>
            <a:r>
              <a:rPr lang="en-US" sz="2000" b="1" u="sng" dirty="0"/>
              <a:t>years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Annuity (Non-Annual Payments): How many periods will it take an annuity of $100 </a:t>
            </a:r>
            <a:r>
              <a:rPr lang="en-US" sz="2000" u="sng" dirty="0"/>
              <a:t>per month</a:t>
            </a:r>
            <a:r>
              <a:rPr lang="en-US" sz="2000" dirty="0"/>
              <a:t> to grow to $1000 at 8%?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NPER(0.08/12, -100, 0, 1000) = 9.71 </a:t>
            </a:r>
            <a:r>
              <a:rPr lang="en-US" sz="2000" b="1" u="sng" dirty="0"/>
              <a:t>months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IN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BFEDEB-63F3-4026-8F5E-73C77922EA3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810000" y="1600200"/>
            <a:ext cx="4137578" cy="4310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NPER(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Pmt</a:t>
            </a:r>
            <a:r>
              <a:rPr lang="en-US" sz="2000" b="1" dirty="0"/>
              <a:t>, </a:t>
            </a:r>
            <a:r>
              <a:rPr lang="en-US" sz="2000" b="1" i="1" dirty="0"/>
              <a:t>Pv</a:t>
            </a:r>
            <a:r>
              <a:rPr lang="en-US" sz="2000" b="1" dirty="0"/>
              <a:t>, </a:t>
            </a:r>
            <a:r>
              <a:rPr lang="en-US" sz="2000" b="1" i="1" dirty="0"/>
              <a:t>Fv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905996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5FD2-4880-4036-93AE-AA0F00D8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394DBF-1C9C-4F68-A86F-E851EAC51A0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9600" y="1352808"/>
            <a:ext cx="7924800" cy="4666991"/>
          </a:xfrm>
        </p:spPr>
        <p:txBody>
          <a:bodyPr>
            <a:no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RATE function in Excel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Lump Sum: What return would it take for $100 to grow to $1000 in 10 years?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RATE(10, 0, -100, 1000) = 25.89% </a:t>
            </a:r>
            <a:r>
              <a:rPr lang="en-US" sz="2000" b="1" u="sng" dirty="0"/>
              <a:t>annually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Lump Sum (Non-Annual Compounding): What monthly return would it take for $100 to grow to $1000 in 10 years?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RATE(12*10, 0, -100, 1000) = 1.94% </a:t>
            </a:r>
            <a:r>
              <a:rPr lang="en-US" sz="2000" b="1" u="sng" dirty="0"/>
              <a:t>monthly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Annuity: What return would it take for an annuity of $100 per year to grow to $1000 in </a:t>
            </a:r>
            <a:r>
              <a:rPr lang="en-US" sz="2000" u="sng" dirty="0"/>
              <a:t>6 years</a:t>
            </a:r>
            <a:r>
              <a:rPr lang="en-US" sz="2000" dirty="0"/>
              <a:t>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RATE(6, -100, 0, 1000) = 20.28% </a:t>
            </a:r>
            <a:r>
              <a:rPr lang="en-US" sz="2000" b="1" u="sng" dirty="0"/>
              <a:t>annually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Annuity (Non-Annual Payments): What return would it take for an annuity of $100 </a:t>
            </a:r>
            <a:r>
              <a:rPr lang="en-US" sz="2000" u="sng" dirty="0"/>
              <a:t>per month</a:t>
            </a:r>
            <a:r>
              <a:rPr lang="en-US" sz="2000" dirty="0"/>
              <a:t> to grow to </a:t>
            </a:r>
            <a:r>
              <a:rPr lang="en-US" sz="2000" u="sng" dirty="0"/>
              <a:t>$10,000</a:t>
            </a:r>
            <a:r>
              <a:rPr lang="en-US" sz="2000" dirty="0"/>
              <a:t> in </a:t>
            </a:r>
            <a:r>
              <a:rPr lang="en-US" sz="2000" u="sng" dirty="0"/>
              <a:t>5 years</a:t>
            </a:r>
            <a:r>
              <a:rPr lang="en-US" sz="2000" dirty="0"/>
              <a:t>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RATE(12*5, -100, 0, 10000) = 1.62% </a:t>
            </a:r>
            <a:r>
              <a:rPr lang="en-US" sz="2000" b="1" u="sng" dirty="0"/>
              <a:t>monthly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IN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BFEDEB-63F3-4026-8F5E-73C77922EA3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469387" y="1676400"/>
            <a:ext cx="5217984" cy="500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RATE(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/>
              <a:t>Pmt</a:t>
            </a:r>
            <a:r>
              <a:rPr lang="en-US" sz="2000" b="1" dirty="0"/>
              <a:t>, </a:t>
            </a:r>
            <a:r>
              <a:rPr lang="en-US" sz="2000" b="1" i="1" dirty="0"/>
              <a:t>Pv</a:t>
            </a:r>
            <a:r>
              <a:rPr lang="en-US" sz="2000" b="1" dirty="0"/>
              <a:t>, </a:t>
            </a:r>
            <a:r>
              <a:rPr lang="en-US" sz="2000" b="1" i="1" dirty="0"/>
              <a:t>Fv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, </a:t>
            </a:r>
            <a:r>
              <a:rPr lang="en-US" sz="2000" i="1" dirty="0"/>
              <a:t>Guess</a:t>
            </a:r>
            <a:r>
              <a:rPr lang="en-US" sz="2000" b="1" dirty="0"/>
              <a:t>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694101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3F68B-3780-4426-A0CA-45181D3F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ACC35-A288-4B58-B65F-C0409FEEB0B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2128" y="1371600"/>
            <a:ext cx="8385292" cy="4419600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PMT function in Excel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Annuity: What would my </a:t>
            </a:r>
            <a:r>
              <a:rPr lang="en-US" sz="2000" u="sng" dirty="0"/>
              <a:t>annual</a:t>
            </a:r>
            <a:r>
              <a:rPr lang="en-US" sz="2000" dirty="0"/>
              <a:t> payment need to be to have $1000 dollars in 10 years at 8%?</a:t>
            </a:r>
          </a:p>
          <a:p>
            <a:pPr marL="0" lv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PMT(0.08, 10, 0, -1000) = $69.03 </a:t>
            </a:r>
            <a:r>
              <a:rPr lang="en-US" sz="2000" b="1" u="sng" dirty="0"/>
              <a:t>per year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Annuity (Non-Annual Payments): What would my </a:t>
            </a:r>
            <a:r>
              <a:rPr lang="en-US" sz="2000" u="sng" dirty="0"/>
              <a:t>monthly</a:t>
            </a:r>
            <a:r>
              <a:rPr lang="en-US" sz="2000" dirty="0"/>
              <a:t> payment need to be to have $1000 dollars in 10 years at 8%?</a:t>
            </a:r>
          </a:p>
          <a:p>
            <a:pPr marL="0" lv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PMT(0.08/12, 12*10, 0, -1000) = $5.47 </a:t>
            </a:r>
            <a:r>
              <a:rPr lang="en-US" sz="2000" b="1" u="sng" dirty="0"/>
              <a:t>per month</a:t>
            </a:r>
          </a:p>
          <a:p>
            <a:pPr lvl="0"/>
            <a:endParaRPr lang="en-IN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FA475-8D73-466C-9C78-C3C5974B9B1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352800" y="1676400"/>
            <a:ext cx="4343396" cy="300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PMT(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/>
              <a:t>Pv</a:t>
            </a:r>
            <a:r>
              <a:rPr lang="en-US" sz="2000" b="1" dirty="0"/>
              <a:t>, </a:t>
            </a:r>
            <a:r>
              <a:rPr lang="en-US" sz="2000" b="1" i="1" dirty="0"/>
              <a:t>Fv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274267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4. Other Issues</a:t>
            </a:r>
          </a:p>
        </p:txBody>
      </p:sp>
    </p:spTree>
    <p:extLst>
      <p:ext uri="{BB962C8B-B14F-4D97-AF65-F5344CB8AC3E}">
        <p14:creationId xmlns:p14="http://schemas.microsoft.com/office/powerpoint/2010/main" val="4171044905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3F68B-3780-4426-A0CA-45181D3F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Deferred Annuities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ACC35-A288-4B58-B65F-C0409FEEB0B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20843" y="1502465"/>
            <a:ext cx="8284709" cy="3682184"/>
          </a:xfrm>
        </p:spPr>
        <p:txBody>
          <a:bodyPr>
            <a:noAutofit/>
          </a:bodyPr>
          <a:lstStyle/>
          <a:p>
            <a:r>
              <a:rPr lang="en-US" sz="2000" dirty="0"/>
              <a:t>Calculate the future value using the FV function as usual</a:t>
            </a:r>
          </a:p>
          <a:p>
            <a:r>
              <a:rPr lang="en-US" sz="2000" dirty="0"/>
              <a:t>To calculate the present value, discount the cash flows twice:</a:t>
            </a:r>
          </a:p>
          <a:p>
            <a:pPr lvl="1"/>
            <a:r>
              <a:rPr lang="en-US" sz="2000" dirty="0"/>
              <a:t>First, find the PV of the annuity at the </a:t>
            </a:r>
            <a:r>
              <a:rPr lang="en-US" sz="2000" u="sng" dirty="0"/>
              <a:t>beginning of the cash flows</a:t>
            </a:r>
          </a:p>
          <a:p>
            <a:pPr lvl="1"/>
            <a:r>
              <a:rPr lang="en-US" sz="2000" dirty="0"/>
              <a:t>Then find the PV (</a:t>
            </a:r>
            <a:r>
              <a:rPr lang="en-US" sz="2000" u="sng" dirty="0"/>
              <a:t>now</a:t>
            </a:r>
            <a:r>
              <a:rPr lang="en-US" sz="2000" dirty="0"/>
              <a:t>) of the previously calculated present value </a:t>
            </a:r>
          </a:p>
          <a:p>
            <a:r>
              <a:rPr lang="en-US" sz="2000" dirty="0"/>
              <a:t>Use PV function nested inside second PV function:</a:t>
            </a:r>
            <a:endParaRPr lang="en-IN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FA475-8D73-466C-9C78-C3C5974B9B1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359925" y="3753822"/>
            <a:ext cx="7327446" cy="3810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PV(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/>
              <a:t>0</a:t>
            </a:r>
            <a:r>
              <a:rPr lang="en-US" sz="2000" b="1" dirty="0"/>
              <a:t>,</a:t>
            </a:r>
            <a:r>
              <a:rPr lang="en-US" sz="2000" b="1" i="1" dirty="0"/>
              <a:t> </a:t>
            </a:r>
            <a:r>
              <a:rPr lang="en-US" sz="2000" b="1" dirty="0"/>
              <a:t>PV(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 err="1"/>
              <a:t>Pmt</a:t>
            </a:r>
            <a:r>
              <a:rPr lang="en-US" sz="2000" b="1" dirty="0"/>
              <a:t>,</a:t>
            </a:r>
            <a:r>
              <a:rPr lang="en-US" sz="2000" b="1" i="1" dirty="0"/>
              <a:t> Fv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), </a:t>
            </a:r>
            <a:r>
              <a:rPr lang="en-US" sz="2000" i="1" dirty="0"/>
              <a:t>Type</a:t>
            </a:r>
            <a:r>
              <a:rPr lang="en-US" sz="2000" b="1" dirty="0"/>
              <a:t>)</a:t>
            </a:r>
            <a:endParaRPr lang="en-IN" sz="2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FD1AFC-E422-43F1-AA3D-C8CCEF42F426}"/>
              </a:ext>
            </a:extLst>
          </p:cNvPr>
          <p:cNvSpPr txBox="1">
            <a:spLocks/>
          </p:cNvSpPr>
          <p:nvPr/>
        </p:nvSpPr>
        <p:spPr>
          <a:xfrm>
            <a:off x="402662" y="4385817"/>
            <a:ext cx="8284709" cy="101213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218700" indent="-218700" eaLnBrk="1" hangingPunct="1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7100" indent="-240300" eaLnBrk="1" hangingPunct="1">
              <a:spcBef>
                <a:spcPts val="750"/>
              </a:spcBef>
              <a:buClr>
                <a:srgbClr val="C00000"/>
              </a:buClr>
              <a:buChar char="–"/>
              <a:defRPr sz="16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spcBef>
                <a:spcPts val="750"/>
              </a:spcBef>
              <a:buClr>
                <a:srgbClr val="000000"/>
              </a:buClr>
              <a:buChar char="•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 eaLnBrk="1" hangingPunct="1">
              <a:spcBef>
                <a:spcPts val="750"/>
              </a:spcBef>
              <a:buClr>
                <a:srgbClr val="000000"/>
              </a:buClr>
              <a:buChar char="–"/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eaLnBrk="1" hangingPunct="1">
              <a:spcBef>
                <a:spcPts val="750"/>
              </a:spcBef>
              <a:buChar char="»"/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000" kern="0" dirty="0">
                <a:solidFill>
                  <a:sysClr val="windowText" lastClr="000000"/>
                </a:solidFill>
              </a:rPr>
              <a:t>		</a:t>
            </a:r>
            <a:r>
              <a:rPr lang="en-US" sz="2000" u="sng" kern="0" dirty="0">
                <a:solidFill>
                  <a:sysClr val="windowText" lastClr="000000"/>
                </a:solidFill>
              </a:rPr>
              <a:t>0	1	2	3	4	5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000" kern="0" dirty="0">
                <a:solidFill>
                  <a:sysClr val="windowText" lastClr="000000"/>
                </a:solidFill>
              </a:rPr>
              <a:t>		PV	0	0	CF	CF	CF</a:t>
            </a:r>
            <a:endParaRPr lang="en-IN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60DF94B5-460C-4F25-B2FB-0365E54DEE7D}"/>
              </a:ext>
            </a:extLst>
          </p:cNvPr>
          <p:cNvSpPr/>
          <p:nvPr/>
        </p:nvSpPr>
        <p:spPr>
          <a:xfrm rot="5400000">
            <a:off x="6088187" y="4109553"/>
            <a:ext cx="134007" cy="2209800"/>
          </a:xfrm>
          <a:prstGeom prst="rightBrace">
            <a:avLst>
              <a:gd name="adj1" fmla="val 8333"/>
              <a:gd name="adj2" fmla="val 49505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13DF48B1-B72D-404A-9020-55CBEFB6478C}"/>
              </a:ext>
            </a:extLst>
          </p:cNvPr>
          <p:cNvSpPr/>
          <p:nvPr/>
        </p:nvSpPr>
        <p:spPr>
          <a:xfrm rot="16200000" flipH="1" flipV="1">
            <a:off x="3011349" y="4519068"/>
            <a:ext cx="539919" cy="2100835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EDF907BF-8340-45EF-B364-9DE76D1F0B92}"/>
              </a:ext>
            </a:extLst>
          </p:cNvPr>
          <p:cNvSpPr/>
          <p:nvPr/>
        </p:nvSpPr>
        <p:spPr>
          <a:xfrm rot="16200000" flipH="1" flipV="1">
            <a:off x="4388785" y="4978056"/>
            <a:ext cx="539919" cy="104571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45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3F68B-3780-4426-A0CA-45181D3F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Deferred Annuities: Example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ACC35-A288-4B58-B65F-C0409FEEB0B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1" y="2684956"/>
            <a:ext cx="8437680" cy="3682184"/>
          </a:xfrm>
        </p:spPr>
        <p:txBody>
          <a:bodyPr>
            <a:no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What is the present value of $100 </a:t>
            </a:r>
            <a:r>
              <a:rPr lang="en-US" sz="2000" u="sng" dirty="0"/>
              <a:t>per year</a:t>
            </a:r>
            <a:r>
              <a:rPr lang="en-US" sz="2000" dirty="0"/>
              <a:t> for 2 years with a discount rate of 8%, if the payments begin in year 4?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Step 1: Use PV to find the value of the annuity in year 3.</a:t>
            </a:r>
          </a:p>
          <a:p>
            <a:pPr marL="0" indent="0">
              <a:buNone/>
            </a:pPr>
            <a:r>
              <a:rPr lang="en-US" sz="2000" b="1" kern="0" dirty="0">
                <a:solidFill>
                  <a:sysClr val="windowText" lastClr="000000"/>
                </a:solidFill>
              </a:rPr>
              <a:t>	PV(Rate, </a:t>
            </a:r>
            <a:r>
              <a:rPr lang="en-US" sz="2000" b="1" kern="0" dirty="0" err="1">
                <a:solidFill>
                  <a:sysClr val="windowText" lastClr="000000"/>
                </a:solidFill>
              </a:rPr>
              <a:t>NPer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000" b="1" kern="0" dirty="0" err="1">
                <a:solidFill>
                  <a:sysClr val="windowText" lastClr="000000"/>
                </a:solidFill>
              </a:rPr>
              <a:t>Pmt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000" b="1" kern="0" dirty="0" err="1">
                <a:solidFill>
                  <a:sysClr val="windowText" lastClr="000000"/>
                </a:solidFill>
              </a:rPr>
              <a:t>Fv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b="1" kern="0" dirty="0">
                <a:solidFill>
                  <a:sysClr val="windowText" lastClr="000000"/>
                </a:solidFill>
              </a:rPr>
              <a:t>	PV(0.08, 2, -100, 0) = </a:t>
            </a:r>
            <a:r>
              <a:rPr lang="en-US" sz="2000" b="1" dirty="0"/>
              <a:t>178.33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 (in year 3)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Step 2: Use PV to find the present value of the year 3 value </a:t>
            </a:r>
            <a:r>
              <a:rPr lang="en-US" sz="2000" dirty="0" err="1"/>
              <a:t>ffom</a:t>
            </a:r>
            <a:r>
              <a:rPr lang="en-US" sz="2000" dirty="0"/>
              <a:t> Step 1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PV(Rate, </a:t>
            </a:r>
            <a:r>
              <a:rPr lang="en-US" sz="2000" b="1" dirty="0" err="1"/>
              <a:t>NPer</a:t>
            </a:r>
            <a:r>
              <a:rPr lang="en-US" sz="2000" b="1" dirty="0"/>
              <a:t>, 0, PV(Rate, </a:t>
            </a:r>
            <a:r>
              <a:rPr lang="en-US" sz="2000" b="1" dirty="0" err="1"/>
              <a:t>NPer</a:t>
            </a:r>
            <a:r>
              <a:rPr lang="en-US" sz="2000" b="1" dirty="0"/>
              <a:t>, </a:t>
            </a:r>
            <a:r>
              <a:rPr lang="en-US" sz="2000" b="1" dirty="0" err="1"/>
              <a:t>Pmt</a:t>
            </a:r>
            <a:r>
              <a:rPr lang="en-US" sz="2000" b="1" dirty="0"/>
              <a:t>, </a:t>
            </a:r>
            <a:r>
              <a:rPr lang="en-US" sz="2000" b="1" dirty="0" err="1"/>
              <a:t>Fv</a:t>
            </a:r>
            <a:r>
              <a:rPr lang="en-US" sz="2000" b="1" dirty="0"/>
              <a:t>))</a:t>
            </a:r>
          </a:p>
          <a:p>
            <a:pPr marL="0" indent="0">
              <a:buNone/>
            </a:pPr>
            <a:r>
              <a:rPr lang="en-US" sz="2000" b="1" dirty="0"/>
              <a:t>	PV(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0.08</a:t>
            </a:r>
            <a:r>
              <a:rPr lang="en-US" sz="2000" b="1" dirty="0"/>
              <a:t>, 3, 0, -PV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(0.08, 2, -100, 0)</a:t>
            </a:r>
            <a:r>
              <a:rPr lang="en-US" sz="2000" b="1" dirty="0"/>
              <a:t>) = 141.56</a:t>
            </a:r>
          </a:p>
          <a:p>
            <a:pPr marL="0" indent="0">
              <a:buNone/>
            </a:pPr>
            <a:r>
              <a:rPr lang="en-US" sz="2000" b="1" dirty="0"/>
              <a:t>	PV(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0.08</a:t>
            </a:r>
            <a:r>
              <a:rPr lang="en-US" sz="2000" b="1" dirty="0"/>
              <a:t>, 3, 0, -178.33) = 141.56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Clr>
                <a:srgbClr val="004A78"/>
              </a:buClr>
              <a:buNone/>
            </a:pPr>
            <a:endParaRPr lang="en-US" sz="2000" b="1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69631D8-8280-4FD0-9498-2E25CE5D402C}"/>
              </a:ext>
            </a:extLst>
          </p:cNvPr>
          <p:cNvSpPr txBox="1">
            <a:spLocks/>
          </p:cNvSpPr>
          <p:nvPr/>
        </p:nvSpPr>
        <p:spPr>
          <a:xfrm>
            <a:off x="435299" y="1319819"/>
            <a:ext cx="8284709" cy="101213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218700" indent="-218700" eaLnBrk="1" hangingPunct="1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7100" indent="-240300" eaLnBrk="1" hangingPunct="1">
              <a:spcBef>
                <a:spcPts val="750"/>
              </a:spcBef>
              <a:buClr>
                <a:srgbClr val="C00000"/>
              </a:buClr>
              <a:buChar char="–"/>
              <a:defRPr sz="16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spcBef>
                <a:spcPts val="750"/>
              </a:spcBef>
              <a:buClr>
                <a:srgbClr val="000000"/>
              </a:buClr>
              <a:buChar char="•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 eaLnBrk="1" hangingPunct="1">
              <a:spcBef>
                <a:spcPts val="750"/>
              </a:spcBef>
              <a:buClr>
                <a:srgbClr val="000000"/>
              </a:buClr>
              <a:buChar char="–"/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eaLnBrk="1" hangingPunct="1">
              <a:spcBef>
                <a:spcPts val="750"/>
              </a:spcBef>
              <a:buChar char="»"/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000" kern="0" dirty="0">
                <a:solidFill>
                  <a:sysClr val="windowText" lastClr="000000"/>
                </a:solidFill>
              </a:rPr>
              <a:t>		</a:t>
            </a:r>
            <a:r>
              <a:rPr lang="en-US" sz="2000" u="sng" kern="0" dirty="0">
                <a:solidFill>
                  <a:sysClr val="windowText" lastClr="000000"/>
                </a:solidFill>
              </a:rPr>
              <a:t>0	1	2	3	4	5     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000" kern="0" dirty="0">
                <a:solidFill>
                  <a:sysClr val="windowText" lastClr="000000"/>
                </a:solidFill>
              </a:rPr>
              <a:t>	         141.56	0	0      (178.33)	100	100</a:t>
            </a:r>
            <a:endParaRPr lang="en-IN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73BA195C-AE7A-4611-93A8-54D34F0DDA7D}"/>
              </a:ext>
            </a:extLst>
          </p:cNvPr>
          <p:cNvSpPr/>
          <p:nvPr/>
        </p:nvSpPr>
        <p:spPr>
          <a:xfrm rot="5400000">
            <a:off x="6652613" y="1524840"/>
            <a:ext cx="83502" cy="1196728"/>
          </a:xfrm>
          <a:prstGeom prst="rightBrace">
            <a:avLst>
              <a:gd name="adj1" fmla="val 8333"/>
              <a:gd name="adj2" fmla="val 49505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Curved Left 13">
            <a:extLst>
              <a:ext uri="{FF2B5EF4-FFF2-40B4-BE49-F238E27FC236}">
                <a16:creationId xmlns:a16="http://schemas.microsoft.com/office/drawing/2014/main" id="{66A6B76B-4209-49D2-A270-9330CC1F4AD8}"/>
              </a:ext>
            </a:extLst>
          </p:cNvPr>
          <p:cNvSpPr/>
          <p:nvPr/>
        </p:nvSpPr>
        <p:spPr>
          <a:xfrm rot="16200000" flipH="1" flipV="1">
            <a:off x="3490703" y="1006352"/>
            <a:ext cx="539919" cy="2994272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id="{72F420F8-71D4-4D85-8560-288773D2E72E}"/>
              </a:ext>
            </a:extLst>
          </p:cNvPr>
          <p:cNvSpPr/>
          <p:nvPr/>
        </p:nvSpPr>
        <p:spPr>
          <a:xfrm rot="16200000" flipH="1" flipV="1">
            <a:off x="5357604" y="1836548"/>
            <a:ext cx="539920" cy="1196729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65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F9F5-A4BE-4A73-9A03-C7E4AE11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NPV, IRR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005D9-8185-4B30-AEAA-C48ED257967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72618" y="1371600"/>
            <a:ext cx="8103399" cy="492224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NPV function in Excel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What is the present value of the following cash flows?</a:t>
            </a:r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600" b="1" dirty="0"/>
              <a:t>	</a:t>
            </a:r>
          </a:p>
          <a:p>
            <a:pPr marL="0" indent="0">
              <a:buNone/>
            </a:pPr>
            <a:r>
              <a:rPr lang="en-US" sz="2000" b="1" dirty="0"/>
              <a:t>	NPV</a:t>
            </a:r>
            <a:r>
              <a:rPr lang="en-US" sz="2000" dirty="0"/>
              <a:t>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Value1</a:t>
            </a:r>
            <a:r>
              <a:rPr lang="en-US" sz="2000" b="1" dirty="0"/>
              <a:t>, </a:t>
            </a:r>
            <a:r>
              <a:rPr lang="en-US" sz="2000" i="1" dirty="0"/>
              <a:t>Value2</a:t>
            </a:r>
            <a:r>
              <a:rPr lang="en-US" sz="2000" b="1" dirty="0"/>
              <a:t>, </a:t>
            </a:r>
            <a:r>
              <a:rPr lang="en-US" sz="2000" b="1" i="1" dirty="0"/>
              <a:t>…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r>
              <a:rPr lang="en-US" sz="2000" b="1" dirty="0"/>
              <a:t>	NPV(</a:t>
            </a:r>
            <a:r>
              <a:rPr lang="en-US" sz="2000" b="1" i="1" dirty="0"/>
              <a:t>0.08</a:t>
            </a:r>
            <a:r>
              <a:rPr lang="en-US" sz="2000" b="1" dirty="0"/>
              <a:t>, </a:t>
            </a:r>
            <a:r>
              <a:rPr lang="en-US" sz="2000" b="1" i="1" dirty="0"/>
              <a:t>100</a:t>
            </a:r>
            <a:r>
              <a:rPr lang="en-US" sz="2000" b="1" dirty="0"/>
              <a:t>, </a:t>
            </a:r>
            <a:r>
              <a:rPr lang="en-US" sz="2000" b="1" i="1" dirty="0"/>
              <a:t>120, 200) = 354.24</a:t>
            </a:r>
            <a:endParaRPr lang="en-IN" sz="2000" b="1" dirty="0"/>
          </a:p>
          <a:p>
            <a:pPr lvl="0"/>
            <a:r>
              <a:rPr lang="en-IN" sz="2000" dirty="0"/>
              <a:t>IRR function in Excel</a:t>
            </a:r>
          </a:p>
          <a:p>
            <a:r>
              <a:rPr lang="en-US" dirty="0">
                <a:ea typeface="Calibri" panose="020F0502020204030204" pitchFamily="34" charset="0"/>
              </a:rPr>
              <a:t>What is the Internal Rate of Return (IRR)of the following project?</a:t>
            </a:r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600" b="1" dirty="0"/>
              <a:t>	</a:t>
            </a:r>
          </a:p>
          <a:p>
            <a:pPr marL="0" indent="0">
              <a:buNone/>
            </a:pPr>
            <a:r>
              <a:rPr lang="en-US" sz="2000" b="1" dirty="0"/>
              <a:t>	IRR(</a:t>
            </a:r>
            <a:r>
              <a:rPr lang="en-US" sz="2000" b="1" i="1" dirty="0">
                <a:solidFill>
                  <a:srgbClr val="FF0000"/>
                </a:solidFill>
              </a:rPr>
              <a:t>Values</a:t>
            </a:r>
            <a:r>
              <a:rPr lang="en-US" sz="2000" b="1" dirty="0"/>
              <a:t>, </a:t>
            </a:r>
            <a:r>
              <a:rPr lang="en-US" sz="2000" i="1" dirty="0"/>
              <a:t>Guess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r>
              <a:rPr lang="en-US" sz="2000" b="1" dirty="0"/>
              <a:t>	IRR(</a:t>
            </a:r>
            <a:r>
              <a:rPr lang="en-US" sz="2000" b="1" dirty="0">
                <a:solidFill>
                  <a:srgbClr val="FF0000"/>
                </a:solidFill>
              </a:rPr>
              <a:t>{</a:t>
            </a:r>
            <a:r>
              <a:rPr lang="en-US" sz="2000" b="1" dirty="0"/>
              <a:t>-300, </a:t>
            </a:r>
            <a:r>
              <a:rPr lang="en-US" sz="2000" b="1" i="1" dirty="0"/>
              <a:t>100</a:t>
            </a:r>
            <a:r>
              <a:rPr lang="en-US" sz="2000" b="1" dirty="0"/>
              <a:t>, </a:t>
            </a:r>
            <a:r>
              <a:rPr lang="en-US" sz="2000" b="1" i="1" dirty="0"/>
              <a:t>120, 200</a:t>
            </a:r>
            <a:r>
              <a:rPr lang="en-US" sz="2000" b="1" i="1" dirty="0">
                <a:solidFill>
                  <a:srgbClr val="FF0000"/>
                </a:solidFill>
              </a:rPr>
              <a:t>}</a:t>
            </a:r>
            <a:r>
              <a:rPr lang="en-US" sz="2000" b="1" i="1" dirty="0"/>
              <a:t>) = 16.63%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rgbClr val="FF0000"/>
                </a:solidFill>
              </a:rPr>
              <a:t>NOTE</a:t>
            </a:r>
            <a:r>
              <a:rPr lang="en-US" sz="2000" i="1" dirty="0">
                <a:solidFill>
                  <a:srgbClr val="FF0000"/>
                </a:solidFill>
              </a:rPr>
              <a:t>: IRR requires an array, {…}, as an input</a:t>
            </a:r>
            <a:endParaRPr lang="en-IN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000" dirty="0"/>
          </a:p>
          <a:p>
            <a:pPr lvl="0"/>
            <a:endParaRPr lang="en-US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C98B4A8-4E7D-4EAA-9828-457B3E7B7872}"/>
              </a:ext>
            </a:extLst>
          </p:cNvPr>
          <p:cNvSpPr txBox="1">
            <a:spLocks/>
          </p:cNvSpPr>
          <p:nvPr/>
        </p:nvSpPr>
        <p:spPr>
          <a:xfrm>
            <a:off x="2362200" y="2057400"/>
            <a:ext cx="4267200" cy="85973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218700" indent="-218700" eaLnBrk="1" hangingPunct="1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7100" indent="-240300" eaLnBrk="1" hangingPunct="1">
              <a:spcBef>
                <a:spcPts val="750"/>
              </a:spcBef>
              <a:buClr>
                <a:srgbClr val="C00000"/>
              </a:buClr>
              <a:buChar char="–"/>
              <a:defRPr sz="16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spcBef>
                <a:spcPts val="750"/>
              </a:spcBef>
              <a:buClr>
                <a:srgbClr val="000000"/>
              </a:buClr>
              <a:buChar char="•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 eaLnBrk="1" hangingPunct="1">
              <a:spcBef>
                <a:spcPts val="750"/>
              </a:spcBef>
              <a:buClr>
                <a:srgbClr val="000000"/>
              </a:buClr>
              <a:buChar char="–"/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eaLnBrk="1" hangingPunct="1">
              <a:spcBef>
                <a:spcPts val="750"/>
              </a:spcBef>
              <a:buChar char="»"/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u="sng" kern="0" dirty="0">
                <a:solidFill>
                  <a:sysClr val="windowText" lastClr="000000"/>
                </a:solidFill>
              </a:rPr>
              <a:t>0	1	2	3     </a:t>
            </a:r>
            <a:r>
              <a:rPr lang="en-US" kern="0" dirty="0">
                <a:solidFill>
                  <a:sysClr val="windowText" lastClr="000000"/>
                </a:solidFill>
              </a:rPr>
              <a:t>	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0	100	120	200	</a:t>
            </a:r>
            <a:endParaRPr lang="en-IN" kern="0" dirty="0">
              <a:solidFill>
                <a:sysClr val="windowText" lastClr="000000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4283D2E-312B-41B3-AE35-4F0D137FEC8F}"/>
              </a:ext>
            </a:extLst>
          </p:cNvPr>
          <p:cNvSpPr txBox="1">
            <a:spLocks/>
          </p:cNvSpPr>
          <p:nvPr/>
        </p:nvSpPr>
        <p:spPr>
          <a:xfrm>
            <a:off x="2336276" y="4267200"/>
            <a:ext cx="4267200" cy="85973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218700" indent="-218700" eaLnBrk="1" hangingPunct="1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7100" indent="-240300" eaLnBrk="1" hangingPunct="1">
              <a:spcBef>
                <a:spcPts val="750"/>
              </a:spcBef>
              <a:buClr>
                <a:srgbClr val="C00000"/>
              </a:buClr>
              <a:buChar char="–"/>
              <a:defRPr sz="16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spcBef>
                <a:spcPts val="750"/>
              </a:spcBef>
              <a:buClr>
                <a:srgbClr val="000000"/>
              </a:buClr>
              <a:buChar char="•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 eaLnBrk="1" hangingPunct="1">
              <a:spcBef>
                <a:spcPts val="750"/>
              </a:spcBef>
              <a:buClr>
                <a:srgbClr val="000000"/>
              </a:buClr>
              <a:buChar char="–"/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eaLnBrk="1" hangingPunct="1">
              <a:spcBef>
                <a:spcPts val="750"/>
              </a:spcBef>
              <a:buChar char="»"/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u="sng" kern="0" dirty="0">
                <a:solidFill>
                  <a:sysClr val="windowText" lastClr="000000"/>
                </a:solidFill>
              </a:rPr>
              <a:t>0	1	2	3     </a:t>
            </a:r>
            <a:r>
              <a:rPr lang="en-US" kern="0" dirty="0">
                <a:solidFill>
                  <a:sysClr val="windowText" lastClr="000000"/>
                </a:solidFill>
              </a:rPr>
              <a:t>	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-300	100	120	200	</a:t>
            </a:r>
            <a:endParaRPr lang="en-IN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71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F9F5-A4BE-4A73-9A03-C7E4AE11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XNPV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005D9-8185-4B30-AEAA-C48ED257967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1371600"/>
            <a:ext cx="8371217" cy="492224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XNPV function in Excel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What is the present value of the following cash flows?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600" b="1" dirty="0"/>
              <a:t>	</a:t>
            </a:r>
          </a:p>
          <a:p>
            <a:pPr marL="248400" lvl="1" indent="0">
              <a:buNone/>
            </a:pPr>
            <a:endParaRPr lang="en-US" sz="2000" b="1" dirty="0"/>
          </a:p>
          <a:p>
            <a:pPr marL="248400" lvl="1" indent="0">
              <a:buNone/>
            </a:pPr>
            <a:r>
              <a:rPr lang="en-US" sz="2000" b="1" dirty="0"/>
              <a:t>	XNPV</a:t>
            </a:r>
            <a:r>
              <a:rPr lang="en-US" sz="2000" dirty="0"/>
              <a:t>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Values, Dates)</a:t>
            </a:r>
            <a:endParaRPr lang="en-US" sz="2000" b="1" dirty="0"/>
          </a:p>
          <a:p>
            <a:pPr marL="248400" lvl="1" indent="0">
              <a:buNone/>
            </a:pPr>
            <a:r>
              <a:rPr lang="en-US" sz="2000" b="1" dirty="0"/>
              <a:t>	XNPV(B1,B3:D3,B2:D2) </a:t>
            </a:r>
            <a:r>
              <a:rPr lang="en-US" sz="2000" b="1" i="1" dirty="0"/>
              <a:t>= 273.51</a:t>
            </a:r>
            <a:endParaRPr lang="en-IN" sz="2000" dirty="0"/>
          </a:p>
          <a:p>
            <a:pPr lvl="0"/>
            <a:r>
              <a:rPr lang="en-US" sz="2000" b="1" dirty="0"/>
              <a:t>IMPORTANT</a:t>
            </a:r>
            <a:r>
              <a:rPr lang="en-US" sz="2000" dirty="0"/>
              <a:t>: XNPV </a:t>
            </a:r>
            <a:r>
              <a:rPr lang="en-US" sz="2000" u="sng" dirty="0"/>
              <a:t>DOES</a:t>
            </a:r>
            <a:r>
              <a:rPr lang="en-US" sz="2000" dirty="0"/>
              <a:t> calculate financial NPV:</a:t>
            </a:r>
          </a:p>
          <a:p>
            <a:pPr lvl="1"/>
            <a:r>
              <a:rPr lang="en-US" sz="1850" dirty="0"/>
              <a:t>NPV discounts the cash flows to the period </a:t>
            </a:r>
            <a:r>
              <a:rPr lang="en-US" sz="1850" u="sng" dirty="0"/>
              <a:t>before</a:t>
            </a:r>
            <a:r>
              <a:rPr lang="en-US" sz="1850" dirty="0"/>
              <a:t> the first cash flow.</a:t>
            </a:r>
          </a:p>
          <a:p>
            <a:pPr lvl="1"/>
            <a:r>
              <a:rPr lang="en-US" sz="1850" dirty="0"/>
              <a:t>XNPV discounts the cash flows </a:t>
            </a:r>
            <a:r>
              <a:rPr lang="en-US" sz="1850" u="sng" dirty="0"/>
              <a:t>to the date of</a:t>
            </a:r>
            <a:r>
              <a:rPr lang="en-US" sz="1850" dirty="0"/>
              <a:t> the first cash flow. In the example, 1/1/2022.</a:t>
            </a:r>
          </a:p>
          <a:p>
            <a:r>
              <a:rPr lang="en-US" sz="1950" b="1" i="1" dirty="0">
                <a:solidFill>
                  <a:srgbClr val="FF0000"/>
                </a:solidFill>
              </a:rPr>
              <a:t>NOTE</a:t>
            </a:r>
            <a:r>
              <a:rPr lang="en-US" sz="1950" i="1" dirty="0">
                <a:solidFill>
                  <a:srgbClr val="FF0000"/>
                </a:solidFill>
              </a:rPr>
              <a:t>: Like IRR, XNPV requires arrays, {…}, as inputs.</a:t>
            </a:r>
            <a:endParaRPr lang="en-IN" sz="1950" dirty="0">
              <a:solidFill>
                <a:srgbClr val="FF0000"/>
              </a:solidFill>
            </a:endParaRPr>
          </a:p>
          <a:p>
            <a:pPr lvl="1"/>
            <a:endParaRPr lang="en-US" sz="1850" dirty="0"/>
          </a:p>
          <a:p>
            <a:pPr lvl="0"/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76850D-7AD8-47D5-94A1-14825EC19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288236"/>
            <a:ext cx="4571998" cy="107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70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F9F5-A4BE-4A73-9A03-C7E4AE11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Financial Net Present Value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005D9-8185-4B30-AEAA-C48ED257967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2400" y="1576290"/>
            <a:ext cx="8839200" cy="459591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000" dirty="0"/>
              <a:t>Financial Net Present Value = NPV(CFs) – Cost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a typeface="Calibri" panose="020F0502020204030204" pitchFamily="34" charset="0"/>
              </a:rPr>
              <a:t>What is the </a:t>
            </a:r>
            <a:r>
              <a:rPr lang="en-US" sz="2000" dirty="0"/>
              <a:t>Financial Net Present Value </a:t>
            </a:r>
            <a:r>
              <a:rPr lang="en-US" sz="2000" dirty="0">
                <a:ea typeface="Calibri" panose="020F0502020204030204" pitchFamily="34" charset="0"/>
              </a:rPr>
              <a:t>of the following project (at 8%)?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Financial NPV = NPV</a:t>
            </a:r>
            <a:r>
              <a:rPr lang="en-US" sz="2400" dirty="0"/>
              <a:t>(</a:t>
            </a:r>
            <a:r>
              <a:rPr lang="en-US" sz="2400" b="1" i="1" dirty="0"/>
              <a:t>Rate</a:t>
            </a:r>
            <a:r>
              <a:rPr lang="en-US" sz="2400" b="1" dirty="0"/>
              <a:t>, </a:t>
            </a:r>
            <a:r>
              <a:rPr lang="en-US" sz="2400" b="1" i="1" dirty="0"/>
              <a:t>Value1</a:t>
            </a:r>
            <a:r>
              <a:rPr lang="en-US" sz="2400" b="1" dirty="0"/>
              <a:t>, </a:t>
            </a:r>
            <a:r>
              <a:rPr lang="en-US" sz="2400" i="1" dirty="0"/>
              <a:t>Value2</a:t>
            </a:r>
            <a:r>
              <a:rPr lang="en-US" sz="2400" b="1" dirty="0"/>
              <a:t>, </a:t>
            </a:r>
            <a:r>
              <a:rPr lang="en-US" sz="2400" b="1" i="1" dirty="0"/>
              <a:t>…</a:t>
            </a:r>
            <a:r>
              <a:rPr lang="en-US" sz="2400" b="1" dirty="0"/>
              <a:t>) </a:t>
            </a:r>
            <a:r>
              <a:rPr lang="en-US" sz="2400" b="1" dirty="0">
                <a:solidFill>
                  <a:srgbClr val="FF0000"/>
                </a:solidFill>
              </a:rPr>
              <a:t>- Cost</a:t>
            </a:r>
            <a:endParaRPr lang="en-IN" sz="2400" b="1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Financial NPV = NPV(</a:t>
            </a:r>
            <a:r>
              <a:rPr lang="en-US" sz="2400" b="1" i="1" dirty="0"/>
              <a:t>0.08</a:t>
            </a:r>
            <a:r>
              <a:rPr lang="en-US" sz="2400" b="1" dirty="0"/>
              <a:t>, </a:t>
            </a:r>
            <a:r>
              <a:rPr lang="en-US" sz="2400" b="1" i="1" dirty="0"/>
              <a:t>100</a:t>
            </a:r>
            <a:r>
              <a:rPr lang="en-US" sz="2400" b="1" dirty="0"/>
              <a:t>, </a:t>
            </a:r>
            <a:r>
              <a:rPr lang="en-US" sz="2400" b="1" i="1" dirty="0"/>
              <a:t>120, 200) </a:t>
            </a:r>
            <a:r>
              <a:rPr lang="en-US" sz="2400" b="1" i="1" dirty="0">
                <a:solidFill>
                  <a:srgbClr val="FF0000"/>
                </a:solidFill>
              </a:rPr>
              <a:t>- 300 </a:t>
            </a:r>
            <a:r>
              <a:rPr lang="en-US" sz="2400" b="1" i="1" dirty="0"/>
              <a:t>= 54.24</a:t>
            </a:r>
            <a:endParaRPr lang="en-US" sz="2400" dirty="0"/>
          </a:p>
          <a:p>
            <a:pPr lvl="0">
              <a:lnSpc>
                <a:spcPct val="150000"/>
              </a:lnSpc>
            </a:pPr>
            <a:endParaRPr lang="en-IN" sz="2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E7B4D3F-6778-410C-86F6-6C3927415ADA}"/>
              </a:ext>
            </a:extLst>
          </p:cNvPr>
          <p:cNvSpPr txBox="1">
            <a:spLocks/>
          </p:cNvSpPr>
          <p:nvPr/>
        </p:nvSpPr>
        <p:spPr>
          <a:xfrm>
            <a:off x="2286000" y="2968486"/>
            <a:ext cx="4267200" cy="85973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218700" indent="-218700" eaLnBrk="1" hangingPunct="1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7100" indent="-240300" eaLnBrk="1" hangingPunct="1">
              <a:spcBef>
                <a:spcPts val="750"/>
              </a:spcBef>
              <a:buClr>
                <a:srgbClr val="C00000"/>
              </a:buClr>
              <a:buChar char="–"/>
              <a:defRPr sz="165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spcBef>
                <a:spcPts val="750"/>
              </a:spcBef>
              <a:buClr>
                <a:srgbClr val="000000"/>
              </a:buClr>
              <a:buChar char="•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 eaLnBrk="1" hangingPunct="1">
              <a:spcBef>
                <a:spcPts val="750"/>
              </a:spcBef>
              <a:buClr>
                <a:srgbClr val="000000"/>
              </a:buClr>
              <a:buChar char="–"/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eaLnBrk="1" hangingPunct="1">
              <a:spcBef>
                <a:spcPts val="750"/>
              </a:spcBef>
              <a:buChar char="»"/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u="sng" kern="0" dirty="0">
                <a:solidFill>
                  <a:sysClr val="windowText" lastClr="000000"/>
                </a:solidFill>
              </a:rPr>
              <a:t>0	1	2	3</a:t>
            </a:r>
            <a:r>
              <a:rPr lang="en-US" kern="0" dirty="0">
                <a:solidFill>
                  <a:sysClr val="windowText" lastClr="000000"/>
                </a:solidFill>
              </a:rPr>
              <a:t>	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-300	100	120	200	</a:t>
            </a:r>
            <a:endParaRPr lang="en-IN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2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24740EF9-33E0-4228-803A-63CD327DF142}"/>
              </a:ext>
            </a:extLst>
          </p:cNvPr>
          <p:cNvSpPr txBox="1">
            <a:spLocks/>
          </p:cNvSpPr>
          <p:nvPr/>
        </p:nvSpPr>
        <p:spPr>
          <a:xfrm>
            <a:off x="610171" y="1752600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Time Value Basics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FV, PV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NPER, RATE, PMT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Other Issues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kern="0" dirty="0">
                <a:solidFill>
                  <a:sysClr val="windowText" lastClr="000000"/>
                </a:solidFill>
              </a:rPr>
              <a:t>NOTE</a:t>
            </a:r>
            <a:r>
              <a:rPr lang="en-US" kern="0" dirty="0">
                <a:solidFill>
                  <a:sysClr val="windowText" lastClr="000000"/>
                </a:solidFill>
              </a:rPr>
              <a:t>: No Excel Spreadsheet this Topic 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9551E-0291-43A1-B44C-CFB6FDE2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Compounding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3A961-7D4F-46B2-835C-6141D7F98DB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638301"/>
            <a:ext cx="8034338" cy="3771899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What will be the future value of $1000 in 10 years continuously compounded at 8%?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Fv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= </a:t>
            </a:r>
            <a:r>
              <a:rPr lang="en-US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Pv</a:t>
            </a:r>
            <a:r>
              <a:rPr lang="en-US" sz="20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en-US" sz="2000" b="1" baseline="30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rt</a:t>
            </a:r>
            <a:r>
              <a:rPr lang="en-US" sz="20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= </a:t>
            </a:r>
            <a:r>
              <a:rPr lang="en-US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Pv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* EXP(r*t)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Fv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= 1000 * EXP(0.08*10) = 2,225.54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What is the present value of $1000 coming in 10 years continuously at 8%?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Pv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= </a:t>
            </a:r>
            <a:r>
              <a:rPr lang="en-US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Fv</a:t>
            </a:r>
            <a:r>
              <a:rPr lang="en-US" sz="20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en-US" sz="20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-rt 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= </a:t>
            </a:r>
            <a:r>
              <a:rPr lang="en-US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Fv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* EXP(-r*t)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Pv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= 1000 * EXP(-0.08*10) = 449.33</a:t>
            </a:r>
          </a:p>
        </p:txBody>
      </p:sp>
    </p:spTree>
    <p:extLst>
      <p:ext uri="{BB962C8B-B14F-4D97-AF65-F5344CB8AC3E}">
        <p14:creationId xmlns:p14="http://schemas.microsoft.com/office/powerpoint/2010/main" val="183813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1. Time Value Basics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Patterns</a:t>
            </a:r>
            <a:r>
              <a:rPr lang="en-US" dirty="0"/>
              <a:t> of Cash Flows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Common cash flow patterns:</a:t>
            </a:r>
          </a:p>
          <a:p>
            <a:pPr lvl="1"/>
            <a:r>
              <a:rPr lang="en-US" sz="2000" b="1" dirty="0"/>
              <a:t>Lump Sums </a:t>
            </a:r>
            <a:r>
              <a:rPr lang="en-US" sz="2000" dirty="0"/>
              <a:t>– Single cash flow at some point in time</a:t>
            </a:r>
          </a:p>
          <a:p>
            <a:pPr lvl="1"/>
            <a:r>
              <a:rPr lang="en-US" sz="2000" b="1" dirty="0"/>
              <a:t>Annuities</a:t>
            </a:r>
            <a:r>
              <a:rPr lang="en-US" sz="2000" dirty="0"/>
              <a:t> – Regular, constant, finite cash flows</a:t>
            </a:r>
          </a:p>
          <a:p>
            <a:pPr lvl="1"/>
            <a:r>
              <a:rPr lang="en-US" sz="2000" b="1" dirty="0"/>
              <a:t>Graduated/Growing Annuities </a:t>
            </a:r>
            <a:r>
              <a:rPr lang="en-US" sz="2000" dirty="0"/>
              <a:t>– Regular, finite cash flows growing at constant rate </a:t>
            </a:r>
          </a:p>
          <a:p>
            <a:pPr lvl="1"/>
            <a:r>
              <a:rPr lang="en-US" sz="2000" b="1" dirty="0"/>
              <a:t>Deferred Annuities </a:t>
            </a:r>
            <a:r>
              <a:rPr lang="en-US" sz="2000" dirty="0"/>
              <a:t>– Annuities where first cash flow occurs after the first period</a:t>
            </a:r>
          </a:p>
          <a:p>
            <a:pPr lvl="1"/>
            <a:r>
              <a:rPr lang="en-US" sz="2000" b="1" dirty="0"/>
              <a:t>Perpetuities</a:t>
            </a:r>
            <a:r>
              <a:rPr lang="en-US" sz="2000" dirty="0"/>
              <a:t> – Regular, constant, </a:t>
            </a:r>
            <a:r>
              <a:rPr lang="en-US" sz="2000" u="sng" dirty="0"/>
              <a:t>in</a:t>
            </a:r>
            <a:r>
              <a:rPr lang="en-US" sz="2000" dirty="0"/>
              <a:t>finite cash flows</a:t>
            </a:r>
          </a:p>
          <a:p>
            <a:pPr lvl="1"/>
            <a:r>
              <a:rPr lang="en-US" sz="2000" b="1" dirty="0"/>
              <a:t>Graduated/Growing Perpetuities </a:t>
            </a:r>
            <a:r>
              <a:rPr lang="en-US" sz="2000" dirty="0"/>
              <a:t>– Regular, </a:t>
            </a:r>
            <a:r>
              <a:rPr lang="en-US" sz="2000" u="sng" dirty="0"/>
              <a:t>in</a:t>
            </a:r>
            <a:r>
              <a:rPr lang="en-US" sz="2000" dirty="0"/>
              <a:t>finite cash flows growing at constant rate </a:t>
            </a:r>
          </a:p>
          <a:p>
            <a:pPr lvl="1"/>
            <a:r>
              <a:rPr lang="en-US" sz="2000" b="1" dirty="0"/>
              <a:t>Uneven Cash Flows </a:t>
            </a:r>
            <a:r>
              <a:rPr lang="en-US" sz="2000" dirty="0"/>
              <a:t>– A series of cash flows whose amounts differ in each period</a:t>
            </a:r>
          </a:p>
        </p:txBody>
      </p:sp>
    </p:spTree>
    <p:extLst>
      <p:ext uri="{BB962C8B-B14F-4D97-AF65-F5344CB8AC3E}">
        <p14:creationId xmlns:p14="http://schemas.microsoft.com/office/powerpoint/2010/main" val="193008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Cash Flow Sign (+/-) Convention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4"/>
            <a:ext cx="8034338" cy="4593535"/>
          </a:xfrm>
        </p:spPr>
        <p:txBody>
          <a:bodyPr>
            <a:noAutofit/>
          </a:bodyPr>
          <a:lstStyle/>
          <a:p>
            <a:r>
              <a:rPr lang="en-US" sz="2000" dirty="0"/>
              <a:t>Cash flow sign convention:</a:t>
            </a:r>
          </a:p>
          <a:p>
            <a:pPr lvl="1"/>
            <a:r>
              <a:rPr lang="en-US" sz="2000" b="1" dirty="0"/>
              <a:t>Cash inflows </a:t>
            </a:r>
            <a:r>
              <a:rPr lang="en-US" sz="2000" dirty="0"/>
              <a:t>(money you receive) are positive numbers</a:t>
            </a:r>
          </a:p>
          <a:p>
            <a:pPr lvl="1"/>
            <a:r>
              <a:rPr lang="en-US" sz="2000" b="1" dirty="0"/>
              <a:t>Cash outflows </a:t>
            </a:r>
            <a:r>
              <a:rPr lang="en-US" sz="2000" dirty="0"/>
              <a:t>(money you pay) are negative numbers</a:t>
            </a:r>
          </a:p>
          <a:p>
            <a:r>
              <a:rPr lang="en-US" sz="2000" dirty="0"/>
              <a:t>If not followed RATE, NPER, and PMT will return an error or (worse) a wrong answer</a:t>
            </a:r>
          </a:p>
          <a:p>
            <a:r>
              <a:rPr lang="en-US" sz="2000" dirty="0"/>
              <a:t>Example: A firm issues a bond:</a:t>
            </a:r>
          </a:p>
          <a:p>
            <a:pPr lvl="1"/>
            <a:r>
              <a:rPr lang="en-US" sz="2000" dirty="0"/>
              <a:t>Capital Raised		Cash Inflow	Positive</a:t>
            </a:r>
          </a:p>
          <a:p>
            <a:pPr lvl="1"/>
            <a:r>
              <a:rPr lang="en-US" sz="2000" dirty="0"/>
              <a:t>Interest Payment		Cash Outflow	Negative</a:t>
            </a:r>
          </a:p>
          <a:p>
            <a:pPr lvl="1"/>
            <a:r>
              <a:rPr lang="en-US" sz="2000" dirty="0"/>
              <a:t>Principal Repayment	Cash Outflow	Negative</a:t>
            </a:r>
          </a:p>
          <a:p>
            <a:pPr lvl="1"/>
            <a:endParaRPr lang="en-US" sz="1850" dirty="0"/>
          </a:p>
          <a:p>
            <a:pPr lvl="1"/>
            <a:endParaRPr lang="en-US" sz="1850" dirty="0"/>
          </a:p>
        </p:txBody>
      </p:sp>
    </p:spTree>
    <p:extLst>
      <p:ext uri="{BB962C8B-B14F-4D97-AF65-F5344CB8AC3E}">
        <p14:creationId xmlns:p14="http://schemas.microsoft.com/office/powerpoint/2010/main" val="4142961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65419-FC38-45C5-8E15-22F4EC75B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8250011" cy="504079"/>
          </a:xfrm>
        </p:spPr>
        <p:txBody>
          <a:bodyPr>
            <a:normAutofit fontScale="90000"/>
          </a:bodyPr>
          <a:lstStyle/>
          <a:p>
            <a:r>
              <a:rPr lang="en-US" dirty="0"/>
              <a:t>Calculator vs Excel Functions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51535-5D0A-4A8D-8D23-3A4FC8C7F59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915188"/>
            <a:ext cx="8034338" cy="504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Comparison of calculator vs Excel financial functions:</a:t>
            </a:r>
            <a:endParaRPr lang="en-IN" sz="2000" dirty="0"/>
          </a:p>
        </p:txBody>
      </p:sp>
      <p:graphicFrame>
        <p:nvGraphicFramePr>
          <p:cNvPr id="6" name="Content Placeholder 5" descr="Table is accessible to screen readers.">
            <a:extLst>
              <a:ext uri="{FF2B5EF4-FFF2-40B4-BE49-F238E27FC236}">
                <a16:creationId xmlns:a16="http://schemas.microsoft.com/office/drawing/2014/main" id="{CA3571E8-2C78-4006-8050-9A1958EE1522}"/>
              </a:ext>
            </a:extLst>
          </p:cNvPr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3260588736"/>
              </p:ext>
            </p:extLst>
          </p:nvPr>
        </p:nvGraphicFramePr>
        <p:xfrm>
          <a:off x="762000" y="2742458"/>
          <a:ext cx="7620000" cy="25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596007504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947679359"/>
                    </a:ext>
                  </a:extLst>
                </a:gridCol>
              </a:tblGrid>
              <a:tr h="4240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Calculator Variable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 Function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97947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NPer(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53250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I/Yr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Rate(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NPer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Guess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354528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Pv(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NPer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5921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Pmt(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NPer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43496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Fv(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NPer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358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4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2. FV, PV</a:t>
            </a:r>
          </a:p>
        </p:txBody>
      </p:sp>
    </p:spTree>
    <p:extLst>
      <p:ext uri="{BB962C8B-B14F-4D97-AF65-F5344CB8AC3E}">
        <p14:creationId xmlns:p14="http://schemas.microsoft.com/office/powerpoint/2010/main" val="2747888972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5FD2-4880-4036-93AE-AA0F00D8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394DBF-1C9C-4F68-A86F-E851EAC51A0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98153" y="1371600"/>
            <a:ext cx="8430164" cy="609600"/>
          </a:xfrm>
        </p:spPr>
        <p:txBody>
          <a:bodyPr>
            <a:noAutofit/>
          </a:bodyPr>
          <a:lstStyle/>
          <a:p>
            <a:pPr>
              <a:buClr>
                <a:srgbClr val="004A78"/>
              </a:buClr>
            </a:pPr>
            <a:r>
              <a:rPr lang="en-US" sz="2000" dirty="0"/>
              <a:t>FV function in Excel:</a:t>
            </a:r>
          </a:p>
          <a:p>
            <a:pPr>
              <a:buClr>
                <a:srgbClr val="004A78"/>
              </a:buClr>
            </a:pPr>
            <a:endParaRPr lang="en-US" sz="2000" dirty="0"/>
          </a:p>
          <a:p>
            <a:pPr>
              <a:buClr>
                <a:srgbClr val="004A78"/>
              </a:buClr>
            </a:pPr>
            <a:r>
              <a:rPr lang="en-US" sz="2000" dirty="0"/>
              <a:t>Lump Sum: I invest $100 now for 10 years at 8%, how much will I have?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FV(0.08, 10, 0, -100) = 215.89</a:t>
            </a:r>
          </a:p>
          <a:p>
            <a:pPr>
              <a:buClr>
                <a:srgbClr val="004A78"/>
              </a:buClr>
            </a:pPr>
            <a:r>
              <a:rPr lang="en-US" sz="2000" dirty="0"/>
              <a:t>Lump Sum (Non-Annual Compounding): If I invest $100 now for 10 years at 8% (</a:t>
            </a:r>
            <a:r>
              <a:rPr lang="en-US" sz="2000" u="sng" dirty="0"/>
              <a:t>monthly</a:t>
            </a:r>
            <a:r>
              <a:rPr lang="en-US" sz="2000" dirty="0"/>
              <a:t>), how much will I have?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FV(0.08/12, 12*10, 0, -100) = 221.96</a:t>
            </a:r>
          </a:p>
          <a:p>
            <a:pPr>
              <a:buClr>
                <a:srgbClr val="004A78"/>
              </a:buClr>
            </a:pPr>
            <a:r>
              <a:rPr lang="en-US" sz="2000" dirty="0"/>
              <a:t>Annuity: If I invest $100 (</a:t>
            </a:r>
            <a:r>
              <a:rPr lang="en-US" sz="2000" u="sng" dirty="0"/>
              <a:t>annually</a:t>
            </a:r>
            <a:r>
              <a:rPr lang="en-US" sz="2000" dirty="0"/>
              <a:t>) for 10 years at 8%, how much will I have?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FV(0.08, 10, -100, 0) = 1,448.66</a:t>
            </a:r>
          </a:p>
          <a:p>
            <a:pPr>
              <a:buClr>
                <a:srgbClr val="004A78"/>
              </a:buClr>
            </a:pPr>
            <a:r>
              <a:rPr lang="en-US" sz="2000" dirty="0"/>
              <a:t>Annuity (Non-Annual Payments): If I invest $100 </a:t>
            </a:r>
            <a:r>
              <a:rPr lang="en-US" sz="2000" u="sng" dirty="0"/>
              <a:t>monthly</a:t>
            </a:r>
            <a:r>
              <a:rPr lang="en-US" sz="2000" dirty="0"/>
              <a:t> for 10 years at 8%, how much will I have?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FV(0.08/12, 12*10, -100, 0) = 18,294.60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BFEDEB-63F3-4026-8F5E-73C77922EA3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352800" y="1620834"/>
            <a:ext cx="4724400" cy="2736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FV(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/>
              <a:t>Pmt</a:t>
            </a:r>
            <a:r>
              <a:rPr lang="en-US" sz="2000" b="1" dirty="0"/>
              <a:t>, </a:t>
            </a:r>
            <a:r>
              <a:rPr lang="en-US" sz="2000" b="1" i="1" dirty="0" err="1"/>
              <a:t>Pv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176777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5FD2-4880-4036-93AE-AA0F00D8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394DBF-1C9C-4F68-A86F-E851EAC51A0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9600" y="1295400"/>
            <a:ext cx="8229600" cy="4724400"/>
          </a:xfrm>
        </p:spPr>
        <p:txBody>
          <a:bodyPr>
            <a:no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PV function in Excel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Lump Sum: What is the present value of $1000 coming in 10 years with a discount rate of 8%?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PV(0.08, 10, 0, -1000) = 463.19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Lump Sum (Non-Annual Compounding): What is the present value of $1000 coming in 10 years with a discount rate of 8% (</a:t>
            </a:r>
            <a:r>
              <a:rPr lang="en-US" sz="2000" u="sng" dirty="0"/>
              <a:t>monthly</a:t>
            </a:r>
            <a:r>
              <a:rPr lang="en-US" sz="2000" dirty="0"/>
              <a:t>)?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PV(0.08/12, 12*10, 0, -1000) = 450.52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Annuity: What is the present value of $1000 </a:t>
            </a:r>
            <a:r>
              <a:rPr lang="en-US" sz="2000" u="sng" dirty="0"/>
              <a:t>per year</a:t>
            </a:r>
            <a:r>
              <a:rPr lang="en-US" sz="2000" dirty="0"/>
              <a:t> for 10 years with a discount rate of 8%?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PV(0.08, 10, -1000, 0) = 6,710.08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Annuity (Non-Annual Payments): What is the present value of $1000 </a:t>
            </a:r>
            <a:r>
              <a:rPr lang="en-US" sz="2000" u="sng" dirty="0"/>
              <a:t>per month</a:t>
            </a:r>
            <a:r>
              <a:rPr lang="en-US" sz="2000" dirty="0"/>
              <a:t> for 10 years with a discount rate of 8%?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000" b="1" dirty="0"/>
              <a:t>PV(0.08/12, 12*10, -1000, 0) = 82,421.48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IN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BFEDEB-63F3-4026-8F5E-73C77922EA3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200400" y="1615360"/>
            <a:ext cx="4455986" cy="425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PV(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/>
              <a:t>NPer</a:t>
            </a:r>
            <a:r>
              <a:rPr lang="en-US" sz="2000" b="1" dirty="0"/>
              <a:t>, </a:t>
            </a:r>
            <a:r>
              <a:rPr lang="en-US" sz="2000" b="1" i="1" dirty="0"/>
              <a:t>Pmt</a:t>
            </a:r>
            <a:r>
              <a:rPr lang="en-US" sz="2000" b="1" dirty="0"/>
              <a:t>,</a:t>
            </a:r>
            <a:r>
              <a:rPr lang="en-US" sz="2000" b="1" i="1" dirty="0"/>
              <a:t> Fv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999238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4566</TotalTime>
  <Words>1809</Words>
  <Application>Microsoft Office PowerPoint</Application>
  <PresentationFormat>On-screen Show (4:3)</PresentationFormat>
  <Paragraphs>178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Corbel</vt:lpstr>
      <vt:lpstr>Helvetica</vt:lpstr>
      <vt:lpstr>LucidaGrande</vt:lpstr>
      <vt:lpstr>Contemporary blue</vt:lpstr>
      <vt:lpstr>FIN 470: Financial Analysis in Excel</vt:lpstr>
      <vt:lpstr>Overview</vt:lpstr>
      <vt:lpstr>1. Time Value Basics</vt:lpstr>
      <vt:lpstr>Patterns of Cash Flows</vt:lpstr>
      <vt:lpstr>Cash Flow Sign (+/-) Convention</vt:lpstr>
      <vt:lpstr>Calculator vs Excel Functions</vt:lpstr>
      <vt:lpstr>2. FV, PV</vt:lpstr>
      <vt:lpstr>FV</vt:lpstr>
      <vt:lpstr>PV</vt:lpstr>
      <vt:lpstr>3. NPER, RATE, PMT</vt:lpstr>
      <vt:lpstr>NPER</vt:lpstr>
      <vt:lpstr>RATE</vt:lpstr>
      <vt:lpstr>PMT</vt:lpstr>
      <vt:lpstr>4. Other Issues</vt:lpstr>
      <vt:lpstr>Deferred Annuities</vt:lpstr>
      <vt:lpstr>Deferred Annuities: Example</vt:lpstr>
      <vt:lpstr>NPV, IRR</vt:lpstr>
      <vt:lpstr>XNPV</vt:lpstr>
      <vt:lpstr>Financial Net Present Value</vt:lpstr>
      <vt:lpstr>Continuous Compounding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577</cp:revision>
  <dcterms:created xsi:type="dcterms:W3CDTF">2004-10-03T21:09:17Z</dcterms:created>
  <dcterms:modified xsi:type="dcterms:W3CDTF">2022-10-04T11:24:01Z</dcterms:modified>
</cp:coreProperties>
</file>