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6"/>
  </p:notesMasterIdLst>
  <p:handoutMasterIdLst>
    <p:handoutMasterId r:id="rId27"/>
  </p:handoutMasterIdLst>
  <p:sldIdLst>
    <p:sldId id="397" r:id="rId2"/>
    <p:sldId id="383" r:id="rId3"/>
    <p:sldId id="413" r:id="rId4"/>
    <p:sldId id="261" r:id="rId5"/>
    <p:sldId id="262" r:id="rId6"/>
    <p:sldId id="263" r:id="rId7"/>
    <p:sldId id="264" r:id="rId8"/>
    <p:sldId id="410" r:id="rId9"/>
    <p:sldId id="411" r:id="rId10"/>
    <p:sldId id="41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403" r:id="rId19"/>
    <p:sldId id="405" r:id="rId20"/>
    <p:sldId id="406" r:id="rId21"/>
    <p:sldId id="404" r:id="rId22"/>
    <p:sldId id="273" r:id="rId23"/>
    <p:sldId id="402" r:id="rId24"/>
    <p:sldId id="408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81" d="100"/>
          <a:sy n="81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481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FCE23-AF64-4B06-9BAD-B6606BBFB7D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7212" y="1638300"/>
            <a:ext cx="8034338" cy="4394200"/>
          </a:xfrm>
        </p:spPr>
        <p:txBody>
          <a:bodyPr/>
          <a:lstStyle>
            <a:lvl1pPr marL="218700" indent="-218700">
              <a:spcBef>
                <a:spcPts val="750"/>
              </a:spcBef>
              <a:buClr>
                <a:srgbClr val="004A78"/>
              </a:buClr>
              <a:buFont typeface="Arial" panose="020B0604020202020204" pitchFamily="34" charset="0"/>
              <a:buChar char="•"/>
              <a:defRPr sz="1800"/>
            </a:lvl1pPr>
            <a:lvl2pPr marL="467100" indent="-240300">
              <a:spcBef>
                <a:spcPts val="750"/>
              </a:spcBef>
              <a:buClr>
                <a:srgbClr val="C00000"/>
              </a:buClr>
              <a:defRPr sz="1650">
                <a:solidFill>
                  <a:srgbClr val="000000"/>
                </a:solidFill>
              </a:defRPr>
            </a:lvl2pPr>
            <a:lvl3pPr>
              <a:spcBef>
                <a:spcPts val="750"/>
              </a:spcBef>
              <a:buClr>
                <a:srgbClr val="000000"/>
              </a:buClr>
              <a:defRPr sz="1500">
                <a:solidFill>
                  <a:srgbClr val="000000"/>
                </a:solidFill>
              </a:defRPr>
            </a:lvl3pPr>
            <a:lvl4pPr marL="1200150" indent="-171450">
              <a:spcBef>
                <a:spcPts val="750"/>
              </a:spcBef>
              <a:buClr>
                <a:srgbClr val="000000"/>
              </a:buClr>
              <a:defRPr lang="en-US" sz="1350" kern="1200" baseline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>
              <a:spcBef>
                <a:spcPts val="750"/>
              </a:spcBef>
              <a:defRPr lang="en-US" sz="1350" kern="1200" baseline="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200150" lvl="3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50000"/>
              <a:buFont typeface="LucidaGrande" charset="0"/>
              <a:buChar char="▶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Font typeface="Helvetica" charset="0"/>
              <a:buChar char="⁃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A786F-FA76-47B4-8448-7AE0EC469E9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7121129" y="5810250"/>
            <a:ext cx="1634728" cy="222250"/>
          </a:xfrm>
        </p:spPr>
        <p:txBody>
          <a:bodyPr/>
          <a:lstStyle/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453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24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6:00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5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94577"/>
            <a:ext cx="8458200" cy="1306223"/>
          </a:xfrm>
        </p:spPr>
        <p:txBody>
          <a:bodyPr>
            <a:normAutofit/>
          </a:bodyPr>
          <a:lstStyle/>
          <a:p>
            <a:r>
              <a:rPr lang="en-US" dirty="0"/>
              <a:t>Topic 5.2: Break-Even, Leverage Analysis II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470: Financial Analysis in Excel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AF384D-B2D0-451A-8C45-B2E92CAB05C8}"/>
              </a:ext>
            </a:extLst>
          </p:cNvPr>
          <p:cNvSpPr txBox="1">
            <a:spLocks/>
          </p:cNvSpPr>
          <p:nvPr/>
        </p:nvSpPr>
        <p:spPr>
          <a:xfrm>
            <a:off x="76200" y="5986490"/>
            <a:ext cx="8839200" cy="84902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Century Gothic" pitchFamily="34" charset="0"/>
                <a:cs typeface="Arial" panose="020B0604020202020204" pitchFamily="34" charset="0"/>
              </a:defRPr>
            </a:lvl1pPr>
            <a:lvl2pPr marL="457200" indent="0" algn="ctr" eaLnBrk="1" hangingPunct="1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 eaLnBrk="1" hangingPunct="1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 eaLnBrk="1" hangingPunct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 algn="ctr" eaLnBrk="1" hangingPunct="1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The slides for this course are adapted from: Timothy R. Mayes, </a:t>
            </a:r>
            <a:r>
              <a:rPr lang="en-US" sz="1800" i="1" dirty="0"/>
              <a:t>Financial Analysis with Microsoft Excel</a:t>
            </a:r>
            <a:r>
              <a:rPr lang="en-US" sz="1800" dirty="0"/>
              <a:t>, 9</a:t>
            </a:r>
            <a:r>
              <a:rPr lang="en-US" sz="1800" baseline="30000" dirty="0"/>
              <a:t>th</a:t>
            </a:r>
            <a:r>
              <a:rPr lang="en-US" sz="1800" dirty="0"/>
              <a:t> Edition. © 2021 Cengage.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BC01EE9-E94D-4D43-9863-DC3733EBA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72400" cy="5508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/>
              <a:t>Degree of Operating Leverage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8ED2345-369D-4239-A1CA-BBBD7F828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573823"/>
            <a:ext cx="7762875" cy="452217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u="sng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u="sng" dirty="0"/>
          </a:p>
          <a:p>
            <a:r>
              <a:rPr lang="en-US" altLang="en-US" sz="2400" b="1" dirty="0"/>
              <a:t>NOTE</a:t>
            </a:r>
            <a:r>
              <a:rPr lang="en-US" altLang="en-US" sz="2400" dirty="0"/>
              <a:t>: If F = 0, DOL = 1 (i.e., without any F, the % change in EBIT would be equal to the % change in sales). By employing F, the firm’s % change in EBIT will be greater than the % change in sales.</a:t>
            </a:r>
            <a:endParaRPr lang="en-US" altLang="en-US" sz="2400" u="sng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u="sng" dirty="0"/>
          </a:p>
        </p:txBody>
      </p:sp>
      <p:graphicFrame>
        <p:nvGraphicFramePr>
          <p:cNvPr id="2150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2B3CADA1-B84D-463E-B8D5-E60BB51ABE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733109"/>
              </p:ext>
            </p:extLst>
          </p:nvPr>
        </p:nvGraphicFramePr>
        <p:xfrm>
          <a:off x="1178169" y="1573822"/>
          <a:ext cx="6421438" cy="3226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3690720" imgH="1976400" progId="Equation.2">
                  <p:embed/>
                </p:oleObj>
              </mc:Choice>
              <mc:Fallback>
                <p:oleObj name="Equation" r:id="rId3" imgW="3690720" imgH="1976400" progId="Equation.2">
                  <p:embed/>
                  <p:pic>
                    <p:nvPicPr>
                      <p:cNvPr id="2150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B3CADA1-B84D-463E-B8D5-E60BB51ABE9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169" y="1573822"/>
                        <a:ext cx="6421438" cy="32267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40BAFE4-52B8-4FE5-A2A3-F44FC64F0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72400" cy="6254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/>
          <a:lstStyle/>
          <a:p>
            <a:r>
              <a:rPr lang="en-US" altLang="en-US" sz="3200" b="1" dirty="0"/>
              <a:t>DOL When Q = 30,000 Units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7F83A1-0BC0-4401-940D-62E22E9EC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437" y="1295400"/>
            <a:ext cx="7762875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For every 1% change in sales, EBIT will change 2%.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r>
              <a:rPr lang="en-US" altLang="en-US" sz="2800" dirty="0"/>
              <a:t>Operating Leverage is Risky: </a:t>
            </a:r>
          </a:p>
          <a:p>
            <a:pPr lvl="1"/>
            <a:r>
              <a:rPr lang="en-US" altLang="en-US" sz="2400" dirty="0"/>
              <a:t>If sales increase 5%, EBIT would increase 10%. </a:t>
            </a:r>
          </a:p>
          <a:p>
            <a:pPr lvl="1"/>
            <a:r>
              <a:rPr lang="en-US" altLang="en-US" sz="2400" dirty="0"/>
              <a:t>If sales decline 7%, a DOL of 2.0, EBIT would decline 14%.</a:t>
            </a:r>
          </a:p>
        </p:txBody>
      </p:sp>
      <p:graphicFrame>
        <p:nvGraphicFramePr>
          <p:cNvPr id="2253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F03E6E8-8A27-48CB-A11A-4C0F28EA92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003429"/>
              </p:ext>
            </p:extLst>
          </p:nvPr>
        </p:nvGraphicFramePr>
        <p:xfrm>
          <a:off x="1498600" y="1620838"/>
          <a:ext cx="753903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4327200" imgH="510840" progId="Equation.2">
                  <p:embed/>
                </p:oleObj>
              </mc:Choice>
              <mc:Fallback>
                <p:oleObj name="Equation" r:id="rId3" imgW="4327200" imgH="510840" progId="Equation.2">
                  <p:embed/>
                  <p:pic>
                    <p:nvPicPr>
                      <p:cNvPr id="2253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F03E6E8-8A27-48CB-A11A-4C0F28EA920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620838"/>
                        <a:ext cx="7539037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68D6AFE-E5CE-46BC-8727-364DFCDAB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72400" cy="6254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/>
          <a:lstStyle/>
          <a:p>
            <a:r>
              <a:rPr lang="en-US" altLang="en-US" sz="3200" b="1"/>
              <a:t>Degree of Financial Leverage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8EEC7AA-8C5C-4CAF-B4C3-47C9C02C7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0437" y="1219200"/>
            <a:ext cx="7762875" cy="518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800" u="sng" dirty="0"/>
          </a:p>
          <a:p>
            <a:endParaRPr lang="en-US" altLang="en-US" sz="2800" b="1" dirty="0"/>
          </a:p>
          <a:p>
            <a:r>
              <a:rPr lang="en-US" altLang="en-US" sz="2800" b="1" dirty="0"/>
              <a:t>NOTE</a:t>
            </a:r>
            <a:r>
              <a:rPr lang="en-US" altLang="en-US" sz="2800" dirty="0"/>
              <a:t>: If interest expense = 0, DFL = 1.0 (i.e., without any debt financing, the % change in EPS would be equal to the % change in EBIT). By incurring interest expense (debt financing) the firm’s % change in EPS will be greater than the % change in EBIT.  </a:t>
            </a:r>
          </a:p>
        </p:txBody>
      </p:sp>
      <p:graphicFrame>
        <p:nvGraphicFramePr>
          <p:cNvPr id="2355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86D78B4-11A4-427B-AACE-39BAA529B1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64224"/>
              </p:ext>
            </p:extLst>
          </p:nvPr>
        </p:nvGraphicFramePr>
        <p:xfrm>
          <a:off x="1574800" y="1392238"/>
          <a:ext cx="3948112" cy="211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2277720" imgH="1223640" progId="Equation.2">
                  <p:embed/>
                </p:oleObj>
              </mc:Choice>
              <mc:Fallback>
                <p:oleObj name="Equation" r:id="rId3" imgW="2277720" imgH="1223640" progId="Equation.2">
                  <p:embed/>
                  <p:pic>
                    <p:nvPicPr>
                      <p:cNvPr id="2355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86D78B4-11A4-427B-AACE-39BAA529B13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392238"/>
                        <a:ext cx="3948112" cy="211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CD0A4FB-C671-4952-8E06-C0A52C540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772400" cy="6985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/>
          <a:lstStyle/>
          <a:p>
            <a:r>
              <a:rPr lang="en-US" altLang="en-US" sz="3200" b="1" dirty="0"/>
              <a:t>DFL When Q = 30,000 Units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DCF792C-F362-46D3-B66F-40003EC94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6637" y="1447800"/>
            <a:ext cx="7762875" cy="480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For every 1% change in EBIT, EPS will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change 2.7%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r>
              <a:rPr lang="en-US" altLang="en-US" sz="2600" dirty="0"/>
              <a:t>Financial Leverage is Risky</a:t>
            </a:r>
            <a:r>
              <a:rPr lang="en-US" altLang="en-US" sz="2800" dirty="0"/>
              <a:t>: </a:t>
            </a:r>
          </a:p>
          <a:p>
            <a:pPr lvl="1"/>
            <a:r>
              <a:rPr lang="en-US" altLang="en-US" sz="2400" dirty="0"/>
              <a:t>If EBIT increases 2%, EPS would increase 5.4%. </a:t>
            </a:r>
          </a:p>
          <a:p>
            <a:pPr lvl="1"/>
            <a:r>
              <a:rPr lang="en-US" altLang="en-US" sz="2400" dirty="0"/>
              <a:t>If EBIT declines 4%, a DFL of 2.7, EPS would decline 10.8%.</a:t>
            </a:r>
          </a:p>
        </p:txBody>
      </p:sp>
      <p:graphicFrame>
        <p:nvGraphicFramePr>
          <p:cNvPr id="2458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B2B0366F-0714-4AC8-A73A-1726A2130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273352"/>
              </p:ext>
            </p:extLst>
          </p:nvPr>
        </p:nvGraphicFramePr>
        <p:xfrm>
          <a:off x="1498600" y="1514475"/>
          <a:ext cx="6396037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3417840" imgH="496800" progId="Equation.2">
                  <p:embed/>
                </p:oleObj>
              </mc:Choice>
              <mc:Fallback>
                <p:oleObj name="Equation" r:id="rId3" imgW="3417840" imgH="496800" progId="Equation.2">
                  <p:embed/>
                  <p:pic>
                    <p:nvPicPr>
                      <p:cNvPr id="24580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2B0366F-0714-4AC8-A73A-1726A2130A8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514475"/>
                        <a:ext cx="6396037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64662A-3E70-42DC-AE2B-8A3A6A6B4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5575" cy="56673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/>
              <a:t>Degree of Combined Leverage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661091-03BB-47E5-855E-4D544DA0D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478206"/>
            <a:ext cx="7762875" cy="484639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endParaRPr lang="en-US" altLang="en-US" sz="2800" b="1" dirty="0"/>
          </a:p>
          <a:p>
            <a:r>
              <a:rPr lang="en-US" altLang="en-US" sz="2800" b="1" dirty="0"/>
              <a:t>NOTE</a:t>
            </a:r>
            <a:r>
              <a:rPr lang="en-US" altLang="en-US" sz="2800" dirty="0"/>
              <a:t>: If F = 0, and I = 0, DCL = 1.0. If F or I &gt; 0, % change in EPS will be greater than % change in sales.</a:t>
            </a:r>
            <a:r>
              <a:rPr lang="en-US" altLang="en-US" sz="2800" u="sng" dirty="0"/>
              <a:t> </a:t>
            </a:r>
          </a:p>
        </p:txBody>
      </p:sp>
      <p:graphicFrame>
        <p:nvGraphicFramePr>
          <p:cNvPr id="2560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476DC64-2150-4EAB-A20F-ACA14AFF80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356287"/>
              </p:ext>
            </p:extLst>
          </p:nvPr>
        </p:nvGraphicFramePr>
        <p:xfrm>
          <a:off x="2133600" y="1371600"/>
          <a:ext cx="48768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2247840" imgH="1917360" progId="Equation.3">
                  <p:embed/>
                </p:oleObj>
              </mc:Choice>
              <mc:Fallback>
                <p:oleObj name="Equation" r:id="rId3" imgW="2247840" imgH="1917360" progId="Equation.3">
                  <p:embed/>
                  <p:pic>
                    <p:nvPicPr>
                      <p:cNvPr id="2560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476DC64-2150-4EAB-A20F-ACA14AFF806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371600"/>
                        <a:ext cx="48768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747D81F-D518-464E-97DC-E590FEA02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609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/>
          <a:lstStyle/>
          <a:p>
            <a:r>
              <a:rPr lang="en-US" altLang="en-US" sz="3200" b="1" dirty="0"/>
              <a:t>DCL When Q = 30,000 Units</a:t>
            </a:r>
          </a:p>
        </p:txBody>
      </p:sp>
      <p:graphicFrame>
        <p:nvGraphicFramePr>
          <p:cNvPr id="26627" name="Object 3">
            <a:hlinkClick r:id="" action="ppaction://ole?verb=0"/>
            <a:extLst>
              <a:ext uri="{FF2B5EF4-FFF2-40B4-BE49-F238E27FC236}">
                <a16:creationId xmlns:a16="http://schemas.microsoft.com/office/drawing/2014/main" id="{F9262D10-2B1C-475A-8A25-5F26997A2C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335456"/>
              </p:ext>
            </p:extLst>
          </p:nvPr>
        </p:nvGraphicFramePr>
        <p:xfrm>
          <a:off x="1447800" y="1752600"/>
          <a:ext cx="670560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2641320" imgH="1091880" progId="Equation.3">
                  <p:embed/>
                </p:oleObj>
              </mc:Choice>
              <mc:Fallback>
                <p:oleObj name="Equation" r:id="rId3" imgW="2641320" imgH="1091880" progId="Equation.3">
                  <p:embed/>
                  <p:pic>
                    <p:nvPicPr>
                      <p:cNvPr id="26627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9262D10-2B1C-475A-8A25-5F26997A2C3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670560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38AB2DE-43B6-4E6A-93FC-567167D57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5575" cy="94773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 dirty="0"/>
              <a:t>Leverage Effects</a:t>
            </a:r>
            <a:br>
              <a:rPr lang="en-US" altLang="en-US" sz="3200" b="1" dirty="0"/>
            </a:br>
            <a:r>
              <a:rPr lang="en-US" altLang="en-US" sz="3200" b="1" dirty="0"/>
              <a:t>(for 10% Increase in Sales)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A6523B1-78C5-4864-9D34-B584622630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328737"/>
            <a:ext cx="7762875" cy="40052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 fontScale="77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		                                               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  				        </a:t>
            </a:r>
            <a:r>
              <a:rPr lang="en-US" altLang="en-US" sz="2800" u="sng" dirty="0"/>
              <a:t>    After             Before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    </a:t>
            </a:r>
            <a:r>
              <a:rPr lang="en-US" altLang="en-US" sz="2800" dirty="0"/>
              <a:t>Sales (33,000 units @ $25)         $ 825,000     $ 750,000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-  Variable costs ($7 per unit)          (231,000)      (210,000)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-  Fixed costs                                   (</a:t>
            </a:r>
            <a:r>
              <a:rPr lang="en-US" altLang="en-US" sz="2800" u="sng" dirty="0"/>
              <a:t>270,000</a:t>
            </a:r>
            <a:r>
              <a:rPr lang="en-US" altLang="en-US" sz="2800" dirty="0"/>
              <a:t>)      (</a:t>
            </a:r>
            <a:r>
              <a:rPr lang="en-US" altLang="en-US" sz="2800" u="sng" dirty="0"/>
              <a:t>270,000</a:t>
            </a:r>
            <a:r>
              <a:rPr lang="en-US" altLang="en-US" sz="28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EBIT                               	        $ 324,000     $ 270,000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-  Interest expense 	                     (</a:t>
            </a:r>
            <a:r>
              <a:rPr lang="en-US" altLang="en-US" sz="2800" u="sng" dirty="0"/>
              <a:t>170,000</a:t>
            </a:r>
            <a:r>
              <a:rPr lang="en-US" altLang="en-US" sz="2800" dirty="0"/>
              <a:t>)      (</a:t>
            </a:r>
            <a:r>
              <a:rPr lang="en-US" altLang="en-US" sz="2800" u="sng" dirty="0"/>
              <a:t>170,000</a:t>
            </a:r>
            <a:r>
              <a:rPr lang="en-US" altLang="en-US" sz="28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EBT                                              $ 154,000     $ 100,000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-  Taxes                                             (</a:t>
            </a:r>
            <a:r>
              <a:rPr lang="en-US" altLang="en-US" sz="2800" u="sng" dirty="0"/>
              <a:t>52,360</a:t>
            </a:r>
            <a:r>
              <a:rPr lang="en-US" altLang="en-US" sz="2800" dirty="0"/>
              <a:t>)        (</a:t>
            </a:r>
            <a:r>
              <a:rPr lang="en-US" altLang="en-US" sz="2800" u="sng" dirty="0"/>
              <a:t>34,000</a:t>
            </a:r>
            <a:r>
              <a:rPr lang="en-US" altLang="en-US" sz="2800" dirty="0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EAT                                               $ 101,640     $  66,000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		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EPS = $101,640/20,000 =                   $5.08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EPS = $66,000/20,000 =                                          $3.30</a:t>
            </a:r>
            <a:endParaRPr lang="en-US" altLang="en-US" sz="2000" dirty="0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hlinkClick r:id="" action="ppaction://ole?verb=0"/>
            <a:extLst>
              <a:ext uri="{FF2B5EF4-FFF2-40B4-BE49-F238E27FC236}">
                <a16:creationId xmlns:a16="http://schemas.microsoft.com/office/drawing/2014/main" id="{52BD9E1A-F2CC-48BA-9EEF-A7EE98B24D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407042"/>
              </p:ext>
            </p:extLst>
          </p:nvPr>
        </p:nvGraphicFramePr>
        <p:xfrm>
          <a:off x="1600201" y="1752600"/>
          <a:ext cx="5943600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2577960" imgH="2184120" progId="Equation.DSMT4">
                  <p:embed/>
                </p:oleObj>
              </mc:Choice>
              <mc:Fallback>
                <p:oleObj name="Equation" r:id="rId3" imgW="2577960" imgH="2184120" progId="Equation.DSMT4">
                  <p:embed/>
                  <p:pic>
                    <p:nvPicPr>
                      <p:cNvPr id="28674" name="Object 2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2BD9E1A-F2CC-48BA-9EEF-A7EE98B24D5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1752600"/>
                        <a:ext cx="5943600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6380E32-AE21-4B13-BBF0-7230768F6886}"/>
              </a:ext>
            </a:extLst>
          </p:cNvPr>
          <p:cNvSpPr txBox="1"/>
          <p:nvPr/>
        </p:nvSpPr>
        <p:spPr>
          <a:xfrm>
            <a:off x="609600" y="724584"/>
            <a:ext cx="77017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600" b="1" dirty="0"/>
              <a:t>Leverage Effects: DOL, DFL, DCL</a:t>
            </a:r>
            <a:endParaRPr lang="en-US" sz="3600" dirty="0"/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kern="0" dirty="0">
                <a:solidFill>
                  <a:sysClr val="windowText" lastClr="000000"/>
                </a:solidFill>
              </a:rPr>
              <a:t>4. Linking Break-Even and 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40002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84B4-94AF-4402-932E-48BBE0F8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31" y="914400"/>
            <a:ext cx="8163737" cy="504079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Break-Even and DOL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077C-C4FF-4F0A-8A85-5D467FB1413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35174"/>
            <a:ext cx="7824787" cy="4460826"/>
          </a:xfrm>
        </p:spPr>
        <p:txBody>
          <a:bodyPr>
            <a:noAutofit/>
          </a:bodyPr>
          <a:lstStyle/>
          <a:p>
            <a:r>
              <a:rPr lang="en-US" sz="2000" dirty="0"/>
              <a:t>Solve break-even point equation for fixed costs: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Substitute this into DOL equation: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As sales rise above operating break-even point, DOL will decline.</a:t>
            </a:r>
          </a:p>
          <a:p>
            <a:r>
              <a:rPr lang="en-US" sz="2000" dirty="0"/>
              <a:t>In general, the lower the fixed costs and the degree of operating leverage, the lower the break-even point</a:t>
            </a:r>
          </a:p>
          <a:p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FF243E-0D15-43CC-AF58-DC9697996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714" y="2133600"/>
            <a:ext cx="3017782" cy="441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7BD149-27A0-4574-AB88-6D84A253F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477" y="3360303"/>
            <a:ext cx="6729043" cy="9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3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4740EF9-33E0-4228-803A-63CD327DF142}"/>
              </a:ext>
            </a:extLst>
          </p:cNvPr>
          <p:cNvSpPr txBox="1">
            <a:spLocks/>
          </p:cNvSpPr>
          <p:nvPr/>
        </p:nvSpPr>
        <p:spPr>
          <a:xfrm>
            <a:off x="610171" y="1371600"/>
            <a:ext cx="8229600" cy="4906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Break-Even Analysis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kern="0" dirty="0">
                <a:solidFill>
                  <a:sysClr val="windowText" lastClr="000000"/>
                </a:solidFill>
              </a:rPr>
              <a:t>Leverage Analysis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ysClr val="windowText" lastClr="000000"/>
                </a:solidFill>
              </a:rPr>
              <a:t>Extended Example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ysClr val="windowText" lastClr="000000"/>
                </a:solidFill>
              </a:rPr>
              <a:t>Linking Break-Even and Leverage</a:t>
            </a: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b="1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kern="0" dirty="0">
                <a:solidFill>
                  <a:sysClr val="windowText" lastClr="000000"/>
                </a:solidFill>
              </a:rPr>
              <a:t>Scenario Manager/Data Tables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C84B4-94AF-4402-932E-48BBE0F8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31" y="914400"/>
            <a:ext cx="8163737" cy="504079"/>
          </a:xfrm>
        </p:spPr>
        <p:txBody>
          <a:bodyPr>
            <a:normAutofit fontScale="90000"/>
          </a:bodyPr>
          <a:lstStyle/>
          <a:p>
            <a:r>
              <a:rPr lang="en-US" dirty="0"/>
              <a:t>Total Break-Even and DCL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077C-C4FF-4F0A-8A85-5D467FB1413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635174"/>
            <a:ext cx="7824787" cy="4460826"/>
          </a:xfrm>
        </p:spPr>
        <p:txBody>
          <a:bodyPr>
            <a:noAutofit/>
          </a:bodyPr>
          <a:lstStyle/>
          <a:p>
            <a:r>
              <a:rPr lang="en-US" sz="2000" dirty="0"/>
              <a:t>Note: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1850" dirty="0"/>
              <a:t>See textbook for derivation of the equation.</a:t>
            </a:r>
          </a:p>
          <a:p>
            <a:endParaRPr lang="en-US" sz="2000" dirty="0"/>
          </a:p>
          <a:p>
            <a:r>
              <a:rPr lang="en-US" sz="2000" dirty="0"/>
              <a:t>As unit sales rise above total break-even point, DCL will decline.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ADEDDA-038D-4831-BB3B-9788E6E9D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321" y="2133600"/>
            <a:ext cx="6401355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34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kern="0" dirty="0">
                <a:solidFill>
                  <a:sysClr val="windowText" lastClr="000000"/>
                </a:solidFill>
              </a:rPr>
              <a:t>5. Scenario Manager/Data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93474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CB4F-3460-4449-99F3-6CA92E2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Manager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475E5-0D19-4649-9A92-842B3DEBD6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6200" y="1502465"/>
            <a:ext cx="5486400" cy="4593535"/>
          </a:xfrm>
        </p:spPr>
        <p:txBody>
          <a:bodyPr>
            <a:noAutofit/>
          </a:bodyPr>
          <a:lstStyle/>
          <a:p>
            <a:pPr marL="214313" indent="-214313"/>
            <a:r>
              <a:rPr lang="en-US" sz="2000" dirty="0"/>
              <a:t>Scenario Manager allows you to store and show alternate “What If” cases </a:t>
            </a:r>
          </a:p>
          <a:p>
            <a:pPr marL="462713" lvl="1" indent="-214313"/>
            <a:r>
              <a:rPr lang="en-US" sz="1850" dirty="0"/>
              <a:t>Data &gt; What-If Analysis &gt; Scenario Manager</a:t>
            </a:r>
          </a:p>
          <a:p>
            <a:pPr marL="214313" indent="-214313"/>
            <a:r>
              <a:rPr lang="en-US" sz="2000" dirty="0"/>
              <a:t>Once defined, select a scenario and Excel will enter the appropriate numbers and recalculate</a:t>
            </a:r>
          </a:p>
          <a:p>
            <a:pPr marL="214313" indent="-214313"/>
            <a:r>
              <a:rPr lang="en-US" sz="2000" dirty="0"/>
              <a:t>To define a scenario:</a:t>
            </a:r>
          </a:p>
          <a:p>
            <a:pPr marL="462713" lvl="1" indent="-214313"/>
            <a:r>
              <a:rPr lang="en-US" sz="1850" dirty="0"/>
              <a:t>Click Add </a:t>
            </a:r>
          </a:p>
          <a:p>
            <a:pPr marL="462713" lvl="1" indent="-214313"/>
            <a:r>
              <a:rPr lang="en-US" sz="1850" dirty="0"/>
              <a:t>Select cells to change, and </a:t>
            </a:r>
          </a:p>
          <a:p>
            <a:pPr marL="462713" lvl="1" indent="-214313"/>
            <a:r>
              <a:rPr lang="en-US" sz="1850" dirty="0"/>
              <a:t>Enter values for that scenario</a:t>
            </a:r>
          </a:p>
          <a:p>
            <a:pPr marL="214313" indent="-214313"/>
            <a:r>
              <a:rPr lang="en-US" sz="2000" dirty="0"/>
              <a:t>Always define a scenario that holds the default values</a:t>
            </a:r>
          </a:p>
        </p:txBody>
      </p:sp>
      <p:pic>
        <p:nvPicPr>
          <p:cNvPr id="7" name="Content Placeholder 6" descr="A Scenario Manager Dialog box displays a main textbox titled Scenarios and four scenarios inside. The four scenarios read, Expenditure in June; Expenditure in July; Expenditure in August; Expenditure in September. Next to the main textbox is a column consisting of the buttons: Add; Delete; Edit; Merge; Summary. At the bottom are two text boxes with corresponding texts, Changing cells and a text, $E$25 is to $H$25; Comment and a text, Created by Timothy R. Mayes, Ph.D. on 2 slash 4 slash 2020. Below the two text boxes are two buttons labeled Show and Close.">
            <a:extLst>
              <a:ext uri="{FF2B5EF4-FFF2-40B4-BE49-F238E27FC236}">
                <a16:creationId xmlns:a16="http://schemas.microsoft.com/office/drawing/2014/main" id="{74118671-F805-4FCE-898F-7FB82DB3113D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2600" y="1905000"/>
            <a:ext cx="3376438" cy="344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69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CB4F-3460-4449-99F3-6CA92E2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Manager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475E5-0D19-4649-9A92-842B3DEBD6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7824788" cy="4593535"/>
          </a:xfrm>
        </p:spPr>
        <p:txBody>
          <a:bodyPr>
            <a:noAutofit/>
          </a:bodyPr>
          <a:lstStyle/>
          <a:p>
            <a:pPr marL="214313" indent="-214313"/>
            <a:r>
              <a:rPr lang="en-US" sz="2000" dirty="0"/>
              <a:t>Summary button:</a:t>
            </a:r>
          </a:p>
          <a:p>
            <a:pPr marL="462713" lvl="1" indent="-214313"/>
            <a:r>
              <a:rPr lang="en-US" sz="1850" dirty="0"/>
              <a:t>Generate new worksheet with all scenarios</a:t>
            </a:r>
          </a:p>
          <a:p>
            <a:pPr marL="462713" lvl="1" indent="-214313"/>
            <a:endParaRPr lang="en-US" sz="1850" dirty="0"/>
          </a:p>
          <a:p>
            <a:pPr marL="214313" indent="-214313"/>
            <a:r>
              <a:rPr lang="en-US" sz="2000" dirty="0"/>
              <a:t>Merge Scenarios</a:t>
            </a:r>
          </a:p>
          <a:p>
            <a:pPr marL="462713" lvl="1" indent="-214313"/>
            <a:r>
              <a:rPr lang="en-US" sz="1850" dirty="0"/>
              <a:t>Merge scenarios from </a:t>
            </a:r>
            <a:r>
              <a:rPr lang="en-US" sz="1850" u="sng" dirty="0"/>
              <a:t>different</a:t>
            </a:r>
            <a:r>
              <a:rPr lang="en-US" sz="1850" dirty="0"/>
              <a:t> worksheets </a:t>
            </a:r>
            <a:r>
              <a:rPr lang="en-US" sz="1850" u="sng" dirty="0"/>
              <a:t>and</a:t>
            </a:r>
            <a:r>
              <a:rPr lang="en-US" sz="1850" dirty="0"/>
              <a:t> workbooks</a:t>
            </a:r>
          </a:p>
          <a:p>
            <a:pPr marL="462713" lvl="1" indent="-214313"/>
            <a:endParaRPr lang="en-US" sz="18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56BBF0-8050-4B8C-B20B-5CEEB19C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059" y="3581400"/>
            <a:ext cx="374388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4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CB4F-3460-4449-99F3-6CA92E2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475E5-0D19-4649-9A92-842B3DEBD6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57212" y="1502465"/>
            <a:ext cx="3862388" cy="4593535"/>
          </a:xfrm>
        </p:spPr>
        <p:txBody>
          <a:bodyPr>
            <a:noAutofit/>
          </a:bodyPr>
          <a:lstStyle/>
          <a:p>
            <a:pPr marL="214313" indent="-214313"/>
            <a:r>
              <a:rPr lang="en-US" sz="2000" dirty="0"/>
              <a:t>Data table allows you to create a table of alternate “What If” cases </a:t>
            </a:r>
          </a:p>
          <a:p>
            <a:pPr marL="462713" lvl="1" indent="-214313"/>
            <a:r>
              <a:rPr lang="en-US" sz="1850" dirty="0"/>
              <a:t>Data &gt; What-If Analysis &gt; Data Tables</a:t>
            </a:r>
          </a:p>
          <a:p>
            <a:pPr marL="214313" indent="-214313"/>
            <a:r>
              <a:rPr lang="en-US" sz="2000" dirty="0"/>
              <a:t>Set up a formula.</a:t>
            </a:r>
          </a:p>
          <a:p>
            <a:pPr marL="214313" indent="-214313"/>
            <a:r>
              <a:rPr lang="en-US" sz="2000" dirty="0"/>
              <a:t>Create table with range of input values.</a:t>
            </a:r>
          </a:p>
          <a:p>
            <a:pPr marL="214313" indent="-214313"/>
            <a:r>
              <a:rPr lang="en-US" sz="2000" dirty="0"/>
              <a:t>Run Data Table to fill in the table.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0B0C1B-9F59-46B7-8BFD-09969FB12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735" y="1687679"/>
            <a:ext cx="4176122" cy="34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5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606800"/>
            <a:ext cx="8534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kern="0" dirty="0">
                <a:solidFill>
                  <a:sysClr val="windowText" lastClr="000000"/>
                </a:solidFill>
              </a:rPr>
              <a:t>3. Extended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0854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436B09-12B1-4AEC-8017-94B47D624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5575" cy="83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/>
          </a:bodyPr>
          <a:lstStyle/>
          <a:p>
            <a:r>
              <a:rPr lang="en-US" altLang="en-US" sz="3200" b="1" dirty="0"/>
              <a:t>Leverage Analysis: An Example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481222-1056-4F42-8663-19AC6F5FE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62875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Sales (30,000 units @ $25) 		$  750,000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 Variable costs ($7 per unit)		   (210,000)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 Fixed costs					   </a:t>
            </a:r>
            <a:r>
              <a:rPr lang="en-US" altLang="en-US" sz="2400" u="sng" dirty="0"/>
              <a:t>(270,000)</a:t>
            </a: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EBIT					$  270,000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 Interest expenses				   </a:t>
            </a:r>
            <a:r>
              <a:rPr lang="en-US" altLang="en-US" sz="2400" u="sng" dirty="0"/>
              <a:t>(170,000)</a:t>
            </a: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EBT						$   100,000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 Taxes					   </a:t>
            </a:r>
            <a:r>
              <a:rPr lang="en-US" altLang="en-US" sz="2400" u="sng" dirty="0"/>
              <a:t>(  34,000)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EAT						$     66,000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Given 20,000 shares outstanding: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EPS = $66,000/20,000 = $3.30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C1BB142-1AD1-4F0A-BCB0-87D4B9383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06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/>
          <a:lstStyle/>
          <a:p>
            <a:r>
              <a:rPr lang="en-US" altLang="en-US" sz="3200" b="1" dirty="0"/>
              <a:t>Key to Symbols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BE71F19-CDD3-4265-94C8-0174E80C3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724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NOTE: The symbols used in the notes differ somewhat from the symbols used in the text.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P = Price per unit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Q = Sales in units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V = Variable cost per unit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F = Fixed costs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VC = Total variable costs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TC = F + VC = Total costs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 = PQ = Sales dollars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EBIT = S - TC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29EB5ED-5F5B-4E0A-A74E-DCB693690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585786"/>
            <a:ext cx="7772400" cy="5699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 dirty="0"/>
              <a:t>Break-Even Points: Units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61B371-D97C-4393-B11A-2415A98B5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62875" cy="51720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 sz="2400" dirty="0"/>
              <a:t>Calculating Breakeven Point in Units:</a:t>
            </a:r>
          </a:p>
          <a:p>
            <a:pPr lvl="1"/>
            <a:r>
              <a:rPr lang="en-US" altLang="en-US" sz="2400" dirty="0"/>
              <a:t>(1)  S - TC = 0</a:t>
            </a:r>
          </a:p>
          <a:p>
            <a:pPr lvl="1"/>
            <a:r>
              <a:rPr lang="en-US" altLang="en-US" sz="2400" dirty="0"/>
              <a:t>(2)  S - F - VC = 0</a:t>
            </a:r>
          </a:p>
          <a:p>
            <a:pPr lvl="1"/>
            <a:r>
              <a:rPr lang="en-US" altLang="en-US" sz="2400" dirty="0"/>
              <a:t>(3)  PQ - F - VQ = 0</a:t>
            </a:r>
          </a:p>
          <a:p>
            <a:pPr lvl="1"/>
            <a:r>
              <a:rPr lang="en-US" altLang="en-US" sz="2400" dirty="0"/>
              <a:t>(4)  PQ - VQ = F</a:t>
            </a:r>
          </a:p>
          <a:p>
            <a:pPr lvl="1">
              <a:buFontTx/>
              <a:buNone/>
            </a:pPr>
            <a:endParaRPr lang="en-US" altLang="en-US" sz="2400" dirty="0"/>
          </a:p>
          <a:p>
            <a:pPr lvl="1">
              <a:buFontTx/>
              <a:buNone/>
            </a:pPr>
            <a:endParaRPr lang="en-US" altLang="en-US" sz="2400" dirty="0"/>
          </a:p>
          <a:p>
            <a:pPr lvl="1">
              <a:buFontTx/>
              <a:buNone/>
            </a:pPr>
            <a:endParaRPr lang="en-US" altLang="en-US" sz="2400" dirty="0"/>
          </a:p>
          <a:p>
            <a:pPr marL="342900" lvl="1" indent="-342900">
              <a:buFontTx/>
              <a:buChar char="•"/>
            </a:pPr>
            <a:r>
              <a:rPr lang="en-US" altLang="en-US" sz="2400" dirty="0"/>
              <a:t>Breakeven Point in Units:</a:t>
            </a:r>
          </a:p>
          <a:p>
            <a:pPr lvl="1">
              <a:buFontTx/>
              <a:buNone/>
            </a:pPr>
            <a:endParaRPr lang="en-US" altLang="en-US" sz="2400" dirty="0"/>
          </a:p>
        </p:txBody>
      </p:sp>
      <p:graphicFrame>
        <p:nvGraphicFramePr>
          <p:cNvPr id="1126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78C0AA58-1C27-4177-AC36-627A73E2C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412311"/>
              </p:ext>
            </p:extLst>
          </p:nvPr>
        </p:nvGraphicFramePr>
        <p:xfrm>
          <a:off x="2971800" y="3352800"/>
          <a:ext cx="30638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896840" imgH="533160" progId="Equation.2">
                  <p:embed/>
                </p:oleObj>
              </mc:Choice>
              <mc:Fallback>
                <p:oleObj name="Equation" r:id="rId3" imgW="1896840" imgH="533160" progId="Equation.2">
                  <p:embed/>
                  <p:pic>
                    <p:nvPicPr>
                      <p:cNvPr id="1126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8C0AA58-1C27-4177-AC36-627A73E2CC2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2800"/>
                        <a:ext cx="30638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4595B5D3-48FC-4E58-9801-C03806B0A6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222047"/>
              </p:ext>
            </p:extLst>
          </p:nvPr>
        </p:nvGraphicFramePr>
        <p:xfrm>
          <a:off x="1752600" y="4910137"/>
          <a:ext cx="6731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3990960" imgH="510840" progId="Equation.2">
                  <p:embed/>
                </p:oleObj>
              </mc:Choice>
              <mc:Fallback>
                <p:oleObj name="Equation" r:id="rId5" imgW="3990960" imgH="510840" progId="Equation.2">
                  <p:embed/>
                  <p:pic>
                    <p:nvPicPr>
                      <p:cNvPr id="11269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595B5D3-48FC-4E58-9801-C03806B0A6C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10137"/>
                        <a:ext cx="6731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C81C2E8-57C9-40FF-A487-E32210627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298845"/>
              </p:ext>
            </p:extLst>
          </p:nvPr>
        </p:nvGraphicFramePr>
        <p:xfrm>
          <a:off x="1371600" y="1676400"/>
          <a:ext cx="64008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3517560" imgH="2654280" progId="Equation.DSMT4">
                  <p:embed/>
                </p:oleObj>
              </mc:Choice>
              <mc:Fallback>
                <p:oleObj name="Equation" r:id="rId3" imgW="3517560" imgH="2654280" progId="Equation.DSMT4">
                  <p:embed/>
                  <p:pic>
                    <p:nvPicPr>
                      <p:cNvPr id="1229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C81C2E8-57C9-40FF-A487-E3221062717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64008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4580B6C3-D636-46A9-8EFC-41E2AACD9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585786"/>
            <a:ext cx="7772400" cy="5699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 dirty="0"/>
              <a:t>Break-Even Points: Dollars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05E73AC-1D71-44E3-B889-75B3A00A1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5508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 dirty="0"/>
              <a:t>Breakeven Graph</a:t>
            </a:r>
          </a:p>
        </p:txBody>
      </p:sp>
      <p:graphicFrame>
        <p:nvGraphicFramePr>
          <p:cNvPr id="13315" name="Object 3">
            <a:hlinkClick r:id="" action="ppaction://ole?verb=0"/>
            <a:extLst>
              <a:ext uri="{FF2B5EF4-FFF2-40B4-BE49-F238E27FC236}">
                <a16:creationId xmlns:a16="http://schemas.microsoft.com/office/drawing/2014/main" id="{956F65B1-1D6A-4334-B6F7-3FAB3CD027BF}"/>
              </a:ext>
            </a:extLst>
          </p:cNvPr>
          <p:cNvGraphicFramePr>
            <a:graphicFrameLocks/>
          </p:cNvGraphicFramePr>
          <p:nvPr/>
        </p:nvGraphicFramePr>
        <p:xfrm>
          <a:off x="1528763" y="1524000"/>
          <a:ext cx="5635625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hart" r:id="rId3" imgW="5972014" imgH="4067322" progId="MSGraph.Chart.8">
                  <p:embed followColorScheme="full"/>
                </p:oleObj>
              </mc:Choice>
              <mc:Fallback>
                <p:oleObj name="Chart" r:id="rId3" imgW="5972014" imgH="4067322" progId="MSGraph.Chart.8">
                  <p:embed followColorScheme="full"/>
                  <p:pic>
                    <p:nvPicPr>
                      <p:cNvPr id="13315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956F65B1-1D6A-4334-B6F7-3FAB3CD027B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1524000"/>
                        <a:ext cx="5635625" cy="405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>
            <a:extLst>
              <a:ext uri="{FF2B5EF4-FFF2-40B4-BE49-F238E27FC236}">
                <a16:creationId xmlns:a16="http://schemas.microsoft.com/office/drawing/2014/main" id="{7400769F-697F-40F6-A568-A6627DE2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98208"/>
            <a:ext cx="3073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dirty="0">
                <a:latin typeface="Book Antiqua" panose="02040602050305030304" pitchFamily="18" charset="0"/>
              </a:rPr>
              <a:t>Thousands of Dollars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88AF908-E9FF-43AE-A9A9-AB4EB5596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113" y="5548313"/>
            <a:ext cx="2822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Thousands of Units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06DE85B2-B575-42D2-AF77-37B93E8DB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1814513"/>
            <a:ext cx="341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S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B7E52114-22FB-4B22-B1F0-9E976CB24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186113"/>
            <a:ext cx="5842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TC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7C117F-1AB5-4219-813B-D09D9383B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749299"/>
            <a:ext cx="7772400" cy="5508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t">
            <a:normAutofit fontScale="90000"/>
          </a:bodyPr>
          <a:lstStyle/>
          <a:p>
            <a:r>
              <a:rPr lang="en-US" altLang="en-US" sz="3200" b="1" dirty="0"/>
              <a:t>EBIT Graph</a:t>
            </a:r>
          </a:p>
        </p:txBody>
      </p:sp>
      <p:graphicFrame>
        <p:nvGraphicFramePr>
          <p:cNvPr id="14339" name="Object 3">
            <a:hlinkClick r:id="" action="ppaction://ole?verb=0"/>
            <a:extLst>
              <a:ext uri="{FF2B5EF4-FFF2-40B4-BE49-F238E27FC236}">
                <a16:creationId xmlns:a16="http://schemas.microsoft.com/office/drawing/2014/main" id="{2F42AE63-B124-4797-A3F7-7BD411FF2FE3}"/>
              </a:ext>
            </a:extLst>
          </p:cNvPr>
          <p:cNvGraphicFramePr>
            <a:graphicFrameLocks/>
          </p:cNvGraphicFramePr>
          <p:nvPr/>
        </p:nvGraphicFramePr>
        <p:xfrm>
          <a:off x="1460500" y="1500188"/>
          <a:ext cx="6143625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hart" r:id="rId3" imgW="6153172" imgH="4076611" progId="MSGraph.Chart.8">
                  <p:embed followColorScheme="full"/>
                </p:oleObj>
              </mc:Choice>
              <mc:Fallback>
                <p:oleObj name="Chart" r:id="rId3" imgW="6153172" imgH="4076611" progId="MSGraph.Chart.8">
                  <p:embed followColorScheme="full"/>
                  <p:pic>
                    <p:nvPicPr>
                      <p:cNvPr id="14339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F42AE63-B124-4797-A3F7-7BD411FF2FE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500188"/>
                        <a:ext cx="6143625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4">
            <a:extLst>
              <a:ext uri="{FF2B5EF4-FFF2-40B4-BE49-F238E27FC236}">
                <a16:creationId xmlns:a16="http://schemas.microsoft.com/office/drawing/2014/main" id="{F28D648B-3CF7-4D49-BF25-CCBC5C68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60488"/>
            <a:ext cx="3073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dirty="0">
                <a:latin typeface="Book Antiqua" panose="02040602050305030304" pitchFamily="18" charset="0"/>
              </a:rPr>
              <a:t>Thousands of Dollars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28AAC61-89E6-4EAE-88D8-220BCD9B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513" y="3719513"/>
            <a:ext cx="20145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Thousands of</a:t>
            </a:r>
          </a:p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        Units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066C113-B1E3-4705-9018-518018792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1814513"/>
            <a:ext cx="842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>
                <a:latin typeface="Book Antiqua" panose="02040602050305030304" pitchFamily="18" charset="0"/>
              </a:rPr>
              <a:t>EBIT</a:t>
            </a:r>
          </a:p>
        </p:txBody>
      </p:sp>
    </p:spTree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4460</TotalTime>
  <Words>931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Book Antiqua</vt:lpstr>
      <vt:lpstr>Calibri</vt:lpstr>
      <vt:lpstr>Century Gothic</vt:lpstr>
      <vt:lpstr>Helvetica</vt:lpstr>
      <vt:lpstr>LucidaGrande</vt:lpstr>
      <vt:lpstr>Wingdings</vt:lpstr>
      <vt:lpstr>Contemporary blue</vt:lpstr>
      <vt:lpstr>Equation</vt:lpstr>
      <vt:lpstr>Chart</vt:lpstr>
      <vt:lpstr>FIN 470: Financial Analysis in Excel</vt:lpstr>
      <vt:lpstr>Overview</vt:lpstr>
      <vt:lpstr>3. Extended Example</vt:lpstr>
      <vt:lpstr>Leverage Analysis: An Example</vt:lpstr>
      <vt:lpstr>Key to Symbols</vt:lpstr>
      <vt:lpstr>Break-Even Points: Units</vt:lpstr>
      <vt:lpstr>Break-Even Points: Dollars</vt:lpstr>
      <vt:lpstr>Breakeven Graph</vt:lpstr>
      <vt:lpstr>EBIT Graph</vt:lpstr>
      <vt:lpstr>Degree of Operating Leverage</vt:lpstr>
      <vt:lpstr>DOL When Q = 30,000 Units</vt:lpstr>
      <vt:lpstr>Degree of Financial Leverage</vt:lpstr>
      <vt:lpstr>DFL When Q = 30,000 Units</vt:lpstr>
      <vt:lpstr>Degree of Combined Leverage</vt:lpstr>
      <vt:lpstr>DCL When Q = 30,000 Units</vt:lpstr>
      <vt:lpstr>Leverage Effects (for 10% Increase in Sales)</vt:lpstr>
      <vt:lpstr>PowerPoint Presentation</vt:lpstr>
      <vt:lpstr>4. Linking Break-Even and Leverage</vt:lpstr>
      <vt:lpstr>Operating Break-Even and DOL</vt:lpstr>
      <vt:lpstr>Total Break-Even and DCL</vt:lpstr>
      <vt:lpstr>5. Scenario Manager/Data Tables</vt:lpstr>
      <vt:lpstr>Scenario Manager I</vt:lpstr>
      <vt:lpstr>Scenario Manager II</vt:lpstr>
      <vt:lpstr>Data 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568</cp:revision>
  <dcterms:created xsi:type="dcterms:W3CDTF">2004-10-03T21:09:17Z</dcterms:created>
  <dcterms:modified xsi:type="dcterms:W3CDTF">2022-09-23T23:18:45Z</dcterms:modified>
</cp:coreProperties>
</file>