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25"/>
  </p:notesMasterIdLst>
  <p:handoutMasterIdLst>
    <p:handoutMasterId r:id="rId26"/>
  </p:handoutMasterIdLst>
  <p:sldIdLst>
    <p:sldId id="397" r:id="rId2"/>
    <p:sldId id="383" r:id="rId3"/>
    <p:sldId id="384" r:id="rId4"/>
    <p:sldId id="549" r:id="rId5"/>
    <p:sldId id="265" r:id="rId6"/>
    <p:sldId id="404" r:id="rId7"/>
    <p:sldId id="406" r:id="rId8"/>
    <p:sldId id="612" r:id="rId9"/>
    <p:sldId id="405" r:id="rId10"/>
    <p:sldId id="616" r:id="rId11"/>
    <p:sldId id="558" r:id="rId12"/>
    <p:sldId id="618" r:id="rId13"/>
    <p:sldId id="398" r:id="rId14"/>
    <p:sldId id="266" r:id="rId15"/>
    <p:sldId id="267" r:id="rId16"/>
    <p:sldId id="613" r:id="rId17"/>
    <p:sldId id="268" r:id="rId18"/>
    <p:sldId id="402" r:id="rId19"/>
    <p:sldId id="614" r:id="rId20"/>
    <p:sldId id="269" r:id="rId21"/>
    <p:sldId id="270" r:id="rId22"/>
    <p:sldId id="615" r:id="rId23"/>
    <p:sldId id="271" r:id="rId24"/>
  </p:sldIdLst>
  <p:sldSz cx="9144000" cy="6858000" type="screen4x3"/>
  <p:notesSz cx="6858000" cy="9144000"/>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B3C3D3"/>
    <a:srgbClr val="002B5C"/>
    <a:srgbClr val="ADC6D7"/>
    <a:srgbClr val="00BEB9"/>
    <a:srgbClr val="00CAC5"/>
    <a:srgbClr val="00CFCA"/>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6163" autoAdjust="0"/>
  </p:normalViewPr>
  <p:slideViewPr>
    <p:cSldViewPr>
      <p:cViewPr varScale="1">
        <p:scale>
          <a:sx n="81" d="100"/>
          <a:sy n="81" d="100"/>
        </p:scale>
        <p:origin x="1536" y="67"/>
      </p:cViewPr>
      <p:guideLst>
        <p:guide orient="horz" pos="2160"/>
        <p:guide pos="2880"/>
      </p:guideLst>
    </p:cSldViewPr>
  </p:slideViewPr>
  <p:outlineViewPr>
    <p:cViewPr>
      <p:scale>
        <a:sx n="33" d="100"/>
        <a:sy n="33" d="100"/>
      </p:scale>
      <p:origin x="0" y="15414"/>
    </p:cViewPr>
  </p:outlineViewPr>
  <p:notesTextViewPr>
    <p:cViewPr>
      <p:scale>
        <a:sx n="100" d="100"/>
        <a:sy n="100" d="100"/>
      </p:scale>
      <p:origin x="0" y="0"/>
    </p:cViewPr>
  </p:notesTextViewPr>
  <p:sorterViewPr>
    <p:cViewPr>
      <p:scale>
        <a:sx n="125" d="100"/>
        <a:sy n="125" d="100"/>
      </p:scale>
      <p:origin x="0" y="-3714"/>
    </p:cViewPr>
  </p:sorterViewPr>
  <p:notesViewPr>
    <p:cSldViewPr>
      <p:cViewPr varScale="1">
        <p:scale>
          <a:sx n="87" d="100"/>
          <a:sy n="87" d="100"/>
        </p:scale>
        <p:origin x="384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cs typeface="+mn-cs"/>
              </a:defRPr>
            </a:lvl1pPr>
          </a:lstStyle>
          <a:p>
            <a:pPr>
              <a:defRPr/>
            </a:pPr>
            <a:endParaRPr lang="en-US"/>
          </a:p>
        </p:txBody>
      </p:sp>
    </p:spTree>
    <p:extLst>
      <p:ext uri="{BB962C8B-B14F-4D97-AF65-F5344CB8AC3E}">
        <p14:creationId xmlns:p14="http://schemas.microsoft.com/office/powerpoint/2010/main" val="2029562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0"/>
                <a:cs typeface="+mn-cs"/>
              </a:defRPr>
            </a:lvl1pPr>
          </a:lstStyle>
          <a:p>
            <a:pPr>
              <a:defRPr/>
            </a:pPr>
            <a:fld id="{03F7FA54-1521-4DD7-9404-29EC1BA7038B}" type="datetimeFigureOut">
              <a:rPr lang="en-US"/>
              <a:pPr>
                <a:defRPr/>
              </a:pPr>
              <a:t>8/27/2022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0"/>
                <a:cs typeface="+mn-cs"/>
              </a:defRPr>
            </a:lvl1pPr>
          </a:lstStyle>
          <a:p>
            <a:pPr>
              <a:defRPr/>
            </a:pPr>
            <a:fld id="{EBFD8F90-EA37-43C3-8ED6-D915013D749C}" type="slidenum">
              <a:rPr lang="en-US"/>
              <a:pPr>
                <a:defRPr/>
              </a:pPr>
              <a:t>‹#›</a:t>
            </a:fld>
            <a:endParaRPr lang="en-US"/>
          </a:p>
        </p:txBody>
      </p:sp>
    </p:spTree>
    <p:extLst>
      <p:ext uri="{BB962C8B-B14F-4D97-AF65-F5344CB8AC3E}">
        <p14:creationId xmlns:p14="http://schemas.microsoft.com/office/powerpoint/2010/main" val="2668020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8514E3-2019-4AD8-AAF8-66377E5ABA1C}"/>
              </a:ext>
            </a:extLst>
          </p:cNvPr>
          <p:cNvSpPr>
            <a:spLocks noGrp="1" noChangeArrowheads="1"/>
          </p:cNvSpPr>
          <p:nvPr>
            <p:ph type="sldNum" sz="quarter" idx="5"/>
          </p:nvPr>
        </p:nvSpPr>
        <p:spPr>
          <a:ln/>
        </p:spPr>
        <p:txBody>
          <a:bodyPr/>
          <a:lstStyle/>
          <a:p>
            <a:fld id="{EFDDD548-841B-4B7C-916F-1995BC27AB4A}" type="slidenum">
              <a:rPr lang="en-US" altLang="en-US"/>
              <a:pPr/>
              <a:t>4</a:t>
            </a:fld>
            <a:endParaRPr lang="en-US" altLang="en-US"/>
          </a:p>
        </p:txBody>
      </p:sp>
      <p:sp>
        <p:nvSpPr>
          <p:cNvPr id="563202" name="Rectangle 2">
            <a:extLst>
              <a:ext uri="{FF2B5EF4-FFF2-40B4-BE49-F238E27FC236}">
                <a16:creationId xmlns:a16="http://schemas.microsoft.com/office/drawing/2014/main" id="{BE1812E6-3DDF-423A-89F6-9A6ECE045BB4}"/>
              </a:ext>
            </a:extLst>
          </p:cNvPr>
          <p:cNvSpPr>
            <a:spLocks noGrp="1" noRot="1" noChangeAspect="1" noChangeArrowheads="1" noTextEdit="1"/>
          </p:cNvSpPr>
          <p:nvPr>
            <p:ph type="sldImg"/>
          </p:nvPr>
        </p:nvSpPr>
        <p:spPr>
          <a:ln/>
        </p:spPr>
      </p:sp>
      <p:sp>
        <p:nvSpPr>
          <p:cNvPr id="563203" name="Rectangle 3">
            <a:extLst>
              <a:ext uri="{FF2B5EF4-FFF2-40B4-BE49-F238E27FC236}">
                <a16:creationId xmlns:a16="http://schemas.microsoft.com/office/drawing/2014/main" id="{502AA1AB-8B6C-4D6D-8684-A91F1AFF3E4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F35B4B-6364-4FBB-BD1B-6F15E0819478}"/>
              </a:ext>
            </a:extLst>
          </p:cNvPr>
          <p:cNvSpPr>
            <a:spLocks noGrp="1" noChangeArrowheads="1"/>
          </p:cNvSpPr>
          <p:nvPr>
            <p:ph type="sldNum" sz="quarter" idx="5"/>
          </p:nvPr>
        </p:nvSpPr>
        <p:spPr>
          <a:ln/>
        </p:spPr>
        <p:txBody>
          <a:bodyPr/>
          <a:lstStyle/>
          <a:p>
            <a:fld id="{9695D914-08D5-4388-B700-8925EA36BD4F}" type="slidenum">
              <a:rPr lang="en-US" altLang="en-US"/>
              <a:pPr/>
              <a:t>8</a:t>
            </a:fld>
            <a:endParaRPr lang="en-US" altLang="en-US"/>
          </a:p>
        </p:txBody>
      </p:sp>
      <p:sp>
        <p:nvSpPr>
          <p:cNvPr id="697346" name="Rectangle 2">
            <a:extLst>
              <a:ext uri="{FF2B5EF4-FFF2-40B4-BE49-F238E27FC236}">
                <a16:creationId xmlns:a16="http://schemas.microsoft.com/office/drawing/2014/main" id="{48E0D8EB-9DB8-45CB-BCD4-0FB742386F9E}"/>
              </a:ext>
            </a:extLst>
          </p:cNvPr>
          <p:cNvSpPr>
            <a:spLocks noGrp="1" noRot="1" noChangeAspect="1" noChangeArrowheads="1" noTextEdit="1"/>
          </p:cNvSpPr>
          <p:nvPr>
            <p:ph type="sldImg"/>
          </p:nvPr>
        </p:nvSpPr>
        <p:spPr>
          <a:ln/>
        </p:spPr>
      </p:sp>
      <p:sp>
        <p:nvSpPr>
          <p:cNvPr id="697347" name="Rectangle 3">
            <a:extLst>
              <a:ext uri="{FF2B5EF4-FFF2-40B4-BE49-F238E27FC236}">
                <a16:creationId xmlns:a16="http://schemas.microsoft.com/office/drawing/2014/main" id="{696F9033-41DE-4442-AF5A-67A73F40C60D}"/>
              </a:ext>
            </a:extLst>
          </p:cNvPr>
          <p:cNvSpPr>
            <a:spLocks noGrp="1" noChangeArrowheads="1"/>
          </p:cNvSpPr>
          <p:nvPr>
            <p:ph type="body" idx="1"/>
          </p:nvPr>
        </p:nvSpPr>
        <p:spPr/>
        <p:txBody>
          <a:bodyPr/>
          <a:lstStyle/>
          <a:p>
            <a:r>
              <a:rPr lang="en-US" altLang="en-US"/>
              <a:t>A point you may wish to make here is that only in the case of linear regression  are we assuming that we know “why” something happened.  General time-series models are based exclusively on “what” happened in the past; not at all on “why.”  Does operating in a time of drastic change imply limitations on our ability to use time series models?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9D38156-9C33-46C4-A2D0-7AB9C801D2FE}"/>
              </a:ext>
            </a:extLst>
          </p:cNvPr>
          <p:cNvSpPr>
            <a:spLocks noGrp="1" noChangeArrowheads="1"/>
          </p:cNvSpPr>
          <p:nvPr>
            <p:ph type="sldNum" sz="quarter" idx="5"/>
          </p:nvPr>
        </p:nvSpPr>
        <p:spPr>
          <a:ln/>
        </p:spPr>
        <p:txBody>
          <a:bodyPr/>
          <a:lstStyle/>
          <a:p>
            <a:fld id="{40D8FF1A-5114-413B-A498-E6CBF36DF22A}" type="slidenum">
              <a:rPr lang="en-US" altLang="en-US"/>
              <a:pPr/>
              <a:t>11</a:t>
            </a:fld>
            <a:endParaRPr lang="en-US" altLang="en-US"/>
          </a:p>
        </p:txBody>
      </p:sp>
      <p:sp>
        <p:nvSpPr>
          <p:cNvPr id="581634" name="Rectangle 2">
            <a:extLst>
              <a:ext uri="{FF2B5EF4-FFF2-40B4-BE49-F238E27FC236}">
                <a16:creationId xmlns:a16="http://schemas.microsoft.com/office/drawing/2014/main" id="{118D90E4-E16F-4520-9482-E8C68E283A59}"/>
              </a:ext>
            </a:extLst>
          </p:cNvPr>
          <p:cNvSpPr>
            <a:spLocks noGrp="1" noRot="1" noChangeAspect="1" noChangeArrowheads="1" noTextEdit="1"/>
          </p:cNvSpPr>
          <p:nvPr>
            <p:ph type="sldImg"/>
          </p:nvPr>
        </p:nvSpPr>
        <p:spPr>
          <a:ln/>
        </p:spPr>
      </p:sp>
      <p:sp>
        <p:nvSpPr>
          <p:cNvPr id="581635" name="Rectangle 3">
            <a:extLst>
              <a:ext uri="{FF2B5EF4-FFF2-40B4-BE49-F238E27FC236}">
                <a16:creationId xmlns:a16="http://schemas.microsoft.com/office/drawing/2014/main" id="{F5439B40-64DF-4412-A0D0-49C49F341A4B}"/>
              </a:ext>
            </a:extLst>
          </p:cNvPr>
          <p:cNvSpPr>
            <a:spLocks noGrp="1" noChangeArrowheads="1"/>
          </p:cNvSpPr>
          <p:nvPr>
            <p:ph type="body" idx="1"/>
          </p:nvPr>
        </p:nvSpPr>
        <p:spPr/>
        <p:txBody>
          <a:bodyPr/>
          <a:lstStyle/>
          <a:p>
            <a:r>
              <a:rPr lang="en-US" altLang="en-US"/>
              <a:t>This slide illustrates a typical demand curve.  You might ask students why it is important to know more than simply the actual demand over time.  Why, for example, would one wish to be able to break out a “seasonality” factor?</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atin typeface="Century Gothic"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Rectangle 5"/>
          <p:cNvSpPr>
            <a:spLocks noGrp="1"/>
          </p:cNvSpPr>
          <p:nvPr>
            <p:ph type="ctrTitle"/>
          </p:nvPr>
        </p:nvSpPr>
        <p:spPr>
          <a:xfrm>
            <a:off x="1108986" y="3606800"/>
            <a:ext cx="7577814" cy="1470025"/>
          </a:xfrm>
        </p:spPr>
        <p:txBody>
          <a:bodyPr anchor="b" anchorCtr="0"/>
          <a:lstStyle>
            <a:lvl1pPr algn="r">
              <a:defRPr sz="4000">
                <a:latin typeface="Century Gothic" pitchFamily="34" charset="0"/>
              </a:defRPr>
            </a:lvl1pPr>
          </a:lstStyle>
          <a:p>
            <a:r>
              <a:rPr lang="en-US"/>
              <a:t>Click to edit Master title style</a:t>
            </a:r>
          </a:p>
        </p:txBody>
      </p:sp>
      <p:sp>
        <p:nvSpPr>
          <p:cNvPr id="12" name="Footer Placeholder 11"/>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52600" y="395839"/>
            <a:ext cx="5638273" cy="3089704"/>
          </a:xfrm>
          <a:prstGeom prst="rect">
            <a:avLst/>
          </a:prstGeom>
        </p:spPr>
      </p:pic>
    </p:spTree>
    <p:extLst>
      <p:ext uri="{BB962C8B-B14F-4D97-AF65-F5344CB8AC3E}">
        <p14:creationId xmlns:p14="http://schemas.microsoft.com/office/powerpoint/2010/main" val="3945726181"/>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Tree>
    <p:extLst>
      <p:ext uri="{BB962C8B-B14F-4D97-AF65-F5344CB8AC3E}">
        <p14:creationId xmlns:p14="http://schemas.microsoft.com/office/powerpoint/2010/main" val="343641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lvl1pPr>
              <a:defRPr>
                <a:latin typeface="Century Gothic" pitchFamily="34" charset="0"/>
              </a:defRPr>
            </a:lvl1pPr>
          </a:lstStyle>
          <a:p>
            <a:pPr algn="l"/>
            <a:r>
              <a:rPr lang="en-US"/>
              <a:t>Click to edit Master title style</a:t>
            </a:r>
          </a:p>
        </p:txBody>
      </p:sp>
      <p:sp>
        <p:nvSpPr>
          <p:cNvPr id="9" name="Footer Placeholder 8"/>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spTree>
    <p:extLst>
      <p:ext uri="{BB962C8B-B14F-4D97-AF65-F5344CB8AC3E}">
        <p14:creationId xmlns:p14="http://schemas.microsoft.com/office/powerpoint/2010/main" val="2315598013"/>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7"/>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spTree>
    <p:extLst>
      <p:ext uri="{BB962C8B-B14F-4D97-AF65-F5344CB8AC3E}">
        <p14:creationId xmlns:p14="http://schemas.microsoft.com/office/powerpoint/2010/main" val="990995549"/>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3" name="Footer Placeholder 12"/>
          <p:cNvSpPr>
            <a:spLocks noGrp="1"/>
          </p:cNvSpPr>
          <p:nvPr>
            <p:ph type="ftr" sz="quarter" idx="12"/>
          </p:nvPr>
        </p:nvSpPr>
        <p:spPr>
          <a:xfrm>
            <a:off x="3124200" y="6245225"/>
            <a:ext cx="2895600" cy="476250"/>
          </a:xfrm>
          <a:prstGeom prst="rect">
            <a:avLst/>
          </a:prstGeom>
        </p:spPr>
        <p:txBody>
          <a:bodyPr/>
          <a:lstStyle/>
          <a:p>
            <a:endParaRPr lang="en-US"/>
          </a:p>
        </p:txBody>
      </p:sp>
    </p:spTree>
    <p:extLst>
      <p:ext uri="{BB962C8B-B14F-4D97-AF65-F5344CB8AC3E}">
        <p14:creationId xmlns:p14="http://schemas.microsoft.com/office/powerpoint/2010/main" val="392858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Tree>
    <p:extLst>
      <p:ext uri="{BB962C8B-B14F-4D97-AF65-F5344CB8AC3E}">
        <p14:creationId xmlns:p14="http://schemas.microsoft.com/office/powerpoint/2010/main" val="2988861331"/>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7"/>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1" name="Footer Placeholder 10"/>
          <p:cNvSpPr>
            <a:spLocks noGrp="1"/>
          </p:cNvSpPr>
          <p:nvPr>
            <p:ph type="ftr" sz="quarter" idx="12"/>
          </p:nvPr>
        </p:nvSpPr>
        <p:spPr>
          <a:xfrm>
            <a:off x="3124200" y="6245225"/>
            <a:ext cx="2895600" cy="476250"/>
          </a:xfrm>
          <a:prstGeom prst="rect">
            <a:avLst/>
          </a:prstGeom>
        </p:spPr>
        <p:txBody>
          <a:bodyPr/>
          <a:lstStyle/>
          <a:p>
            <a:endParaRPr lang="en-US"/>
          </a:p>
        </p:txBody>
      </p:sp>
    </p:spTree>
    <p:extLst>
      <p:ext uri="{BB962C8B-B14F-4D97-AF65-F5344CB8AC3E}">
        <p14:creationId xmlns:p14="http://schemas.microsoft.com/office/powerpoint/2010/main" val="32728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Content Placeholder 3">
            <a:extLst>
              <a:ext uri="{FF2B5EF4-FFF2-40B4-BE49-F238E27FC236}">
                <a16:creationId xmlns:a16="http://schemas.microsoft.com/office/drawing/2014/main" id="{D3BFCE23-AF64-4B06-9BAD-B6606BBFB7D8}"/>
              </a:ext>
            </a:extLst>
          </p:cNvPr>
          <p:cNvSpPr>
            <a:spLocks noGrp="1"/>
          </p:cNvSpPr>
          <p:nvPr>
            <p:ph sz="quarter" idx="18" hasCustomPrompt="1"/>
          </p:nvPr>
        </p:nvSpPr>
        <p:spPr>
          <a:xfrm>
            <a:off x="557212" y="1638300"/>
            <a:ext cx="8034338" cy="4394200"/>
          </a:xfrm>
        </p:spPr>
        <p:txBody>
          <a:bodyPr/>
          <a:lstStyle>
            <a:lvl1pPr marL="218700" indent="-218700">
              <a:spcBef>
                <a:spcPts val="750"/>
              </a:spcBef>
              <a:buClr>
                <a:srgbClr val="004A78"/>
              </a:buClr>
              <a:buFont typeface="Arial" panose="020B0604020202020204" pitchFamily="34" charset="0"/>
              <a:buChar char="•"/>
              <a:defRPr sz="1800"/>
            </a:lvl1pPr>
            <a:lvl2pPr marL="467100" indent="-240300">
              <a:spcBef>
                <a:spcPts val="750"/>
              </a:spcBef>
              <a:buClr>
                <a:srgbClr val="C00000"/>
              </a:buClr>
              <a:defRPr sz="1650">
                <a:solidFill>
                  <a:srgbClr val="000000"/>
                </a:solidFill>
              </a:defRPr>
            </a:lvl2pPr>
            <a:lvl3pPr>
              <a:spcBef>
                <a:spcPts val="750"/>
              </a:spcBef>
              <a:buClr>
                <a:srgbClr val="000000"/>
              </a:buClr>
              <a:defRPr sz="1500">
                <a:solidFill>
                  <a:srgbClr val="000000"/>
                </a:solidFill>
              </a:defRPr>
            </a:lvl3pPr>
            <a:lvl4pPr marL="1200150" indent="-171450">
              <a:spcBef>
                <a:spcPts val="750"/>
              </a:spcBef>
              <a:buClr>
                <a:srgbClr val="000000"/>
              </a:buClr>
              <a:defRPr lang="en-US" sz="1350" kern="1200" baseline="0" dirty="0" smtClean="0">
                <a:solidFill>
                  <a:srgbClr val="000000"/>
                </a:solidFill>
                <a:latin typeface="Arial" charset="0"/>
                <a:ea typeface="Arial" charset="0"/>
                <a:cs typeface="Arial" charset="0"/>
              </a:defRPr>
            </a:lvl4pPr>
            <a:lvl5pPr marL="1543050" indent="-171450">
              <a:spcBef>
                <a:spcPts val="750"/>
              </a:spcBef>
              <a:defRPr lang="en-US" sz="1350" kern="1200" baseline="0" dirty="0">
                <a:solidFill>
                  <a:srgbClr val="000000"/>
                </a:solidFill>
                <a:latin typeface="Arial" charset="0"/>
                <a:ea typeface="Arial" charset="0"/>
                <a:cs typeface="Arial" charset="0"/>
              </a:defRPr>
            </a:lvl5pPr>
          </a:lstStyle>
          <a:p>
            <a:pPr lvl="0"/>
            <a:r>
              <a:rPr lang="en-US" dirty="0"/>
              <a:t>First level</a:t>
            </a:r>
          </a:p>
          <a:p>
            <a:pPr lvl="1"/>
            <a:r>
              <a:rPr lang="en-US" dirty="0"/>
              <a:t>Second level</a:t>
            </a:r>
          </a:p>
          <a:p>
            <a:pPr lvl="2"/>
            <a:r>
              <a:rPr lang="en-US" dirty="0"/>
              <a:t>Third level</a:t>
            </a:r>
          </a:p>
          <a:p>
            <a:pPr marL="1200150" lvl="3" indent="-171450" algn="l" rtl="0" eaLnBrk="1" fontAlgn="base" hangingPunct="1">
              <a:lnSpc>
                <a:spcPct val="90000"/>
              </a:lnSpc>
              <a:spcBef>
                <a:spcPts val="375"/>
              </a:spcBef>
              <a:spcAft>
                <a:spcPct val="0"/>
              </a:spcAft>
              <a:buClr>
                <a:srgbClr val="000000"/>
              </a:buClr>
              <a:buSzPct val="50000"/>
              <a:buFont typeface="LucidaGrande" charset="0"/>
              <a:buChar char="▶"/>
            </a:pPr>
            <a:r>
              <a:rPr lang="en-US" dirty="0"/>
              <a:t>Fourth level</a:t>
            </a:r>
          </a:p>
          <a:p>
            <a:pPr marL="1543050" lvl="4" indent="-171450" algn="l" rtl="0" eaLnBrk="1" fontAlgn="base" hangingPunct="1">
              <a:lnSpc>
                <a:spcPct val="90000"/>
              </a:lnSpc>
              <a:spcBef>
                <a:spcPts val="375"/>
              </a:spcBef>
              <a:spcAft>
                <a:spcPct val="0"/>
              </a:spcAft>
              <a:buClr>
                <a:srgbClr val="000000"/>
              </a:buClr>
              <a:buFont typeface="Helvetica" charset="0"/>
              <a:buChar char="⁃"/>
            </a:pPr>
            <a:r>
              <a:rPr lang="en-US" dirty="0"/>
              <a:t>Fifth level</a:t>
            </a:r>
          </a:p>
        </p:txBody>
      </p:sp>
    </p:spTree>
    <p:extLst>
      <p:ext uri="{BB962C8B-B14F-4D97-AF65-F5344CB8AC3E}">
        <p14:creationId xmlns:p14="http://schemas.microsoft.com/office/powerpoint/2010/main" val="1301629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Content Placeholder 3">
            <a:extLst>
              <a:ext uri="{FF2B5EF4-FFF2-40B4-BE49-F238E27FC236}">
                <a16:creationId xmlns:a16="http://schemas.microsoft.com/office/drawing/2014/main" id="{D3BFCE23-AF64-4B06-9BAD-B6606BBFB7D8}"/>
              </a:ext>
            </a:extLst>
          </p:cNvPr>
          <p:cNvSpPr>
            <a:spLocks noGrp="1"/>
          </p:cNvSpPr>
          <p:nvPr>
            <p:ph sz="quarter" idx="18" hasCustomPrompt="1"/>
          </p:nvPr>
        </p:nvSpPr>
        <p:spPr>
          <a:xfrm>
            <a:off x="557212" y="1638301"/>
            <a:ext cx="8034338" cy="2185555"/>
          </a:xfrm>
        </p:spPr>
        <p:txBody>
          <a:bodyPr/>
          <a:lstStyle>
            <a:lvl1pPr marL="218700" indent="-218700">
              <a:spcBef>
                <a:spcPts val="750"/>
              </a:spcBef>
              <a:buClr>
                <a:srgbClr val="004A78"/>
              </a:buClr>
              <a:buFont typeface="Arial" panose="020B0604020202020204" pitchFamily="34" charset="0"/>
              <a:buChar char="•"/>
              <a:defRPr sz="1800"/>
            </a:lvl1pPr>
            <a:lvl2pPr marL="467100" indent="-240300">
              <a:spcBef>
                <a:spcPts val="750"/>
              </a:spcBef>
              <a:buClr>
                <a:srgbClr val="C00000"/>
              </a:buClr>
              <a:defRPr sz="1650">
                <a:solidFill>
                  <a:srgbClr val="000000"/>
                </a:solidFill>
              </a:defRPr>
            </a:lvl2pPr>
            <a:lvl3pPr>
              <a:spcBef>
                <a:spcPts val="750"/>
              </a:spcBef>
              <a:buClr>
                <a:srgbClr val="000000"/>
              </a:buClr>
              <a:defRPr sz="1500">
                <a:solidFill>
                  <a:srgbClr val="000000"/>
                </a:solidFill>
              </a:defRPr>
            </a:lvl3pPr>
            <a:lvl4pPr marL="1200150" indent="-171450">
              <a:spcBef>
                <a:spcPts val="750"/>
              </a:spcBef>
              <a:buClr>
                <a:srgbClr val="000000"/>
              </a:buClr>
              <a:defRPr lang="en-US" sz="1350" kern="1200" baseline="0" dirty="0" smtClean="0">
                <a:solidFill>
                  <a:srgbClr val="000000"/>
                </a:solidFill>
                <a:latin typeface="Arial" charset="0"/>
                <a:ea typeface="Arial" charset="0"/>
                <a:cs typeface="Arial" charset="0"/>
              </a:defRPr>
            </a:lvl4pPr>
            <a:lvl5pPr marL="1543050" indent="-171450">
              <a:spcBef>
                <a:spcPts val="750"/>
              </a:spcBef>
              <a:defRPr lang="en-US" sz="1350" kern="1200" baseline="0" dirty="0">
                <a:solidFill>
                  <a:srgbClr val="000000"/>
                </a:solidFill>
                <a:latin typeface="Arial" charset="0"/>
                <a:ea typeface="Arial" charset="0"/>
                <a:cs typeface="Arial" charset="0"/>
              </a:defRPr>
            </a:lvl5pPr>
          </a:lstStyle>
          <a:p>
            <a:pPr lvl="0"/>
            <a:r>
              <a:rPr lang="en-US" dirty="0"/>
              <a:t>First level</a:t>
            </a:r>
          </a:p>
          <a:p>
            <a:pPr lvl="1"/>
            <a:r>
              <a:rPr lang="en-US" dirty="0"/>
              <a:t>Second level</a:t>
            </a:r>
          </a:p>
          <a:p>
            <a:pPr lvl="2"/>
            <a:r>
              <a:rPr lang="en-US" dirty="0"/>
              <a:t>Third level</a:t>
            </a:r>
          </a:p>
          <a:p>
            <a:pPr marL="1200150" lvl="3" indent="-171450" algn="l" rtl="0" eaLnBrk="1" fontAlgn="base" hangingPunct="1">
              <a:lnSpc>
                <a:spcPct val="90000"/>
              </a:lnSpc>
              <a:spcBef>
                <a:spcPts val="375"/>
              </a:spcBef>
              <a:spcAft>
                <a:spcPct val="0"/>
              </a:spcAft>
              <a:buClr>
                <a:srgbClr val="000000"/>
              </a:buClr>
              <a:buSzPct val="50000"/>
              <a:buFont typeface="LucidaGrande" charset="0"/>
              <a:buChar char="▶"/>
            </a:pPr>
            <a:r>
              <a:rPr lang="en-US" dirty="0"/>
              <a:t>Fourth level</a:t>
            </a:r>
          </a:p>
          <a:p>
            <a:pPr marL="1543050" lvl="4" indent="-171450" algn="l" rtl="0" eaLnBrk="1" fontAlgn="base" hangingPunct="1">
              <a:lnSpc>
                <a:spcPct val="90000"/>
              </a:lnSpc>
              <a:spcBef>
                <a:spcPts val="375"/>
              </a:spcBef>
              <a:spcAft>
                <a:spcPct val="0"/>
              </a:spcAft>
              <a:buClr>
                <a:srgbClr val="000000"/>
              </a:buClr>
              <a:buFont typeface="Helvetica" charset="0"/>
              <a:buChar char="⁃"/>
            </a:pPr>
            <a:r>
              <a:rPr lang="en-US" dirty="0"/>
              <a:t>Fifth level</a:t>
            </a:r>
          </a:p>
        </p:txBody>
      </p:sp>
      <p:sp>
        <p:nvSpPr>
          <p:cNvPr id="6" name="Content Placeholder 5">
            <a:extLst>
              <a:ext uri="{FF2B5EF4-FFF2-40B4-BE49-F238E27FC236}">
                <a16:creationId xmlns:a16="http://schemas.microsoft.com/office/drawing/2014/main" id="{E1EA786F-FA76-47B4-8448-7AE0EC469E97}"/>
              </a:ext>
            </a:extLst>
          </p:cNvPr>
          <p:cNvSpPr>
            <a:spLocks noGrp="1"/>
          </p:cNvSpPr>
          <p:nvPr>
            <p:ph sz="quarter" idx="19"/>
          </p:nvPr>
        </p:nvSpPr>
        <p:spPr>
          <a:xfrm>
            <a:off x="7121129" y="4424926"/>
            <a:ext cx="1634728" cy="1607575"/>
          </a:xfrm>
        </p:spPr>
        <p:txBody>
          <a:bodyPr/>
          <a:lstStyle/>
          <a:p>
            <a:pPr lvl="0"/>
            <a:endParaRPr lang="en-IN" dirty="0"/>
          </a:p>
        </p:txBody>
      </p:sp>
      <p:sp>
        <p:nvSpPr>
          <p:cNvPr id="7" name="Content Placeholder 5">
            <a:extLst>
              <a:ext uri="{FF2B5EF4-FFF2-40B4-BE49-F238E27FC236}">
                <a16:creationId xmlns:a16="http://schemas.microsoft.com/office/drawing/2014/main" id="{A38F7608-5024-4F02-9B8D-830DD65148E1}"/>
              </a:ext>
            </a:extLst>
          </p:cNvPr>
          <p:cNvSpPr>
            <a:spLocks noGrp="1"/>
          </p:cNvSpPr>
          <p:nvPr>
            <p:ph sz="quarter" idx="20"/>
          </p:nvPr>
        </p:nvSpPr>
        <p:spPr>
          <a:xfrm>
            <a:off x="5406629" y="4443398"/>
            <a:ext cx="1634728" cy="1607575"/>
          </a:xfrm>
        </p:spPr>
        <p:txBody>
          <a:bodyPr/>
          <a:lstStyle/>
          <a:p>
            <a:pPr lvl="0"/>
            <a:endParaRPr lang="en-IN" dirty="0"/>
          </a:p>
        </p:txBody>
      </p:sp>
      <p:sp>
        <p:nvSpPr>
          <p:cNvPr id="8" name="Content Placeholder 5">
            <a:extLst>
              <a:ext uri="{FF2B5EF4-FFF2-40B4-BE49-F238E27FC236}">
                <a16:creationId xmlns:a16="http://schemas.microsoft.com/office/drawing/2014/main" id="{60DDF79D-91B8-4D53-87C6-92214CE2D3D3}"/>
              </a:ext>
            </a:extLst>
          </p:cNvPr>
          <p:cNvSpPr>
            <a:spLocks noGrp="1"/>
          </p:cNvSpPr>
          <p:nvPr>
            <p:ph sz="quarter" idx="21"/>
          </p:nvPr>
        </p:nvSpPr>
        <p:spPr>
          <a:xfrm>
            <a:off x="3654020" y="4429545"/>
            <a:ext cx="1634728" cy="1607575"/>
          </a:xfrm>
        </p:spPr>
        <p:txBody>
          <a:bodyPr/>
          <a:lstStyle/>
          <a:p>
            <a:pPr lvl="0"/>
            <a:endParaRPr lang="en-IN" dirty="0"/>
          </a:p>
        </p:txBody>
      </p:sp>
      <p:sp>
        <p:nvSpPr>
          <p:cNvPr id="9" name="Content Placeholder 5">
            <a:extLst>
              <a:ext uri="{FF2B5EF4-FFF2-40B4-BE49-F238E27FC236}">
                <a16:creationId xmlns:a16="http://schemas.microsoft.com/office/drawing/2014/main" id="{6698FE42-6AC3-4202-98E3-A033B866FF86}"/>
              </a:ext>
            </a:extLst>
          </p:cNvPr>
          <p:cNvSpPr>
            <a:spLocks noGrp="1"/>
          </p:cNvSpPr>
          <p:nvPr>
            <p:ph sz="quarter" idx="22"/>
          </p:nvPr>
        </p:nvSpPr>
        <p:spPr>
          <a:xfrm>
            <a:off x="1953375" y="4424928"/>
            <a:ext cx="1634728" cy="1607575"/>
          </a:xfrm>
        </p:spPr>
        <p:txBody>
          <a:bodyPr/>
          <a:lstStyle/>
          <a:p>
            <a:pPr lvl="0"/>
            <a:endParaRPr lang="en-IN" dirty="0"/>
          </a:p>
        </p:txBody>
      </p:sp>
      <p:sp>
        <p:nvSpPr>
          <p:cNvPr id="10" name="Content Placeholder 5">
            <a:extLst>
              <a:ext uri="{FF2B5EF4-FFF2-40B4-BE49-F238E27FC236}">
                <a16:creationId xmlns:a16="http://schemas.microsoft.com/office/drawing/2014/main" id="{69AAE5B4-DC4E-4220-8401-0D7728627367}"/>
              </a:ext>
            </a:extLst>
          </p:cNvPr>
          <p:cNvSpPr>
            <a:spLocks noGrp="1"/>
          </p:cNvSpPr>
          <p:nvPr>
            <p:ph sz="quarter" idx="23"/>
          </p:nvPr>
        </p:nvSpPr>
        <p:spPr>
          <a:xfrm>
            <a:off x="557213" y="4434164"/>
            <a:ext cx="1333699" cy="1607575"/>
          </a:xfrm>
        </p:spPr>
        <p:txBody>
          <a:bodyPr/>
          <a:lstStyle/>
          <a:p>
            <a:pPr lvl="0"/>
            <a:endParaRPr lang="en-IN" dirty="0"/>
          </a:p>
        </p:txBody>
      </p:sp>
      <p:sp>
        <p:nvSpPr>
          <p:cNvPr id="11" name="Content Placeholder 5">
            <a:extLst>
              <a:ext uri="{FF2B5EF4-FFF2-40B4-BE49-F238E27FC236}">
                <a16:creationId xmlns:a16="http://schemas.microsoft.com/office/drawing/2014/main" id="{90AC7FFF-E935-4677-95EB-E8C01074BC4C}"/>
              </a:ext>
            </a:extLst>
          </p:cNvPr>
          <p:cNvSpPr>
            <a:spLocks noGrp="1"/>
          </p:cNvSpPr>
          <p:nvPr>
            <p:ph sz="quarter" idx="24"/>
          </p:nvPr>
        </p:nvSpPr>
        <p:spPr>
          <a:xfrm>
            <a:off x="560676" y="4429548"/>
            <a:ext cx="1333699" cy="1607575"/>
          </a:xfrm>
        </p:spPr>
        <p:txBody>
          <a:bodyPr/>
          <a:lstStyle/>
          <a:p>
            <a:pPr lvl="0"/>
            <a:endParaRPr lang="en-IN" dirty="0"/>
          </a:p>
        </p:txBody>
      </p:sp>
    </p:spTree>
    <p:extLst>
      <p:ext uri="{BB962C8B-B14F-4D97-AF65-F5344CB8AC3E}">
        <p14:creationId xmlns:p14="http://schemas.microsoft.com/office/powerpoint/2010/main" val="4262304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11" cstate="print">
            <a:duotone>
              <a:schemeClr val="accent1"/>
              <a:srgbClr val="FFFFFF"/>
            </a:duotone>
          </a:blip>
          <a:stretch>
            <a:fillRect/>
          </a:stretch>
        </p:blipFill>
        <p:spPr>
          <a:xfrm>
            <a:off x="1142" y="428"/>
            <a:ext cx="9142858" cy="6857143"/>
          </a:xfrm>
          <a:prstGeom prst="rect">
            <a:avLst/>
          </a:prstGeom>
          <a:noFill/>
          <a:ln>
            <a:noFill/>
          </a:ln>
        </p:spPr>
      </p:pic>
      <p:pic>
        <p:nvPicPr>
          <p:cNvPr id="9" name="image6.png"/>
          <p:cNvPicPr>
            <a:picLocks noChangeAspect="1"/>
          </p:cNvPicPr>
          <p:nvPr/>
        </p:nvPicPr>
        <p:blipFill>
          <a:blip r:embed="rId12" cstate="print"/>
          <a:stretch>
            <a:fillRect/>
          </a:stretch>
        </p:blipFill>
        <p:spPr>
          <a:xfrm>
            <a:off x="1142" y="428"/>
            <a:ext cx="9142858" cy="6857143"/>
          </a:xfrm>
          <a:prstGeom prst="rect">
            <a:avLst/>
          </a:prstGeom>
          <a:noFill/>
        </p:spPr>
      </p:pic>
      <p:sp>
        <p:nvSpPr>
          <p:cNvPr id="30" name="Rectangle 30"/>
          <p:cNvSpPr>
            <a:spLocks noGrp="1"/>
          </p:cNvSpPr>
          <p:nvPr>
            <p:ph type="title"/>
          </p:nvPr>
        </p:nvSpPr>
        <p:spPr>
          <a:xfrm>
            <a:off x="457771" y="359465"/>
            <a:ext cx="8229600" cy="1143000"/>
          </a:xfrm>
          <a:prstGeom prst="rect">
            <a:avLst/>
          </a:prstGeom>
        </p:spPr>
        <p:txBody>
          <a:bodyPr anchor="b" anchorCtr="0">
            <a:normAutofit/>
          </a:bodyPr>
          <a:lstStyle/>
          <a:p>
            <a:pPr algn="l"/>
            <a:r>
              <a:rPr lang="en-US" dirty="0"/>
              <a:t>Click to edit Master title style</a:t>
            </a:r>
          </a:p>
        </p:txBody>
      </p:sp>
      <p:sp>
        <p:nvSpPr>
          <p:cNvPr id="12" name="Rectangle 12"/>
          <p:cNvSpPr>
            <a:spLocks noGrp="1"/>
          </p:cNvSpPr>
          <p:nvPr>
            <p:ph type="body" idx="1"/>
          </p:nvPr>
        </p:nvSpPr>
        <p:spPr>
          <a:xfrm>
            <a:off x="457771" y="1600200"/>
            <a:ext cx="8229600" cy="4525963"/>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7620571" y="6324600"/>
            <a:ext cx="1066800" cy="369332"/>
          </a:xfrm>
          <a:prstGeom prst="rect">
            <a:avLst/>
          </a:prstGeom>
          <a:noFill/>
        </p:spPr>
        <p:txBody>
          <a:bodyPr wrap="square" rtlCol="0">
            <a:spAutoFit/>
          </a:bodyPr>
          <a:lstStyle/>
          <a:p>
            <a:pPr algn="r"/>
            <a:fld id="{5142B5BB-0271-4951-9864-F5338956FB89}" type="slidenum">
              <a:rPr lang="en-US" smtClean="0">
                <a:latin typeface="Arial" panose="020B0604020202020204" pitchFamily="34" charset="0"/>
                <a:cs typeface="Arial" panose="020B0604020202020204" pitchFamily="34" charset="0"/>
              </a:rPr>
              <a:pPr algn="r"/>
              <a:t>‹#›</a:t>
            </a:fld>
            <a:r>
              <a:rPr lang="en-US" dirty="0">
                <a:latin typeface="Arial" panose="020B0604020202020204" pitchFamily="34" charset="0"/>
                <a:cs typeface="Arial" panose="020B0604020202020204" pitchFamily="34" charset="0"/>
              </a:rPr>
              <a:t> of 23</a:t>
            </a:r>
          </a:p>
        </p:txBody>
      </p:sp>
      <p:sp>
        <p:nvSpPr>
          <p:cNvPr id="13" name="TextBox 12"/>
          <p:cNvSpPr txBox="1"/>
          <p:nvPr userDrawn="1"/>
        </p:nvSpPr>
        <p:spPr>
          <a:xfrm>
            <a:off x="305371" y="6324600"/>
            <a:ext cx="1447800" cy="369332"/>
          </a:xfrm>
          <a:prstGeom prst="rect">
            <a:avLst/>
          </a:prstGeom>
          <a:noFill/>
        </p:spPr>
        <p:txBody>
          <a:bodyPr wrap="square" rtlCol="0">
            <a:spAutoFit/>
          </a:bodyPr>
          <a:lstStyle/>
          <a:p>
            <a:fld id="{49EF39E9-0DEB-488D-A1FF-A8C274C77028}" type="datetime12">
              <a:rPr lang="en-US" smtClean="0">
                <a:latin typeface="Arial" panose="020B0604020202020204" pitchFamily="34" charset="0"/>
                <a:cs typeface="Arial" panose="020B0604020202020204" pitchFamily="34" charset="0"/>
              </a:rPr>
              <a:pPr/>
              <a:t>6:22 PM</a:t>
            </a:fld>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962971" y="6157813"/>
            <a:ext cx="1219200" cy="668107"/>
          </a:xfrm>
          <a:prstGeom prst="rect">
            <a:avLst/>
          </a:prstGeom>
        </p:spPr>
      </p:pic>
    </p:spTree>
    <p:extLst>
      <p:ext uri="{BB962C8B-B14F-4D97-AF65-F5344CB8AC3E}">
        <p14:creationId xmlns:p14="http://schemas.microsoft.com/office/powerpoint/2010/main" val="2079123450"/>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Lst>
  <p:transition spd="med">
    <p:fade thruBlk="1"/>
  </p:transition>
  <p:txStyles>
    <p:titleStyle>
      <a:defPPr>
        <a:defRPr sz="4400">
          <a:solidFill>
            <a:schemeClr val="tx1"/>
          </a:solidFill>
          <a:latin typeface="+mj-lt"/>
          <a:ea typeface="+mj-ea"/>
          <a:cs typeface="+mj-cs"/>
        </a:defRPr>
      </a:defPPr>
      <a:lvl1pPr algn="l" eaLnBrk="1" hangingPunct="1">
        <a:buNone/>
        <a:defRPr sz="4400" b="1">
          <a:solidFill>
            <a:schemeClr val="tx1">
              <a:alpha val="100000"/>
            </a:schemeClr>
          </a:solidFill>
          <a:latin typeface="Arial" panose="020B0604020202020204" pitchFamily="34" charset="0"/>
          <a:cs typeface="Arial" panose="020B0604020202020204" pitchFamily="34" charset="0"/>
        </a:defRPr>
      </a:lvl1pPr>
    </p:titleStyle>
    <p:body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094577"/>
            <a:ext cx="8153400" cy="1306223"/>
          </a:xfrm>
        </p:spPr>
        <p:txBody>
          <a:bodyPr>
            <a:normAutofit/>
          </a:bodyPr>
          <a:lstStyle/>
          <a:p>
            <a:r>
              <a:rPr lang="en-US" dirty="0"/>
              <a:t>Topic 4.2: Time </a:t>
            </a:r>
            <a:r>
              <a:rPr lang="en-US"/>
              <a:t>Series Forecasting I</a:t>
            </a:r>
            <a:endParaRPr lang="en-US" dirty="0"/>
          </a:p>
          <a:p>
            <a:r>
              <a:rPr lang="en-US" sz="2400" dirty="0"/>
              <a:t>Larry Schrenk, Instructor</a:t>
            </a:r>
          </a:p>
        </p:txBody>
      </p:sp>
      <p:sp>
        <p:nvSpPr>
          <p:cNvPr id="2" name="Title 1"/>
          <p:cNvSpPr>
            <a:spLocks noGrp="1"/>
          </p:cNvSpPr>
          <p:nvPr>
            <p:ph type="ctrTitle"/>
          </p:nvPr>
        </p:nvSpPr>
        <p:spPr/>
        <p:txBody>
          <a:bodyPr/>
          <a:lstStyle/>
          <a:p>
            <a:r>
              <a:rPr lang="en-US" dirty="0"/>
              <a:t>FIN 470: Financial Analysis in Excel</a:t>
            </a:r>
          </a:p>
        </p:txBody>
      </p:sp>
      <p:sp>
        <p:nvSpPr>
          <p:cNvPr id="4" name="Subtitle 2">
            <a:extLst>
              <a:ext uri="{FF2B5EF4-FFF2-40B4-BE49-F238E27FC236}">
                <a16:creationId xmlns:a16="http://schemas.microsoft.com/office/drawing/2014/main" id="{F3AF384D-B2D0-451A-8C45-B2E92CAB05C8}"/>
              </a:ext>
            </a:extLst>
          </p:cNvPr>
          <p:cNvSpPr txBox="1">
            <a:spLocks/>
          </p:cNvSpPr>
          <p:nvPr/>
        </p:nvSpPr>
        <p:spPr>
          <a:xfrm>
            <a:off x="76200" y="5986490"/>
            <a:ext cx="8839200" cy="849023"/>
          </a:xfrm>
          <a:prstGeom prst="rect">
            <a:avLst/>
          </a:prstGeom>
        </p:spPr>
        <p:txBody>
          <a:bodyPr>
            <a:noAutofit/>
          </a:bodyPr>
          <a:lstStyle>
            <a:defPPr>
              <a:defRPr>
                <a:solidFill>
                  <a:schemeClr val="tx1"/>
                </a:solidFill>
                <a:latin typeface="+mn-lt"/>
                <a:ea typeface="+mn-ea"/>
                <a:cs typeface="+mn-cs"/>
              </a:defRPr>
            </a:defPPr>
            <a:lvl1pPr marL="0" indent="0" algn="r" eaLnBrk="1" hangingPunct="1">
              <a:buNone/>
              <a:defRPr sz="2800">
                <a:latin typeface="Century Gothic" pitchFamily="34" charset="0"/>
                <a:cs typeface="Arial" panose="020B0604020202020204" pitchFamily="34" charset="0"/>
              </a:defRPr>
            </a:lvl1pPr>
            <a:lvl2pPr marL="457200" indent="0" algn="ctr" eaLnBrk="1" hangingPunct="1">
              <a:buNone/>
              <a:defRPr sz="2800">
                <a:latin typeface="Arial" panose="020B0604020202020204" pitchFamily="34" charset="0"/>
                <a:cs typeface="Arial" panose="020B0604020202020204" pitchFamily="34" charset="0"/>
              </a:defRPr>
            </a:lvl2pPr>
            <a:lvl3pPr marL="914400" indent="0" algn="ctr" eaLnBrk="1" hangingPunct="1">
              <a:buNone/>
              <a:defRPr sz="2400">
                <a:latin typeface="Arial" panose="020B0604020202020204" pitchFamily="34" charset="0"/>
                <a:cs typeface="Arial" panose="020B0604020202020204" pitchFamily="34" charset="0"/>
              </a:defRPr>
            </a:lvl3pPr>
            <a:lvl4pPr marL="1371600" indent="0" algn="ctr" eaLnBrk="1" hangingPunct="1">
              <a:buNone/>
              <a:defRPr sz="2000">
                <a:latin typeface="Arial" panose="020B0604020202020204" pitchFamily="34" charset="0"/>
                <a:cs typeface="Arial" panose="020B0604020202020204" pitchFamily="34" charset="0"/>
              </a:defRPr>
            </a:lvl4pPr>
            <a:lvl5pPr marL="1828800" indent="0" algn="ctr" eaLnBrk="1" hangingPunct="1">
              <a:buNone/>
              <a:defRPr sz="1800">
                <a:latin typeface="Arial" panose="020B0604020202020204" pitchFamily="34" charset="0"/>
                <a:cs typeface="Arial" panose="020B0604020202020204" pitchFamily="34" charset="0"/>
              </a:defRPr>
            </a:lvl5pPr>
            <a:lvl6pPr marL="2286000" indent="0" algn="ctr" eaLnBrk="1" hangingPunct="1">
              <a:buNone/>
              <a:defRPr sz="2000"/>
            </a:lvl6pPr>
            <a:lvl7pPr marL="2743200" indent="0" algn="ctr" eaLnBrk="1" hangingPunct="1">
              <a:buNone/>
              <a:defRPr sz="2000"/>
            </a:lvl7pPr>
            <a:lvl8pPr marL="3200400" indent="0" algn="ctr" eaLnBrk="1" hangingPunct="1">
              <a:buNone/>
              <a:defRPr sz="2000"/>
            </a:lvl8pPr>
            <a:lvl9pPr marL="3657600" indent="0" algn="ctr" eaLnBrk="1" hangingPunct="1">
              <a:buNone/>
              <a:defRPr sz="2000"/>
            </a:lvl9pPr>
          </a:lstStyle>
          <a:p>
            <a:pPr marL="0" indent="0">
              <a:spcBef>
                <a:spcPts val="600"/>
              </a:spcBef>
              <a:buNone/>
            </a:pPr>
            <a:r>
              <a:rPr lang="en-US" sz="1800" dirty="0"/>
              <a:t>The slides for this course are adapted from: Timothy R. Mayes, </a:t>
            </a:r>
            <a:r>
              <a:rPr lang="en-US" sz="1800" i="1" dirty="0"/>
              <a:t>Financial Analysis with Microsoft Excel</a:t>
            </a:r>
            <a:r>
              <a:rPr lang="en-US" sz="1800" dirty="0"/>
              <a:t>, 9</a:t>
            </a:r>
            <a:r>
              <a:rPr lang="en-US" sz="1800" baseline="30000" dirty="0"/>
              <a:t>th</a:t>
            </a:r>
            <a:r>
              <a:rPr lang="en-US" sz="1800" dirty="0"/>
              <a:t> Edition. © 2021 Cengage. All Rights Reserved. </a:t>
            </a:r>
          </a:p>
        </p:txBody>
      </p:sp>
    </p:spTree>
    <p:extLst>
      <p:ext uri="{BB962C8B-B14F-4D97-AF65-F5344CB8AC3E}">
        <p14:creationId xmlns:p14="http://schemas.microsoft.com/office/powerpoint/2010/main" val="3760586671"/>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8291-4761-48ED-AECE-FA1537764874}"/>
              </a:ext>
            </a:extLst>
          </p:cNvPr>
          <p:cNvSpPr>
            <a:spLocks noGrp="1"/>
          </p:cNvSpPr>
          <p:nvPr>
            <p:ph type="title"/>
          </p:nvPr>
        </p:nvSpPr>
        <p:spPr/>
        <p:txBody>
          <a:bodyPr/>
          <a:lstStyle/>
          <a:p>
            <a:r>
              <a:rPr lang="en-US"/>
              <a:t>Three Applications</a:t>
            </a:r>
            <a:endParaRPr lang="en-IN" dirty="0"/>
          </a:p>
        </p:txBody>
      </p:sp>
      <p:sp>
        <p:nvSpPr>
          <p:cNvPr id="3" name="Content Placeholder 2">
            <a:extLst>
              <a:ext uri="{FF2B5EF4-FFF2-40B4-BE49-F238E27FC236}">
                <a16:creationId xmlns:a16="http://schemas.microsoft.com/office/drawing/2014/main" id="{6EA8A197-A7EF-4CDE-A30A-2F3CDD75A8DF}"/>
              </a:ext>
            </a:extLst>
          </p:cNvPr>
          <p:cNvSpPr>
            <a:spLocks noGrp="1"/>
          </p:cNvSpPr>
          <p:nvPr>
            <p:ph sz="quarter" idx="4294967295"/>
          </p:nvPr>
        </p:nvSpPr>
        <p:spPr>
          <a:xfrm>
            <a:off x="557212" y="1502464"/>
            <a:ext cx="8483549" cy="4669736"/>
          </a:xfrm>
        </p:spPr>
        <p:txBody>
          <a:bodyPr>
            <a:normAutofit/>
          </a:bodyPr>
          <a:lstStyle/>
          <a:p>
            <a:r>
              <a:rPr lang="en-US" sz="3200" dirty="0"/>
              <a:t>Decomposition of Time Series</a:t>
            </a:r>
          </a:p>
          <a:p>
            <a:endParaRPr lang="en-US" sz="3200" dirty="0"/>
          </a:p>
          <a:p>
            <a:endParaRPr lang="en-US" sz="3200" dirty="0"/>
          </a:p>
          <a:p>
            <a:r>
              <a:rPr lang="en-US" sz="3200" dirty="0"/>
              <a:t>Fitting to Time Series</a:t>
            </a:r>
            <a:endParaRPr lang="en-IN" sz="3200" dirty="0"/>
          </a:p>
          <a:p>
            <a:endParaRPr lang="en-US" sz="3200" dirty="0"/>
          </a:p>
          <a:p>
            <a:endParaRPr lang="en-US" sz="3200" dirty="0"/>
          </a:p>
          <a:p>
            <a:r>
              <a:rPr lang="en-US" sz="3200" dirty="0"/>
              <a:t>Prediction of Time Series</a:t>
            </a:r>
            <a:endParaRPr lang="en-IN" sz="3200" dirty="0"/>
          </a:p>
          <a:p>
            <a:endParaRPr lang="en-IN" sz="1400" dirty="0"/>
          </a:p>
        </p:txBody>
      </p:sp>
      <p:sp>
        <p:nvSpPr>
          <p:cNvPr id="6" name="Content Placeholder 5">
            <a:extLst>
              <a:ext uri="{FF2B5EF4-FFF2-40B4-BE49-F238E27FC236}">
                <a16:creationId xmlns:a16="http://schemas.microsoft.com/office/drawing/2014/main" id="{919E2812-48C7-47FA-BCFA-C36BC57B469F}"/>
              </a:ext>
            </a:extLst>
          </p:cNvPr>
          <p:cNvSpPr>
            <a:spLocks noGrp="1"/>
          </p:cNvSpPr>
          <p:nvPr>
            <p:ph sz="quarter" idx="4294967295"/>
          </p:nvPr>
        </p:nvSpPr>
        <p:spPr>
          <a:xfrm>
            <a:off x="7121129" y="5810250"/>
            <a:ext cx="1634728" cy="222250"/>
          </a:xfrm>
        </p:spPr>
        <p:txBody>
          <a:bodyPr>
            <a:normAutofit fontScale="25000" lnSpcReduction="20000"/>
          </a:bodyPr>
          <a:lstStyle/>
          <a:p>
            <a:endParaRPr lang="en-US"/>
          </a:p>
        </p:txBody>
      </p:sp>
    </p:spTree>
    <p:extLst>
      <p:ext uri="{BB962C8B-B14F-4D97-AF65-F5344CB8AC3E}">
        <p14:creationId xmlns:p14="http://schemas.microsoft.com/office/powerpoint/2010/main" val="3059542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a:extLst>
              <a:ext uri="{FF2B5EF4-FFF2-40B4-BE49-F238E27FC236}">
                <a16:creationId xmlns:a16="http://schemas.microsoft.com/office/drawing/2014/main" id="{462F4A2E-3952-4CC7-B527-6C950A2B0E99}"/>
              </a:ext>
            </a:extLst>
          </p:cNvPr>
          <p:cNvSpPr>
            <a:spLocks noGrp="1" noChangeArrowheads="1"/>
          </p:cNvSpPr>
          <p:nvPr>
            <p:ph type="title"/>
          </p:nvPr>
        </p:nvSpPr>
        <p:spPr>
          <a:xfrm>
            <a:off x="649288" y="-76200"/>
            <a:ext cx="8128000" cy="1143000"/>
          </a:xfrm>
        </p:spPr>
        <p:txBody>
          <a:bodyPr/>
          <a:lstStyle/>
          <a:p>
            <a:pPr>
              <a:lnSpc>
                <a:spcPct val="80000"/>
              </a:lnSpc>
            </a:pPr>
            <a:r>
              <a:rPr lang="en-US" altLang="en-US"/>
              <a:t>Product Demand over Time</a:t>
            </a:r>
          </a:p>
        </p:txBody>
      </p:sp>
      <p:sp>
        <p:nvSpPr>
          <p:cNvPr id="580611" name="Line 3">
            <a:extLst>
              <a:ext uri="{FF2B5EF4-FFF2-40B4-BE49-F238E27FC236}">
                <a16:creationId xmlns:a16="http://schemas.microsoft.com/office/drawing/2014/main" id="{58650BD7-3327-4E02-A4E7-699419BE7D6E}"/>
              </a:ext>
            </a:extLst>
          </p:cNvPr>
          <p:cNvSpPr>
            <a:spLocks noChangeShapeType="1"/>
          </p:cNvSpPr>
          <p:nvPr/>
        </p:nvSpPr>
        <p:spPr bwMode="auto">
          <a:xfrm>
            <a:off x="1016000" y="5715000"/>
            <a:ext cx="7366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612" name="Line 4">
            <a:extLst>
              <a:ext uri="{FF2B5EF4-FFF2-40B4-BE49-F238E27FC236}">
                <a16:creationId xmlns:a16="http://schemas.microsoft.com/office/drawing/2014/main" id="{1A3564AA-AE06-4411-893E-26EA02A07F60}"/>
              </a:ext>
            </a:extLst>
          </p:cNvPr>
          <p:cNvSpPr>
            <a:spLocks noChangeShapeType="1"/>
          </p:cNvSpPr>
          <p:nvPr/>
        </p:nvSpPr>
        <p:spPr bwMode="auto">
          <a:xfrm flipV="1">
            <a:off x="1354138" y="1958975"/>
            <a:ext cx="0" cy="40830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613" name="Line 5">
            <a:extLst>
              <a:ext uri="{FF2B5EF4-FFF2-40B4-BE49-F238E27FC236}">
                <a16:creationId xmlns:a16="http://schemas.microsoft.com/office/drawing/2014/main" id="{6906F019-19F5-4664-95FE-7EEC05C39A24}"/>
              </a:ext>
            </a:extLst>
          </p:cNvPr>
          <p:cNvSpPr>
            <a:spLocks noChangeShapeType="1"/>
          </p:cNvSpPr>
          <p:nvPr/>
        </p:nvSpPr>
        <p:spPr bwMode="auto">
          <a:xfrm>
            <a:off x="2794000" y="5551488"/>
            <a:ext cx="0" cy="1635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614" name="Line 6">
            <a:extLst>
              <a:ext uri="{FF2B5EF4-FFF2-40B4-BE49-F238E27FC236}">
                <a16:creationId xmlns:a16="http://schemas.microsoft.com/office/drawing/2014/main" id="{472FA156-470C-4AEC-AB61-8877A809A0ED}"/>
              </a:ext>
            </a:extLst>
          </p:cNvPr>
          <p:cNvSpPr>
            <a:spLocks noChangeShapeType="1"/>
          </p:cNvSpPr>
          <p:nvPr/>
        </p:nvSpPr>
        <p:spPr bwMode="auto">
          <a:xfrm>
            <a:off x="1344613" y="5715000"/>
            <a:ext cx="0" cy="1635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615" name="Line 7">
            <a:extLst>
              <a:ext uri="{FF2B5EF4-FFF2-40B4-BE49-F238E27FC236}">
                <a16:creationId xmlns:a16="http://schemas.microsoft.com/office/drawing/2014/main" id="{6B9822AE-4511-4942-8133-06C2B9BB478E}"/>
              </a:ext>
            </a:extLst>
          </p:cNvPr>
          <p:cNvSpPr>
            <a:spLocks noChangeShapeType="1"/>
          </p:cNvSpPr>
          <p:nvPr/>
        </p:nvSpPr>
        <p:spPr bwMode="auto">
          <a:xfrm>
            <a:off x="4265613" y="5551488"/>
            <a:ext cx="0" cy="1635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616" name="Line 8">
            <a:extLst>
              <a:ext uri="{FF2B5EF4-FFF2-40B4-BE49-F238E27FC236}">
                <a16:creationId xmlns:a16="http://schemas.microsoft.com/office/drawing/2014/main" id="{8177F2DA-993B-44AF-8CB0-03D5477E0CAD}"/>
              </a:ext>
            </a:extLst>
          </p:cNvPr>
          <p:cNvSpPr>
            <a:spLocks noChangeShapeType="1"/>
          </p:cNvSpPr>
          <p:nvPr/>
        </p:nvSpPr>
        <p:spPr bwMode="auto">
          <a:xfrm>
            <a:off x="5694363" y="5551488"/>
            <a:ext cx="0" cy="1635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617" name="Line 9">
            <a:extLst>
              <a:ext uri="{FF2B5EF4-FFF2-40B4-BE49-F238E27FC236}">
                <a16:creationId xmlns:a16="http://schemas.microsoft.com/office/drawing/2014/main" id="{EB61F052-EA8E-4A12-BB06-5DB57957681F}"/>
              </a:ext>
            </a:extLst>
          </p:cNvPr>
          <p:cNvSpPr>
            <a:spLocks noChangeShapeType="1"/>
          </p:cNvSpPr>
          <p:nvPr/>
        </p:nvSpPr>
        <p:spPr bwMode="auto">
          <a:xfrm>
            <a:off x="7059613" y="5551488"/>
            <a:ext cx="0" cy="1635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618" name="Text Box 10">
            <a:extLst>
              <a:ext uri="{FF2B5EF4-FFF2-40B4-BE49-F238E27FC236}">
                <a16:creationId xmlns:a16="http://schemas.microsoft.com/office/drawing/2014/main" id="{B88A2B7F-93F9-476F-B935-367BBC148B6F}"/>
              </a:ext>
            </a:extLst>
          </p:cNvPr>
          <p:cNvSpPr txBox="1">
            <a:spLocks noChangeArrowheads="1"/>
          </p:cNvSpPr>
          <p:nvPr/>
        </p:nvSpPr>
        <p:spPr bwMode="auto">
          <a:xfrm>
            <a:off x="2444750" y="5753100"/>
            <a:ext cx="657225" cy="509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spAutoFit/>
          </a:bodyPr>
          <a:lstStyle>
            <a:lvl1pPr defTabSz="1000125">
              <a:defRPr>
                <a:solidFill>
                  <a:schemeClr val="tx1"/>
                </a:solidFill>
                <a:latin typeface="Arial" panose="020B0604020202020204" pitchFamily="34" charset="0"/>
              </a:defRPr>
            </a:lvl1pPr>
            <a:lvl2pPr marL="500063" defTabSz="1000125">
              <a:defRPr>
                <a:solidFill>
                  <a:schemeClr val="tx1"/>
                </a:solidFill>
                <a:latin typeface="Arial" panose="020B0604020202020204" pitchFamily="34" charset="0"/>
              </a:defRPr>
            </a:lvl2pPr>
            <a:lvl3pPr marL="1000125" defTabSz="1000125">
              <a:defRPr>
                <a:solidFill>
                  <a:schemeClr val="tx1"/>
                </a:solidFill>
                <a:latin typeface="Arial" panose="020B0604020202020204" pitchFamily="34" charset="0"/>
              </a:defRPr>
            </a:lvl3pPr>
            <a:lvl4pPr marL="1500188" defTabSz="1000125">
              <a:defRPr>
                <a:solidFill>
                  <a:schemeClr val="tx1"/>
                </a:solidFill>
                <a:latin typeface="Arial" panose="020B0604020202020204" pitchFamily="34" charset="0"/>
              </a:defRPr>
            </a:lvl4pPr>
            <a:lvl5pPr marL="2000250" defTabSz="1000125">
              <a:defRPr>
                <a:solidFill>
                  <a:schemeClr val="tx1"/>
                </a:solidFill>
                <a:latin typeface="Arial" panose="020B0604020202020204" pitchFamily="34" charset="0"/>
              </a:defRPr>
            </a:lvl5pPr>
            <a:lvl6pPr marL="2457450" defTabSz="1000125" eaLnBrk="0" fontAlgn="base" hangingPunct="0">
              <a:spcBef>
                <a:spcPct val="0"/>
              </a:spcBef>
              <a:spcAft>
                <a:spcPct val="0"/>
              </a:spcAft>
              <a:defRPr>
                <a:solidFill>
                  <a:schemeClr val="tx1"/>
                </a:solidFill>
                <a:latin typeface="Arial" panose="020B0604020202020204" pitchFamily="34" charset="0"/>
              </a:defRPr>
            </a:lvl6pPr>
            <a:lvl7pPr marL="2914650" defTabSz="1000125" eaLnBrk="0" fontAlgn="base" hangingPunct="0">
              <a:spcBef>
                <a:spcPct val="0"/>
              </a:spcBef>
              <a:spcAft>
                <a:spcPct val="0"/>
              </a:spcAft>
              <a:defRPr>
                <a:solidFill>
                  <a:schemeClr val="tx1"/>
                </a:solidFill>
                <a:latin typeface="Arial" panose="020B0604020202020204" pitchFamily="34" charset="0"/>
              </a:defRPr>
            </a:lvl7pPr>
            <a:lvl8pPr marL="3371850" defTabSz="1000125" eaLnBrk="0" fontAlgn="base" hangingPunct="0">
              <a:spcBef>
                <a:spcPct val="0"/>
              </a:spcBef>
              <a:spcAft>
                <a:spcPct val="0"/>
              </a:spcAft>
              <a:defRPr>
                <a:solidFill>
                  <a:schemeClr val="tx1"/>
                </a:solidFill>
                <a:latin typeface="Arial" panose="020B0604020202020204" pitchFamily="34" charset="0"/>
              </a:defRPr>
            </a:lvl8pPr>
            <a:lvl9pPr marL="3829050" defTabSz="1000125" eaLnBrk="0" fontAlgn="base" hangingPunct="0">
              <a:spcBef>
                <a:spcPct val="0"/>
              </a:spcBef>
              <a:spcAft>
                <a:spcPct val="0"/>
              </a:spcAft>
              <a:defRPr>
                <a:solidFill>
                  <a:schemeClr val="tx1"/>
                </a:solidFill>
                <a:latin typeface="Arial" panose="020B0604020202020204" pitchFamily="34" charset="0"/>
              </a:defRPr>
            </a:lvl9pPr>
          </a:lstStyle>
          <a:p>
            <a:pPr algn="ctr">
              <a:lnSpc>
                <a:spcPct val="70000"/>
              </a:lnSpc>
              <a:buClrTx/>
              <a:buFontTx/>
              <a:buNone/>
            </a:pPr>
            <a:r>
              <a:rPr lang="en-US" altLang="en-US" sz="2000">
                <a:latin typeface="Arial Narrow" panose="020B0606020202030204" pitchFamily="34" charset="0"/>
              </a:rPr>
              <a:t>Year</a:t>
            </a:r>
          </a:p>
          <a:p>
            <a:pPr algn="ctr">
              <a:lnSpc>
                <a:spcPct val="70000"/>
              </a:lnSpc>
              <a:buClrTx/>
              <a:buFontTx/>
              <a:buNone/>
            </a:pPr>
            <a:r>
              <a:rPr lang="en-US" altLang="en-US" sz="2000">
                <a:latin typeface="Arial Narrow" panose="020B0606020202030204" pitchFamily="34" charset="0"/>
              </a:rPr>
              <a:t>1</a:t>
            </a:r>
          </a:p>
        </p:txBody>
      </p:sp>
      <p:sp>
        <p:nvSpPr>
          <p:cNvPr id="580619" name="Text Box 11">
            <a:extLst>
              <a:ext uri="{FF2B5EF4-FFF2-40B4-BE49-F238E27FC236}">
                <a16:creationId xmlns:a16="http://schemas.microsoft.com/office/drawing/2014/main" id="{09AA408C-EBDA-4055-8FEB-FC1A20AD0A16}"/>
              </a:ext>
            </a:extLst>
          </p:cNvPr>
          <p:cNvSpPr txBox="1">
            <a:spLocks noChangeArrowheads="1"/>
          </p:cNvSpPr>
          <p:nvPr/>
        </p:nvSpPr>
        <p:spPr bwMode="auto">
          <a:xfrm>
            <a:off x="3916363" y="5745163"/>
            <a:ext cx="657225"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spAutoFit/>
          </a:bodyPr>
          <a:lstStyle>
            <a:lvl1pPr defTabSz="1000125">
              <a:defRPr>
                <a:solidFill>
                  <a:schemeClr val="tx1"/>
                </a:solidFill>
                <a:latin typeface="Arial" panose="020B0604020202020204" pitchFamily="34" charset="0"/>
              </a:defRPr>
            </a:lvl1pPr>
            <a:lvl2pPr marL="500063" defTabSz="1000125">
              <a:defRPr>
                <a:solidFill>
                  <a:schemeClr val="tx1"/>
                </a:solidFill>
                <a:latin typeface="Arial" panose="020B0604020202020204" pitchFamily="34" charset="0"/>
              </a:defRPr>
            </a:lvl2pPr>
            <a:lvl3pPr marL="1000125" defTabSz="1000125">
              <a:defRPr>
                <a:solidFill>
                  <a:schemeClr val="tx1"/>
                </a:solidFill>
                <a:latin typeface="Arial" panose="020B0604020202020204" pitchFamily="34" charset="0"/>
              </a:defRPr>
            </a:lvl3pPr>
            <a:lvl4pPr marL="1500188" defTabSz="1000125">
              <a:defRPr>
                <a:solidFill>
                  <a:schemeClr val="tx1"/>
                </a:solidFill>
                <a:latin typeface="Arial" panose="020B0604020202020204" pitchFamily="34" charset="0"/>
              </a:defRPr>
            </a:lvl4pPr>
            <a:lvl5pPr marL="2000250" defTabSz="1000125">
              <a:defRPr>
                <a:solidFill>
                  <a:schemeClr val="tx1"/>
                </a:solidFill>
                <a:latin typeface="Arial" panose="020B0604020202020204" pitchFamily="34" charset="0"/>
              </a:defRPr>
            </a:lvl5pPr>
            <a:lvl6pPr marL="2457450" defTabSz="1000125" eaLnBrk="0" fontAlgn="base" hangingPunct="0">
              <a:spcBef>
                <a:spcPct val="0"/>
              </a:spcBef>
              <a:spcAft>
                <a:spcPct val="0"/>
              </a:spcAft>
              <a:defRPr>
                <a:solidFill>
                  <a:schemeClr val="tx1"/>
                </a:solidFill>
                <a:latin typeface="Arial" panose="020B0604020202020204" pitchFamily="34" charset="0"/>
              </a:defRPr>
            </a:lvl6pPr>
            <a:lvl7pPr marL="2914650" defTabSz="1000125" eaLnBrk="0" fontAlgn="base" hangingPunct="0">
              <a:spcBef>
                <a:spcPct val="0"/>
              </a:spcBef>
              <a:spcAft>
                <a:spcPct val="0"/>
              </a:spcAft>
              <a:defRPr>
                <a:solidFill>
                  <a:schemeClr val="tx1"/>
                </a:solidFill>
                <a:latin typeface="Arial" panose="020B0604020202020204" pitchFamily="34" charset="0"/>
              </a:defRPr>
            </a:lvl7pPr>
            <a:lvl8pPr marL="3371850" defTabSz="1000125" eaLnBrk="0" fontAlgn="base" hangingPunct="0">
              <a:spcBef>
                <a:spcPct val="0"/>
              </a:spcBef>
              <a:spcAft>
                <a:spcPct val="0"/>
              </a:spcAft>
              <a:defRPr>
                <a:solidFill>
                  <a:schemeClr val="tx1"/>
                </a:solidFill>
                <a:latin typeface="Arial" panose="020B0604020202020204" pitchFamily="34" charset="0"/>
              </a:defRPr>
            </a:lvl8pPr>
            <a:lvl9pPr marL="3829050" defTabSz="1000125" eaLnBrk="0" fontAlgn="base" hangingPunct="0">
              <a:spcBef>
                <a:spcPct val="0"/>
              </a:spcBef>
              <a:spcAft>
                <a:spcPct val="0"/>
              </a:spcAft>
              <a:defRPr>
                <a:solidFill>
                  <a:schemeClr val="tx1"/>
                </a:solidFill>
                <a:latin typeface="Arial" panose="020B0604020202020204" pitchFamily="34" charset="0"/>
              </a:defRPr>
            </a:lvl9pPr>
          </a:lstStyle>
          <a:p>
            <a:pPr algn="ctr">
              <a:lnSpc>
                <a:spcPct val="70000"/>
              </a:lnSpc>
              <a:buClrTx/>
              <a:buFontTx/>
              <a:buNone/>
            </a:pPr>
            <a:r>
              <a:rPr lang="en-US" altLang="en-US" sz="2000">
                <a:latin typeface="Arial Narrow" panose="020B0606020202030204" pitchFamily="34" charset="0"/>
              </a:rPr>
              <a:t>Year</a:t>
            </a:r>
          </a:p>
          <a:p>
            <a:pPr algn="ctr">
              <a:lnSpc>
                <a:spcPct val="70000"/>
              </a:lnSpc>
              <a:buClrTx/>
              <a:buFontTx/>
              <a:buNone/>
            </a:pPr>
            <a:r>
              <a:rPr lang="en-US" altLang="en-US" sz="2000">
                <a:latin typeface="Arial Narrow" panose="020B0606020202030204" pitchFamily="34" charset="0"/>
              </a:rPr>
              <a:t>2</a:t>
            </a:r>
          </a:p>
        </p:txBody>
      </p:sp>
      <p:sp>
        <p:nvSpPr>
          <p:cNvPr id="580620" name="Text Box 12">
            <a:extLst>
              <a:ext uri="{FF2B5EF4-FFF2-40B4-BE49-F238E27FC236}">
                <a16:creationId xmlns:a16="http://schemas.microsoft.com/office/drawing/2014/main" id="{47BCD94C-0162-422A-9E46-B3EF492ACC38}"/>
              </a:ext>
            </a:extLst>
          </p:cNvPr>
          <p:cNvSpPr txBox="1">
            <a:spLocks noChangeArrowheads="1"/>
          </p:cNvSpPr>
          <p:nvPr/>
        </p:nvSpPr>
        <p:spPr bwMode="auto">
          <a:xfrm>
            <a:off x="5334000" y="5745163"/>
            <a:ext cx="657225"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spAutoFit/>
          </a:bodyPr>
          <a:lstStyle>
            <a:lvl1pPr defTabSz="1000125">
              <a:defRPr>
                <a:solidFill>
                  <a:schemeClr val="tx1"/>
                </a:solidFill>
                <a:latin typeface="Arial" panose="020B0604020202020204" pitchFamily="34" charset="0"/>
              </a:defRPr>
            </a:lvl1pPr>
            <a:lvl2pPr marL="500063" defTabSz="1000125">
              <a:defRPr>
                <a:solidFill>
                  <a:schemeClr val="tx1"/>
                </a:solidFill>
                <a:latin typeface="Arial" panose="020B0604020202020204" pitchFamily="34" charset="0"/>
              </a:defRPr>
            </a:lvl2pPr>
            <a:lvl3pPr marL="1000125" defTabSz="1000125">
              <a:defRPr>
                <a:solidFill>
                  <a:schemeClr val="tx1"/>
                </a:solidFill>
                <a:latin typeface="Arial" panose="020B0604020202020204" pitchFamily="34" charset="0"/>
              </a:defRPr>
            </a:lvl3pPr>
            <a:lvl4pPr marL="1500188" defTabSz="1000125">
              <a:defRPr>
                <a:solidFill>
                  <a:schemeClr val="tx1"/>
                </a:solidFill>
                <a:latin typeface="Arial" panose="020B0604020202020204" pitchFamily="34" charset="0"/>
              </a:defRPr>
            </a:lvl4pPr>
            <a:lvl5pPr marL="2000250" defTabSz="1000125">
              <a:defRPr>
                <a:solidFill>
                  <a:schemeClr val="tx1"/>
                </a:solidFill>
                <a:latin typeface="Arial" panose="020B0604020202020204" pitchFamily="34" charset="0"/>
              </a:defRPr>
            </a:lvl5pPr>
            <a:lvl6pPr marL="2457450" defTabSz="1000125" eaLnBrk="0" fontAlgn="base" hangingPunct="0">
              <a:spcBef>
                <a:spcPct val="0"/>
              </a:spcBef>
              <a:spcAft>
                <a:spcPct val="0"/>
              </a:spcAft>
              <a:defRPr>
                <a:solidFill>
                  <a:schemeClr val="tx1"/>
                </a:solidFill>
                <a:latin typeface="Arial" panose="020B0604020202020204" pitchFamily="34" charset="0"/>
              </a:defRPr>
            </a:lvl6pPr>
            <a:lvl7pPr marL="2914650" defTabSz="1000125" eaLnBrk="0" fontAlgn="base" hangingPunct="0">
              <a:spcBef>
                <a:spcPct val="0"/>
              </a:spcBef>
              <a:spcAft>
                <a:spcPct val="0"/>
              </a:spcAft>
              <a:defRPr>
                <a:solidFill>
                  <a:schemeClr val="tx1"/>
                </a:solidFill>
                <a:latin typeface="Arial" panose="020B0604020202020204" pitchFamily="34" charset="0"/>
              </a:defRPr>
            </a:lvl7pPr>
            <a:lvl8pPr marL="3371850" defTabSz="1000125" eaLnBrk="0" fontAlgn="base" hangingPunct="0">
              <a:spcBef>
                <a:spcPct val="0"/>
              </a:spcBef>
              <a:spcAft>
                <a:spcPct val="0"/>
              </a:spcAft>
              <a:defRPr>
                <a:solidFill>
                  <a:schemeClr val="tx1"/>
                </a:solidFill>
                <a:latin typeface="Arial" panose="020B0604020202020204" pitchFamily="34" charset="0"/>
              </a:defRPr>
            </a:lvl8pPr>
            <a:lvl9pPr marL="3829050" defTabSz="1000125" eaLnBrk="0" fontAlgn="base" hangingPunct="0">
              <a:spcBef>
                <a:spcPct val="0"/>
              </a:spcBef>
              <a:spcAft>
                <a:spcPct val="0"/>
              </a:spcAft>
              <a:defRPr>
                <a:solidFill>
                  <a:schemeClr val="tx1"/>
                </a:solidFill>
                <a:latin typeface="Arial" panose="020B0604020202020204" pitchFamily="34" charset="0"/>
              </a:defRPr>
            </a:lvl9pPr>
          </a:lstStyle>
          <a:p>
            <a:pPr algn="ctr">
              <a:lnSpc>
                <a:spcPct val="70000"/>
              </a:lnSpc>
              <a:buClrTx/>
              <a:buFontTx/>
              <a:buNone/>
            </a:pPr>
            <a:r>
              <a:rPr lang="en-US" altLang="en-US" sz="2000">
                <a:latin typeface="Arial Narrow" panose="020B0606020202030204" pitchFamily="34" charset="0"/>
              </a:rPr>
              <a:t>Year</a:t>
            </a:r>
          </a:p>
          <a:p>
            <a:pPr algn="ctr">
              <a:lnSpc>
                <a:spcPct val="70000"/>
              </a:lnSpc>
              <a:buClrTx/>
              <a:buFontTx/>
              <a:buNone/>
            </a:pPr>
            <a:r>
              <a:rPr lang="en-US" altLang="en-US" sz="2000">
                <a:latin typeface="Arial Narrow" panose="020B0606020202030204" pitchFamily="34" charset="0"/>
              </a:rPr>
              <a:t>3</a:t>
            </a:r>
          </a:p>
        </p:txBody>
      </p:sp>
      <p:sp>
        <p:nvSpPr>
          <p:cNvPr id="580621" name="Text Box 13">
            <a:extLst>
              <a:ext uri="{FF2B5EF4-FFF2-40B4-BE49-F238E27FC236}">
                <a16:creationId xmlns:a16="http://schemas.microsoft.com/office/drawing/2014/main" id="{ACF34AB4-6F9A-4E9C-89CE-12400D440E36}"/>
              </a:ext>
            </a:extLst>
          </p:cNvPr>
          <p:cNvSpPr txBox="1">
            <a:spLocks noChangeArrowheads="1"/>
          </p:cNvSpPr>
          <p:nvPr/>
        </p:nvSpPr>
        <p:spPr bwMode="auto">
          <a:xfrm>
            <a:off x="6688138" y="5745163"/>
            <a:ext cx="658812"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spAutoFit/>
          </a:bodyPr>
          <a:lstStyle>
            <a:lvl1pPr defTabSz="1000125">
              <a:defRPr>
                <a:solidFill>
                  <a:schemeClr val="tx1"/>
                </a:solidFill>
                <a:latin typeface="Arial" panose="020B0604020202020204" pitchFamily="34" charset="0"/>
              </a:defRPr>
            </a:lvl1pPr>
            <a:lvl2pPr marL="500063" defTabSz="1000125">
              <a:defRPr>
                <a:solidFill>
                  <a:schemeClr val="tx1"/>
                </a:solidFill>
                <a:latin typeface="Arial" panose="020B0604020202020204" pitchFamily="34" charset="0"/>
              </a:defRPr>
            </a:lvl2pPr>
            <a:lvl3pPr marL="1000125" defTabSz="1000125">
              <a:defRPr>
                <a:solidFill>
                  <a:schemeClr val="tx1"/>
                </a:solidFill>
                <a:latin typeface="Arial" panose="020B0604020202020204" pitchFamily="34" charset="0"/>
              </a:defRPr>
            </a:lvl3pPr>
            <a:lvl4pPr marL="1500188" defTabSz="1000125">
              <a:defRPr>
                <a:solidFill>
                  <a:schemeClr val="tx1"/>
                </a:solidFill>
                <a:latin typeface="Arial" panose="020B0604020202020204" pitchFamily="34" charset="0"/>
              </a:defRPr>
            </a:lvl4pPr>
            <a:lvl5pPr marL="2000250" defTabSz="1000125">
              <a:defRPr>
                <a:solidFill>
                  <a:schemeClr val="tx1"/>
                </a:solidFill>
                <a:latin typeface="Arial" panose="020B0604020202020204" pitchFamily="34" charset="0"/>
              </a:defRPr>
            </a:lvl5pPr>
            <a:lvl6pPr marL="2457450" defTabSz="1000125" eaLnBrk="0" fontAlgn="base" hangingPunct="0">
              <a:spcBef>
                <a:spcPct val="0"/>
              </a:spcBef>
              <a:spcAft>
                <a:spcPct val="0"/>
              </a:spcAft>
              <a:defRPr>
                <a:solidFill>
                  <a:schemeClr val="tx1"/>
                </a:solidFill>
                <a:latin typeface="Arial" panose="020B0604020202020204" pitchFamily="34" charset="0"/>
              </a:defRPr>
            </a:lvl6pPr>
            <a:lvl7pPr marL="2914650" defTabSz="1000125" eaLnBrk="0" fontAlgn="base" hangingPunct="0">
              <a:spcBef>
                <a:spcPct val="0"/>
              </a:spcBef>
              <a:spcAft>
                <a:spcPct val="0"/>
              </a:spcAft>
              <a:defRPr>
                <a:solidFill>
                  <a:schemeClr val="tx1"/>
                </a:solidFill>
                <a:latin typeface="Arial" panose="020B0604020202020204" pitchFamily="34" charset="0"/>
              </a:defRPr>
            </a:lvl7pPr>
            <a:lvl8pPr marL="3371850" defTabSz="1000125" eaLnBrk="0" fontAlgn="base" hangingPunct="0">
              <a:spcBef>
                <a:spcPct val="0"/>
              </a:spcBef>
              <a:spcAft>
                <a:spcPct val="0"/>
              </a:spcAft>
              <a:defRPr>
                <a:solidFill>
                  <a:schemeClr val="tx1"/>
                </a:solidFill>
                <a:latin typeface="Arial" panose="020B0604020202020204" pitchFamily="34" charset="0"/>
              </a:defRPr>
            </a:lvl8pPr>
            <a:lvl9pPr marL="3829050" defTabSz="1000125" eaLnBrk="0" fontAlgn="base" hangingPunct="0">
              <a:spcBef>
                <a:spcPct val="0"/>
              </a:spcBef>
              <a:spcAft>
                <a:spcPct val="0"/>
              </a:spcAft>
              <a:defRPr>
                <a:solidFill>
                  <a:schemeClr val="tx1"/>
                </a:solidFill>
                <a:latin typeface="Arial" panose="020B0604020202020204" pitchFamily="34" charset="0"/>
              </a:defRPr>
            </a:lvl9pPr>
          </a:lstStyle>
          <a:p>
            <a:pPr algn="ctr">
              <a:lnSpc>
                <a:spcPct val="70000"/>
              </a:lnSpc>
              <a:buClrTx/>
              <a:buFontTx/>
              <a:buNone/>
            </a:pPr>
            <a:r>
              <a:rPr lang="en-US" altLang="en-US" sz="2000">
                <a:latin typeface="Arial Narrow" panose="020B0606020202030204" pitchFamily="34" charset="0"/>
              </a:rPr>
              <a:t>Year</a:t>
            </a:r>
          </a:p>
          <a:p>
            <a:pPr algn="ctr">
              <a:lnSpc>
                <a:spcPct val="70000"/>
              </a:lnSpc>
              <a:buClrTx/>
              <a:buFontTx/>
              <a:buNone/>
            </a:pPr>
            <a:r>
              <a:rPr lang="en-US" altLang="en-US" sz="2000">
                <a:latin typeface="Arial Narrow" panose="020B0606020202030204" pitchFamily="34" charset="0"/>
              </a:rPr>
              <a:t>4</a:t>
            </a:r>
          </a:p>
        </p:txBody>
      </p:sp>
      <p:sp>
        <p:nvSpPr>
          <p:cNvPr id="580622" name="Text Box 14">
            <a:extLst>
              <a:ext uri="{FF2B5EF4-FFF2-40B4-BE49-F238E27FC236}">
                <a16:creationId xmlns:a16="http://schemas.microsoft.com/office/drawing/2014/main" id="{FEE295E8-0C18-463F-B862-26062E6EB8D8}"/>
              </a:ext>
            </a:extLst>
          </p:cNvPr>
          <p:cNvSpPr txBox="1">
            <a:spLocks noChangeArrowheads="1"/>
          </p:cNvSpPr>
          <p:nvPr/>
        </p:nvSpPr>
        <p:spPr bwMode="auto">
          <a:xfrm rot="-5400000">
            <a:off x="-654843" y="3606006"/>
            <a:ext cx="3443288" cy="441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spAutoFit/>
          </a:bodyPr>
          <a:lstStyle>
            <a:lvl1pPr defTabSz="1000125">
              <a:defRPr>
                <a:solidFill>
                  <a:schemeClr val="tx1"/>
                </a:solidFill>
                <a:latin typeface="Arial" panose="020B0604020202020204" pitchFamily="34" charset="0"/>
              </a:defRPr>
            </a:lvl1pPr>
            <a:lvl2pPr marL="500063" defTabSz="1000125">
              <a:defRPr>
                <a:solidFill>
                  <a:schemeClr val="tx1"/>
                </a:solidFill>
                <a:latin typeface="Arial" panose="020B0604020202020204" pitchFamily="34" charset="0"/>
              </a:defRPr>
            </a:lvl2pPr>
            <a:lvl3pPr marL="1000125" defTabSz="1000125">
              <a:defRPr>
                <a:solidFill>
                  <a:schemeClr val="tx1"/>
                </a:solidFill>
                <a:latin typeface="Arial" panose="020B0604020202020204" pitchFamily="34" charset="0"/>
              </a:defRPr>
            </a:lvl3pPr>
            <a:lvl4pPr marL="1500188" defTabSz="1000125">
              <a:defRPr>
                <a:solidFill>
                  <a:schemeClr val="tx1"/>
                </a:solidFill>
                <a:latin typeface="Arial" panose="020B0604020202020204" pitchFamily="34" charset="0"/>
              </a:defRPr>
            </a:lvl4pPr>
            <a:lvl5pPr marL="2000250" defTabSz="1000125">
              <a:defRPr>
                <a:solidFill>
                  <a:schemeClr val="tx1"/>
                </a:solidFill>
                <a:latin typeface="Arial" panose="020B0604020202020204" pitchFamily="34" charset="0"/>
              </a:defRPr>
            </a:lvl5pPr>
            <a:lvl6pPr marL="2457450" defTabSz="1000125" eaLnBrk="0" fontAlgn="base" hangingPunct="0">
              <a:spcBef>
                <a:spcPct val="0"/>
              </a:spcBef>
              <a:spcAft>
                <a:spcPct val="0"/>
              </a:spcAft>
              <a:defRPr>
                <a:solidFill>
                  <a:schemeClr val="tx1"/>
                </a:solidFill>
                <a:latin typeface="Arial" panose="020B0604020202020204" pitchFamily="34" charset="0"/>
              </a:defRPr>
            </a:lvl6pPr>
            <a:lvl7pPr marL="2914650" defTabSz="1000125" eaLnBrk="0" fontAlgn="base" hangingPunct="0">
              <a:spcBef>
                <a:spcPct val="0"/>
              </a:spcBef>
              <a:spcAft>
                <a:spcPct val="0"/>
              </a:spcAft>
              <a:defRPr>
                <a:solidFill>
                  <a:schemeClr val="tx1"/>
                </a:solidFill>
                <a:latin typeface="Arial" panose="020B0604020202020204" pitchFamily="34" charset="0"/>
              </a:defRPr>
            </a:lvl7pPr>
            <a:lvl8pPr marL="3371850" defTabSz="1000125" eaLnBrk="0" fontAlgn="base" hangingPunct="0">
              <a:spcBef>
                <a:spcPct val="0"/>
              </a:spcBef>
              <a:spcAft>
                <a:spcPct val="0"/>
              </a:spcAft>
              <a:defRPr>
                <a:solidFill>
                  <a:schemeClr val="tx1"/>
                </a:solidFill>
                <a:latin typeface="Arial" panose="020B0604020202020204" pitchFamily="34" charset="0"/>
              </a:defRPr>
            </a:lvl8pPr>
            <a:lvl9pPr marL="3829050" defTabSz="1000125"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2200">
                <a:latin typeface="Arial Narrow" panose="020B0606020202030204" pitchFamily="34" charset="0"/>
              </a:rPr>
              <a:t>Demand for product or service</a:t>
            </a:r>
          </a:p>
        </p:txBody>
      </p:sp>
      <p:sp>
        <p:nvSpPr>
          <p:cNvPr id="580624" name="Line 16">
            <a:extLst>
              <a:ext uri="{FF2B5EF4-FFF2-40B4-BE49-F238E27FC236}">
                <a16:creationId xmlns:a16="http://schemas.microsoft.com/office/drawing/2014/main" id="{A86D51D0-73DA-4B9F-8A0D-4B151D10F780}"/>
              </a:ext>
            </a:extLst>
          </p:cNvPr>
          <p:cNvSpPr>
            <a:spLocks noChangeShapeType="1"/>
          </p:cNvSpPr>
          <p:nvPr/>
        </p:nvSpPr>
        <p:spPr bwMode="auto">
          <a:xfrm flipV="1">
            <a:off x="1778000" y="2286000"/>
            <a:ext cx="6350000" cy="2938463"/>
          </a:xfrm>
          <a:prstGeom prst="line">
            <a:avLst/>
          </a:prstGeom>
          <a:noFill/>
          <a:ln w="3810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625" name="Text Box 17">
            <a:extLst>
              <a:ext uri="{FF2B5EF4-FFF2-40B4-BE49-F238E27FC236}">
                <a16:creationId xmlns:a16="http://schemas.microsoft.com/office/drawing/2014/main" id="{3C7B9AC2-02E7-458C-8043-6753F4E4ACBC}"/>
              </a:ext>
            </a:extLst>
          </p:cNvPr>
          <p:cNvSpPr txBox="1">
            <a:spLocks noChangeArrowheads="1"/>
          </p:cNvSpPr>
          <p:nvPr/>
        </p:nvSpPr>
        <p:spPr bwMode="auto">
          <a:xfrm>
            <a:off x="5778500" y="1385888"/>
            <a:ext cx="2130425" cy="4333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spAutoFit/>
          </a:bodyPr>
          <a:lstStyle>
            <a:lvl1pPr defTabSz="1000125">
              <a:defRPr>
                <a:solidFill>
                  <a:schemeClr val="tx1"/>
                </a:solidFill>
                <a:latin typeface="Arial" panose="020B0604020202020204" pitchFamily="34" charset="0"/>
              </a:defRPr>
            </a:lvl1pPr>
            <a:lvl2pPr marL="500063" defTabSz="1000125">
              <a:defRPr>
                <a:solidFill>
                  <a:schemeClr val="tx1"/>
                </a:solidFill>
                <a:latin typeface="Arial" panose="020B0604020202020204" pitchFamily="34" charset="0"/>
              </a:defRPr>
            </a:lvl2pPr>
            <a:lvl3pPr marL="1000125" defTabSz="1000125">
              <a:defRPr>
                <a:solidFill>
                  <a:schemeClr val="tx1"/>
                </a:solidFill>
                <a:latin typeface="Arial" panose="020B0604020202020204" pitchFamily="34" charset="0"/>
              </a:defRPr>
            </a:lvl3pPr>
            <a:lvl4pPr marL="1500188" defTabSz="1000125">
              <a:defRPr>
                <a:solidFill>
                  <a:schemeClr val="tx1"/>
                </a:solidFill>
                <a:latin typeface="Arial" panose="020B0604020202020204" pitchFamily="34" charset="0"/>
              </a:defRPr>
            </a:lvl4pPr>
            <a:lvl5pPr marL="2000250" defTabSz="1000125">
              <a:defRPr>
                <a:solidFill>
                  <a:schemeClr val="tx1"/>
                </a:solidFill>
                <a:latin typeface="Arial" panose="020B0604020202020204" pitchFamily="34" charset="0"/>
              </a:defRPr>
            </a:lvl5pPr>
            <a:lvl6pPr marL="2457450" defTabSz="1000125" eaLnBrk="0" fontAlgn="base" hangingPunct="0">
              <a:spcBef>
                <a:spcPct val="0"/>
              </a:spcBef>
              <a:spcAft>
                <a:spcPct val="0"/>
              </a:spcAft>
              <a:defRPr>
                <a:solidFill>
                  <a:schemeClr val="tx1"/>
                </a:solidFill>
                <a:latin typeface="Arial" panose="020B0604020202020204" pitchFamily="34" charset="0"/>
              </a:defRPr>
            </a:lvl6pPr>
            <a:lvl7pPr marL="2914650" defTabSz="1000125" eaLnBrk="0" fontAlgn="base" hangingPunct="0">
              <a:spcBef>
                <a:spcPct val="0"/>
              </a:spcBef>
              <a:spcAft>
                <a:spcPct val="0"/>
              </a:spcAft>
              <a:defRPr>
                <a:solidFill>
                  <a:schemeClr val="tx1"/>
                </a:solidFill>
                <a:latin typeface="Arial" panose="020B0604020202020204" pitchFamily="34" charset="0"/>
              </a:defRPr>
            </a:lvl7pPr>
            <a:lvl8pPr marL="3371850" defTabSz="1000125" eaLnBrk="0" fontAlgn="base" hangingPunct="0">
              <a:spcBef>
                <a:spcPct val="0"/>
              </a:spcBef>
              <a:spcAft>
                <a:spcPct val="0"/>
              </a:spcAft>
              <a:defRPr>
                <a:solidFill>
                  <a:schemeClr val="tx1"/>
                </a:solidFill>
                <a:latin typeface="Arial" panose="020B0604020202020204" pitchFamily="34" charset="0"/>
              </a:defRPr>
            </a:lvl8pPr>
            <a:lvl9pPr marL="3829050" defTabSz="1000125"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2200">
                <a:solidFill>
                  <a:srgbClr val="FF3399"/>
                </a:solidFill>
                <a:latin typeface="Arial Narrow" panose="020B0606020202030204" pitchFamily="34" charset="0"/>
              </a:rPr>
              <a:t>Trend component</a:t>
            </a:r>
            <a:endParaRPr lang="en-US" altLang="en-US" sz="2200">
              <a:latin typeface="Arial Narrow" panose="020B0606020202030204" pitchFamily="34" charset="0"/>
            </a:endParaRPr>
          </a:p>
        </p:txBody>
      </p:sp>
      <p:sp>
        <p:nvSpPr>
          <p:cNvPr id="580626" name="Freeform 18">
            <a:extLst>
              <a:ext uri="{FF2B5EF4-FFF2-40B4-BE49-F238E27FC236}">
                <a16:creationId xmlns:a16="http://schemas.microsoft.com/office/drawing/2014/main" id="{F95C04D2-75FC-4A62-8055-DC61A9F2AA99}"/>
              </a:ext>
            </a:extLst>
          </p:cNvPr>
          <p:cNvSpPr>
            <a:spLocks/>
          </p:cNvSpPr>
          <p:nvPr/>
        </p:nvSpPr>
        <p:spPr bwMode="auto">
          <a:xfrm>
            <a:off x="6502400" y="1784350"/>
            <a:ext cx="611188" cy="858838"/>
          </a:xfrm>
          <a:custGeom>
            <a:avLst/>
            <a:gdLst>
              <a:gd name="T0" fmla="*/ 0 w 296"/>
              <a:gd name="T1" fmla="*/ 0 h 296"/>
              <a:gd name="T2" fmla="*/ 109 w 296"/>
              <a:gd name="T3" fmla="*/ 144 h 296"/>
              <a:gd name="T4" fmla="*/ 203 w 296"/>
              <a:gd name="T5" fmla="*/ 36 h 296"/>
              <a:gd name="T6" fmla="*/ 296 w 296"/>
              <a:gd name="T7" fmla="*/ 296 h 296"/>
            </a:gdLst>
            <a:ahLst/>
            <a:cxnLst>
              <a:cxn ang="0">
                <a:pos x="T0" y="T1"/>
              </a:cxn>
              <a:cxn ang="0">
                <a:pos x="T2" y="T3"/>
              </a:cxn>
              <a:cxn ang="0">
                <a:pos x="T4" y="T5"/>
              </a:cxn>
              <a:cxn ang="0">
                <a:pos x="T6" y="T7"/>
              </a:cxn>
            </a:cxnLst>
            <a:rect l="0" t="0" r="r" b="b"/>
            <a:pathLst>
              <a:path w="296" h="296">
                <a:moveTo>
                  <a:pt x="0" y="0"/>
                </a:moveTo>
                <a:cubicBezTo>
                  <a:pt x="18" y="24"/>
                  <a:pt x="75" y="138"/>
                  <a:pt x="109" y="144"/>
                </a:cubicBezTo>
                <a:cubicBezTo>
                  <a:pt x="143" y="150"/>
                  <a:pt x="172" y="11"/>
                  <a:pt x="203" y="36"/>
                </a:cubicBezTo>
                <a:cubicBezTo>
                  <a:pt x="234" y="61"/>
                  <a:pt x="277" y="242"/>
                  <a:pt x="296" y="296"/>
                </a:cubicBezTo>
              </a:path>
            </a:pathLst>
          </a:custGeom>
          <a:noFill/>
          <a:ln w="28575" cmpd="sng">
            <a:solidFill>
              <a:srgbClr val="FF3399"/>
            </a:solidFill>
            <a:round/>
            <a:headEnd type="none" w="med" len="med"/>
            <a:tailEnd type="arrow"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628" name="Text Box 20">
            <a:extLst>
              <a:ext uri="{FF2B5EF4-FFF2-40B4-BE49-F238E27FC236}">
                <a16:creationId xmlns:a16="http://schemas.microsoft.com/office/drawing/2014/main" id="{7356F215-36B5-4A01-934E-2F8F5136B955}"/>
              </a:ext>
            </a:extLst>
          </p:cNvPr>
          <p:cNvSpPr txBox="1">
            <a:spLocks noChangeArrowheads="1"/>
          </p:cNvSpPr>
          <p:nvPr/>
        </p:nvSpPr>
        <p:spPr bwMode="auto">
          <a:xfrm>
            <a:off x="5688013" y="4565650"/>
            <a:ext cx="1795462" cy="768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50004" rIns="100008" bIns="50004">
            <a:spAutoFit/>
          </a:bodyPr>
          <a:lstStyle>
            <a:lvl1pPr defTabSz="1000125">
              <a:defRPr>
                <a:solidFill>
                  <a:schemeClr val="tx1"/>
                </a:solidFill>
                <a:latin typeface="Arial" panose="020B0604020202020204" pitchFamily="34" charset="0"/>
              </a:defRPr>
            </a:lvl1pPr>
            <a:lvl2pPr marL="500063" defTabSz="1000125">
              <a:defRPr>
                <a:solidFill>
                  <a:schemeClr val="tx1"/>
                </a:solidFill>
                <a:latin typeface="Arial" panose="020B0604020202020204" pitchFamily="34" charset="0"/>
              </a:defRPr>
            </a:lvl2pPr>
            <a:lvl3pPr marL="1000125" defTabSz="1000125">
              <a:defRPr>
                <a:solidFill>
                  <a:schemeClr val="tx1"/>
                </a:solidFill>
                <a:latin typeface="Arial" panose="020B0604020202020204" pitchFamily="34" charset="0"/>
              </a:defRPr>
            </a:lvl3pPr>
            <a:lvl4pPr marL="1500188" defTabSz="1000125">
              <a:defRPr>
                <a:solidFill>
                  <a:schemeClr val="tx1"/>
                </a:solidFill>
                <a:latin typeface="Arial" panose="020B0604020202020204" pitchFamily="34" charset="0"/>
              </a:defRPr>
            </a:lvl4pPr>
            <a:lvl5pPr marL="2000250" defTabSz="1000125">
              <a:defRPr>
                <a:solidFill>
                  <a:schemeClr val="tx1"/>
                </a:solidFill>
                <a:latin typeface="Arial" panose="020B0604020202020204" pitchFamily="34" charset="0"/>
              </a:defRPr>
            </a:lvl5pPr>
            <a:lvl6pPr marL="2457450" defTabSz="1000125" eaLnBrk="0" fontAlgn="base" hangingPunct="0">
              <a:spcBef>
                <a:spcPct val="0"/>
              </a:spcBef>
              <a:spcAft>
                <a:spcPct val="0"/>
              </a:spcAft>
              <a:defRPr>
                <a:solidFill>
                  <a:schemeClr val="tx1"/>
                </a:solidFill>
                <a:latin typeface="Arial" panose="020B0604020202020204" pitchFamily="34" charset="0"/>
              </a:defRPr>
            </a:lvl6pPr>
            <a:lvl7pPr marL="2914650" defTabSz="1000125" eaLnBrk="0" fontAlgn="base" hangingPunct="0">
              <a:spcBef>
                <a:spcPct val="0"/>
              </a:spcBef>
              <a:spcAft>
                <a:spcPct val="0"/>
              </a:spcAft>
              <a:defRPr>
                <a:solidFill>
                  <a:schemeClr val="tx1"/>
                </a:solidFill>
                <a:latin typeface="Arial" panose="020B0604020202020204" pitchFamily="34" charset="0"/>
              </a:defRPr>
            </a:lvl7pPr>
            <a:lvl8pPr marL="3371850" defTabSz="1000125" eaLnBrk="0" fontAlgn="base" hangingPunct="0">
              <a:spcBef>
                <a:spcPct val="0"/>
              </a:spcBef>
              <a:spcAft>
                <a:spcPct val="0"/>
              </a:spcAft>
              <a:defRPr>
                <a:solidFill>
                  <a:schemeClr val="tx1"/>
                </a:solidFill>
                <a:latin typeface="Arial" panose="020B0604020202020204" pitchFamily="34" charset="0"/>
              </a:defRPr>
            </a:lvl8pPr>
            <a:lvl9pPr marL="3829050" defTabSz="1000125"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2200">
                <a:solidFill>
                  <a:srgbClr val="6600FF"/>
                </a:solidFill>
                <a:latin typeface="Arial Narrow" panose="020B0606020202030204" pitchFamily="34" charset="0"/>
              </a:rPr>
              <a:t>Actual demand line</a:t>
            </a:r>
            <a:endParaRPr lang="en-US" altLang="en-US" sz="2200">
              <a:solidFill>
                <a:srgbClr val="FFCC00"/>
              </a:solidFill>
              <a:latin typeface="Arial Narrow" panose="020B0606020202030204" pitchFamily="34" charset="0"/>
            </a:endParaRPr>
          </a:p>
        </p:txBody>
      </p:sp>
      <p:sp>
        <p:nvSpPr>
          <p:cNvPr id="580629" name="Freeform 21">
            <a:extLst>
              <a:ext uri="{FF2B5EF4-FFF2-40B4-BE49-F238E27FC236}">
                <a16:creationId xmlns:a16="http://schemas.microsoft.com/office/drawing/2014/main" id="{317392F8-BA11-4258-8DE4-F8142A558B7E}"/>
              </a:ext>
            </a:extLst>
          </p:cNvPr>
          <p:cNvSpPr>
            <a:spLocks/>
          </p:cNvSpPr>
          <p:nvPr/>
        </p:nvSpPr>
        <p:spPr bwMode="auto">
          <a:xfrm>
            <a:off x="1695450" y="2236788"/>
            <a:ext cx="5981700" cy="3111500"/>
          </a:xfrm>
          <a:custGeom>
            <a:avLst/>
            <a:gdLst>
              <a:gd name="T0" fmla="*/ 0 w 3391"/>
              <a:gd name="T1" fmla="*/ 1800 h 1829"/>
              <a:gd name="T2" fmla="*/ 116 w 3391"/>
              <a:gd name="T3" fmla="*/ 1497 h 1829"/>
              <a:gd name="T4" fmla="*/ 246 w 3391"/>
              <a:gd name="T5" fmla="*/ 1034 h 1829"/>
              <a:gd name="T6" fmla="*/ 376 w 3391"/>
              <a:gd name="T7" fmla="*/ 1106 h 1829"/>
              <a:gd name="T8" fmla="*/ 427 w 3391"/>
              <a:gd name="T9" fmla="*/ 1468 h 1829"/>
              <a:gd name="T10" fmla="*/ 506 w 3391"/>
              <a:gd name="T11" fmla="*/ 1719 h 1829"/>
              <a:gd name="T12" fmla="*/ 671 w 3391"/>
              <a:gd name="T13" fmla="*/ 1757 h 1829"/>
              <a:gd name="T14" fmla="*/ 767 w 3391"/>
              <a:gd name="T15" fmla="*/ 1661 h 1829"/>
              <a:gd name="T16" fmla="*/ 815 w 3391"/>
              <a:gd name="T17" fmla="*/ 1757 h 1829"/>
              <a:gd name="T18" fmla="*/ 837 w 3391"/>
              <a:gd name="T19" fmla="*/ 1813 h 1829"/>
              <a:gd name="T20" fmla="*/ 863 w 3391"/>
              <a:gd name="T21" fmla="*/ 1661 h 1829"/>
              <a:gd name="T22" fmla="*/ 898 w 3391"/>
              <a:gd name="T23" fmla="*/ 1394 h 1829"/>
              <a:gd name="T24" fmla="*/ 955 w 3391"/>
              <a:gd name="T25" fmla="*/ 1215 h 1829"/>
              <a:gd name="T26" fmla="*/ 1034 w 3391"/>
              <a:gd name="T27" fmla="*/ 1077 h 1829"/>
              <a:gd name="T28" fmla="*/ 1099 w 3391"/>
              <a:gd name="T29" fmla="*/ 1034 h 1829"/>
              <a:gd name="T30" fmla="*/ 1157 w 3391"/>
              <a:gd name="T31" fmla="*/ 1092 h 1829"/>
              <a:gd name="T32" fmla="*/ 1184 w 3391"/>
              <a:gd name="T33" fmla="*/ 1162 h 1829"/>
              <a:gd name="T34" fmla="*/ 1328 w 3391"/>
              <a:gd name="T35" fmla="*/ 1416 h 1829"/>
              <a:gd name="T36" fmla="*/ 1526 w 3391"/>
              <a:gd name="T37" fmla="*/ 1569 h 1829"/>
              <a:gd name="T38" fmla="*/ 1642 w 3391"/>
              <a:gd name="T39" fmla="*/ 1394 h 1829"/>
              <a:gd name="T40" fmla="*/ 1714 w 3391"/>
              <a:gd name="T41" fmla="*/ 882 h 1829"/>
              <a:gd name="T42" fmla="*/ 1786 w 3391"/>
              <a:gd name="T43" fmla="*/ 593 h 1829"/>
              <a:gd name="T44" fmla="*/ 1901 w 3391"/>
              <a:gd name="T45" fmla="*/ 456 h 1829"/>
              <a:gd name="T46" fmla="*/ 2063 w 3391"/>
              <a:gd name="T47" fmla="*/ 845 h 1829"/>
              <a:gd name="T48" fmla="*/ 2169 w 3391"/>
              <a:gd name="T49" fmla="*/ 998 h 1829"/>
              <a:gd name="T50" fmla="*/ 2429 w 3391"/>
              <a:gd name="T51" fmla="*/ 969 h 1829"/>
              <a:gd name="T52" fmla="*/ 2473 w 3391"/>
              <a:gd name="T53" fmla="*/ 579 h 1829"/>
              <a:gd name="T54" fmla="*/ 2530 w 3391"/>
              <a:gd name="T55" fmla="*/ 268 h 1829"/>
              <a:gd name="T56" fmla="*/ 2660 w 3391"/>
              <a:gd name="T57" fmla="*/ 116 h 1829"/>
              <a:gd name="T58" fmla="*/ 2913 w 3391"/>
              <a:gd name="T59" fmla="*/ 543 h 1829"/>
              <a:gd name="T60" fmla="*/ 3109 w 3391"/>
              <a:gd name="T61" fmla="*/ 839 h 1829"/>
              <a:gd name="T62" fmla="*/ 3253 w 3391"/>
              <a:gd name="T63" fmla="*/ 167 h 1829"/>
              <a:gd name="T64" fmla="*/ 3391 w 3391"/>
              <a:gd name="T65" fmla="*/ 0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1" h="1829">
                <a:moveTo>
                  <a:pt x="0" y="1800"/>
                </a:moveTo>
                <a:cubicBezTo>
                  <a:pt x="18" y="1750"/>
                  <a:pt x="75" y="1625"/>
                  <a:pt x="116" y="1497"/>
                </a:cubicBezTo>
                <a:cubicBezTo>
                  <a:pt x="157" y="1369"/>
                  <a:pt x="203" y="1099"/>
                  <a:pt x="246" y="1034"/>
                </a:cubicBezTo>
                <a:cubicBezTo>
                  <a:pt x="289" y="969"/>
                  <a:pt x="346" y="1034"/>
                  <a:pt x="376" y="1106"/>
                </a:cubicBezTo>
                <a:cubicBezTo>
                  <a:pt x="406" y="1178"/>
                  <a:pt x="405" y="1366"/>
                  <a:pt x="427" y="1468"/>
                </a:cubicBezTo>
                <a:cubicBezTo>
                  <a:pt x="449" y="1570"/>
                  <a:pt x="465" y="1671"/>
                  <a:pt x="506" y="1719"/>
                </a:cubicBezTo>
                <a:cubicBezTo>
                  <a:pt x="547" y="1767"/>
                  <a:pt x="628" y="1767"/>
                  <a:pt x="671" y="1757"/>
                </a:cubicBezTo>
                <a:cubicBezTo>
                  <a:pt x="714" y="1747"/>
                  <a:pt x="743" y="1661"/>
                  <a:pt x="767" y="1661"/>
                </a:cubicBezTo>
                <a:cubicBezTo>
                  <a:pt x="791" y="1661"/>
                  <a:pt x="803" y="1732"/>
                  <a:pt x="815" y="1757"/>
                </a:cubicBezTo>
                <a:cubicBezTo>
                  <a:pt x="827" y="1782"/>
                  <a:pt x="829" y="1829"/>
                  <a:pt x="837" y="1813"/>
                </a:cubicBezTo>
                <a:cubicBezTo>
                  <a:pt x="845" y="1797"/>
                  <a:pt x="853" y="1731"/>
                  <a:pt x="863" y="1661"/>
                </a:cubicBezTo>
                <a:cubicBezTo>
                  <a:pt x="873" y="1591"/>
                  <a:pt x="883" y="1468"/>
                  <a:pt x="898" y="1394"/>
                </a:cubicBezTo>
                <a:cubicBezTo>
                  <a:pt x="913" y="1320"/>
                  <a:pt x="932" y="1268"/>
                  <a:pt x="955" y="1215"/>
                </a:cubicBezTo>
                <a:cubicBezTo>
                  <a:pt x="978" y="1162"/>
                  <a:pt x="1010" y="1107"/>
                  <a:pt x="1034" y="1077"/>
                </a:cubicBezTo>
                <a:cubicBezTo>
                  <a:pt x="1058" y="1047"/>
                  <a:pt x="1079" y="1032"/>
                  <a:pt x="1099" y="1034"/>
                </a:cubicBezTo>
                <a:cubicBezTo>
                  <a:pt x="1119" y="1036"/>
                  <a:pt x="1143" y="1071"/>
                  <a:pt x="1157" y="1092"/>
                </a:cubicBezTo>
                <a:cubicBezTo>
                  <a:pt x="1171" y="1113"/>
                  <a:pt x="1156" y="1108"/>
                  <a:pt x="1184" y="1162"/>
                </a:cubicBezTo>
                <a:cubicBezTo>
                  <a:pt x="1212" y="1216"/>
                  <a:pt x="1271" y="1348"/>
                  <a:pt x="1328" y="1416"/>
                </a:cubicBezTo>
                <a:cubicBezTo>
                  <a:pt x="1385" y="1484"/>
                  <a:pt x="1474" y="1573"/>
                  <a:pt x="1526" y="1569"/>
                </a:cubicBezTo>
                <a:cubicBezTo>
                  <a:pt x="1578" y="1565"/>
                  <a:pt x="1611" y="1509"/>
                  <a:pt x="1642" y="1394"/>
                </a:cubicBezTo>
                <a:cubicBezTo>
                  <a:pt x="1673" y="1279"/>
                  <a:pt x="1690" y="1015"/>
                  <a:pt x="1714" y="882"/>
                </a:cubicBezTo>
                <a:cubicBezTo>
                  <a:pt x="1738" y="749"/>
                  <a:pt x="1755" y="664"/>
                  <a:pt x="1786" y="593"/>
                </a:cubicBezTo>
                <a:cubicBezTo>
                  <a:pt x="1817" y="522"/>
                  <a:pt x="1855" y="414"/>
                  <a:pt x="1901" y="456"/>
                </a:cubicBezTo>
                <a:cubicBezTo>
                  <a:pt x="1947" y="498"/>
                  <a:pt x="2018" y="755"/>
                  <a:pt x="2063" y="845"/>
                </a:cubicBezTo>
                <a:cubicBezTo>
                  <a:pt x="2108" y="935"/>
                  <a:pt x="2108" y="977"/>
                  <a:pt x="2169" y="998"/>
                </a:cubicBezTo>
                <a:cubicBezTo>
                  <a:pt x="2230" y="1019"/>
                  <a:pt x="2378" y="1039"/>
                  <a:pt x="2429" y="969"/>
                </a:cubicBezTo>
                <a:cubicBezTo>
                  <a:pt x="2480" y="899"/>
                  <a:pt x="2456" y="696"/>
                  <a:pt x="2473" y="579"/>
                </a:cubicBezTo>
                <a:cubicBezTo>
                  <a:pt x="2490" y="462"/>
                  <a:pt x="2499" y="345"/>
                  <a:pt x="2530" y="268"/>
                </a:cubicBezTo>
                <a:cubicBezTo>
                  <a:pt x="2561" y="191"/>
                  <a:pt x="2596" y="70"/>
                  <a:pt x="2660" y="116"/>
                </a:cubicBezTo>
                <a:cubicBezTo>
                  <a:pt x="2724" y="162"/>
                  <a:pt x="2838" y="423"/>
                  <a:pt x="2913" y="543"/>
                </a:cubicBezTo>
                <a:cubicBezTo>
                  <a:pt x="2988" y="663"/>
                  <a:pt x="3052" y="902"/>
                  <a:pt x="3109" y="839"/>
                </a:cubicBezTo>
                <a:cubicBezTo>
                  <a:pt x="3166" y="776"/>
                  <a:pt x="3206" y="307"/>
                  <a:pt x="3253" y="167"/>
                </a:cubicBezTo>
                <a:cubicBezTo>
                  <a:pt x="3300" y="27"/>
                  <a:pt x="3362" y="35"/>
                  <a:pt x="3391" y="0"/>
                </a:cubicBezTo>
              </a:path>
            </a:pathLst>
          </a:custGeom>
          <a:noFill/>
          <a:ln w="50800" cmpd="sng">
            <a:solidFill>
              <a:srgbClr val="6600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630" name="Freeform 22">
            <a:extLst>
              <a:ext uri="{FF2B5EF4-FFF2-40B4-BE49-F238E27FC236}">
                <a16:creationId xmlns:a16="http://schemas.microsoft.com/office/drawing/2014/main" id="{96FE81AC-F2E2-4F66-8EC9-609BABD3CCAF}"/>
              </a:ext>
            </a:extLst>
          </p:cNvPr>
          <p:cNvSpPr>
            <a:spLocks/>
          </p:cNvSpPr>
          <p:nvPr/>
        </p:nvSpPr>
        <p:spPr bwMode="auto">
          <a:xfrm>
            <a:off x="6107113" y="3848100"/>
            <a:ext cx="333375" cy="714375"/>
          </a:xfrm>
          <a:custGeom>
            <a:avLst/>
            <a:gdLst>
              <a:gd name="T0" fmla="*/ 87 w 189"/>
              <a:gd name="T1" fmla="*/ 420 h 420"/>
              <a:gd name="T2" fmla="*/ 51 w 189"/>
              <a:gd name="T3" fmla="*/ 239 h 420"/>
              <a:gd name="T4" fmla="*/ 181 w 189"/>
              <a:gd name="T5" fmla="*/ 268 h 420"/>
              <a:gd name="T6" fmla="*/ 0 w 189"/>
              <a:gd name="T7" fmla="*/ 0 h 420"/>
            </a:gdLst>
            <a:ahLst/>
            <a:cxnLst>
              <a:cxn ang="0">
                <a:pos x="T0" y="T1"/>
              </a:cxn>
              <a:cxn ang="0">
                <a:pos x="T2" y="T3"/>
              </a:cxn>
              <a:cxn ang="0">
                <a:pos x="T4" y="T5"/>
              </a:cxn>
              <a:cxn ang="0">
                <a:pos x="T6" y="T7"/>
              </a:cxn>
            </a:cxnLst>
            <a:rect l="0" t="0" r="r" b="b"/>
            <a:pathLst>
              <a:path w="189" h="420">
                <a:moveTo>
                  <a:pt x="87" y="420"/>
                </a:moveTo>
                <a:cubicBezTo>
                  <a:pt x="81" y="390"/>
                  <a:pt x="35" y="264"/>
                  <a:pt x="51" y="239"/>
                </a:cubicBezTo>
                <a:cubicBezTo>
                  <a:pt x="67" y="214"/>
                  <a:pt x="189" y="308"/>
                  <a:pt x="181" y="268"/>
                </a:cubicBezTo>
                <a:cubicBezTo>
                  <a:pt x="173" y="228"/>
                  <a:pt x="38" y="56"/>
                  <a:pt x="0" y="0"/>
                </a:cubicBezTo>
              </a:path>
            </a:pathLst>
          </a:custGeom>
          <a:noFill/>
          <a:ln w="28575" cmpd="sng">
            <a:solidFill>
              <a:srgbClr val="6600FF"/>
            </a:solidFill>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632" name="Text Box 24">
            <a:extLst>
              <a:ext uri="{FF2B5EF4-FFF2-40B4-BE49-F238E27FC236}">
                <a16:creationId xmlns:a16="http://schemas.microsoft.com/office/drawing/2014/main" id="{981A675F-1794-4679-8572-1FC9BC0F4D1A}"/>
              </a:ext>
            </a:extLst>
          </p:cNvPr>
          <p:cNvSpPr txBox="1">
            <a:spLocks noChangeArrowheads="1"/>
          </p:cNvSpPr>
          <p:nvPr/>
        </p:nvSpPr>
        <p:spPr bwMode="auto">
          <a:xfrm>
            <a:off x="2014538" y="1730375"/>
            <a:ext cx="1914525" cy="4333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spAutoFit/>
          </a:bodyPr>
          <a:lstStyle>
            <a:lvl1pPr defTabSz="1000125">
              <a:defRPr>
                <a:solidFill>
                  <a:schemeClr val="tx1"/>
                </a:solidFill>
                <a:latin typeface="Arial" panose="020B0604020202020204" pitchFamily="34" charset="0"/>
              </a:defRPr>
            </a:lvl1pPr>
            <a:lvl2pPr marL="500063" defTabSz="1000125">
              <a:defRPr>
                <a:solidFill>
                  <a:schemeClr val="tx1"/>
                </a:solidFill>
                <a:latin typeface="Arial" panose="020B0604020202020204" pitchFamily="34" charset="0"/>
              </a:defRPr>
            </a:lvl2pPr>
            <a:lvl3pPr marL="1000125" defTabSz="1000125">
              <a:defRPr>
                <a:solidFill>
                  <a:schemeClr val="tx1"/>
                </a:solidFill>
                <a:latin typeface="Arial" panose="020B0604020202020204" pitchFamily="34" charset="0"/>
              </a:defRPr>
            </a:lvl3pPr>
            <a:lvl4pPr marL="1500188" defTabSz="1000125">
              <a:defRPr>
                <a:solidFill>
                  <a:schemeClr val="tx1"/>
                </a:solidFill>
                <a:latin typeface="Arial" panose="020B0604020202020204" pitchFamily="34" charset="0"/>
              </a:defRPr>
            </a:lvl4pPr>
            <a:lvl5pPr marL="2000250" defTabSz="1000125">
              <a:defRPr>
                <a:solidFill>
                  <a:schemeClr val="tx1"/>
                </a:solidFill>
                <a:latin typeface="Arial" panose="020B0604020202020204" pitchFamily="34" charset="0"/>
              </a:defRPr>
            </a:lvl5pPr>
            <a:lvl6pPr marL="2457450" defTabSz="1000125" eaLnBrk="0" fontAlgn="base" hangingPunct="0">
              <a:spcBef>
                <a:spcPct val="0"/>
              </a:spcBef>
              <a:spcAft>
                <a:spcPct val="0"/>
              </a:spcAft>
              <a:defRPr>
                <a:solidFill>
                  <a:schemeClr val="tx1"/>
                </a:solidFill>
                <a:latin typeface="Arial" panose="020B0604020202020204" pitchFamily="34" charset="0"/>
              </a:defRPr>
            </a:lvl6pPr>
            <a:lvl7pPr marL="2914650" defTabSz="1000125" eaLnBrk="0" fontAlgn="base" hangingPunct="0">
              <a:spcBef>
                <a:spcPct val="0"/>
              </a:spcBef>
              <a:spcAft>
                <a:spcPct val="0"/>
              </a:spcAft>
              <a:defRPr>
                <a:solidFill>
                  <a:schemeClr val="tx1"/>
                </a:solidFill>
                <a:latin typeface="Arial" panose="020B0604020202020204" pitchFamily="34" charset="0"/>
              </a:defRPr>
            </a:lvl7pPr>
            <a:lvl8pPr marL="3371850" defTabSz="1000125" eaLnBrk="0" fontAlgn="base" hangingPunct="0">
              <a:spcBef>
                <a:spcPct val="0"/>
              </a:spcBef>
              <a:spcAft>
                <a:spcPct val="0"/>
              </a:spcAft>
              <a:defRPr>
                <a:solidFill>
                  <a:schemeClr val="tx1"/>
                </a:solidFill>
                <a:latin typeface="Arial" panose="020B0604020202020204" pitchFamily="34" charset="0"/>
              </a:defRPr>
            </a:lvl8pPr>
            <a:lvl9pPr marL="3829050" defTabSz="1000125"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2200">
                <a:latin typeface="Arial Narrow" panose="020B0606020202030204" pitchFamily="34" charset="0"/>
              </a:rPr>
              <a:t>Seasonal peaks</a:t>
            </a:r>
          </a:p>
        </p:txBody>
      </p:sp>
      <p:sp>
        <p:nvSpPr>
          <p:cNvPr id="580633" name="Text Box 25">
            <a:extLst>
              <a:ext uri="{FF2B5EF4-FFF2-40B4-BE49-F238E27FC236}">
                <a16:creationId xmlns:a16="http://schemas.microsoft.com/office/drawing/2014/main" id="{381A1B50-7C0C-446B-A492-066A95331D4D}"/>
              </a:ext>
            </a:extLst>
          </p:cNvPr>
          <p:cNvSpPr txBox="1">
            <a:spLocks noChangeArrowheads="1"/>
          </p:cNvSpPr>
          <p:nvPr/>
        </p:nvSpPr>
        <p:spPr bwMode="auto">
          <a:xfrm>
            <a:off x="3538538" y="4832350"/>
            <a:ext cx="1287462" cy="768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50004" rIns="100008" bIns="50004">
            <a:spAutoFit/>
          </a:bodyPr>
          <a:lstStyle>
            <a:lvl1pPr defTabSz="1000125">
              <a:defRPr>
                <a:solidFill>
                  <a:schemeClr val="tx1"/>
                </a:solidFill>
                <a:latin typeface="Arial" panose="020B0604020202020204" pitchFamily="34" charset="0"/>
              </a:defRPr>
            </a:lvl1pPr>
            <a:lvl2pPr marL="500063" defTabSz="1000125">
              <a:defRPr>
                <a:solidFill>
                  <a:schemeClr val="tx1"/>
                </a:solidFill>
                <a:latin typeface="Arial" panose="020B0604020202020204" pitchFamily="34" charset="0"/>
              </a:defRPr>
            </a:lvl2pPr>
            <a:lvl3pPr marL="1000125" defTabSz="1000125">
              <a:defRPr>
                <a:solidFill>
                  <a:schemeClr val="tx1"/>
                </a:solidFill>
                <a:latin typeface="Arial" panose="020B0604020202020204" pitchFamily="34" charset="0"/>
              </a:defRPr>
            </a:lvl3pPr>
            <a:lvl4pPr marL="1500188" defTabSz="1000125">
              <a:defRPr>
                <a:solidFill>
                  <a:schemeClr val="tx1"/>
                </a:solidFill>
                <a:latin typeface="Arial" panose="020B0604020202020204" pitchFamily="34" charset="0"/>
              </a:defRPr>
            </a:lvl4pPr>
            <a:lvl5pPr marL="2000250" defTabSz="1000125">
              <a:defRPr>
                <a:solidFill>
                  <a:schemeClr val="tx1"/>
                </a:solidFill>
                <a:latin typeface="Arial" panose="020B0604020202020204" pitchFamily="34" charset="0"/>
              </a:defRPr>
            </a:lvl5pPr>
            <a:lvl6pPr marL="2457450" defTabSz="1000125" eaLnBrk="0" fontAlgn="base" hangingPunct="0">
              <a:spcBef>
                <a:spcPct val="0"/>
              </a:spcBef>
              <a:spcAft>
                <a:spcPct val="0"/>
              </a:spcAft>
              <a:defRPr>
                <a:solidFill>
                  <a:schemeClr val="tx1"/>
                </a:solidFill>
                <a:latin typeface="Arial" panose="020B0604020202020204" pitchFamily="34" charset="0"/>
              </a:defRPr>
            </a:lvl6pPr>
            <a:lvl7pPr marL="2914650" defTabSz="1000125" eaLnBrk="0" fontAlgn="base" hangingPunct="0">
              <a:spcBef>
                <a:spcPct val="0"/>
              </a:spcBef>
              <a:spcAft>
                <a:spcPct val="0"/>
              </a:spcAft>
              <a:defRPr>
                <a:solidFill>
                  <a:schemeClr val="tx1"/>
                </a:solidFill>
                <a:latin typeface="Arial" panose="020B0604020202020204" pitchFamily="34" charset="0"/>
              </a:defRPr>
            </a:lvl7pPr>
            <a:lvl8pPr marL="3371850" defTabSz="1000125" eaLnBrk="0" fontAlgn="base" hangingPunct="0">
              <a:spcBef>
                <a:spcPct val="0"/>
              </a:spcBef>
              <a:spcAft>
                <a:spcPct val="0"/>
              </a:spcAft>
              <a:defRPr>
                <a:solidFill>
                  <a:schemeClr val="tx1"/>
                </a:solidFill>
                <a:latin typeface="Arial" panose="020B0604020202020204" pitchFamily="34" charset="0"/>
              </a:defRPr>
            </a:lvl8pPr>
            <a:lvl9pPr marL="3829050" defTabSz="1000125"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2200">
                <a:latin typeface="Arial Narrow" panose="020B0606020202030204" pitchFamily="34" charset="0"/>
              </a:rPr>
              <a:t>Random variation</a:t>
            </a:r>
          </a:p>
        </p:txBody>
      </p:sp>
      <p:sp>
        <p:nvSpPr>
          <p:cNvPr id="580634" name="Freeform 26">
            <a:extLst>
              <a:ext uri="{FF2B5EF4-FFF2-40B4-BE49-F238E27FC236}">
                <a16:creationId xmlns:a16="http://schemas.microsoft.com/office/drawing/2014/main" id="{556B7315-6E74-46C9-B541-161817865312}"/>
              </a:ext>
            </a:extLst>
          </p:cNvPr>
          <p:cNvSpPr>
            <a:spLocks/>
          </p:cNvSpPr>
          <p:nvPr/>
        </p:nvSpPr>
        <p:spPr bwMode="auto">
          <a:xfrm>
            <a:off x="3217863" y="5048250"/>
            <a:ext cx="422275" cy="292100"/>
          </a:xfrm>
          <a:custGeom>
            <a:avLst/>
            <a:gdLst>
              <a:gd name="T0" fmla="*/ 240 w 240"/>
              <a:gd name="T1" fmla="*/ 120 h 171"/>
              <a:gd name="T2" fmla="*/ 96 w 240"/>
              <a:gd name="T3" fmla="*/ 152 h 171"/>
              <a:gd name="T4" fmla="*/ 160 w 240"/>
              <a:gd name="T5" fmla="*/ 8 h 171"/>
              <a:gd name="T6" fmla="*/ 0 w 240"/>
              <a:gd name="T7" fmla="*/ 104 h 171"/>
            </a:gdLst>
            <a:ahLst/>
            <a:cxnLst>
              <a:cxn ang="0">
                <a:pos x="T0" y="T1"/>
              </a:cxn>
              <a:cxn ang="0">
                <a:pos x="T2" y="T3"/>
              </a:cxn>
              <a:cxn ang="0">
                <a:pos x="T4" y="T5"/>
              </a:cxn>
              <a:cxn ang="0">
                <a:pos x="T6" y="T7"/>
              </a:cxn>
            </a:cxnLst>
            <a:rect l="0" t="0" r="r" b="b"/>
            <a:pathLst>
              <a:path w="240" h="171">
                <a:moveTo>
                  <a:pt x="240" y="120"/>
                </a:moveTo>
                <a:cubicBezTo>
                  <a:pt x="216" y="125"/>
                  <a:pt x="109" y="171"/>
                  <a:pt x="96" y="152"/>
                </a:cubicBezTo>
                <a:cubicBezTo>
                  <a:pt x="83" y="133"/>
                  <a:pt x="176" y="16"/>
                  <a:pt x="160" y="8"/>
                </a:cubicBezTo>
                <a:cubicBezTo>
                  <a:pt x="144" y="0"/>
                  <a:pt x="33" y="84"/>
                  <a:pt x="0" y="104"/>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635" name="Freeform 27">
            <a:extLst>
              <a:ext uri="{FF2B5EF4-FFF2-40B4-BE49-F238E27FC236}">
                <a16:creationId xmlns:a16="http://schemas.microsoft.com/office/drawing/2014/main" id="{8D4898E3-9ACF-4B1F-B2BC-A2398A6BFD1D}"/>
              </a:ext>
            </a:extLst>
          </p:cNvPr>
          <p:cNvSpPr>
            <a:spLocks/>
          </p:cNvSpPr>
          <p:nvPr/>
        </p:nvSpPr>
        <p:spPr bwMode="auto">
          <a:xfrm>
            <a:off x="2219325" y="2109788"/>
            <a:ext cx="574675" cy="1703387"/>
          </a:xfrm>
          <a:custGeom>
            <a:avLst/>
            <a:gdLst>
              <a:gd name="T0" fmla="*/ 326 w 326"/>
              <a:gd name="T1" fmla="*/ 0 h 1001"/>
              <a:gd name="T2" fmla="*/ 0 w 326"/>
              <a:gd name="T3" fmla="*/ 1001 h 1001"/>
            </a:gdLst>
            <a:ahLst/>
            <a:cxnLst>
              <a:cxn ang="0">
                <a:pos x="T0" y="T1"/>
              </a:cxn>
              <a:cxn ang="0">
                <a:pos x="T2" y="T3"/>
              </a:cxn>
            </a:cxnLst>
            <a:rect l="0" t="0" r="r" b="b"/>
            <a:pathLst>
              <a:path w="326" h="1001">
                <a:moveTo>
                  <a:pt x="326" y="0"/>
                </a:moveTo>
                <a:lnTo>
                  <a:pt x="0" y="1001"/>
                </a:lnTo>
              </a:path>
            </a:pathLst>
          </a:custGeom>
          <a:noFill/>
          <a:ln w="28575">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636" name="Freeform 28">
            <a:extLst>
              <a:ext uri="{FF2B5EF4-FFF2-40B4-BE49-F238E27FC236}">
                <a16:creationId xmlns:a16="http://schemas.microsoft.com/office/drawing/2014/main" id="{3B1D66AB-D18B-4C41-9E5A-A200C1AF3344}"/>
              </a:ext>
            </a:extLst>
          </p:cNvPr>
          <p:cNvSpPr>
            <a:spLocks/>
          </p:cNvSpPr>
          <p:nvPr/>
        </p:nvSpPr>
        <p:spPr bwMode="auto">
          <a:xfrm>
            <a:off x="2836863" y="2124075"/>
            <a:ext cx="720725" cy="1785938"/>
          </a:xfrm>
          <a:custGeom>
            <a:avLst/>
            <a:gdLst>
              <a:gd name="T0" fmla="*/ 0 w 409"/>
              <a:gd name="T1" fmla="*/ 0 h 1050"/>
              <a:gd name="T2" fmla="*/ 409 w 409"/>
              <a:gd name="T3" fmla="*/ 1050 h 1050"/>
            </a:gdLst>
            <a:ahLst/>
            <a:cxnLst>
              <a:cxn ang="0">
                <a:pos x="T0" y="T1"/>
              </a:cxn>
              <a:cxn ang="0">
                <a:pos x="T2" y="T3"/>
              </a:cxn>
            </a:cxnLst>
            <a:rect l="0" t="0" r="r" b="b"/>
            <a:pathLst>
              <a:path w="409" h="1050">
                <a:moveTo>
                  <a:pt x="0" y="0"/>
                </a:moveTo>
                <a:lnTo>
                  <a:pt x="409" y="1050"/>
                </a:lnTo>
              </a:path>
            </a:pathLst>
          </a:custGeom>
          <a:noFill/>
          <a:ln w="28575">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637" name="Freeform 29">
            <a:extLst>
              <a:ext uri="{FF2B5EF4-FFF2-40B4-BE49-F238E27FC236}">
                <a16:creationId xmlns:a16="http://schemas.microsoft.com/office/drawing/2014/main" id="{A6024732-29EE-411B-A43D-6D809C1290A0}"/>
              </a:ext>
            </a:extLst>
          </p:cNvPr>
          <p:cNvSpPr>
            <a:spLocks/>
          </p:cNvSpPr>
          <p:nvPr/>
        </p:nvSpPr>
        <p:spPr bwMode="auto">
          <a:xfrm>
            <a:off x="2836863" y="2124075"/>
            <a:ext cx="2058987" cy="766763"/>
          </a:xfrm>
          <a:custGeom>
            <a:avLst/>
            <a:gdLst>
              <a:gd name="T0" fmla="*/ 0 w 1168"/>
              <a:gd name="T1" fmla="*/ 0 h 451"/>
              <a:gd name="T2" fmla="*/ 1168 w 1168"/>
              <a:gd name="T3" fmla="*/ 451 h 451"/>
            </a:gdLst>
            <a:ahLst/>
            <a:cxnLst>
              <a:cxn ang="0">
                <a:pos x="T0" y="T1"/>
              </a:cxn>
              <a:cxn ang="0">
                <a:pos x="T2" y="T3"/>
              </a:cxn>
            </a:cxnLst>
            <a:rect l="0" t="0" r="r" b="b"/>
            <a:pathLst>
              <a:path w="1168" h="451">
                <a:moveTo>
                  <a:pt x="0" y="0"/>
                </a:moveTo>
                <a:lnTo>
                  <a:pt x="1168" y="451"/>
                </a:lnTo>
              </a:path>
            </a:pathLst>
          </a:custGeom>
          <a:noFill/>
          <a:ln w="28575">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638" name="Freeform 30">
            <a:extLst>
              <a:ext uri="{FF2B5EF4-FFF2-40B4-BE49-F238E27FC236}">
                <a16:creationId xmlns:a16="http://schemas.microsoft.com/office/drawing/2014/main" id="{A8058D7C-DCB4-4933-A5D1-85E14AA86EE1}"/>
              </a:ext>
            </a:extLst>
          </p:cNvPr>
          <p:cNvSpPr>
            <a:spLocks/>
          </p:cNvSpPr>
          <p:nvPr/>
        </p:nvSpPr>
        <p:spPr bwMode="auto">
          <a:xfrm>
            <a:off x="2865438" y="2095500"/>
            <a:ext cx="3279775" cy="315913"/>
          </a:xfrm>
          <a:custGeom>
            <a:avLst/>
            <a:gdLst>
              <a:gd name="T0" fmla="*/ 0 w 1860"/>
              <a:gd name="T1" fmla="*/ 0 h 185"/>
              <a:gd name="T2" fmla="*/ 1860 w 1860"/>
              <a:gd name="T3" fmla="*/ 185 h 185"/>
            </a:gdLst>
            <a:ahLst/>
            <a:cxnLst>
              <a:cxn ang="0">
                <a:pos x="T0" y="T1"/>
              </a:cxn>
              <a:cxn ang="0">
                <a:pos x="T2" y="T3"/>
              </a:cxn>
            </a:cxnLst>
            <a:rect l="0" t="0" r="r" b="b"/>
            <a:pathLst>
              <a:path w="1860" h="185">
                <a:moveTo>
                  <a:pt x="0" y="0"/>
                </a:moveTo>
                <a:lnTo>
                  <a:pt x="1860" y="185"/>
                </a:lnTo>
              </a:path>
            </a:pathLst>
          </a:custGeom>
          <a:noFill/>
          <a:ln w="28575">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06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063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06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06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062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806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06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06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06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0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25" grpId="0"/>
      <p:bldP spid="580632" grpId="0"/>
      <p:bldP spid="5806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8291-4761-48ED-AECE-FA1537764874}"/>
              </a:ext>
            </a:extLst>
          </p:cNvPr>
          <p:cNvSpPr>
            <a:spLocks noGrp="1"/>
          </p:cNvSpPr>
          <p:nvPr>
            <p:ph type="title"/>
          </p:nvPr>
        </p:nvSpPr>
        <p:spPr/>
        <p:txBody>
          <a:bodyPr/>
          <a:lstStyle/>
          <a:p>
            <a:r>
              <a:rPr lang="en-US" dirty="0"/>
              <a:t>Models</a:t>
            </a:r>
            <a:endParaRPr lang="en-IN" dirty="0"/>
          </a:p>
        </p:txBody>
      </p:sp>
      <p:sp>
        <p:nvSpPr>
          <p:cNvPr id="3" name="Content Placeholder 2">
            <a:extLst>
              <a:ext uri="{FF2B5EF4-FFF2-40B4-BE49-F238E27FC236}">
                <a16:creationId xmlns:a16="http://schemas.microsoft.com/office/drawing/2014/main" id="{6EA8A197-A7EF-4CDE-A30A-2F3CDD75A8DF}"/>
              </a:ext>
            </a:extLst>
          </p:cNvPr>
          <p:cNvSpPr>
            <a:spLocks noGrp="1"/>
          </p:cNvSpPr>
          <p:nvPr>
            <p:ph sz="quarter" idx="4294967295"/>
          </p:nvPr>
        </p:nvSpPr>
        <p:spPr>
          <a:xfrm>
            <a:off x="381000" y="1502464"/>
            <a:ext cx="8659761" cy="4669736"/>
          </a:xfrm>
        </p:spPr>
        <p:txBody>
          <a:bodyPr>
            <a:normAutofit fontScale="77500" lnSpcReduction="20000"/>
          </a:bodyPr>
          <a:lstStyle/>
          <a:p>
            <a:pPr>
              <a:lnSpc>
                <a:spcPct val="150000"/>
              </a:lnSpc>
            </a:pPr>
            <a:r>
              <a:rPr lang="en-US" sz="3100" u="sng" dirty="0"/>
              <a:t>Decomposition</a:t>
            </a:r>
          </a:p>
          <a:p>
            <a:pPr>
              <a:lnSpc>
                <a:spcPct val="150000"/>
              </a:lnSpc>
            </a:pPr>
            <a:r>
              <a:rPr lang="en-US" sz="3100" dirty="0"/>
              <a:t>Simple Exponential Smoothing (SES)</a:t>
            </a:r>
          </a:p>
          <a:p>
            <a:pPr>
              <a:lnSpc>
                <a:spcPct val="150000"/>
              </a:lnSpc>
            </a:pPr>
            <a:r>
              <a:rPr lang="en-US" sz="3100" u="sng" dirty="0"/>
              <a:t>Holt’s Linear Trend Exponential Smoothing Model (LES)</a:t>
            </a:r>
          </a:p>
          <a:p>
            <a:pPr>
              <a:lnSpc>
                <a:spcPct val="150000"/>
              </a:lnSpc>
            </a:pPr>
            <a:r>
              <a:rPr lang="en-US" sz="3100" dirty="0"/>
              <a:t>Holt-Winters Additive Seasonal Model (HWAS)</a:t>
            </a:r>
          </a:p>
          <a:p>
            <a:pPr>
              <a:lnSpc>
                <a:spcPct val="150000"/>
              </a:lnSpc>
            </a:pPr>
            <a:r>
              <a:rPr lang="en-US" sz="3100" dirty="0"/>
              <a:t>Holt-Winters Multiplicative Seasonal Model (HWMS)</a:t>
            </a:r>
          </a:p>
          <a:p>
            <a:pPr>
              <a:lnSpc>
                <a:spcPct val="150000"/>
              </a:lnSpc>
            </a:pPr>
            <a:r>
              <a:rPr lang="en-US" sz="3100" u="sng" dirty="0"/>
              <a:t>Holt-Winters Additive Seasonal Model (HWAS) (Using ETS)</a:t>
            </a:r>
          </a:p>
          <a:p>
            <a:pPr>
              <a:lnSpc>
                <a:spcPct val="150000"/>
              </a:lnSpc>
            </a:pPr>
            <a:r>
              <a:rPr lang="en-US" sz="3100" u="sng" dirty="0"/>
              <a:t>Regression Analysis (with Trend)</a:t>
            </a:r>
          </a:p>
          <a:p>
            <a:pPr>
              <a:lnSpc>
                <a:spcPct val="150000"/>
              </a:lnSpc>
            </a:pPr>
            <a:r>
              <a:rPr lang="en-US" sz="3100" dirty="0"/>
              <a:t>Regression Analysis (with Trend and Seasonality</a:t>
            </a:r>
          </a:p>
          <a:p>
            <a:pPr marL="400050" lvl="1" indent="0">
              <a:lnSpc>
                <a:spcPct val="150000"/>
              </a:lnSpc>
              <a:buNone/>
            </a:pPr>
            <a:r>
              <a:rPr lang="en-US" sz="2300" dirty="0"/>
              <a:t>(Underlining indicates a model we will do in Excel and for which you are responsible of the Assignment.)</a:t>
            </a:r>
          </a:p>
          <a:p>
            <a:endParaRPr lang="en-US" sz="2800" dirty="0"/>
          </a:p>
          <a:p>
            <a:endParaRPr lang="en-US" sz="2800" dirty="0"/>
          </a:p>
        </p:txBody>
      </p:sp>
    </p:spTree>
    <p:extLst>
      <p:ext uri="{BB962C8B-B14F-4D97-AF65-F5344CB8AC3E}">
        <p14:creationId xmlns:p14="http://schemas.microsoft.com/office/powerpoint/2010/main" val="2927544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606800"/>
            <a:ext cx="8153400" cy="1470025"/>
          </a:xfrm>
        </p:spPr>
        <p:txBody>
          <a:bodyPr>
            <a:normAutofit/>
          </a:bodyPr>
          <a:lstStyle/>
          <a:p>
            <a:pPr>
              <a:lnSpc>
                <a:spcPct val="150000"/>
              </a:lnSpc>
            </a:pPr>
            <a:r>
              <a:rPr lang="en-US" dirty="0"/>
              <a:t>2. Time Series Decomposition</a:t>
            </a:r>
          </a:p>
        </p:txBody>
      </p:sp>
    </p:spTree>
    <p:extLst>
      <p:ext uri="{BB962C8B-B14F-4D97-AF65-F5344CB8AC3E}">
        <p14:creationId xmlns:p14="http://schemas.microsoft.com/office/powerpoint/2010/main" val="1850266051"/>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D9B87E-99BB-459B-93F9-C54D80521617}"/>
              </a:ext>
            </a:extLst>
          </p:cNvPr>
          <p:cNvSpPr>
            <a:spLocks noGrp="1"/>
          </p:cNvSpPr>
          <p:nvPr>
            <p:ph type="title"/>
          </p:nvPr>
        </p:nvSpPr>
        <p:spPr/>
        <p:txBody>
          <a:bodyPr/>
          <a:lstStyle/>
          <a:p>
            <a:r>
              <a:rPr lang="en-US" dirty="0"/>
              <a:t>Time Series Decomposition</a:t>
            </a:r>
            <a:endParaRPr lang="en-IN" dirty="0"/>
          </a:p>
        </p:txBody>
      </p:sp>
      <p:sp>
        <p:nvSpPr>
          <p:cNvPr id="5" name="Content Placeholder 4">
            <a:extLst>
              <a:ext uri="{FF2B5EF4-FFF2-40B4-BE49-F238E27FC236}">
                <a16:creationId xmlns:a16="http://schemas.microsoft.com/office/drawing/2014/main" id="{C680346E-718F-45AE-9765-EFE6C4266B49}"/>
              </a:ext>
            </a:extLst>
          </p:cNvPr>
          <p:cNvSpPr>
            <a:spLocks noGrp="1"/>
          </p:cNvSpPr>
          <p:nvPr>
            <p:ph sz="quarter" idx="4294967295"/>
          </p:nvPr>
        </p:nvSpPr>
        <p:spPr>
          <a:xfrm>
            <a:off x="533400" y="1389490"/>
            <a:ext cx="8358188" cy="4288735"/>
          </a:xfrm>
        </p:spPr>
        <p:txBody>
          <a:bodyPr>
            <a:normAutofit fontScale="92500"/>
          </a:bodyPr>
          <a:lstStyle/>
          <a:p>
            <a:pPr>
              <a:spcBef>
                <a:spcPts val="600"/>
              </a:spcBef>
            </a:pPr>
            <a:r>
              <a:rPr lang="en-US" sz="2800" dirty="0"/>
              <a:t>Decomposition:</a:t>
            </a:r>
          </a:p>
          <a:p>
            <a:pPr lvl="1">
              <a:spcBef>
                <a:spcPts val="600"/>
              </a:spcBef>
            </a:pPr>
            <a:r>
              <a:rPr lang="en-US" sz="2400" b="1" dirty="0"/>
              <a:t>Trend Component </a:t>
            </a:r>
            <a:r>
              <a:rPr lang="en-US" sz="2400" dirty="0"/>
              <a:t>– Long term behavior </a:t>
            </a:r>
          </a:p>
          <a:p>
            <a:pPr lvl="1">
              <a:spcBef>
                <a:spcPts val="600"/>
              </a:spcBef>
            </a:pPr>
            <a:r>
              <a:rPr lang="en-US" sz="2400" b="1" dirty="0"/>
              <a:t>Seasonality Component </a:t>
            </a:r>
            <a:r>
              <a:rPr lang="en-US" sz="2400" dirty="0"/>
              <a:t>– Regular fluctuations </a:t>
            </a:r>
            <a:r>
              <a:rPr lang="en-US" sz="2400" u="sng" dirty="0"/>
              <a:t>within a year horizon</a:t>
            </a:r>
          </a:p>
          <a:p>
            <a:pPr lvl="1">
              <a:spcBef>
                <a:spcPts val="600"/>
              </a:spcBef>
            </a:pPr>
            <a:r>
              <a:rPr lang="en-US" sz="2400" b="1" dirty="0"/>
              <a:t>Cyclical Component </a:t>
            </a:r>
            <a:r>
              <a:rPr lang="en-US" sz="2400" dirty="0"/>
              <a:t>– Fluctuations with period &gt; a year</a:t>
            </a:r>
          </a:p>
          <a:p>
            <a:pPr lvl="1">
              <a:spcBef>
                <a:spcPts val="600"/>
              </a:spcBef>
            </a:pPr>
            <a:r>
              <a:rPr lang="en-US" sz="2400" b="1" dirty="0"/>
              <a:t>Irregular Component </a:t>
            </a:r>
            <a:r>
              <a:rPr lang="en-US" sz="2400" dirty="0"/>
              <a:t>– Everything not explained by above</a:t>
            </a:r>
          </a:p>
          <a:p>
            <a:pPr>
              <a:spcBef>
                <a:spcPts val="600"/>
              </a:spcBef>
            </a:pPr>
            <a:r>
              <a:rPr lang="en-US" sz="2800" dirty="0"/>
              <a:t>Strategy:</a:t>
            </a:r>
          </a:p>
          <a:p>
            <a:pPr lvl="1">
              <a:spcBef>
                <a:spcPts val="600"/>
              </a:spcBef>
            </a:pPr>
            <a:r>
              <a:rPr lang="en-US" sz="2400" dirty="0"/>
              <a:t>Ignore cyclical (business cycles)</a:t>
            </a:r>
          </a:p>
          <a:p>
            <a:pPr lvl="1">
              <a:spcBef>
                <a:spcPts val="600"/>
              </a:spcBef>
            </a:pPr>
            <a:r>
              <a:rPr lang="en-US" sz="2400" dirty="0"/>
              <a:t>Forecast each separately, then </a:t>
            </a:r>
          </a:p>
          <a:p>
            <a:pPr lvl="1">
              <a:spcBef>
                <a:spcPts val="600"/>
              </a:spcBef>
            </a:pPr>
            <a:r>
              <a:rPr lang="en-US" sz="2400" dirty="0"/>
              <a:t>Recombine to forecast whole time series</a:t>
            </a:r>
            <a:endParaRPr lang="en-IN" sz="2400" dirty="0"/>
          </a:p>
        </p:txBody>
      </p:sp>
      <p:pic>
        <p:nvPicPr>
          <p:cNvPr id="7" name="Content Placeholder 6" descr="Y_t = f(T_t, S_t, I_t)"/>
          <p:cNvPicPr>
            <a:picLocks noGrp="1"/>
          </p:cNvPicPr>
          <p:nvPr>
            <p:ph sz="quarter" idx="4294967295"/>
          </p:nvPr>
        </p:nvPicPr>
        <p:blipFill>
          <a:blip r:embed="rId2"/>
          <a:stretch>
            <a:fillRect/>
          </a:stretch>
        </p:blipFill>
        <p:spPr>
          <a:xfrm>
            <a:off x="3514595" y="5562600"/>
            <a:ext cx="2114809" cy="609600"/>
          </a:xfrm>
          <a:prstGeom prst="rect">
            <a:avLst/>
          </a:prstGeom>
        </p:spPr>
      </p:pic>
    </p:spTree>
    <p:extLst>
      <p:ext uri="{BB962C8B-B14F-4D97-AF65-F5344CB8AC3E}">
        <p14:creationId xmlns:p14="http://schemas.microsoft.com/office/powerpoint/2010/main" val="1717920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8291-4761-48ED-AECE-FA1537764874}"/>
              </a:ext>
            </a:extLst>
          </p:cNvPr>
          <p:cNvSpPr>
            <a:spLocks noGrp="1"/>
          </p:cNvSpPr>
          <p:nvPr>
            <p:ph type="title"/>
          </p:nvPr>
        </p:nvSpPr>
        <p:spPr>
          <a:xfrm>
            <a:off x="457770" y="359465"/>
            <a:ext cx="8442881" cy="1143000"/>
          </a:xfrm>
        </p:spPr>
        <p:txBody>
          <a:bodyPr>
            <a:noAutofit/>
          </a:bodyPr>
          <a:lstStyle/>
          <a:p>
            <a:r>
              <a:rPr lang="en-US" sz="3600" dirty="0"/>
              <a:t>Isolating Trend</a:t>
            </a:r>
            <a:endParaRPr lang="en-IN" sz="3600" dirty="0"/>
          </a:p>
        </p:txBody>
      </p:sp>
      <p:sp>
        <p:nvSpPr>
          <p:cNvPr id="3" name="Content Placeholder 2">
            <a:extLst>
              <a:ext uri="{FF2B5EF4-FFF2-40B4-BE49-F238E27FC236}">
                <a16:creationId xmlns:a16="http://schemas.microsoft.com/office/drawing/2014/main" id="{6EA8A197-A7EF-4CDE-A30A-2F3CDD75A8DF}"/>
              </a:ext>
            </a:extLst>
          </p:cNvPr>
          <p:cNvSpPr>
            <a:spLocks noGrp="1"/>
          </p:cNvSpPr>
          <p:nvPr>
            <p:ph sz="quarter" idx="4294967295"/>
          </p:nvPr>
        </p:nvSpPr>
        <p:spPr>
          <a:xfrm>
            <a:off x="557213" y="1502466"/>
            <a:ext cx="8343439" cy="2840934"/>
          </a:xfrm>
        </p:spPr>
        <p:txBody>
          <a:bodyPr>
            <a:normAutofit fontScale="92500" lnSpcReduction="20000"/>
          </a:bodyPr>
          <a:lstStyle/>
          <a:p>
            <a:pPr>
              <a:spcBef>
                <a:spcPts val="600"/>
              </a:spcBef>
            </a:pPr>
            <a:r>
              <a:rPr lang="en-US" sz="2800" dirty="0"/>
              <a:t>Isolating trend using a moving average</a:t>
            </a:r>
          </a:p>
          <a:p>
            <a:pPr lvl="1">
              <a:spcBef>
                <a:spcPts val="600"/>
              </a:spcBef>
            </a:pPr>
            <a:r>
              <a:rPr lang="en-US" sz="2400" dirty="0"/>
              <a:t>M</a:t>
            </a:r>
            <a:r>
              <a:rPr lang="en-US" sz="2400" b="1" dirty="0"/>
              <a:t>oving average </a:t>
            </a:r>
            <a:r>
              <a:rPr lang="en-US" sz="2400" dirty="0"/>
              <a:t>(M</a:t>
            </a:r>
            <a:r>
              <a:rPr lang="en-US" sz="600" dirty="0"/>
              <a:t> </a:t>
            </a:r>
            <a:r>
              <a:rPr lang="en-US" sz="2400" dirty="0"/>
              <a:t>A) – average of last </a:t>
            </a:r>
            <a:r>
              <a:rPr lang="en-US" sz="2400" i="1" dirty="0"/>
              <a:t>N</a:t>
            </a:r>
            <a:r>
              <a:rPr lang="en-US" sz="2400" dirty="0"/>
              <a:t> values</a:t>
            </a:r>
          </a:p>
          <a:p>
            <a:pPr lvl="1">
              <a:spcBef>
                <a:spcPts val="600"/>
              </a:spcBef>
            </a:pPr>
            <a:r>
              <a:rPr lang="en-US" sz="2400" b="1" dirty="0"/>
              <a:t>Centered moving average </a:t>
            </a:r>
            <a:r>
              <a:rPr lang="en-US" sz="2400" dirty="0"/>
              <a:t>(C</a:t>
            </a:r>
            <a:r>
              <a:rPr lang="en-US" sz="600" dirty="0"/>
              <a:t> </a:t>
            </a:r>
            <a:r>
              <a:rPr lang="en-US" sz="2400" dirty="0"/>
              <a:t>M</a:t>
            </a:r>
            <a:r>
              <a:rPr lang="en-US" sz="600" dirty="0"/>
              <a:t> </a:t>
            </a:r>
            <a:r>
              <a:rPr lang="en-US" sz="2400" dirty="0"/>
              <a:t>A) is a moving average placed at halfway point </a:t>
            </a:r>
          </a:p>
          <a:p>
            <a:pPr lvl="1">
              <a:spcBef>
                <a:spcPts val="600"/>
              </a:spcBef>
            </a:pPr>
            <a:r>
              <a:rPr lang="en-US" sz="2400" dirty="0"/>
              <a:t>Match C</a:t>
            </a:r>
            <a:r>
              <a:rPr lang="en-US" sz="600" dirty="0"/>
              <a:t> </a:t>
            </a:r>
            <a:r>
              <a:rPr lang="en-US" sz="2400" dirty="0"/>
              <a:t>M</a:t>
            </a:r>
            <a:r>
              <a:rPr lang="en-US" sz="600" dirty="0"/>
              <a:t> </a:t>
            </a:r>
            <a:r>
              <a:rPr lang="en-US" sz="2400" dirty="0"/>
              <a:t>A period to frequency of the seasonality (typically annual)</a:t>
            </a:r>
          </a:p>
          <a:p>
            <a:pPr lvl="1">
              <a:spcBef>
                <a:spcPts val="600"/>
              </a:spcBef>
            </a:pPr>
            <a:r>
              <a:rPr lang="en-US" sz="2400" dirty="0"/>
              <a:t>Even periodicity</a:t>
            </a:r>
            <a:r>
              <a:rPr lang="en-US" sz="2400" b="1" dirty="0"/>
              <a:t> </a:t>
            </a:r>
            <a:r>
              <a:rPr lang="en-US" sz="2400" dirty="0"/>
              <a:t>– C</a:t>
            </a:r>
            <a:r>
              <a:rPr lang="en-US" sz="600" dirty="0"/>
              <a:t> </a:t>
            </a:r>
            <a:r>
              <a:rPr lang="en-US" sz="2400" dirty="0"/>
              <a:t>M</a:t>
            </a:r>
            <a:r>
              <a:rPr lang="en-US" sz="600" dirty="0"/>
              <a:t> </a:t>
            </a:r>
            <a:r>
              <a:rPr lang="en-US" sz="2400" dirty="0"/>
              <a:t>A as average of two moving averages</a:t>
            </a:r>
          </a:p>
        </p:txBody>
      </p:sp>
      <p:pic>
        <p:nvPicPr>
          <p:cNvPr id="6" name="Content Placeholder 5" descr="An exhibit shows an excel output worksheet and a graph for 4-period C M A of Sales. Anexcel output worksheet for Amazon dotcom Quarterly Sales and 4-period C M A has 3 columns, the column headers are Date, Sales, and C M A 4. The data are as follows: &#10;Date, September 2011; Sales, 10,876;&#10;Date, December 2011; Sales, 17,431;&#10;Date, March 2012; Sales, 13,185; C M A 4, 13,948;&#10;Date, June 2012; Sales, 12,834; C M A 4, 14,794;&#10;Date, September 2012; Sales, 13,806; C M A 4, 15,634;&#10;Date, December 2012; Sales, 21,268; C M A 4, 16,353;&#10;Date, March 2013; Sales, 16,070; C M A 4, 17,123;&#10;Date, June 2013; Sales, 15,704; C M A 4, 18,073;&#10;Date, September 2013; Sales, 17,092; C M A 4, 19,072;&#10;Date, December 2013; Sales, 25,587; C M A 4, 19,986;&#10;Date, March 2014; Sales, 19,741; C M A 4, 20,876;&#10;Date, June 2014; Sales, 19,340; C M A 4, 21,779;&#10;Date, September 2014; Sales, 20,579; C M A 4, 22,619.&#10;A graph shows Quarterly Sales and 4-period C M A of Amazon dotcom. The vertical axis labeled Sales ranges from 0 to 80,000 in increments of 10,000 and the horizontal axis depicting time period ranges from September 2011 to September 2018 in increments of 1 year. A Sales curve starts at a value of 10,876 during the period of September 2011 to September 2012 and ends at a value of 60,000 after September 2018 approximately. The curve has peaks that occurin the fourth quarter of each time period. Each time period’s peak value is higher than the previous time period. Some of the peak values for respective time period are: September 2011 to September 2012, 17,431; September 2012 to September 2013, 21,268; September 2013 to September 2014, 25,587.&#10;A C M A 4 curve starts at a value of 13,948 in March 2012. It displays a gradual and continuous rise along the Quarterly Sales curve and ends at a value of 60,000 after September 2018.">
            <a:extLst>
              <a:ext uri="{FF2B5EF4-FFF2-40B4-BE49-F238E27FC236}">
                <a16:creationId xmlns:a16="http://schemas.microsoft.com/office/drawing/2014/main" id="{C0D81FF9-FE20-4BD9-966C-F72651BD732C}"/>
              </a:ext>
            </a:extLst>
          </p:cNvPr>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rcRect/>
          <a:stretch/>
        </p:blipFill>
        <p:spPr>
          <a:xfrm>
            <a:off x="3124200" y="3886200"/>
            <a:ext cx="5330636" cy="2174240"/>
          </a:xfrm>
          <a:prstGeom prst="rect">
            <a:avLst/>
          </a:prstGeom>
        </p:spPr>
      </p:pic>
    </p:spTree>
    <p:extLst>
      <p:ext uri="{BB962C8B-B14F-4D97-AF65-F5344CB8AC3E}">
        <p14:creationId xmlns:p14="http://schemas.microsoft.com/office/powerpoint/2010/main" val="192819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8291-4761-48ED-AECE-FA1537764874}"/>
              </a:ext>
            </a:extLst>
          </p:cNvPr>
          <p:cNvSpPr>
            <a:spLocks noGrp="1"/>
          </p:cNvSpPr>
          <p:nvPr>
            <p:ph type="title"/>
          </p:nvPr>
        </p:nvSpPr>
        <p:spPr>
          <a:xfrm>
            <a:off x="457770" y="359465"/>
            <a:ext cx="8442881" cy="1143000"/>
          </a:xfrm>
        </p:spPr>
        <p:txBody>
          <a:bodyPr>
            <a:noAutofit/>
          </a:bodyPr>
          <a:lstStyle/>
          <a:p>
            <a:r>
              <a:rPr lang="en-US" sz="3600" dirty="0"/>
              <a:t>M</a:t>
            </a:r>
            <a:r>
              <a:rPr lang="en-US" sz="3600" b="1" dirty="0"/>
              <a:t>oving Average </a:t>
            </a:r>
            <a:r>
              <a:rPr lang="en-US" sz="3600" dirty="0"/>
              <a:t>(M</a:t>
            </a:r>
            <a:r>
              <a:rPr lang="en-US" sz="800" dirty="0"/>
              <a:t> </a:t>
            </a:r>
            <a:r>
              <a:rPr lang="en-US" sz="3600" dirty="0"/>
              <a:t>A)</a:t>
            </a:r>
            <a:endParaRPr lang="en-IN" sz="3600" dirty="0"/>
          </a:p>
        </p:txBody>
      </p:sp>
      <p:sp>
        <p:nvSpPr>
          <p:cNvPr id="3" name="Content Placeholder 2">
            <a:extLst>
              <a:ext uri="{FF2B5EF4-FFF2-40B4-BE49-F238E27FC236}">
                <a16:creationId xmlns:a16="http://schemas.microsoft.com/office/drawing/2014/main" id="{6EA8A197-A7EF-4CDE-A30A-2F3CDD75A8DF}"/>
              </a:ext>
            </a:extLst>
          </p:cNvPr>
          <p:cNvSpPr>
            <a:spLocks noGrp="1"/>
          </p:cNvSpPr>
          <p:nvPr>
            <p:ph sz="quarter" idx="4294967295"/>
          </p:nvPr>
        </p:nvSpPr>
        <p:spPr>
          <a:xfrm>
            <a:off x="557213" y="1502466"/>
            <a:ext cx="8343439" cy="4745934"/>
          </a:xfrm>
        </p:spPr>
        <p:txBody>
          <a:bodyPr>
            <a:normAutofit/>
          </a:bodyPr>
          <a:lstStyle/>
          <a:p>
            <a:pPr>
              <a:spcBef>
                <a:spcPts val="600"/>
              </a:spcBef>
            </a:pPr>
            <a:r>
              <a:rPr lang="en-US" sz="2400" dirty="0"/>
              <a:t>First Value</a:t>
            </a:r>
          </a:p>
          <a:p>
            <a:pPr>
              <a:spcBef>
                <a:spcPts val="600"/>
              </a:spcBef>
            </a:pPr>
            <a:endParaRPr lang="en-US" sz="2400" dirty="0"/>
          </a:p>
          <a:p>
            <a:pPr>
              <a:spcBef>
                <a:spcPts val="600"/>
              </a:spcBef>
            </a:pPr>
            <a:endParaRPr lang="en-US" sz="2400" dirty="0"/>
          </a:p>
          <a:p>
            <a:pPr>
              <a:spcBef>
                <a:spcPts val="600"/>
              </a:spcBef>
            </a:pPr>
            <a:endParaRPr lang="en-US" sz="2400" dirty="0"/>
          </a:p>
          <a:p>
            <a:pPr>
              <a:spcBef>
                <a:spcPts val="600"/>
              </a:spcBef>
            </a:pPr>
            <a:r>
              <a:rPr lang="en-US" sz="2400" dirty="0"/>
              <a:t>Second Value</a:t>
            </a:r>
          </a:p>
          <a:p>
            <a:pPr>
              <a:spcBef>
                <a:spcPts val="600"/>
              </a:spcBef>
            </a:pPr>
            <a:endParaRPr lang="en-US" sz="2400" dirty="0"/>
          </a:p>
          <a:p>
            <a:pPr>
              <a:spcBef>
                <a:spcPts val="600"/>
              </a:spcBef>
            </a:pPr>
            <a:endParaRPr lang="en-US" sz="2400" dirty="0"/>
          </a:p>
          <a:p>
            <a:pPr>
              <a:spcBef>
                <a:spcPts val="600"/>
              </a:spcBef>
            </a:pPr>
            <a:endParaRPr lang="en-US" sz="2400" dirty="0"/>
          </a:p>
          <a:p>
            <a:pPr>
              <a:spcBef>
                <a:spcPts val="600"/>
              </a:spcBef>
            </a:pPr>
            <a:r>
              <a:rPr lang="en-US" sz="2400" dirty="0"/>
              <a:t>Centered Moving Average (2 x 4): Average both values and plot at </a:t>
            </a:r>
            <a:r>
              <a:rPr lang="en-US" sz="2400" i="1" dirty="0"/>
              <a:t>t</a:t>
            </a:r>
            <a:r>
              <a:rPr lang="en-US" sz="2400" dirty="0"/>
              <a:t> = 3.</a:t>
            </a:r>
            <a:endParaRPr lang="en-US" sz="2000" dirty="0"/>
          </a:p>
        </p:txBody>
      </p:sp>
      <p:pic>
        <p:nvPicPr>
          <p:cNvPr id="8" name="Picture 7">
            <a:extLst>
              <a:ext uri="{FF2B5EF4-FFF2-40B4-BE49-F238E27FC236}">
                <a16:creationId xmlns:a16="http://schemas.microsoft.com/office/drawing/2014/main" id="{EC0427CC-394B-48A4-A605-34108B2538D6}"/>
              </a:ext>
            </a:extLst>
          </p:cNvPr>
          <p:cNvPicPr>
            <a:picLocks noChangeAspect="1"/>
          </p:cNvPicPr>
          <p:nvPr/>
        </p:nvPicPr>
        <p:blipFill>
          <a:blip r:embed="rId2"/>
          <a:stretch>
            <a:fillRect/>
          </a:stretch>
        </p:blipFill>
        <p:spPr>
          <a:xfrm>
            <a:off x="2869223" y="1843068"/>
            <a:ext cx="3907400" cy="1209688"/>
          </a:xfrm>
          <a:prstGeom prst="rect">
            <a:avLst/>
          </a:prstGeom>
        </p:spPr>
      </p:pic>
      <p:pic>
        <p:nvPicPr>
          <p:cNvPr id="10" name="Picture 9">
            <a:extLst>
              <a:ext uri="{FF2B5EF4-FFF2-40B4-BE49-F238E27FC236}">
                <a16:creationId xmlns:a16="http://schemas.microsoft.com/office/drawing/2014/main" id="{3555B788-CF88-49C9-B287-AE23F6FF102D}"/>
              </a:ext>
            </a:extLst>
          </p:cNvPr>
          <p:cNvPicPr>
            <a:picLocks noChangeAspect="1"/>
          </p:cNvPicPr>
          <p:nvPr/>
        </p:nvPicPr>
        <p:blipFill>
          <a:blip r:embed="rId3"/>
          <a:stretch>
            <a:fillRect/>
          </a:stretch>
        </p:blipFill>
        <p:spPr>
          <a:xfrm>
            <a:off x="2869223" y="3657600"/>
            <a:ext cx="3881023" cy="1137892"/>
          </a:xfrm>
          <a:prstGeom prst="rect">
            <a:avLst/>
          </a:prstGeom>
        </p:spPr>
      </p:pic>
    </p:spTree>
    <p:extLst>
      <p:ext uri="{BB962C8B-B14F-4D97-AF65-F5344CB8AC3E}">
        <p14:creationId xmlns:p14="http://schemas.microsoft.com/office/powerpoint/2010/main" val="2479293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7F83-2D38-4056-BB0D-ED085629F259}"/>
              </a:ext>
            </a:extLst>
          </p:cNvPr>
          <p:cNvSpPr>
            <a:spLocks noGrp="1"/>
          </p:cNvSpPr>
          <p:nvPr>
            <p:ph type="title"/>
          </p:nvPr>
        </p:nvSpPr>
        <p:spPr>
          <a:xfrm>
            <a:off x="457770" y="359465"/>
            <a:ext cx="8381429" cy="1143000"/>
          </a:xfrm>
        </p:spPr>
        <p:txBody>
          <a:bodyPr>
            <a:noAutofit/>
          </a:bodyPr>
          <a:lstStyle/>
          <a:p>
            <a:r>
              <a:rPr lang="en-US" sz="3600" dirty="0"/>
              <a:t>Isolating Seasonality</a:t>
            </a:r>
            <a:endParaRPr lang="en-IN" sz="3600" dirty="0"/>
          </a:p>
        </p:txBody>
      </p:sp>
      <p:sp>
        <p:nvSpPr>
          <p:cNvPr id="3" name="Content Placeholder 2">
            <a:extLst>
              <a:ext uri="{FF2B5EF4-FFF2-40B4-BE49-F238E27FC236}">
                <a16:creationId xmlns:a16="http://schemas.microsoft.com/office/drawing/2014/main" id="{5329BCE2-A868-4A97-AE70-DB9DA0873F41}"/>
              </a:ext>
            </a:extLst>
          </p:cNvPr>
          <p:cNvSpPr>
            <a:spLocks noGrp="1"/>
          </p:cNvSpPr>
          <p:nvPr>
            <p:ph sz="quarter" idx="4294967295"/>
          </p:nvPr>
        </p:nvSpPr>
        <p:spPr>
          <a:xfrm>
            <a:off x="304800" y="1638300"/>
            <a:ext cx="8286750" cy="4394200"/>
          </a:xfrm>
        </p:spPr>
        <p:txBody>
          <a:bodyPr>
            <a:normAutofit/>
          </a:bodyPr>
          <a:lstStyle/>
          <a:p>
            <a:pPr lvl="0"/>
            <a:r>
              <a:rPr lang="en-US" sz="2800" dirty="0"/>
              <a:t>Seasonal factors show how much seasonal values diverge from trend</a:t>
            </a:r>
          </a:p>
          <a:p>
            <a:pPr lvl="1"/>
            <a:r>
              <a:rPr lang="en-US" sz="2400" dirty="0"/>
              <a:t>Each quarter, calculate how much revenue varies from trend (raw seasonals)</a:t>
            </a:r>
          </a:p>
          <a:p>
            <a:pPr lvl="2"/>
            <a:r>
              <a:rPr lang="en-US" sz="2000" b="1" dirty="0"/>
              <a:t>Additive Seasonality </a:t>
            </a:r>
            <a:r>
              <a:rPr lang="en-US" sz="2000" dirty="0"/>
              <a:t>– Use difference from trend</a:t>
            </a:r>
          </a:p>
          <a:p>
            <a:pPr lvl="2"/>
            <a:r>
              <a:rPr lang="en-US" sz="2000" b="1" dirty="0"/>
              <a:t>Multiplicative Seasonality</a:t>
            </a:r>
            <a:r>
              <a:rPr lang="en-US" sz="2000" dirty="0"/>
              <a:t> – Use ratio to trend</a:t>
            </a:r>
          </a:p>
          <a:p>
            <a:pPr lvl="1"/>
            <a:r>
              <a:rPr lang="en-US" sz="2400" dirty="0"/>
              <a:t>Find average raw seasonals to get the seasonal factors</a:t>
            </a:r>
          </a:p>
          <a:p>
            <a:pPr lvl="2"/>
            <a:r>
              <a:rPr lang="en-US" sz="2000" dirty="0"/>
              <a:t>AVERAGEIF function can averaging conditional on the number of the quarter</a:t>
            </a:r>
          </a:p>
          <a:p>
            <a:pPr lvl="1"/>
            <a:r>
              <a:rPr lang="en-US" sz="2400" dirty="0"/>
              <a:t>Normalized seasonal factors </a:t>
            </a:r>
            <a:r>
              <a:rPr lang="en-US" sz="2400" b="1" dirty="0"/>
              <a:t> </a:t>
            </a:r>
            <a:r>
              <a:rPr lang="en-US" sz="2400" dirty="0"/>
              <a:t>– Normalize average of the raw seasonal </a:t>
            </a:r>
            <a:r>
              <a:rPr lang="en-US" sz="2400" dirty="0" err="1"/>
              <a:t>factorss</a:t>
            </a:r>
            <a:r>
              <a:rPr lang="en-US" sz="2400" dirty="0"/>
              <a:t> to sum to 1</a:t>
            </a:r>
            <a:endParaRPr lang="en-IN" sz="2400" dirty="0"/>
          </a:p>
        </p:txBody>
      </p:sp>
    </p:spTree>
    <p:extLst>
      <p:ext uri="{BB962C8B-B14F-4D97-AF65-F5344CB8AC3E}">
        <p14:creationId xmlns:p14="http://schemas.microsoft.com/office/powerpoint/2010/main" val="2102028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7F83-2D38-4056-BB0D-ED085629F259}"/>
              </a:ext>
            </a:extLst>
          </p:cNvPr>
          <p:cNvSpPr>
            <a:spLocks noGrp="1"/>
          </p:cNvSpPr>
          <p:nvPr>
            <p:ph type="title"/>
          </p:nvPr>
        </p:nvSpPr>
        <p:spPr>
          <a:xfrm>
            <a:off x="457770" y="359465"/>
            <a:ext cx="8381429" cy="1143000"/>
          </a:xfrm>
        </p:spPr>
        <p:txBody>
          <a:bodyPr>
            <a:noAutofit/>
          </a:bodyPr>
          <a:lstStyle/>
          <a:p>
            <a:r>
              <a:rPr lang="en-US" sz="3600" b="1" dirty="0"/>
              <a:t>Additive vs Multiplicative</a:t>
            </a:r>
            <a:r>
              <a:rPr lang="en-US" sz="3600" dirty="0"/>
              <a:t> Seasonality</a:t>
            </a:r>
            <a:endParaRPr lang="en-IN" sz="3600" dirty="0"/>
          </a:p>
        </p:txBody>
      </p:sp>
      <p:sp>
        <p:nvSpPr>
          <p:cNvPr id="3" name="Content Placeholder 2">
            <a:extLst>
              <a:ext uri="{FF2B5EF4-FFF2-40B4-BE49-F238E27FC236}">
                <a16:creationId xmlns:a16="http://schemas.microsoft.com/office/drawing/2014/main" id="{5329BCE2-A868-4A97-AE70-DB9DA0873F41}"/>
              </a:ext>
            </a:extLst>
          </p:cNvPr>
          <p:cNvSpPr>
            <a:spLocks noGrp="1"/>
          </p:cNvSpPr>
          <p:nvPr>
            <p:ph sz="quarter" idx="4294967295"/>
          </p:nvPr>
        </p:nvSpPr>
        <p:spPr>
          <a:xfrm>
            <a:off x="304800" y="1638300"/>
            <a:ext cx="8286750" cy="4394200"/>
          </a:xfrm>
        </p:spPr>
        <p:txBody>
          <a:bodyPr>
            <a:normAutofit/>
          </a:bodyPr>
          <a:lstStyle/>
          <a:p>
            <a:pPr lvl="0"/>
            <a:r>
              <a:rPr lang="en-US" sz="2800" dirty="0"/>
              <a:t>Additive Seasonality: </a:t>
            </a:r>
            <a:r>
              <a:rPr lang="en-US" sz="2650" dirty="0"/>
              <a:t>seasonal fluctuations is relatively constant over the entire time series</a:t>
            </a:r>
          </a:p>
          <a:p>
            <a:pPr lvl="0"/>
            <a:endParaRPr lang="en-US" sz="2650" dirty="0"/>
          </a:p>
          <a:p>
            <a:pPr lvl="0"/>
            <a:r>
              <a:rPr lang="en-US" sz="2800" dirty="0"/>
              <a:t>Multiplicative Seasonality: </a:t>
            </a:r>
            <a:r>
              <a:rPr lang="en-US" sz="2650" dirty="0"/>
              <a:t>seasonal fluctuations grow (or shrink) with the level of the time series</a:t>
            </a:r>
          </a:p>
          <a:p>
            <a:pPr lvl="2"/>
            <a:r>
              <a:rPr lang="en-US" sz="2500" dirty="0"/>
              <a:t>E.g., revenues</a:t>
            </a:r>
          </a:p>
        </p:txBody>
      </p:sp>
      <p:sp>
        <p:nvSpPr>
          <p:cNvPr id="6" name="Content Placeholder 5">
            <a:extLst>
              <a:ext uri="{FF2B5EF4-FFF2-40B4-BE49-F238E27FC236}">
                <a16:creationId xmlns:a16="http://schemas.microsoft.com/office/drawing/2014/main" id="{1A689A5C-715E-4F65-A6D8-91C4BF1C9F9D}"/>
              </a:ext>
            </a:extLst>
          </p:cNvPr>
          <p:cNvSpPr>
            <a:spLocks noGrp="1"/>
          </p:cNvSpPr>
          <p:nvPr>
            <p:ph sz="quarter" idx="4294967295"/>
          </p:nvPr>
        </p:nvSpPr>
        <p:spPr>
          <a:xfrm>
            <a:off x="7121129" y="5810250"/>
            <a:ext cx="1634728" cy="222250"/>
          </a:xfrm>
        </p:spPr>
        <p:txBody>
          <a:bodyPr>
            <a:normAutofit fontScale="25000" lnSpcReduction="20000"/>
          </a:bodyPr>
          <a:lstStyle/>
          <a:p>
            <a:endParaRPr lang="en-US"/>
          </a:p>
        </p:txBody>
      </p:sp>
      <p:pic>
        <p:nvPicPr>
          <p:cNvPr id="5" name="Picture 4">
            <a:extLst>
              <a:ext uri="{FF2B5EF4-FFF2-40B4-BE49-F238E27FC236}">
                <a16:creationId xmlns:a16="http://schemas.microsoft.com/office/drawing/2014/main" id="{EE0A4556-E2A3-4563-B705-2ABB756A93D2}"/>
              </a:ext>
            </a:extLst>
          </p:cNvPr>
          <p:cNvPicPr>
            <a:picLocks noChangeAspect="1"/>
          </p:cNvPicPr>
          <p:nvPr/>
        </p:nvPicPr>
        <p:blipFill>
          <a:blip r:embed="rId2"/>
          <a:stretch>
            <a:fillRect/>
          </a:stretch>
        </p:blipFill>
        <p:spPr>
          <a:xfrm>
            <a:off x="257175" y="4187840"/>
            <a:ext cx="8382000" cy="1733535"/>
          </a:xfrm>
          <a:prstGeom prst="rect">
            <a:avLst/>
          </a:prstGeom>
        </p:spPr>
      </p:pic>
    </p:spTree>
    <p:extLst>
      <p:ext uri="{BB962C8B-B14F-4D97-AF65-F5344CB8AC3E}">
        <p14:creationId xmlns:p14="http://schemas.microsoft.com/office/powerpoint/2010/main" val="1002100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7F83-2D38-4056-BB0D-ED085629F259}"/>
              </a:ext>
            </a:extLst>
          </p:cNvPr>
          <p:cNvSpPr>
            <a:spLocks noGrp="1"/>
          </p:cNvSpPr>
          <p:nvPr>
            <p:ph type="title"/>
          </p:nvPr>
        </p:nvSpPr>
        <p:spPr>
          <a:xfrm>
            <a:off x="457770" y="914399"/>
            <a:ext cx="8381429" cy="588065"/>
          </a:xfrm>
        </p:spPr>
        <p:txBody>
          <a:bodyPr>
            <a:noAutofit/>
          </a:bodyPr>
          <a:lstStyle/>
          <a:p>
            <a:r>
              <a:rPr lang="en-US" sz="3600" dirty="0"/>
              <a:t>Seasonal Factors (Multiplicative)</a:t>
            </a:r>
            <a:endParaRPr lang="en-IN" sz="3600" dirty="0"/>
          </a:p>
        </p:txBody>
      </p:sp>
      <p:sp>
        <p:nvSpPr>
          <p:cNvPr id="3" name="Content Placeholder 2">
            <a:extLst>
              <a:ext uri="{FF2B5EF4-FFF2-40B4-BE49-F238E27FC236}">
                <a16:creationId xmlns:a16="http://schemas.microsoft.com/office/drawing/2014/main" id="{5329BCE2-A868-4A97-AE70-DB9DA0873F41}"/>
              </a:ext>
            </a:extLst>
          </p:cNvPr>
          <p:cNvSpPr>
            <a:spLocks noGrp="1"/>
          </p:cNvSpPr>
          <p:nvPr>
            <p:ph sz="quarter" idx="4294967295"/>
          </p:nvPr>
        </p:nvSpPr>
        <p:spPr>
          <a:xfrm>
            <a:off x="443116" y="1447800"/>
            <a:ext cx="8286750" cy="4724400"/>
          </a:xfrm>
        </p:spPr>
        <p:txBody>
          <a:bodyPr>
            <a:normAutofit/>
          </a:bodyPr>
          <a:lstStyle/>
          <a:p>
            <a:r>
              <a:rPr lang="en-US" sz="2800" dirty="0"/>
              <a:t>Raw Seasonals (RS): Calculate difference (or ratio) between each actual value and the trend</a:t>
            </a:r>
          </a:p>
          <a:p>
            <a:pPr lvl="1"/>
            <a:r>
              <a:rPr lang="en-US" sz="2800" dirty="0"/>
              <a:t>RS</a:t>
            </a:r>
            <a:r>
              <a:rPr lang="en-US" sz="2800" baseline="-25000" dirty="0"/>
              <a:t>1</a:t>
            </a:r>
            <a:r>
              <a:rPr lang="en-US" sz="2800" dirty="0"/>
              <a:t> = (Actual Value</a:t>
            </a:r>
            <a:r>
              <a:rPr lang="en-US" sz="2800" baseline="-25000" dirty="0"/>
              <a:t>1</a:t>
            </a:r>
            <a:r>
              <a:rPr lang="en-US" sz="2800" dirty="0"/>
              <a:t> – Trend</a:t>
            </a:r>
            <a:r>
              <a:rPr lang="en-US" sz="2800" baseline="-25000" dirty="0"/>
              <a:t>1</a:t>
            </a:r>
            <a:r>
              <a:rPr lang="en-US" sz="2800" dirty="0"/>
              <a:t>)/ Trend</a:t>
            </a:r>
            <a:r>
              <a:rPr lang="en-US" sz="2800" baseline="-25000" dirty="0"/>
              <a:t>1</a:t>
            </a:r>
            <a:endParaRPr lang="en-US" sz="2800" dirty="0"/>
          </a:p>
          <a:p>
            <a:pPr lvl="1"/>
            <a:r>
              <a:rPr lang="en-US" sz="2800" dirty="0"/>
              <a:t>Result: RS</a:t>
            </a:r>
            <a:r>
              <a:rPr lang="en-US" sz="2800" baseline="-25000" dirty="0"/>
              <a:t>1</a:t>
            </a:r>
            <a:r>
              <a:rPr lang="en-US" sz="2800" dirty="0"/>
              <a:t>, RS</a:t>
            </a:r>
            <a:r>
              <a:rPr lang="en-US" sz="2800" baseline="-25000" dirty="0"/>
              <a:t>2</a:t>
            </a:r>
            <a:r>
              <a:rPr lang="en-US" sz="2800" dirty="0"/>
              <a:t>, RS</a:t>
            </a:r>
            <a:r>
              <a:rPr lang="en-US" sz="2800" baseline="-25000" dirty="0"/>
              <a:t>3</a:t>
            </a:r>
            <a:r>
              <a:rPr lang="en-US" sz="2800" dirty="0"/>
              <a:t> …</a:t>
            </a:r>
          </a:p>
          <a:p>
            <a:r>
              <a:rPr lang="en-US" sz="2800" dirty="0"/>
              <a:t>Seasonal Factors (SF)</a:t>
            </a:r>
          </a:p>
          <a:p>
            <a:pPr lvl="1"/>
            <a:r>
              <a:rPr lang="en-US" sz="2400" dirty="0"/>
              <a:t>Average raw seasonals for each quarter</a:t>
            </a:r>
          </a:p>
          <a:p>
            <a:pPr lvl="1"/>
            <a:r>
              <a:rPr lang="en-US" sz="2400" dirty="0"/>
              <a:t>SF</a:t>
            </a:r>
            <a:r>
              <a:rPr lang="en-US" sz="2400" baseline="-25000" dirty="0"/>
              <a:t>Q1</a:t>
            </a:r>
            <a:r>
              <a:rPr lang="en-US" sz="2400" dirty="0"/>
              <a:t> = Average of Q1 Raw Seasonals</a:t>
            </a:r>
          </a:p>
          <a:p>
            <a:pPr lvl="1"/>
            <a:r>
              <a:rPr lang="en-US" sz="2400" dirty="0"/>
              <a:t>AVERAGEIF (range, criteria, </a:t>
            </a:r>
            <a:r>
              <a:rPr lang="en-US" sz="2400" dirty="0" err="1"/>
              <a:t>average_range</a:t>
            </a:r>
            <a:r>
              <a:rPr lang="en-US" sz="2400" dirty="0"/>
              <a:t>)</a:t>
            </a:r>
          </a:p>
          <a:p>
            <a:pPr lvl="1"/>
            <a:r>
              <a:rPr lang="en-US" sz="2400" dirty="0"/>
              <a:t>Result: SF</a:t>
            </a:r>
            <a:r>
              <a:rPr lang="en-US" sz="2400" baseline="-25000" dirty="0"/>
              <a:t>Q1</a:t>
            </a:r>
            <a:r>
              <a:rPr lang="en-US" sz="2400" dirty="0"/>
              <a:t>, SF</a:t>
            </a:r>
            <a:r>
              <a:rPr lang="en-US" sz="2400" baseline="-25000" dirty="0"/>
              <a:t>Q2</a:t>
            </a:r>
            <a:r>
              <a:rPr lang="en-US" sz="2400" dirty="0"/>
              <a:t>, </a:t>
            </a:r>
            <a:r>
              <a:rPr lang="en-US" sz="2800" dirty="0"/>
              <a:t>SF</a:t>
            </a:r>
            <a:r>
              <a:rPr lang="en-US" sz="2800" baseline="-25000" dirty="0"/>
              <a:t>Q3</a:t>
            </a:r>
            <a:r>
              <a:rPr lang="en-US" sz="2800" dirty="0"/>
              <a:t>, SF</a:t>
            </a:r>
            <a:r>
              <a:rPr lang="en-US" sz="2800" baseline="-25000" dirty="0"/>
              <a:t>Q4</a:t>
            </a:r>
            <a:r>
              <a:rPr lang="en-US" sz="2800" dirty="0"/>
              <a:t>, </a:t>
            </a:r>
          </a:p>
        </p:txBody>
      </p:sp>
    </p:spTree>
    <p:extLst>
      <p:ext uri="{BB962C8B-B14F-4D97-AF65-F5344CB8AC3E}">
        <p14:creationId xmlns:p14="http://schemas.microsoft.com/office/powerpoint/2010/main" val="2043746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770" y="1600200"/>
            <a:ext cx="8305229" cy="4525963"/>
          </a:xfrm>
        </p:spPr>
        <p:txBody>
          <a:bodyPr>
            <a:normAutofit/>
          </a:bodyPr>
          <a:lstStyle/>
          <a:p>
            <a:pPr marL="742950" indent="-742950">
              <a:lnSpc>
                <a:spcPct val="150000"/>
              </a:lnSpc>
              <a:buFont typeface="+mj-lt"/>
              <a:buAutoNum type="arabicPeriod"/>
            </a:pPr>
            <a:r>
              <a:rPr lang="en-US" b="1" dirty="0"/>
              <a:t>What is Time Series Forecasting?</a:t>
            </a:r>
          </a:p>
          <a:p>
            <a:pPr marL="742950" indent="-742950">
              <a:lnSpc>
                <a:spcPct val="150000"/>
              </a:lnSpc>
              <a:buFont typeface="+mj-lt"/>
              <a:buAutoNum type="arabicPeriod"/>
            </a:pPr>
            <a:r>
              <a:rPr lang="en-US" b="1" dirty="0"/>
              <a:t>Time Series Decomposition</a:t>
            </a:r>
          </a:p>
          <a:p>
            <a:pPr marL="742950" indent="-742950">
              <a:lnSpc>
                <a:spcPct val="150000"/>
              </a:lnSpc>
              <a:buFont typeface="+mj-lt"/>
              <a:buAutoNum type="arabicPeriod"/>
            </a:pPr>
            <a:r>
              <a:rPr lang="en-US" dirty="0"/>
              <a:t>Exponential Smoothing Methods</a:t>
            </a:r>
          </a:p>
          <a:p>
            <a:pPr marL="742950" indent="-742950">
              <a:lnSpc>
                <a:spcPct val="150000"/>
              </a:lnSpc>
              <a:buFont typeface="+mj-lt"/>
              <a:buAutoNum type="arabicPeriod"/>
            </a:pPr>
            <a:r>
              <a:rPr lang="en-US" dirty="0"/>
              <a:t>Time Series Using Regression</a:t>
            </a:r>
          </a:p>
          <a:p>
            <a:pPr marL="742950" indent="-742950">
              <a:buFont typeface="+mj-lt"/>
              <a:buAutoNum type="arabicPeriod"/>
            </a:pPr>
            <a:endParaRPr lang="en-US" dirty="0"/>
          </a:p>
          <a:p>
            <a:pPr marL="742950" indent="-742950">
              <a:buFont typeface="+mj-lt"/>
              <a:buAutoNum type="arabicPeriod"/>
            </a:pPr>
            <a:endParaRPr lang="en-US" dirty="0"/>
          </a:p>
          <a:p>
            <a:pPr marL="0" indent="0">
              <a:buNone/>
            </a:pPr>
            <a:endParaRPr lang="en-US" dirty="0"/>
          </a:p>
        </p:txBody>
      </p:sp>
      <p:sp>
        <p:nvSpPr>
          <p:cNvPr id="3" name="Title 2"/>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544689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B527-590C-4AA7-84EA-D37E7B599695}"/>
              </a:ext>
            </a:extLst>
          </p:cNvPr>
          <p:cNvSpPr>
            <a:spLocks noGrp="1"/>
          </p:cNvSpPr>
          <p:nvPr>
            <p:ph type="title"/>
          </p:nvPr>
        </p:nvSpPr>
        <p:spPr/>
        <p:txBody>
          <a:bodyPr>
            <a:normAutofit/>
          </a:bodyPr>
          <a:lstStyle/>
          <a:p>
            <a:r>
              <a:rPr lang="en-US" dirty="0"/>
              <a:t>Isolating Irregular Component</a:t>
            </a:r>
            <a:endParaRPr lang="en-IN" dirty="0"/>
          </a:p>
        </p:txBody>
      </p:sp>
      <p:sp>
        <p:nvSpPr>
          <p:cNvPr id="3" name="Content Placeholder 2">
            <a:extLst>
              <a:ext uri="{FF2B5EF4-FFF2-40B4-BE49-F238E27FC236}">
                <a16:creationId xmlns:a16="http://schemas.microsoft.com/office/drawing/2014/main" id="{82541625-11A1-44CB-9230-5E1A3230B458}"/>
              </a:ext>
            </a:extLst>
          </p:cNvPr>
          <p:cNvSpPr>
            <a:spLocks noGrp="1"/>
          </p:cNvSpPr>
          <p:nvPr>
            <p:ph sz="quarter" idx="18"/>
          </p:nvPr>
        </p:nvSpPr>
        <p:spPr>
          <a:xfrm>
            <a:off x="557212" y="1595834"/>
            <a:ext cx="7561775" cy="1853205"/>
          </a:xfrm>
        </p:spPr>
        <p:txBody>
          <a:bodyPr>
            <a:normAutofit lnSpcReduction="10000"/>
          </a:bodyPr>
          <a:lstStyle/>
          <a:p>
            <a:pPr lvl="0"/>
            <a:r>
              <a:rPr lang="en-US" sz="2800" dirty="0"/>
              <a:t>Irregular component </a:t>
            </a:r>
            <a:r>
              <a:rPr lang="en-US" sz="2800" b="1" dirty="0"/>
              <a:t> </a:t>
            </a:r>
            <a:r>
              <a:rPr lang="en-US" sz="2800" dirty="0"/>
              <a:t>– any part of the time series </a:t>
            </a:r>
            <a:r>
              <a:rPr lang="en-US" sz="2800" u="sng" dirty="0"/>
              <a:t>not explained</a:t>
            </a:r>
            <a:r>
              <a:rPr lang="en-US" sz="2800" dirty="0"/>
              <a:t> by trend or seasonality components</a:t>
            </a:r>
          </a:p>
          <a:p>
            <a:pPr lvl="0"/>
            <a:r>
              <a:rPr lang="en-US" sz="2800" dirty="0"/>
              <a:t>Multiplicative decomposition:</a:t>
            </a:r>
            <a:endParaRPr lang="en-IN" sz="2800" dirty="0"/>
          </a:p>
        </p:txBody>
      </p:sp>
      <p:pic>
        <p:nvPicPr>
          <p:cNvPr id="10" name="Content Placeholder 9" descr="Y_t = (T_t) times (S_t) times (I_t)"/>
          <p:cNvPicPr>
            <a:picLocks noGrp="1"/>
          </p:cNvPicPr>
          <p:nvPr>
            <p:ph sz="quarter" idx="20"/>
          </p:nvPr>
        </p:nvPicPr>
        <p:blipFill>
          <a:blip r:embed="rId2"/>
          <a:stretch>
            <a:fillRect/>
          </a:stretch>
        </p:blipFill>
        <p:spPr>
          <a:xfrm>
            <a:off x="3754602" y="3542408"/>
            <a:ext cx="1634796" cy="524208"/>
          </a:xfrm>
          <a:prstGeom prst="rect">
            <a:avLst/>
          </a:prstGeom>
        </p:spPr>
      </p:pic>
      <p:sp>
        <p:nvSpPr>
          <p:cNvPr id="9" name="Content Placeholder 8">
            <a:extLst>
              <a:ext uri="{FF2B5EF4-FFF2-40B4-BE49-F238E27FC236}">
                <a16:creationId xmlns:a16="http://schemas.microsoft.com/office/drawing/2014/main" id="{8A1FB14A-BEE6-44E2-8D12-CF2F143E1BC5}"/>
              </a:ext>
            </a:extLst>
          </p:cNvPr>
          <p:cNvSpPr>
            <a:spLocks noGrp="1"/>
          </p:cNvSpPr>
          <p:nvPr>
            <p:ph sz="quarter" idx="24"/>
          </p:nvPr>
        </p:nvSpPr>
        <p:spPr>
          <a:xfrm>
            <a:off x="557212" y="4419600"/>
            <a:ext cx="8195181" cy="1097815"/>
          </a:xfrm>
        </p:spPr>
        <p:txBody>
          <a:bodyPr>
            <a:normAutofit/>
          </a:bodyPr>
          <a:lstStyle/>
          <a:p>
            <a:pPr marL="618750" lvl="1" indent="-218700">
              <a:buClr>
                <a:srgbClr val="004A78"/>
              </a:buClr>
              <a:buFont typeface="Arial" panose="020B0604020202020204" pitchFamily="34" charset="0"/>
              <a:buChar char="•"/>
            </a:pPr>
            <a:r>
              <a:rPr lang="en-US" sz="2400" dirty="0"/>
              <a:t>Solve for irregular component at each point in time:</a:t>
            </a:r>
            <a:endParaRPr lang="en-IN" sz="2400" dirty="0"/>
          </a:p>
        </p:txBody>
      </p:sp>
      <p:pic>
        <p:nvPicPr>
          <p:cNvPr id="11" name="Content Placeholder 10" descr="(I_t) = ((Y_t)/(T_t times S_t))"/>
          <p:cNvPicPr>
            <a:picLocks noGrp="1"/>
          </p:cNvPicPr>
          <p:nvPr>
            <p:ph sz="quarter" idx="19"/>
          </p:nvPr>
        </p:nvPicPr>
        <p:blipFill>
          <a:blip r:embed="rId3"/>
          <a:stretch>
            <a:fillRect/>
          </a:stretch>
        </p:blipFill>
        <p:spPr>
          <a:xfrm>
            <a:off x="3754603" y="4968507"/>
            <a:ext cx="1634795" cy="860577"/>
          </a:xfrm>
          <a:prstGeom prst="rect">
            <a:avLst/>
          </a:prstGeom>
        </p:spPr>
      </p:pic>
    </p:spTree>
    <p:extLst>
      <p:ext uri="{BB962C8B-B14F-4D97-AF65-F5344CB8AC3E}">
        <p14:creationId xmlns:p14="http://schemas.microsoft.com/office/powerpoint/2010/main" val="4189740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D4F3-340A-412E-AB42-11A97AF6172C}"/>
              </a:ext>
            </a:extLst>
          </p:cNvPr>
          <p:cNvSpPr>
            <a:spLocks noGrp="1"/>
          </p:cNvSpPr>
          <p:nvPr>
            <p:ph type="title"/>
          </p:nvPr>
        </p:nvSpPr>
        <p:spPr/>
        <p:txBody>
          <a:bodyPr>
            <a:normAutofit fontScale="90000"/>
          </a:bodyPr>
          <a:lstStyle/>
          <a:p>
            <a:r>
              <a:rPr lang="en-US" dirty="0"/>
              <a:t>Amazon Revenue Decomposed</a:t>
            </a:r>
            <a:endParaRPr lang="en-IN" dirty="0"/>
          </a:p>
        </p:txBody>
      </p:sp>
      <p:pic>
        <p:nvPicPr>
          <p:cNvPr id="5" name="Content Placeholder 4" descr="An exhibit for Completed Decomposition of Sales shows an excel output worksheet and four graphs. The worksheet has 7 columns and the column headers are Date, Q T R, Sales, C M A 4, Seasonal Index, Irregular, and Reconstruction. The data are as follows: &#10;Date, September 2011; Q T R, 3; Sales, 10,876;&#10;Date, December 2011; Q T R, 4; Sales, 17,431;&#10;Date, March 2012; Q T R, 1; Sales, 13,185; C M A 4, 13,948; Seasonal Index, 0.938; Irregular, 1.007; Reconstruction, 13,185;&#10;Date, June 2012; Q T R, 2; Sales, 12,834; C M A 4, 14,794; Seasonal Index, 0.896; Irregular, 0.968; Reconstruction, 12,834;&#10;Date, September 2012; Q T R, 3; Sales, 13,806; C M A 4, 15,634; Seasonal Index, 0.922; Irregular, 0.958; Reconstruction, 13,806;&#10;Date, December 2012; Q T R, 4; Sales, 21,268; C M A 4, 16,353; Seasonal Index, 1.243; Irregular, 1.046; Reconstruction, 21,268;&#10;Date, March 2013; Q T R, 1; Sales, 16,070; C M A 4, 17,123;Seasonal Index, 0.938; Irregular, 1.000; Reconstruction, 16,070;&#10;Date, June 2013;Q T R, 2; Sales, 15,704;C M A 4, 18,073;Seasonal Index, 0.896; Irregular, 0.969; Reconstruction, 15,704;&#10;Date, September 2013;Q T R, 3;Sales, 17,092;C M A 4, 19,072;Seasonal Index, 0.922; Irregular, 0.972; Reconstruction, 17,092;&#10;Date, December 2013; Q T R, 4;Sales, 25,587;C M A 4, 19,986;Seasonal Index, 1.243; Irregular, 1.030; Reconstruction, 25,587;&#10;Date, March 2014;Q T R, 1; Sales, 19,741;C M A 4, 20,876;Seasonal Index, 0.938; Irregular, 1.008; Reconstruction, 19,741;&#10;Date, June 2014;Q T R, 2; Sales, 19,340;C M A 4, 21,779;Seasonal Index, 0.896; Irregular, 0.991; Reconstruction, 19,340;&#10;Date, September 2014; Q T R, 3;Sales, 20,579;C M A 4, 22,619;Seasonal Index, 0.922; Irregular, 0.987; Reconstruction, 20,579;&#10;Date, December 2014; Q T R, 4;Sales, 29,328;C M A 4, 23,472;Seasonal Index, 1.243; Irregular, 1.005; Reconstruction, 29,328;&#10;Date, March 2015; Q T R, 1;Sales, 22,717;C M A 4, 24,550;Seasonal Index, 0.938; Irregular, 0.986; Reconstruction, 22,717;&#10;Date, June 2015; Q T R, 2;Sales, 23,185;C M A 4, 25,949;Seasonal Index, 0.896; Irregular, 0.997; Reconstruction, 23,185;&#10;Date, September 2015; 3;Sales, 25,358;C M A 4, 27,553;Seasonal Index, 0.922; Irregular, 0.998; Reconstruction, 25,358;&#10;Date, December 2015; Q T R, 4;Sales, 35,747;C M A 4, 29,257;Seasonal Index, 1.243; Irregular, 0.983; Reconstruction, 35,747;&#10;Date, March 2016; Q T R, 1;Sales, 29,128;C M A 4, 31,079;Seasonal Index, 0.938; Irregular, 0.999; Reconstruction, 29,128;&#10;Date, June 2016;Q T R, 2;Sales, 30,404;C M A 4, 32,998;Seasonal Index, 0.896; Irregular, 1.028; Reconstruction, 30,404;&#10;Date, September 2016; Q T R, 3; Sales, 32,714; C M A 4, 34,820; Seasonal Index, 0.922; Irregular, 1.019; Reconstruction, 32,714.&#10;The four graphs have a common horizontal axis ranging from March 2012 to March 2018. A Trend graph has a vertical axis ranging from 0 to 60,000. A curve displays a gradual and continuous rise from 20,000 to 60,000 across the time period March 2012 to March 2018.&#10;A Seasonality graph has a vertical axis ranging from 0.000 to 1.500, in increments of 0.500. A curve starts at a value of 0.938 in March 2012 and moves steadily at the same value with a peak value of 1.243 at regular intervals. The curve ends at the same steady state value of 0.938 in March 2018.&#10;An Irregular graph has a vertical axis ranging from 0.800 to 1.200, in increments of 0.200. A curve starts at a value of 1.007 in March 2012, decreases gradually to a value of 0.968 and then decreases again to a value of 0.958 in September 2012. The curve increases to a value of 1.046 in December 2012 and then decreases to 1.000 in March 2013. The curve slowly increases and ends at a value of 1.099 in March 2018. &#10;An Amazon dot com Quarterly Sales graph has a vertical axis ranging from 0 to 75,000, in increments of 25,000. A curve starts at a value of 13,185 in March 2012 and increases steadily to a value of 13,806. The curve increases to a value of 23,185 in June 2015. There is a peak value of 21,268 in December 2012, 25,587 in December 2013, and 30,404 in June 2016 in the curve at regular intervals throughout the graph. All values are approximate.">
            <a:extLst>
              <a:ext uri="{FF2B5EF4-FFF2-40B4-BE49-F238E27FC236}">
                <a16:creationId xmlns:a16="http://schemas.microsoft.com/office/drawing/2014/main" id="{AD0DAB02-849B-45A2-8E08-CCE7E744F6CB}"/>
              </a:ext>
            </a:extLst>
          </p:cNvPr>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rcRect/>
          <a:stretch/>
        </p:blipFill>
        <p:spPr>
          <a:xfrm>
            <a:off x="102639" y="1676400"/>
            <a:ext cx="8943485" cy="4114800"/>
          </a:xfrm>
          <a:prstGeom prst="rect">
            <a:avLst/>
          </a:prstGeom>
        </p:spPr>
      </p:pic>
    </p:spTree>
    <p:extLst>
      <p:ext uri="{BB962C8B-B14F-4D97-AF65-F5344CB8AC3E}">
        <p14:creationId xmlns:p14="http://schemas.microsoft.com/office/powerpoint/2010/main" val="3623324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7F83-2D38-4056-BB0D-ED085629F259}"/>
              </a:ext>
            </a:extLst>
          </p:cNvPr>
          <p:cNvSpPr>
            <a:spLocks noGrp="1"/>
          </p:cNvSpPr>
          <p:nvPr>
            <p:ph type="title"/>
          </p:nvPr>
        </p:nvSpPr>
        <p:spPr>
          <a:xfrm>
            <a:off x="457770" y="914399"/>
            <a:ext cx="8381429" cy="588065"/>
          </a:xfrm>
        </p:spPr>
        <p:txBody>
          <a:bodyPr>
            <a:noAutofit/>
          </a:bodyPr>
          <a:lstStyle/>
          <a:p>
            <a:r>
              <a:rPr lang="en-US" dirty="0"/>
              <a:t>Measuring Forecast Errors</a:t>
            </a:r>
            <a:endParaRPr lang="en-IN" dirty="0"/>
          </a:p>
        </p:txBody>
      </p:sp>
      <p:sp>
        <p:nvSpPr>
          <p:cNvPr id="3" name="Content Placeholder 2">
            <a:extLst>
              <a:ext uri="{FF2B5EF4-FFF2-40B4-BE49-F238E27FC236}">
                <a16:creationId xmlns:a16="http://schemas.microsoft.com/office/drawing/2014/main" id="{5329BCE2-A868-4A97-AE70-DB9DA0873F41}"/>
              </a:ext>
            </a:extLst>
          </p:cNvPr>
          <p:cNvSpPr>
            <a:spLocks noGrp="1"/>
          </p:cNvSpPr>
          <p:nvPr>
            <p:ph sz="quarter" idx="4294967295"/>
          </p:nvPr>
        </p:nvSpPr>
        <p:spPr>
          <a:xfrm>
            <a:off x="443116" y="1600200"/>
            <a:ext cx="8286750" cy="4572000"/>
          </a:xfrm>
        </p:spPr>
        <p:txBody>
          <a:bodyPr>
            <a:normAutofit/>
          </a:bodyPr>
          <a:lstStyle/>
          <a:p>
            <a:pPr marL="0" indent="0" algn="ctr">
              <a:buNone/>
            </a:pPr>
            <a:r>
              <a:rPr lang="en-US" sz="2800" dirty="0"/>
              <a:t>Accurate Forecasts</a:t>
            </a:r>
          </a:p>
          <a:p>
            <a:pPr marL="0" indent="0" algn="ctr">
              <a:buNone/>
            </a:pPr>
            <a:r>
              <a:rPr lang="en-US" sz="2800" dirty="0"/>
              <a:t>vs</a:t>
            </a:r>
          </a:p>
          <a:p>
            <a:pPr marL="0" indent="0" algn="ctr">
              <a:buNone/>
            </a:pPr>
            <a:r>
              <a:rPr lang="en-US" sz="2800" dirty="0"/>
              <a:t>Well-Fitted Data</a:t>
            </a:r>
          </a:p>
          <a:p>
            <a:endParaRPr lang="en-US" sz="2800" dirty="0"/>
          </a:p>
          <a:p>
            <a:pPr>
              <a:lnSpc>
                <a:spcPct val="150000"/>
              </a:lnSpc>
            </a:pPr>
            <a:r>
              <a:rPr lang="en-US" sz="2800" dirty="0"/>
              <a:t>Evaluate a model against holdout sample </a:t>
            </a:r>
          </a:p>
          <a:p>
            <a:pPr>
              <a:lnSpc>
                <a:spcPct val="150000"/>
              </a:lnSpc>
            </a:pPr>
            <a:r>
              <a:rPr lang="en-US" sz="2800" dirty="0"/>
              <a:t>Continually evaluate forecasts against new data</a:t>
            </a:r>
          </a:p>
          <a:p>
            <a:pPr>
              <a:lnSpc>
                <a:spcPct val="150000"/>
              </a:lnSpc>
            </a:pPr>
            <a:r>
              <a:rPr lang="en-US" sz="2800" dirty="0"/>
              <a:t>Error functions</a:t>
            </a:r>
          </a:p>
          <a:p>
            <a:pPr>
              <a:lnSpc>
                <a:spcPct val="150000"/>
              </a:lnSpc>
            </a:pPr>
            <a:r>
              <a:rPr lang="en-US" sz="2800" dirty="0"/>
              <a:t>Different penalty implications</a:t>
            </a:r>
          </a:p>
        </p:txBody>
      </p:sp>
    </p:spTree>
    <p:extLst>
      <p:ext uri="{BB962C8B-B14F-4D97-AF65-F5344CB8AC3E}">
        <p14:creationId xmlns:p14="http://schemas.microsoft.com/office/powerpoint/2010/main" val="1260452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43FF-82A2-4FA5-B1D7-30A02FA51610}"/>
              </a:ext>
            </a:extLst>
          </p:cNvPr>
          <p:cNvSpPr>
            <a:spLocks noGrp="1"/>
          </p:cNvSpPr>
          <p:nvPr>
            <p:ph type="title"/>
          </p:nvPr>
        </p:nvSpPr>
        <p:spPr/>
        <p:txBody>
          <a:bodyPr/>
          <a:lstStyle/>
          <a:p>
            <a:r>
              <a:rPr lang="en-US" dirty="0"/>
              <a:t>Example Forecast Errors</a:t>
            </a:r>
            <a:endParaRPr lang="en-IN" dirty="0"/>
          </a:p>
        </p:txBody>
      </p:sp>
      <p:pic>
        <p:nvPicPr>
          <p:cNvPr id="15" name="Content Placeholder 14" descr="A Table has 5 Rows and 2 columns. The columns have the following headings from left to right. Method, Formula. The Row entries are as follows. &#10;Row 1. Method, Sum of Squared Errors (SSE). Formula, sum_(t=1)^N(e_t^2). &#10;Row 2. Method, Mean Squared Error (MSE). Formula, (1/N)sum_(t=1)^N(e_t^2). &#10;Row 3. Method, Root Mean Squared Error (RMSE). Formula, sqrt((1/N)sum_(t=1)^N(e_t^2)). &#10;Row 4. Method, Mean Absolute Error (MAE). Formula, (1/N)sum_(t=1)^N abs(e_t). &#10;Row 5. Method, Mean Absolute Percentage Error. Formula, (MAPE) (1/N)sum_(t=1)^N (abs(e_t)/Y_t).">
            <a:extLst>
              <a:ext uri="{FF2B5EF4-FFF2-40B4-BE49-F238E27FC236}">
                <a16:creationId xmlns:a16="http://schemas.microsoft.com/office/drawing/2014/main" id="{93A3B080-D752-4499-8ADC-295F9642EC4D}"/>
              </a:ext>
            </a:extLst>
          </p:cNvPr>
          <p:cNvPicPr>
            <a:picLocks noGrp="1" noChangeAspect="1"/>
          </p:cNvPicPr>
          <p:nvPr>
            <p:ph sz="quarter" idx="4294967295"/>
          </p:nvPr>
        </p:nvPicPr>
        <p:blipFill>
          <a:blip r:embed="rId2"/>
          <a:stretch>
            <a:fillRect/>
          </a:stretch>
        </p:blipFill>
        <p:spPr>
          <a:xfrm>
            <a:off x="1260712" y="1565234"/>
            <a:ext cx="6378416" cy="4089638"/>
          </a:xfrm>
        </p:spPr>
      </p:pic>
      <p:pic>
        <p:nvPicPr>
          <p:cNvPr id="6" name="Picture 5">
            <a:extLst>
              <a:ext uri="{FF2B5EF4-FFF2-40B4-BE49-F238E27FC236}">
                <a16:creationId xmlns:a16="http://schemas.microsoft.com/office/drawing/2014/main" id="{34C77892-A175-4804-A6BC-D024A2F4EAC8}"/>
              </a:ext>
            </a:extLst>
          </p:cNvPr>
          <p:cNvPicPr>
            <a:picLocks noChangeAspect="1"/>
          </p:cNvPicPr>
          <p:nvPr/>
        </p:nvPicPr>
        <p:blipFill>
          <a:blip r:embed="rId3"/>
          <a:stretch>
            <a:fillRect/>
          </a:stretch>
        </p:blipFill>
        <p:spPr>
          <a:xfrm>
            <a:off x="3722147" y="5717641"/>
            <a:ext cx="1455546" cy="396274"/>
          </a:xfrm>
          <a:prstGeom prst="rect">
            <a:avLst/>
          </a:prstGeom>
        </p:spPr>
      </p:pic>
    </p:spTree>
    <p:extLst>
      <p:ext uri="{BB962C8B-B14F-4D97-AF65-F5344CB8AC3E}">
        <p14:creationId xmlns:p14="http://schemas.microsoft.com/office/powerpoint/2010/main" val="385681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3606800"/>
            <a:ext cx="8534400" cy="1470025"/>
          </a:xfrm>
        </p:spPr>
        <p:txBody>
          <a:bodyPr>
            <a:normAutofit fontScale="90000"/>
          </a:bodyPr>
          <a:lstStyle/>
          <a:p>
            <a:pPr marL="742950" indent="-742950">
              <a:lnSpc>
                <a:spcPct val="150000"/>
              </a:lnSpc>
              <a:buFont typeface="+mj-lt"/>
              <a:buAutoNum type="arabicPeriod"/>
            </a:pPr>
            <a:r>
              <a:rPr lang="en-US" dirty="0"/>
              <a:t>What is Time Series Forecasting?</a:t>
            </a:r>
          </a:p>
        </p:txBody>
      </p:sp>
    </p:spTree>
    <p:extLst>
      <p:ext uri="{BB962C8B-B14F-4D97-AF65-F5344CB8AC3E}">
        <p14:creationId xmlns:p14="http://schemas.microsoft.com/office/powerpoint/2010/main" val="3887655154"/>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a:extLst>
              <a:ext uri="{FF2B5EF4-FFF2-40B4-BE49-F238E27FC236}">
                <a16:creationId xmlns:a16="http://schemas.microsoft.com/office/drawing/2014/main" id="{C5EC367C-BA21-4550-B909-F7E994E3B028}"/>
              </a:ext>
            </a:extLst>
          </p:cNvPr>
          <p:cNvSpPr>
            <a:spLocks noGrp="1" noChangeArrowheads="1"/>
          </p:cNvSpPr>
          <p:nvPr>
            <p:ph type="title"/>
          </p:nvPr>
        </p:nvSpPr>
        <p:spPr>
          <a:xfrm>
            <a:off x="677863" y="571500"/>
            <a:ext cx="7770812" cy="815975"/>
          </a:xfrm>
        </p:spPr>
        <p:txBody>
          <a:bodyPr lIns="99994" tIns="49997" rIns="99994" bIns="49997" anchor="t"/>
          <a:lstStyle/>
          <a:p>
            <a:r>
              <a:rPr lang="en-US" altLang="en-US"/>
              <a:t>What is Forecasting?</a:t>
            </a:r>
          </a:p>
        </p:txBody>
      </p:sp>
      <p:sp>
        <p:nvSpPr>
          <p:cNvPr id="562277" name="Rectangle 101">
            <a:extLst>
              <a:ext uri="{FF2B5EF4-FFF2-40B4-BE49-F238E27FC236}">
                <a16:creationId xmlns:a16="http://schemas.microsoft.com/office/drawing/2014/main" id="{BA0F3CC2-408C-4362-A84E-955E7B5F1ABE}"/>
              </a:ext>
            </a:extLst>
          </p:cNvPr>
          <p:cNvSpPr>
            <a:spLocks noChangeArrowheads="1"/>
          </p:cNvSpPr>
          <p:nvPr/>
        </p:nvSpPr>
        <p:spPr bwMode="auto">
          <a:xfrm>
            <a:off x="609600" y="15240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64" tIns="44437" rIns="90464" bIns="44437"/>
          <a:lstStyle>
            <a:lvl1pPr marL="342900" indent="-342900">
              <a:spcBef>
                <a:spcPct val="20000"/>
              </a:spcBef>
              <a:buChar char="n"/>
              <a:defRPr sz="2800">
                <a:solidFill>
                  <a:schemeClr val="tx1"/>
                </a:solidFill>
                <a:latin typeface="Arial" panose="020B0604020202020204" pitchFamily="34" charset="0"/>
              </a:defRPr>
            </a:lvl1pPr>
            <a:lvl2pPr marL="801688" indent="-344488">
              <a:spcBef>
                <a:spcPct val="20000"/>
              </a:spcBef>
              <a:buChar char="ü"/>
              <a:defRPr sz="2400">
                <a:solidFill>
                  <a:schemeClr val="tx1"/>
                </a:solidFill>
                <a:latin typeface="Arial" panose="020B0604020202020204" pitchFamily="34" charset="0"/>
              </a:defRPr>
            </a:lvl2pPr>
            <a:lvl3pPr marL="1144588" indent="-228600">
              <a:spcBef>
                <a:spcPct val="20000"/>
              </a:spcBef>
              <a:buChar char="n"/>
              <a:defRPr sz="2000">
                <a:solidFill>
                  <a:schemeClr val="tx1"/>
                </a:solidFill>
                <a:latin typeface="Arial" panose="020B0604020202020204" pitchFamily="34" charset="0"/>
              </a:defRPr>
            </a:lvl3pPr>
            <a:lvl4pPr marL="1598613" indent="-227013">
              <a:spcBef>
                <a:spcPct val="20000"/>
              </a:spcBef>
              <a:buChar char="ü"/>
              <a:defRPr>
                <a:solidFill>
                  <a:schemeClr val="tx1"/>
                </a:solidFill>
                <a:latin typeface="Arial" panose="020B0604020202020204" pitchFamily="34" charset="0"/>
              </a:defRPr>
            </a:lvl4pPr>
            <a:lvl5pPr marL="2055813" indent="-227013">
              <a:spcBef>
                <a:spcPct val="20000"/>
              </a:spcBef>
              <a:buChar char="n"/>
              <a:defRPr>
                <a:solidFill>
                  <a:schemeClr val="tx1"/>
                </a:solidFill>
                <a:latin typeface="Arial" panose="020B0604020202020204" pitchFamily="34" charset="0"/>
              </a:defRPr>
            </a:lvl5pPr>
            <a:lvl6pPr marL="2513013" indent="-227013" fontAlgn="base">
              <a:spcBef>
                <a:spcPct val="20000"/>
              </a:spcBef>
              <a:spcAft>
                <a:spcPct val="0"/>
              </a:spcAft>
              <a:buClr>
                <a:srgbClr val="B82629"/>
              </a:buClr>
              <a:buFont typeface="Wingdings" panose="05000000000000000000" pitchFamily="2" charset="2"/>
              <a:buChar char="n"/>
              <a:defRPr>
                <a:solidFill>
                  <a:schemeClr val="tx1"/>
                </a:solidFill>
                <a:latin typeface="Arial" panose="020B0604020202020204" pitchFamily="34" charset="0"/>
              </a:defRPr>
            </a:lvl6pPr>
            <a:lvl7pPr marL="2970213" indent="-227013" fontAlgn="base">
              <a:spcBef>
                <a:spcPct val="20000"/>
              </a:spcBef>
              <a:spcAft>
                <a:spcPct val="0"/>
              </a:spcAft>
              <a:buClr>
                <a:srgbClr val="B82629"/>
              </a:buClr>
              <a:buFont typeface="Wingdings" panose="05000000000000000000" pitchFamily="2" charset="2"/>
              <a:buChar char="n"/>
              <a:defRPr>
                <a:solidFill>
                  <a:schemeClr val="tx1"/>
                </a:solidFill>
                <a:latin typeface="Arial" panose="020B0604020202020204" pitchFamily="34" charset="0"/>
              </a:defRPr>
            </a:lvl7pPr>
            <a:lvl8pPr marL="3427413" indent="-227013" fontAlgn="base">
              <a:spcBef>
                <a:spcPct val="20000"/>
              </a:spcBef>
              <a:spcAft>
                <a:spcPct val="0"/>
              </a:spcAft>
              <a:buClr>
                <a:srgbClr val="B82629"/>
              </a:buClr>
              <a:buFont typeface="Wingdings" panose="05000000000000000000" pitchFamily="2" charset="2"/>
              <a:buChar char="n"/>
              <a:defRPr>
                <a:solidFill>
                  <a:schemeClr val="tx1"/>
                </a:solidFill>
                <a:latin typeface="Arial" panose="020B0604020202020204" pitchFamily="34" charset="0"/>
              </a:defRPr>
            </a:lvl8pPr>
            <a:lvl9pPr marL="3884613" indent="-227013" fontAlgn="base">
              <a:spcBef>
                <a:spcPct val="20000"/>
              </a:spcBef>
              <a:spcAft>
                <a:spcPct val="0"/>
              </a:spcAft>
              <a:buClr>
                <a:srgbClr val="B82629"/>
              </a:buClr>
              <a:buFont typeface="Wingdings" panose="05000000000000000000" pitchFamily="2" charset="2"/>
              <a:buChar char="n"/>
              <a:defRPr>
                <a:solidFill>
                  <a:schemeClr val="tx1"/>
                </a:solidFill>
                <a:latin typeface="Arial" panose="020B0604020202020204" pitchFamily="34" charset="0"/>
              </a:defRPr>
            </a:lvl9pPr>
          </a:lstStyle>
          <a:p>
            <a:pPr>
              <a:spcBef>
                <a:spcPct val="40000"/>
              </a:spcBef>
              <a:buFont typeface="Arial" panose="020B0604020202020204" pitchFamily="34" charset="0"/>
              <a:buChar char="•"/>
            </a:pPr>
            <a:r>
              <a:rPr lang="en-US" altLang="en-US" dirty="0">
                <a:cs typeface="Arial" panose="020B0604020202020204" pitchFamily="34" charset="0"/>
              </a:rPr>
              <a:t>Process of predicting a future event based on historical data</a:t>
            </a:r>
          </a:p>
          <a:p>
            <a:pPr>
              <a:spcBef>
                <a:spcPct val="40000"/>
              </a:spcBef>
              <a:buFont typeface="Arial" panose="020B0604020202020204" pitchFamily="34" charset="0"/>
              <a:buChar char="•"/>
            </a:pPr>
            <a:r>
              <a:rPr lang="en-US" altLang="en-US" dirty="0">
                <a:cs typeface="Arial" panose="020B0604020202020204" pitchFamily="34" charset="0"/>
              </a:rPr>
              <a:t>Educated Guessing</a:t>
            </a:r>
          </a:p>
          <a:p>
            <a:pPr>
              <a:spcBef>
                <a:spcPct val="40000"/>
              </a:spcBef>
              <a:buFont typeface="Arial" panose="020B0604020202020204" pitchFamily="34" charset="0"/>
              <a:buChar char="•"/>
            </a:pPr>
            <a:r>
              <a:rPr lang="en-US" altLang="en-US" dirty="0">
                <a:cs typeface="Arial" panose="020B0604020202020204" pitchFamily="34" charset="0"/>
              </a:rPr>
              <a:t>Underlying basis of all business decisions</a:t>
            </a:r>
          </a:p>
          <a:p>
            <a:pPr lvl="1">
              <a:buFont typeface="Arial" panose="020B0604020202020204" pitchFamily="34" charset="0"/>
              <a:buChar char="•"/>
            </a:pPr>
            <a:r>
              <a:rPr lang="en-US" altLang="en-US" sz="2800" dirty="0">
                <a:cs typeface="Arial" panose="020B0604020202020204" pitchFamily="34" charset="0"/>
              </a:rPr>
              <a:t>Finance</a:t>
            </a:r>
          </a:p>
          <a:p>
            <a:pPr lvl="1">
              <a:buFont typeface="Arial" panose="020B0604020202020204" pitchFamily="34" charset="0"/>
              <a:buChar char="•"/>
            </a:pPr>
            <a:r>
              <a:rPr lang="en-US" altLang="en-US" sz="2800" dirty="0">
                <a:cs typeface="Arial" panose="020B0604020202020204" pitchFamily="34" charset="0"/>
              </a:rPr>
              <a:t>Production</a:t>
            </a:r>
          </a:p>
          <a:p>
            <a:pPr lvl="1">
              <a:buFont typeface="Arial" panose="020B0604020202020204" pitchFamily="34" charset="0"/>
              <a:buChar char="•"/>
            </a:pPr>
            <a:r>
              <a:rPr lang="en-US" altLang="en-US" sz="2800" dirty="0">
                <a:cs typeface="Arial" panose="020B0604020202020204" pitchFamily="34" charset="0"/>
              </a:rPr>
              <a:t>Inventory</a:t>
            </a:r>
          </a:p>
          <a:p>
            <a:pPr lvl="1">
              <a:buFont typeface="Arial" panose="020B0604020202020204" pitchFamily="34" charset="0"/>
              <a:buChar char="•"/>
            </a:pPr>
            <a:r>
              <a:rPr lang="en-US" altLang="en-US" sz="2800" dirty="0">
                <a:cs typeface="Arial" panose="020B0604020202020204" pitchFamily="34" charset="0"/>
              </a:rPr>
              <a:t>Personnel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2277">
                                            <p:txEl>
                                              <p:pRg st="0" end="0"/>
                                            </p:txEl>
                                          </p:spTgt>
                                        </p:tgtEl>
                                        <p:attrNameLst>
                                          <p:attrName>style.visibility</p:attrName>
                                        </p:attrNameLst>
                                      </p:cBhvr>
                                      <p:to>
                                        <p:strVal val="visible"/>
                                      </p:to>
                                    </p:set>
                                    <p:animEffect transition="in" filter="wipe(left)">
                                      <p:cBhvr>
                                        <p:cTn id="7" dur="500"/>
                                        <p:tgtEl>
                                          <p:spTgt spid="562277">
                                            <p:txEl>
                                              <p:pRg st="0" end="0"/>
                                            </p:txEl>
                                          </p:spTgt>
                                        </p:tgtEl>
                                      </p:cBhvr>
                                    </p:animEffect>
                                  </p:childTnLst>
                                  <p:subTnLst>
                                    <p:animClr clrSpc="rgb" dir="cw">
                                      <p:cBhvr override="childStyle">
                                        <p:cTn dur="1" fill="hold" display="0" masterRel="nextClick" afterEffect="1"/>
                                        <p:tgtEl>
                                          <p:spTgt spid="562277">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2277">
                                            <p:txEl>
                                              <p:pRg st="1" end="1"/>
                                            </p:txEl>
                                          </p:spTgt>
                                        </p:tgtEl>
                                        <p:attrNameLst>
                                          <p:attrName>style.visibility</p:attrName>
                                        </p:attrNameLst>
                                      </p:cBhvr>
                                      <p:to>
                                        <p:strVal val="visible"/>
                                      </p:to>
                                    </p:set>
                                    <p:animEffect transition="in" filter="wipe(left)">
                                      <p:cBhvr>
                                        <p:cTn id="12" dur="500"/>
                                        <p:tgtEl>
                                          <p:spTgt spid="562277">
                                            <p:txEl>
                                              <p:pRg st="1" end="1"/>
                                            </p:txEl>
                                          </p:spTgt>
                                        </p:tgtEl>
                                      </p:cBhvr>
                                    </p:animEffect>
                                  </p:childTnLst>
                                  <p:subTnLst>
                                    <p:animClr clrSpc="rgb" dir="cw">
                                      <p:cBhvr override="childStyle">
                                        <p:cTn dur="1" fill="hold" display="0" masterRel="nextClick" afterEffect="1"/>
                                        <p:tgtEl>
                                          <p:spTgt spid="562277">
                                            <p:txEl>
                                              <p:pRg st="1" end="1"/>
                                            </p:txEl>
                                          </p:spTgt>
                                        </p:tgtEl>
                                        <p:attrNameLst>
                                          <p:attrName>ppt_c</p:attrName>
                                        </p:attrNameLst>
                                      </p:cBhvr>
                                      <p:to>
                                        <a:schemeClr val="folHlink"/>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2277">
                                            <p:txEl>
                                              <p:pRg st="2" end="2"/>
                                            </p:txEl>
                                          </p:spTgt>
                                        </p:tgtEl>
                                        <p:attrNameLst>
                                          <p:attrName>style.visibility</p:attrName>
                                        </p:attrNameLst>
                                      </p:cBhvr>
                                      <p:to>
                                        <p:strVal val="visible"/>
                                      </p:to>
                                    </p:set>
                                    <p:animEffect transition="in" filter="wipe(left)">
                                      <p:cBhvr>
                                        <p:cTn id="17" dur="500"/>
                                        <p:tgtEl>
                                          <p:spTgt spid="562277">
                                            <p:txEl>
                                              <p:pRg st="2" end="2"/>
                                            </p:txEl>
                                          </p:spTgt>
                                        </p:tgtEl>
                                      </p:cBhvr>
                                    </p:animEffect>
                                  </p:childTnLst>
                                  <p:subTnLst>
                                    <p:animClr clrSpc="rgb" dir="cw">
                                      <p:cBhvr override="childStyle">
                                        <p:cTn dur="1" fill="hold" display="0" masterRel="nextClick" afterEffect="1"/>
                                        <p:tgtEl>
                                          <p:spTgt spid="562277">
                                            <p:txEl>
                                              <p:pRg st="2" end="2"/>
                                            </p:txEl>
                                          </p:spTgt>
                                        </p:tgtEl>
                                        <p:attrNameLst>
                                          <p:attrName>ppt_c</p:attrName>
                                        </p:attrNameLst>
                                      </p:cBhvr>
                                      <p:to>
                                        <a:schemeClr val="folHlink"/>
                                      </p:to>
                                    </p:animClr>
                                  </p:subTnLst>
                                </p:cTn>
                              </p:par>
                              <p:par>
                                <p:cTn id="18" presetID="22" presetClass="entr" presetSubtype="8" fill="hold" grpId="0" nodeType="withEffect">
                                  <p:stCondLst>
                                    <p:cond delay="0"/>
                                  </p:stCondLst>
                                  <p:childTnLst>
                                    <p:set>
                                      <p:cBhvr>
                                        <p:cTn id="19" dur="1" fill="hold">
                                          <p:stCondLst>
                                            <p:cond delay="0"/>
                                          </p:stCondLst>
                                        </p:cTn>
                                        <p:tgtEl>
                                          <p:spTgt spid="562277">
                                            <p:txEl>
                                              <p:pRg st="3" end="3"/>
                                            </p:txEl>
                                          </p:spTgt>
                                        </p:tgtEl>
                                        <p:attrNameLst>
                                          <p:attrName>style.visibility</p:attrName>
                                        </p:attrNameLst>
                                      </p:cBhvr>
                                      <p:to>
                                        <p:strVal val="visible"/>
                                      </p:to>
                                    </p:set>
                                    <p:animEffect transition="in" filter="wipe(left)">
                                      <p:cBhvr>
                                        <p:cTn id="20" dur="500"/>
                                        <p:tgtEl>
                                          <p:spTgt spid="562277">
                                            <p:txEl>
                                              <p:pRg st="3" end="3"/>
                                            </p:txEl>
                                          </p:spTgt>
                                        </p:tgtEl>
                                      </p:cBhvr>
                                    </p:animEffect>
                                  </p:childTnLst>
                                  <p:subTnLst>
                                    <p:animClr clrSpc="rgb" dir="cw">
                                      <p:cBhvr override="childStyle">
                                        <p:cTn dur="1" fill="hold" display="0" masterRel="nextClick" afterEffect="1"/>
                                        <p:tgtEl>
                                          <p:spTgt spid="562277">
                                            <p:txEl>
                                              <p:pRg st="3" end="3"/>
                                            </p:txEl>
                                          </p:spTgt>
                                        </p:tgtEl>
                                        <p:attrNameLst>
                                          <p:attrName>ppt_c</p:attrName>
                                        </p:attrNameLst>
                                      </p:cBhvr>
                                      <p:to>
                                        <a:schemeClr val="folHlink"/>
                                      </p:to>
                                    </p:animClr>
                                  </p:subTnLst>
                                </p:cTn>
                              </p:par>
                              <p:par>
                                <p:cTn id="21" presetID="22" presetClass="entr" presetSubtype="8" fill="hold" grpId="0" nodeType="withEffect">
                                  <p:stCondLst>
                                    <p:cond delay="0"/>
                                  </p:stCondLst>
                                  <p:childTnLst>
                                    <p:set>
                                      <p:cBhvr>
                                        <p:cTn id="22" dur="1" fill="hold">
                                          <p:stCondLst>
                                            <p:cond delay="0"/>
                                          </p:stCondLst>
                                        </p:cTn>
                                        <p:tgtEl>
                                          <p:spTgt spid="562277">
                                            <p:txEl>
                                              <p:pRg st="4" end="4"/>
                                            </p:txEl>
                                          </p:spTgt>
                                        </p:tgtEl>
                                        <p:attrNameLst>
                                          <p:attrName>style.visibility</p:attrName>
                                        </p:attrNameLst>
                                      </p:cBhvr>
                                      <p:to>
                                        <p:strVal val="visible"/>
                                      </p:to>
                                    </p:set>
                                    <p:animEffect transition="in" filter="wipe(left)">
                                      <p:cBhvr>
                                        <p:cTn id="23" dur="500"/>
                                        <p:tgtEl>
                                          <p:spTgt spid="562277">
                                            <p:txEl>
                                              <p:pRg st="4" end="4"/>
                                            </p:txEl>
                                          </p:spTgt>
                                        </p:tgtEl>
                                      </p:cBhvr>
                                    </p:animEffect>
                                  </p:childTnLst>
                                  <p:subTnLst>
                                    <p:animClr clrSpc="rgb" dir="cw">
                                      <p:cBhvr override="childStyle">
                                        <p:cTn dur="1" fill="hold" display="0" masterRel="nextClick" afterEffect="1"/>
                                        <p:tgtEl>
                                          <p:spTgt spid="562277">
                                            <p:txEl>
                                              <p:pRg st="4" end="4"/>
                                            </p:txEl>
                                          </p:spTgt>
                                        </p:tgtEl>
                                        <p:attrNameLst>
                                          <p:attrName>ppt_c</p:attrName>
                                        </p:attrNameLst>
                                      </p:cBhvr>
                                      <p:to>
                                        <a:schemeClr val="folHlink"/>
                                      </p:to>
                                    </p:animClr>
                                  </p:subTnLst>
                                </p:cTn>
                              </p:par>
                              <p:par>
                                <p:cTn id="24" presetID="22" presetClass="entr" presetSubtype="8" fill="hold" grpId="0" nodeType="withEffect">
                                  <p:stCondLst>
                                    <p:cond delay="0"/>
                                  </p:stCondLst>
                                  <p:childTnLst>
                                    <p:set>
                                      <p:cBhvr>
                                        <p:cTn id="25" dur="1" fill="hold">
                                          <p:stCondLst>
                                            <p:cond delay="0"/>
                                          </p:stCondLst>
                                        </p:cTn>
                                        <p:tgtEl>
                                          <p:spTgt spid="562277">
                                            <p:txEl>
                                              <p:pRg st="5" end="5"/>
                                            </p:txEl>
                                          </p:spTgt>
                                        </p:tgtEl>
                                        <p:attrNameLst>
                                          <p:attrName>style.visibility</p:attrName>
                                        </p:attrNameLst>
                                      </p:cBhvr>
                                      <p:to>
                                        <p:strVal val="visible"/>
                                      </p:to>
                                    </p:set>
                                    <p:animEffect transition="in" filter="wipe(left)">
                                      <p:cBhvr>
                                        <p:cTn id="26" dur="500"/>
                                        <p:tgtEl>
                                          <p:spTgt spid="562277">
                                            <p:txEl>
                                              <p:pRg st="5" end="5"/>
                                            </p:txEl>
                                          </p:spTgt>
                                        </p:tgtEl>
                                      </p:cBhvr>
                                    </p:animEffect>
                                  </p:childTnLst>
                                  <p:subTnLst>
                                    <p:animClr clrSpc="rgb" dir="cw">
                                      <p:cBhvr override="childStyle">
                                        <p:cTn dur="1" fill="hold" display="0" masterRel="nextClick" afterEffect="1"/>
                                        <p:tgtEl>
                                          <p:spTgt spid="562277">
                                            <p:txEl>
                                              <p:pRg st="5" end="5"/>
                                            </p:txEl>
                                          </p:spTgt>
                                        </p:tgtEl>
                                        <p:attrNameLst>
                                          <p:attrName>ppt_c</p:attrName>
                                        </p:attrNameLst>
                                      </p:cBhvr>
                                      <p:to>
                                        <a:schemeClr val="folHlink"/>
                                      </p:to>
                                    </p:animClr>
                                  </p:subTnLst>
                                </p:cTn>
                              </p:par>
                              <p:par>
                                <p:cTn id="27" presetID="22" presetClass="entr" presetSubtype="8" fill="hold" grpId="0" nodeType="withEffect">
                                  <p:stCondLst>
                                    <p:cond delay="0"/>
                                  </p:stCondLst>
                                  <p:childTnLst>
                                    <p:set>
                                      <p:cBhvr>
                                        <p:cTn id="28" dur="1" fill="hold">
                                          <p:stCondLst>
                                            <p:cond delay="0"/>
                                          </p:stCondLst>
                                        </p:cTn>
                                        <p:tgtEl>
                                          <p:spTgt spid="562277">
                                            <p:txEl>
                                              <p:pRg st="6" end="6"/>
                                            </p:txEl>
                                          </p:spTgt>
                                        </p:tgtEl>
                                        <p:attrNameLst>
                                          <p:attrName>style.visibility</p:attrName>
                                        </p:attrNameLst>
                                      </p:cBhvr>
                                      <p:to>
                                        <p:strVal val="visible"/>
                                      </p:to>
                                    </p:set>
                                    <p:animEffect transition="in" filter="wipe(left)">
                                      <p:cBhvr>
                                        <p:cTn id="29" dur="500"/>
                                        <p:tgtEl>
                                          <p:spTgt spid="562277">
                                            <p:txEl>
                                              <p:pRg st="6" end="6"/>
                                            </p:txEl>
                                          </p:spTgt>
                                        </p:tgtEl>
                                      </p:cBhvr>
                                    </p:animEffect>
                                  </p:childTnLst>
                                  <p:subTnLst>
                                    <p:animClr clrSpc="rgb" dir="cw">
                                      <p:cBhvr override="childStyle">
                                        <p:cTn dur="1" fill="hold" display="0" masterRel="nextClick" afterEffect="1"/>
                                        <p:tgtEl>
                                          <p:spTgt spid="562277">
                                            <p:txEl>
                                              <p:pRg st="6" end="6"/>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27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8291-4761-48ED-AECE-FA1537764874}"/>
              </a:ext>
            </a:extLst>
          </p:cNvPr>
          <p:cNvSpPr>
            <a:spLocks noGrp="1"/>
          </p:cNvSpPr>
          <p:nvPr>
            <p:ph type="title"/>
          </p:nvPr>
        </p:nvSpPr>
        <p:spPr/>
        <p:txBody>
          <a:bodyPr/>
          <a:lstStyle/>
          <a:p>
            <a:r>
              <a:rPr lang="en-US" dirty="0"/>
              <a:t>What is a Time Series?</a:t>
            </a:r>
            <a:endParaRPr lang="en-IN" dirty="0"/>
          </a:p>
        </p:txBody>
      </p:sp>
      <p:sp>
        <p:nvSpPr>
          <p:cNvPr id="3" name="Content Placeholder 2">
            <a:extLst>
              <a:ext uri="{FF2B5EF4-FFF2-40B4-BE49-F238E27FC236}">
                <a16:creationId xmlns:a16="http://schemas.microsoft.com/office/drawing/2014/main" id="{6EA8A197-A7EF-4CDE-A30A-2F3CDD75A8DF}"/>
              </a:ext>
            </a:extLst>
          </p:cNvPr>
          <p:cNvSpPr>
            <a:spLocks noGrp="1"/>
          </p:cNvSpPr>
          <p:nvPr>
            <p:ph sz="quarter" idx="4294967295"/>
          </p:nvPr>
        </p:nvSpPr>
        <p:spPr>
          <a:xfrm>
            <a:off x="557212" y="1502464"/>
            <a:ext cx="8483549" cy="4517336"/>
          </a:xfrm>
        </p:spPr>
        <p:txBody>
          <a:bodyPr>
            <a:normAutofit/>
          </a:bodyPr>
          <a:lstStyle/>
          <a:p>
            <a:r>
              <a:rPr lang="en-US" sz="2800" dirty="0"/>
              <a:t>A time series is a sequence of observations of a variable </a:t>
            </a:r>
            <a:r>
              <a:rPr lang="en-US" sz="2800" u="sng" dirty="0"/>
              <a:t>ordered by time</a:t>
            </a:r>
            <a:r>
              <a:rPr lang="en-US" sz="2800" dirty="0"/>
              <a:t>. </a:t>
            </a:r>
          </a:p>
          <a:p>
            <a:pPr lvl="1"/>
            <a:r>
              <a:rPr lang="en-US" sz="2400" dirty="0"/>
              <a:t>Quarterly G</a:t>
            </a:r>
            <a:r>
              <a:rPr lang="en-US" sz="500" dirty="0"/>
              <a:t> </a:t>
            </a:r>
            <a:r>
              <a:rPr lang="en-US" sz="2400" dirty="0"/>
              <a:t>D</a:t>
            </a:r>
            <a:r>
              <a:rPr lang="en-US" sz="500" dirty="0"/>
              <a:t> </a:t>
            </a:r>
            <a:r>
              <a:rPr lang="en-US" sz="2400" dirty="0"/>
              <a:t>P</a:t>
            </a:r>
          </a:p>
          <a:p>
            <a:pPr lvl="1"/>
            <a:r>
              <a:rPr lang="en-US" sz="2400" dirty="0"/>
              <a:t>Monthly C</a:t>
            </a:r>
            <a:r>
              <a:rPr lang="en-US" sz="500" dirty="0"/>
              <a:t> </a:t>
            </a:r>
            <a:r>
              <a:rPr lang="en-US" sz="2400" dirty="0"/>
              <a:t>P</a:t>
            </a:r>
            <a:r>
              <a:rPr lang="en-US" sz="500" dirty="0"/>
              <a:t> </a:t>
            </a:r>
            <a:r>
              <a:rPr lang="en-US" sz="2400" dirty="0"/>
              <a:t>I</a:t>
            </a:r>
          </a:p>
          <a:p>
            <a:pPr lvl="1"/>
            <a:r>
              <a:rPr lang="en-US" sz="2400" dirty="0"/>
              <a:t>Monthly housing starts</a:t>
            </a:r>
          </a:p>
          <a:p>
            <a:r>
              <a:rPr lang="en-US" sz="2800" dirty="0"/>
              <a:t>Use time structure (contra simple regression)</a:t>
            </a:r>
          </a:p>
          <a:p>
            <a:r>
              <a:rPr lang="en-US" sz="2800" dirty="0"/>
              <a:t>Example: company’s revenue over time</a:t>
            </a:r>
          </a:p>
          <a:p>
            <a:pPr lvl="1"/>
            <a:r>
              <a:rPr lang="en-US" sz="2400" dirty="0"/>
              <a:t>Amazon quarterly revenue (2011-2018)</a:t>
            </a:r>
          </a:p>
          <a:p>
            <a:pPr lvl="1"/>
            <a:r>
              <a:rPr lang="en-US" sz="2400" dirty="0"/>
              <a:t>NOTE: Trend and Seasonality</a:t>
            </a:r>
            <a:endParaRPr lang="en-IN" sz="2400" dirty="0"/>
          </a:p>
        </p:txBody>
      </p:sp>
      <p:pic>
        <p:nvPicPr>
          <p:cNvPr id="5" name="Content Placeholder 4" descr="The graph depicts Quarterly sales graph of Amazon dot com from September 2011 to March 2019. The vertical axis labeled Millions of Dollars ranges from 0 to 80,000, in increments of 10,000 and the horizontal axis depicts time period depicting time period ranges from September 2011 to September 2018 in increments of 1 year. A curve starts at a value of 10,000during the period September 2011 to September 2012 and ends at a value of 55,000 after September 2018.The curve has peaks that occurin the fourth quarter of each time period. Each time period’s peak value is higher than the previous time period. The fourth quarter of the each time period and respective peak values are: September 2011 to September 2012, 10,000; September 2012 to September 2013, 20,000; September 2013 to September 2014, 25,000; September 2014 to September 2015, 30,000; September 2015 to September 2016, 35,000; September 2016 to September 2017, 40,000; September 2017 to September 2018, 60,000; September 2018 to September 2019, 70,000. All values are approximate.">
            <a:extLst>
              <a:ext uri="{FF2B5EF4-FFF2-40B4-BE49-F238E27FC236}">
                <a16:creationId xmlns:a16="http://schemas.microsoft.com/office/drawing/2014/main" id="{4AA46B79-A548-4144-B2CA-EE703566103C}"/>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p:blipFill>
        <p:spPr>
          <a:xfrm>
            <a:off x="5608948" y="4800600"/>
            <a:ext cx="3078423" cy="1587013"/>
          </a:xfrm>
          <a:prstGeom prst="rect">
            <a:avLst/>
          </a:prstGeom>
        </p:spPr>
      </p:pic>
    </p:spTree>
    <p:extLst>
      <p:ext uri="{BB962C8B-B14F-4D97-AF65-F5344CB8AC3E}">
        <p14:creationId xmlns:p14="http://schemas.microsoft.com/office/powerpoint/2010/main" val="3800259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8291-4761-48ED-AECE-FA1537764874}"/>
              </a:ext>
            </a:extLst>
          </p:cNvPr>
          <p:cNvSpPr>
            <a:spLocks noGrp="1"/>
          </p:cNvSpPr>
          <p:nvPr>
            <p:ph type="title"/>
          </p:nvPr>
        </p:nvSpPr>
        <p:spPr/>
        <p:txBody>
          <a:bodyPr/>
          <a:lstStyle/>
          <a:p>
            <a:r>
              <a:rPr lang="en-US" dirty="0"/>
              <a:t>Types of Time Series I</a:t>
            </a:r>
            <a:endParaRPr lang="en-IN" dirty="0"/>
          </a:p>
        </p:txBody>
      </p:sp>
      <p:sp>
        <p:nvSpPr>
          <p:cNvPr id="3" name="Content Placeholder 2">
            <a:extLst>
              <a:ext uri="{FF2B5EF4-FFF2-40B4-BE49-F238E27FC236}">
                <a16:creationId xmlns:a16="http://schemas.microsoft.com/office/drawing/2014/main" id="{6EA8A197-A7EF-4CDE-A30A-2F3CDD75A8DF}"/>
              </a:ext>
            </a:extLst>
          </p:cNvPr>
          <p:cNvSpPr>
            <a:spLocks noGrp="1"/>
          </p:cNvSpPr>
          <p:nvPr>
            <p:ph sz="quarter" idx="4294967295"/>
          </p:nvPr>
        </p:nvSpPr>
        <p:spPr>
          <a:xfrm>
            <a:off x="557212" y="1502464"/>
            <a:ext cx="8483549" cy="478736"/>
          </a:xfrm>
        </p:spPr>
        <p:txBody>
          <a:bodyPr>
            <a:normAutofit fontScale="25000" lnSpcReduction="20000"/>
          </a:bodyPr>
          <a:lstStyle/>
          <a:p>
            <a:r>
              <a:rPr lang="en-US" sz="10400" dirty="0"/>
              <a:t>Purely Random Series</a:t>
            </a:r>
          </a:p>
          <a:p>
            <a:pPr lvl="1"/>
            <a:r>
              <a:rPr lang="en-US" sz="10400" dirty="0"/>
              <a:t>No patterns over time; “unpredictable;” “no memory.”</a:t>
            </a:r>
          </a:p>
          <a:p>
            <a:pPr lvl="1"/>
            <a:endParaRPr lang="en-US" sz="10400" dirty="0"/>
          </a:p>
          <a:p>
            <a:r>
              <a:rPr lang="en-US" sz="10400" dirty="0"/>
              <a:t>Long-Memory Series</a:t>
            </a:r>
          </a:p>
          <a:p>
            <a:pPr lvl="1"/>
            <a:r>
              <a:rPr lang="en-US" sz="10400" dirty="0"/>
              <a:t>Almost perfectly predictable; past tells future</a:t>
            </a:r>
          </a:p>
          <a:p>
            <a:pPr lvl="1"/>
            <a:endParaRPr lang="en-IN" sz="2400" dirty="0"/>
          </a:p>
        </p:txBody>
      </p:sp>
      <p:sp>
        <p:nvSpPr>
          <p:cNvPr id="6" name="Content Placeholder 5">
            <a:extLst>
              <a:ext uri="{FF2B5EF4-FFF2-40B4-BE49-F238E27FC236}">
                <a16:creationId xmlns:a16="http://schemas.microsoft.com/office/drawing/2014/main" id="{919E2812-48C7-47FA-BCFA-C36BC57B469F}"/>
              </a:ext>
            </a:extLst>
          </p:cNvPr>
          <p:cNvSpPr>
            <a:spLocks noGrp="1"/>
          </p:cNvSpPr>
          <p:nvPr>
            <p:ph sz="quarter" idx="4294967295"/>
          </p:nvPr>
        </p:nvSpPr>
        <p:spPr>
          <a:xfrm>
            <a:off x="7121129" y="5810250"/>
            <a:ext cx="1634728" cy="222250"/>
          </a:xfrm>
        </p:spPr>
        <p:txBody>
          <a:bodyPr>
            <a:normAutofit fontScale="25000" lnSpcReduction="20000"/>
          </a:bodyPr>
          <a:lstStyle/>
          <a:p>
            <a:endParaRPr lang="en-US"/>
          </a:p>
        </p:txBody>
      </p:sp>
      <p:pic>
        <p:nvPicPr>
          <p:cNvPr id="8" name="Picture 7">
            <a:extLst>
              <a:ext uri="{FF2B5EF4-FFF2-40B4-BE49-F238E27FC236}">
                <a16:creationId xmlns:a16="http://schemas.microsoft.com/office/drawing/2014/main" id="{53D08BAE-376D-4932-A28B-B7B9FAB7BB10}"/>
              </a:ext>
            </a:extLst>
          </p:cNvPr>
          <p:cNvPicPr>
            <a:picLocks noChangeAspect="1"/>
          </p:cNvPicPr>
          <p:nvPr/>
        </p:nvPicPr>
        <p:blipFill>
          <a:blip r:embed="rId2"/>
          <a:stretch>
            <a:fillRect/>
          </a:stretch>
        </p:blipFill>
        <p:spPr>
          <a:xfrm>
            <a:off x="488251" y="3733800"/>
            <a:ext cx="3709272" cy="1981424"/>
          </a:xfrm>
          <a:prstGeom prst="rect">
            <a:avLst/>
          </a:prstGeom>
        </p:spPr>
      </p:pic>
      <p:pic>
        <p:nvPicPr>
          <p:cNvPr id="10" name="Picture 9">
            <a:extLst>
              <a:ext uri="{FF2B5EF4-FFF2-40B4-BE49-F238E27FC236}">
                <a16:creationId xmlns:a16="http://schemas.microsoft.com/office/drawing/2014/main" id="{2181DBA3-3B43-4932-A5BD-CA42282283DF}"/>
              </a:ext>
            </a:extLst>
          </p:cNvPr>
          <p:cNvPicPr>
            <a:picLocks noChangeAspect="1"/>
          </p:cNvPicPr>
          <p:nvPr/>
        </p:nvPicPr>
        <p:blipFill>
          <a:blip r:embed="rId3"/>
          <a:stretch>
            <a:fillRect/>
          </a:stretch>
        </p:blipFill>
        <p:spPr>
          <a:xfrm>
            <a:off x="4648200" y="3733800"/>
            <a:ext cx="3709273" cy="1970366"/>
          </a:xfrm>
          <a:prstGeom prst="rect">
            <a:avLst/>
          </a:prstGeom>
        </p:spPr>
      </p:pic>
    </p:spTree>
    <p:extLst>
      <p:ext uri="{BB962C8B-B14F-4D97-AF65-F5344CB8AC3E}">
        <p14:creationId xmlns:p14="http://schemas.microsoft.com/office/powerpoint/2010/main" val="3016271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8291-4761-48ED-AECE-FA1537764874}"/>
              </a:ext>
            </a:extLst>
          </p:cNvPr>
          <p:cNvSpPr>
            <a:spLocks noGrp="1"/>
          </p:cNvSpPr>
          <p:nvPr>
            <p:ph type="title"/>
          </p:nvPr>
        </p:nvSpPr>
        <p:spPr/>
        <p:txBody>
          <a:bodyPr/>
          <a:lstStyle/>
          <a:p>
            <a:r>
              <a:rPr lang="en-US" dirty="0"/>
              <a:t>Types of Time Series II</a:t>
            </a:r>
            <a:endParaRPr lang="en-IN" dirty="0"/>
          </a:p>
        </p:txBody>
      </p:sp>
      <p:sp>
        <p:nvSpPr>
          <p:cNvPr id="3" name="Content Placeholder 2">
            <a:extLst>
              <a:ext uri="{FF2B5EF4-FFF2-40B4-BE49-F238E27FC236}">
                <a16:creationId xmlns:a16="http://schemas.microsoft.com/office/drawing/2014/main" id="{6EA8A197-A7EF-4CDE-A30A-2F3CDD75A8DF}"/>
              </a:ext>
            </a:extLst>
          </p:cNvPr>
          <p:cNvSpPr>
            <a:spLocks noGrp="1"/>
          </p:cNvSpPr>
          <p:nvPr>
            <p:ph sz="quarter" idx="4294967295"/>
          </p:nvPr>
        </p:nvSpPr>
        <p:spPr>
          <a:xfrm>
            <a:off x="557212" y="1502464"/>
            <a:ext cx="8483549" cy="1786836"/>
          </a:xfrm>
        </p:spPr>
        <p:txBody>
          <a:bodyPr>
            <a:normAutofit/>
          </a:bodyPr>
          <a:lstStyle/>
          <a:p>
            <a:r>
              <a:rPr lang="en-US" sz="2800" dirty="0"/>
              <a:t>Short-Memory Series</a:t>
            </a:r>
          </a:p>
          <a:p>
            <a:pPr lvl="1"/>
            <a:r>
              <a:rPr lang="en-US" sz="2800" dirty="0"/>
              <a:t>Between purely random and long-memory</a:t>
            </a:r>
          </a:p>
          <a:p>
            <a:pPr lvl="1"/>
            <a:r>
              <a:rPr lang="en-US" sz="2800" dirty="0"/>
              <a:t>Past doesn’t predict future with high precision</a:t>
            </a:r>
          </a:p>
          <a:p>
            <a:pPr lvl="1"/>
            <a:endParaRPr lang="en-IN" sz="2400" dirty="0"/>
          </a:p>
        </p:txBody>
      </p:sp>
      <p:sp>
        <p:nvSpPr>
          <p:cNvPr id="6" name="Content Placeholder 5">
            <a:extLst>
              <a:ext uri="{FF2B5EF4-FFF2-40B4-BE49-F238E27FC236}">
                <a16:creationId xmlns:a16="http://schemas.microsoft.com/office/drawing/2014/main" id="{919E2812-48C7-47FA-BCFA-C36BC57B469F}"/>
              </a:ext>
            </a:extLst>
          </p:cNvPr>
          <p:cNvSpPr>
            <a:spLocks noGrp="1"/>
          </p:cNvSpPr>
          <p:nvPr>
            <p:ph sz="quarter" idx="4294967295"/>
          </p:nvPr>
        </p:nvSpPr>
        <p:spPr>
          <a:xfrm>
            <a:off x="7121129" y="5810250"/>
            <a:ext cx="1634728" cy="222250"/>
          </a:xfrm>
        </p:spPr>
        <p:txBody>
          <a:bodyPr>
            <a:normAutofit fontScale="25000" lnSpcReduction="20000"/>
          </a:bodyPr>
          <a:lstStyle/>
          <a:p>
            <a:endParaRPr lang="en-US"/>
          </a:p>
        </p:txBody>
      </p:sp>
      <p:pic>
        <p:nvPicPr>
          <p:cNvPr id="5" name="Picture 4">
            <a:extLst>
              <a:ext uri="{FF2B5EF4-FFF2-40B4-BE49-F238E27FC236}">
                <a16:creationId xmlns:a16="http://schemas.microsoft.com/office/drawing/2014/main" id="{7C9540E0-873F-4359-9F51-EBED19394B4A}"/>
              </a:ext>
            </a:extLst>
          </p:cNvPr>
          <p:cNvPicPr>
            <a:picLocks noChangeAspect="1"/>
          </p:cNvPicPr>
          <p:nvPr/>
        </p:nvPicPr>
        <p:blipFill>
          <a:blip r:embed="rId2"/>
          <a:stretch>
            <a:fillRect/>
          </a:stretch>
        </p:blipFill>
        <p:spPr>
          <a:xfrm>
            <a:off x="526732" y="3538221"/>
            <a:ext cx="3978086" cy="1976650"/>
          </a:xfrm>
          <a:prstGeom prst="rect">
            <a:avLst/>
          </a:prstGeom>
        </p:spPr>
      </p:pic>
      <p:pic>
        <p:nvPicPr>
          <p:cNvPr id="8" name="Picture 7">
            <a:extLst>
              <a:ext uri="{FF2B5EF4-FFF2-40B4-BE49-F238E27FC236}">
                <a16:creationId xmlns:a16="http://schemas.microsoft.com/office/drawing/2014/main" id="{424EA33A-D9DC-4A9D-B5EE-465DF2EDA324}"/>
              </a:ext>
            </a:extLst>
          </p:cNvPr>
          <p:cNvPicPr>
            <a:picLocks noChangeAspect="1"/>
          </p:cNvPicPr>
          <p:nvPr/>
        </p:nvPicPr>
        <p:blipFill>
          <a:blip r:embed="rId3"/>
          <a:stretch>
            <a:fillRect/>
          </a:stretch>
        </p:blipFill>
        <p:spPr>
          <a:xfrm>
            <a:off x="4800600" y="3526704"/>
            <a:ext cx="3742435" cy="2003407"/>
          </a:xfrm>
          <a:prstGeom prst="rect">
            <a:avLst/>
          </a:prstGeom>
        </p:spPr>
      </p:pic>
    </p:spTree>
    <p:extLst>
      <p:ext uri="{BB962C8B-B14F-4D97-AF65-F5344CB8AC3E}">
        <p14:creationId xmlns:p14="http://schemas.microsoft.com/office/powerpoint/2010/main" val="1485577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a:extLst>
              <a:ext uri="{FF2B5EF4-FFF2-40B4-BE49-F238E27FC236}">
                <a16:creationId xmlns:a16="http://schemas.microsoft.com/office/drawing/2014/main" id="{0B631495-2E99-4765-8AD4-DDEFCA07429B}"/>
              </a:ext>
            </a:extLst>
          </p:cNvPr>
          <p:cNvSpPr>
            <a:spLocks noGrp="1" noChangeArrowheads="1"/>
          </p:cNvSpPr>
          <p:nvPr>
            <p:ph type="title"/>
          </p:nvPr>
        </p:nvSpPr>
        <p:spPr>
          <a:xfrm>
            <a:off x="246063" y="327025"/>
            <a:ext cx="8974137" cy="1143000"/>
          </a:xfrm>
        </p:spPr>
        <p:txBody>
          <a:bodyPr lIns="99994" tIns="49997" rIns="99994" bIns="49997" anchor="t">
            <a:normAutofit fontScale="90000"/>
          </a:bodyPr>
          <a:lstStyle/>
          <a:p>
            <a:pPr>
              <a:lnSpc>
                <a:spcPct val="80000"/>
              </a:lnSpc>
            </a:pPr>
            <a:r>
              <a:rPr lang="en-US" altLang="en-US" dirty="0"/>
              <a:t>Quantitative Forecasting Methods</a:t>
            </a:r>
          </a:p>
        </p:txBody>
      </p:sp>
      <p:sp>
        <p:nvSpPr>
          <p:cNvPr id="696324" name="Rectangle 4">
            <a:extLst>
              <a:ext uri="{FF2B5EF4-FFF2-40B4-BE49-F238E27FC236}">
                <a16:creationId xmlns:a16="http://schemas.microsoft.com/office/drawing/2014/main" id="{8035FE53-3B75-4AB4-9A22-928E086B40B9}"/>
              </a:ext>
            </a:extLst>
          </p:cNvPr>
          <p:cNvSpPr>
            <a:spLocks noChangeArrowheads="1"/>
          </p:cNvSpPr>
          <p:nvPr/>
        </p:nvSpPr>
        <p:spPr bwMode="auto">
          <a:xfrm>
            <a:off x="3633788" y="1211263"/>
            <a:ext cx="18288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939" tIns="48601" rIns="98939" bIns="48601">
            <a:spAutoFit/>
          </a:bodyPr>
          <a:lstStyle>
            <a:lvl1pPr defTabSz="1000125">
              <a:defRPr>
                <a:solidFill>
                  <a:schemeClr val="tx1"/>
                </a:solidFill>
                <a:latin typeface="Arial" panose="020B0604020202020204" pitchFamily="34" charset="0"/>
              </a:defRPr>
            </a:lvl1pPr>
            <a:lvl2pPr marL="500063" defTabSz="1000125">
              <a:defRPr>
                <a:solidFill>
                  <a:schemeClr val="tx1"/>
                </a:solidFill>
                <a:latin typeface="Arial" panose="020B0604020202020204" pitchFamily="34" charset="0"/>
              </a:defRPr>
            </a:lvl2pPr>
            <a:lvl3pPr marL="1000125" defTabSz="1000125">
              <a:defRPr>
                <a:solidFill>
                  <a:schemeClr val="tx1"/>
                </a:solidFill>
                <a:latin typeface="Arial" panose="020B0604020202020204" pitchFamily="34" charset="0"/>
              </a:defRPr>
            </a:lvl3pPr>
            <a:lvl4pPr marL="1500188" defTabSz="1000125">
              <a:defRPr>
                <a:solidFill>
                  <a:schemeClr val="tx1"/>
                </a:solidFill>
                <a:latin typeface="Arial" panose="020B0604020202020204" pitchFamily="34" charset="0"/>
              </a:defRPr>
            </a:lvl4pPr>
            <a:lvl5pPr marL="2000250" defTabSz="1000125">
              <a:defRPr>
                <a:solidFill>
                  <a:schemeClr val="tx1"/>
                </a:solidFill>
                <a:latin typeface="Arial" panose="020B0604020202020204" pitchFamily="34" charset="0"/>
              </a:defRPr>
            </a:lvl5pPr>
            <a:lvl6pPr marL="2457450" defTabSz="1000125" eaLnBrk="0" fontAlgn="base" hangingPunct="0">
              <a:spcBef>
                <a:spcPct val="0"/>
              </a:spcBef>
              <a:spcAft>
                <a:spcPct val="0"/>
              </a:spcAft>
              <a:defRPr>
                <a:solidFill>
                  <a:schemeClr val="tx1"/>
                </a:solidFill>
                <a:latin typeface="Arial" panose="020B0604020202020204" pitchFamily="34" charset="0"/>
              </a:defRPr>
            </a:lvl6pPr>
            <a:lvl7pPr marL="2914650" defTabSz="1000125" eaLnBrk="0" fontAlgn="base" hangingPunct="0">
              <a:spcBef>
                <a:spcPct val="0"/>
              </a:spcBef>
              <a:spcAft>
                <a:spcPct val="0"/>
              </a:spcAft>
              <a:defRPr>
                <a:solidFill>
                  <a:schemeClr val="tx1"/>
                </a:solidFill>
                <a:latin typeface="Arial" panose="020B0604020202020204" pitchFamily="34" charset="0"/>
              </a:defRPr>
            </a:lvl7pPr>
            <a:lvl8pPr marL="3371850" defTabSz="1000125" eaLnBrk="0" fontAlgn="base" hangingPunct="0">
              <a:spcBef>
                <a:spcPct val="0"/>
              </a:spcBef>
              <a:spcAft>
                <a:spcPct val="0"/>
              </a:spcAft>
              <a:defRPr>
                <a:solidFill>
                  <a:schemeClr val="tx1"/>
                </a:solidFill>
                <a:latin typeface="Arial" panose="020B0604020202020204" pitchFamily="34" charset="0"/>
              </a:defRPr>
            </a:lvl8pPr>
            <a:lvl9pPr marL="3829050" defTabSz="1000125"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2200">
                <a:solidFill>
                  <a:srgbClr val="FFFFFF"/>
                </a:solidFill>
              </a:rPr>
              <a:t>Quantitative</a:t>
            </a:r>
          </a:p>
        </p:txBody>
      </p:sp>
      <p:sp>
        <p:nvSpPr>
          <p:cNvPr id="696328" name="Rectangle 8">
            <a:extLst>
              <a:ext uri="{FF2B5EF4-FFF2-40B4-BE49-F238E27FC236}">
                <a16:creationId xmlns:a16="http://schemas.microsoft.com/office/drawing/2014/main" id="{AEA8FBFB-5557-4A62-8E3C-86592B43AD7D}"/>
              </a:ext>
            </a:extLst>
          </p:cNvPr>
          <p:cNvSpPr>
            <a:spLocks noChangeArrowheads="1"/>
          </p:cNvSpPr>
          <p:nvPr/>
        </p:nvSpPr>
        <p:spPr bwMode="auto">
          <a:xfrm>
            <a:off x="6807200" y="2824163"/>
            <a:ext cx="11731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939" tIns="48601" rIns="98939" bIns="48601">
            <a:spAutoFit/>
          </a:bodyPr>
          <a:lstStyle>
            <a:lvl1pPr defTabSz="1000125">
              <a:defRPr>
                <a:solidFill>
                  <a:schemeClr val="tx1"/>
                </a:solidFill>
                <a:latin typeface="Arial" panose="020B0604020202020204" pitchFamily="34" charset="0"/>
              </a:defRPr>
            </a:lvl1pPr>
            <a:lvl2pPr marL="500063" defTabSz="1000125">
              <a:defRPr>
                <a:solidFill>
                  <a:schemeClr val="tx1"/>
                </a:solidFill>
                <a:latin typeface="Arial" panose="020B0604020202020204" pitchFamily="34" charset="0"/>
              </a:defRPr>
            </a:lvl2pPr>
            <a:lvl3pPr marL="1000125" defTabSz="1000125">
              <a:defRPr>
                <a:solidFill>
                  <a:schemeClr val="tx1"/>
                </a:solidFill>
                <a:latin typeface="Arial" panose="020B0604020202020204" pitchFamily="34" charset="0"/>
              </a:defRPr>
            </a:lvl3pPr>
            <a:lvl4pPr marL="1500188" defTabSz="1000125">
              <a:defRPr>
                <a:solidFill>
                  <a:schemeClr val="tx1"/>
                </a:solidFill>
                <a:latin typeface="Arial" panose="020B0604020202020204" pitchFamily="34" charset="0"/>
              </a:defRPr>
            </a:lvl4pPr>
            <a:lvl5pPr marL="2000250" defTabSz="1000125">
              <a:defRPr>
                <a:solidFill>
                  <a:schemeClr val="tx1"/>
                </a:solidFill>
                <a:latin typeface="Arial" panose="020B0604020202020204" pitchFamily="34" charset="0"/>
              </a:defRPr>
            </a:lvl5pPr>
            <a:lvl6pPr marL="2457450" defTabSz="1000125" eaLnBrk="0" fontAlgn="base" hangingPunct="0">
              <a:spcBef>
                <a:spcPct val="0"/>
              </a:spcBef>
              <a:spcAft>
                <a:spcPct val="0"/>
              </a:spcAft>
              <a:defRPr>
                <a:solidFill>
                  <a:schemeClr val="tx1"/>
                </a:solidFill>
                <a:latin typeface="Arial" panose="020B0604020202020204" pitchFamily="34" charset="0"/>
              </a:defRPr>
            </a:lvl6pPr>
            <a:lvl7pPr marL="2914650" defTabSz="1000125" eaLnBrk="0" fontAlgn="base" hangingPunct="0">
              <a:spcBef>
                <a:spcPct val="0"/>
              </a:spcBef>
              <a:spcAft>
                <a:spcPct val="0"/>
              </a:spcAft>
              <a:defRPr>
                <a:solidFill>
                  <a:schemeClr val="tx1"/>
                </a:solidFill>
                <a:latin typeface="Arial" panose="020B0604020202020204" pitchFamily="34" charset="0"/>
              </a:defRPr>
            </a:lvl7pPr>
            <a:lvl8pPr marL="3371850" defTabSz="1000125" eaLnBrk="0" fontAlgn="base" hangingPunct="0">
              <a:spcBef>
                <a:spcPct val="0"/>
              </a:spcBef>
              <a:spcAft>
                <a:spcPct val="0"/>
              </a:spcAft>
              <a:defRPr>
                <a:solidFill>
                  <a:schemeClr val="tx1"/>
                </a:solidFill>
                <a:latin typeface="Arial" panose="020B0604020202020204" pitchFamily="34" charset="0"/>
              </a:defRPr>
            </a:lvl8pPr>
            <a:lvl9pPr marL="3829050" defTabSz="1000125"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2200">
                <a:solidFill>
                  <a:srgbClr val="FFFFFF"/>
                </a:solidFill>
              </a:rPr>
              <a:t>Models</a:t>
            </a:r>
          </a:p>
        </p:txBody>
      </p:sp>
      <p:sp>
        <p:nvSpPr>
          <p:cNvPr id="696331" name="Freeform 11">
            <a:extLst>
              <a:ext uri="{FF2B5EF4-FFF2-40B4-BE49-F238E27FC236}">
                <a16:creationId xmlns:a16="http://schemas.microsoft.com/office/drawing/2014/main" id="{30947540-F50B-49FD-9910-1B3C48C8F336}"/>
              </a:ext>
            </a:extLst>
          </p:cNvPr>
          <p:cNvSpPr>
            <a:spLocks/>
          </p:cNvSpPr>
          <p:nvPr/>
        </p:nvSpPr>
        <p:spPr bwMode="auto">
          <a:xfrm>
            <a:off x="3565525" y="3579813"/>
            <a:ext cx="2006600" cy="708025"/>
          </a:xfrm>
          <a:custGeom>
            <a:avLst/>
            <a:gdLst>
              <a:gd name="T0" fmla="*/ 0 w 1306"/>
              <a:gd name="T1" fmla="*/ 457 h 458"/>
              <a:gd name="T2" fmla="*/ 1305 w 1306"/>
              <a:gd name="T3" fmla="*/ 457 h 458"/>
              <a:gd name="T4" fmla="*/ 1305 w 1306"/>
              <a:gd name="T5" fmla="*/ 0 h 458"/>
              <a:gd name="T6" fmla="*/ 0 w 1306"/>
              <a:gd name="T7" fmla="*/ 0 h 458"/>
              <a:gd name="T8" fmla="*/ 0 w 1306"/>
              <a:gd name="T9" fmla="*/ 457 h 458"/>
            </a:gdLst>
            <a:ahLst/>
            <a:cxnLst>
              <a:cxn ang="0">
                <a:pos x="T0" y="T1"/>
              </a:cxn>
              <a:cxn ang="0">
                <a:pos x="T2" y="T3"/>
              </a:cxn>
              <a:cxn ang="0">
                <a:pos x="T4" y="T5"/>
              </a:cxn>
              <a:cxn ang="0">
                <a:pos x="T6" y="T7"/>
              </a:cxn>
              <a:cxn ang="0">
                <a:pos x="T8" y="T9"/>
              </a:cxn>
            </a:cxnLst>
            <a:rect l="0" t="0" r="r" b="b"/>
            <a:pathLst>
              <a:path w="1306" h="458">
                <a:moveTo>
                  <a:pt x="0" y="457"/>
                </a:moveTo>
                <a:lnTo>
                  <a:pt x="1305" y="457"/>
                </a:lnTo>
                <a:lnTo>
                  <a:pt x="1305" y="0"/>
                </a:lnTo>
                <a:lnTo>
                  <a:pt x="0" y="0"/>
                </a:lnTo>
                <a:lnTo>
                  <a:pt x="0" y="457"/>
                </a:lnTo>
              </a:path>
            </a:pathLst>
          </a:custGeom>
          <a:solidFill>
            <a:srgbClr val="FF3399"/>
          </a:solidFill>
          <a:ln w="25400" cap="rnd" cmpd="sng">
            <a:solidFill>
              <a:srgbClr val="1A1A1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63" tIns="44437" rIns="90463" bIns="44437">
            <a:spAutoFit/>
          </a:bodyPr>
          <a:lstStyle/>
          <a:p>
            <a:endParaRPr lang="en-US"/>
          </a:p>
        </p:txBody>
      </p:sp>
      <p:sp>
        <p:nvSpPr>
          <p:cNvPr id="696332" name="Rectangle 12">
            <a:extLst>
              <a:ext uri="{FF2B5EF4-FFF2-40B4-BE49-F238E27FC236}">
                <a16:creationId xmlns:a16="http://schemas.microsoft.com/office/drawing/2014/main" id="{EF401E05-EF90-4D69-A676-F6A7CA3B4FC6}"/>
              </a:ext>
            </a:extLst>
          </p:cNvPr>
          <p:cNvSpPr>
            <a:spLocks noChangeArrowheads="1"/>
          </p:cNvSpPr>
          <p:nvPr/>
        </p:nvSpPr>
        <p:spPr bwMode="auto">
          <a:xfrm>
            <a:off x="3765550" y="3538538"/>
            <a:ext cx="14890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939" tIns="48601" rIns="98939" bIns="48601">
            <a:spAutoFit/>
          </a:bodyPr>
          <a:lstStyle>
            <a:lvl1pPr defTabSz="1000125">
              <a:defRPr>
                <a:solidFill>
                  <a:schemeClr val="tx1"/>
                </a:solidFill>
                <a:latin typeface="Arial" panose="020B0604020202020204" pitchFamily="34" charset="0"/>
              </a:defRPr>
            </a:lvl1pPr>
            <a:lvl2pPr marL="500063" defTabSz="1000125">
              <a:defRPr>
                <a:solidFill>
                  <a:schemeClr val="tx1"/>
                </a:solidFill>
                <a:latin typeface="Arial" panose="020B0604020202020204" pitchFamily="34" charset="0"/>
              </a:defRPr>
            </a:lvl2pPr>
            <a:lvl3pPr marL="1000125" defTabSz="1000125">
              <a:defRPr>
                <a:solidFill>
                  <a:schemeClr val="tx1"/>
                </a:solidFill>
                <a:latin typeface="Arial" panose="020B0604020202020204" pitchFamily="34" charset="0"/>
              </a:defRPr>
            </a:lvl3pPr>
            <a:lvl4pPr marL="1500188" defTabSz="1000125">
              <a:defRPr>
                <a:solidFill>
                  <a:schemeClr val="tx1"/>
                </a:solidFill>
                <a:latin typeface="Arial" panose="020B0604020202020204" pitchFamily="34" charset="0"/>
              </a:defRPr>
            </a:lvl4pPr>
            <a:lvl5pPr marL="2000250" defTabSz="1000125">
              <a:defRPr>
                <a:solidFill>
                  <a:schemeClr val="tx1"/>
                </a:solidFill>
                <a:latin typeface="Arial" panose="020B0604020202020204" pitchFamily="34" charset="0"/>
              </a:defRPr>
            </a:lvl5pPr>
            <a:lvl6pPr marL="2457450" defTabSz="1000125" eaLnBrk="0" fontAlgn="base" hangingPunct="0">
              <a:spcBef>
                <a:spcPct val="0"/>
              </a:spcBef>
              <a:spcAft>
                <a:spcPct val="0"/>
              </a:spcAft>
              <a:defRPr>
                <a:solidFill>
                  <a:schemeClr val="tx1"/>
                </a:solidFill>
                <a:latin typeface="Arial" panose="020B0604020202020204" pitchFamily="34" charset="0"/>
              </a:defRPr>
            </a:lvl6pPr>
            <a:lvl7pPr marL="2914650" defTabSz="1000125" eaLnBrk="0" fontAlgn="base" hangingPunct="0">
              <a:spcBef>
                <a:spcPct val="0"/>
              </a:spcBef>
              <a:spcAft>
                <a:spcPct val="0"/>
              </a:spcAft>
              <a:defRPr>
                <a:solidFill>
                  <a:schemeClr val="tx1"/>
                </a:solidFill>
                <a:latin typeface="Arial" panose="020B0604020202020204" pitchFamily="34" charset="0"/>
              </a:defRPr>
            </a:lvl7pPr>
            <a:lvl8pPr marL="3371850" defTabSz="1000125" eaLnBrk="0" fontAlgn="base" hangingPunct="0">
              <a:spcBef>
                <a:spcPct val="0"/>
              </a:spcBef>
              <a:spcAft>
                <a:spcPct val="0"/>
              </a:spcAft>
              <a:defRPr>
                <a:solidFill>
                  <a:schemeClr val="tx1"/>
                </a:solidFill>
                <a:latin typeface="Arial" panose="020B0604020202020204" pitchFamily="34" charset="0"/>
              </a:defRPr>
            </a:lvl8pPr>
            <a:lvl9pPr marL="3829050" defTabSz="1000125"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2200"/>
              <a:t>2. Moving</a:t>
            </a:r>
          </a:p>
        </p:txBody>
      </p:sp>
      <p:sp>
        <p:nvSpPr>
          <p:cNvPr id="696333" name="Rectangle 13">
            <a:extLst>
              <a:ext uri="{FF2B5EF4-FFF2-40B4-BE49-F238E27FC236}">
                <a16:creationId xmlns:a16="http://schemas.microsoft.com/office/drawing/2014/main" id="{AB4EA82D-CF50-4EE1-8258-6235068B4AB8}"/>
              </a:ext>
            </a:extLst>
          </p:cNvPr>
          <p:cNvSpPr>
            <a:spLocks noChangeArrowheads="1"/>
          </p:cNvSpPr>
          <p:nvPr/>
        </p:nvSpPr>
        <p:spPr bwMode="auto">
          <a:xfrm>
            <a:off x="3898900" y="3863975"/>
            <a:ext cx="13001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939" tIns="48601" rIns="98939" bIns="48601">
            <a:spAutoFit/>
          </a:bodyPr>
          <a:lstStyle>
            <a:lvl1pPr defTabSz="1000125">
              <a:defRPr>
                <a:solidFill>
                  <a:schemeClr val="tx1"/>
                </a:solidFill>
                <a:latin typeface="Arial" panose="020B0604020202020204" pitchFamily="34" charset="0"/>
              </a:defRPr>
            </a:lvl1pPr>
            <a:lvl2pPr marL="500063" defTabSz="1000125">
              <a:defRPr>
                <a:solidFill>
                  <a:schemeClr val="tx1"/>
                </a:solidFill>
                <a:latin typeface="Arial" panose="020B0604020202020204" pitchFamily="34" charset="0"/>
              </a:defRPr>
            </a:lvl2pPr>
            <a:lvl3pPr marL="1000125" defTabSz="1000125">
              <a:defRPr>
                <a:solidFill>
                  <a:schemeClr val="tx1"/>
                </a:solidFill>
                <a:latin typeface="Arial" panose="020B0604020202020204" pitchFamily="34" charset="0"/>
              </a:defRPr>
            </a:lvl3pPr>
            <a:lvl4pPr marL="1500188" defTabSz="1000125">
              <a:defRPr>
                <a:solidFill>
                  <a:schemeClr val="tx1"/>
                </a:solidFill>
                <a:latin typeface="Arial" panose="020B0604020202020204" pitchFamily="34" charset="0"/>
              </a:defRPr>
            </a:lvl4pPr>
            <a:lvl5pPr marL="2000250" defTabSz="1000125">
              <a:defRPr>
                <a:solidFill>
                  <a:schemeClr val="tx1"/>
                </a:solidFill>
                <a:latin typeface="Arial" panose="020B0604020202020204" pitchFamily="34" charset="0"/>
              </a:defRPr>
            </a:lvl5pPr>
            <a:lvl6pPr marL="2457450" defTabSz="1000125" eaLnBrk="0" fontAlgn="base" hangingPunct="0">
              <a:spcBef>
                <a:spcPct val="0"/>
              </a:spcBef>
              <a:spcAft>
                <a:spcPct val="0"/>
              </a:spcAft>
              <a:defRPr>
                <a:solidFill>
                  <a:schemeClr val="tx1"/>
                </a:solidFill>
                <a:latin typeface="Arial" panose="020B0604020202020204" pitchFamily="34" charset="0"/>
              </a:defRPr>
            </a:lvl6pPr>
            <a:lvl7pPr marL="2914650" defTabSz="1000125" eaLnBrk="0" fontAlgn="base" hangingPunct="0">
              <a:spcBef>
                <a:spcPct val="0"/>
              </a:spcBef>
              <a:spcAft>
                <a:spcPct val="0"/>
              </a:spcAft>
              <a:defRPr>
                <a:solidFill>
                  <a:schemeClr val="tx1"/>
                </a:solidFill>
                <a:latin typeface="Arial" panose="020B0604020202020204" pitchFamily="34" charset="0"/>
              </a:defRPr>
            </a:lvl7pPr>
            <a:lvl8pPr marL="3371850" defTabSz="1000125" eaLnBrk="0" fontAlgn="base" hangingPunct="0">
              <a:spcBef>
                <a:spcPct val="0"/>
              </a:spcBef>
              <a:spcAft>
                <a:spcPct val="0"/>
              </a:spcAft>
              <a:defRPr>
                <a:solidFill>
                  <a:schemeClr val="tx1"/>
                </a:solidFill>
                <a:latin typeface="Arial" panose="020B0604020202020204" pitchFamily="34" charset="0"/>
              </a:defRPr>
            </a:lvl8pPr>
            <a:lvl9pPr marL="3829050" defTabSz="1000125"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2200"/>
              <a:t>Average</a:t>
            </a:r>
          </a:p>
        </p:txBody>
      </p:sp>
      <p:sp>
        <p:nvSpPr>
          <p:cNvPr id="696334" name="Freeform 14">
            <a:extLst>
              <a:ext uri="{FF2B5EF4-FFF2-40B4-BE49-F238E27FC236}">
                <a16:creationId xmlns:a16="http://schemas.microsoft.com/office/drawing/2014/main" id="{8DF2C0D5-0C8C-4C24-BE82-7D330919C56A}"/>
              </a:ext>
            </a:extLst>
          </p:cNvPr>
          <p:cNvSpPr>
            <a:spLocks/>
          </p:cNvSpPr>
          <p:nvPr/>
        </p:nvSpPr>
        <p:spPr bwMode="auto">
          <a:xfrm>
            <a:off x="4459288" y="3405188"/>
            <a:ext cx="173037" cy="173037"/>
          </a:xfrm>
          <a:custGeom>
            <a:avLst/>
            <a:gdLst>
              <a:gd name="T0" fmla="*/ 111 w 112"/>
              <a:gd name="T1" fmla="*/ 0 h 112"/>
              <a:gd name="T2" fmla="*/ 57 w 112"/>
              <a:gd name="T3" fmla="*/ 111 h 112"/>
              <a:gd name="T4" fmla="*/ 0 w 112"/>
              <a:gd name="T5" fmla="*/ 0 h 112"/>
              <a:gd name="T6" fmla="*/ 111 w 112"/>
              <a:gd name="T7" fmla="*/ 0 h 112"/>
            </a:gdLst>
            <a:ahLst/>
            <a:cxnLst>
              <a:cxn ang="0">
                <a:pos x="T0" y="T1"/>
              </a:cxn>
              <a:cxn ang="0">
                <a:pos x="T2" y="T3"/>
              </a:cxn>
              <a:cxn ang="0">
                <a:pos x="T4" y="T5"/>
              </a:cxn>
              <a:cxn ang="0">
                <a:pos x="T6" y="T7"/>
              </a:cxn>
            </a:cxnLst>
            <a:rect l="0" t="0" r="r" b="b"/>
            <a:pathLst>
              <a:path w="112" h="112">
                <a:moveTo>
                  <a:pt x="111" y="0"/>
                </a:moveTo>
                <a:lnTo>
                  <a:pt x="57" y="111"/>
                </a:lnTo>
                <a:lnTo>
                  <a:pt x="0" y="0"/>
                </a:lnTo>
                <a:lnTo>
                  <a:pt x="111" y="0"/>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63" tIns="44437" rIns="90463" bIns="44437">
            <a:spAutoFit/>
          </a:bodyPr>
          <a:lstStyle/>
          <a:p>
            <a:endParaRPr lang="en-US"/>
          </a:p>
        </p:txBody>
      </p:sp>
      <p:sp>
        <p:nvSpPr>
          <p:cNvPr id="696335" name="Freeform 15">
            <a:extLst>
              <a:ext uri="{FF2B5EF4-FFF2-40B4-BE49-F238E27FC236}">
                <a16:creationId xmlns:a16="http://schemas.microsoft.com/office/drawing/2014/main" id="{28BAF348-5EB0-4DFE-80D4-9FFE62563644}"/>
              </a:ext>
            </a:extLst>
          </p:cNvPr>
          <p:cNvSpPr>
            <a:spLocks/>
          </p:cNvSpPr>
          <p:nvPr/>
        </p:nvSpPr>
        <p:spPr bwMode="auto">
          <a:xfrm>
            <a:off x="2709863" y="3008313"/>
            <a:ext cx="3852862" cy="473075"/>
          </a:xfrm>
          <a:custGeom>
            <a:avLst/>
            <a:gdLst>
              <a:gd name="T0" fmla="*/ 0 w 2505"/>
              <a:gd name="T1" fmla="*/ 0 h 306"/>
              <a:gd name="T2" fmla="*/ 2504 w 2505"/>
              <a:gd name="T3" fmla="*/ 2 h 306"/>
              <a:gd name="T4" fmla="*/ 2504 w 2505"/>
              <a:gd name="T5" fmla="*/ 305 h 306"/>
            </a:gdLst>
            <a:ahLst/>
            <a:cxnLst>
              <a:cxn ang="0">
                <a:pos x="T0" y="T1"/>
              </a:cxn>
              <a:cxn ang="0">
                <a:pos x="T2" y="T3"/>
              </a:cxn>
              <a:cxn ang="0">
                <a:pos x="T4" y="T5"/>
              </a:cxn>
            </a:cxnLst>
            <a:rect l="0" t="0" r="r" b="b"/>
            <a:pathLst>
              <a:path w="2505" h="306">
                <a:moveTo>
                  <a:pt x="0" y="0"/>
                </a:moveTo>
                <a:lnTo>
                  <a:pt x="2504" y="2"/>
                </a:lnTo>
                <a:lnTo>
                  <a:pt x="2504" y="305"/>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63" tIns="44437" rIns="90463" bIns="44437">
            <a:spAutoFit/>
          </a:bodyPr>
          <a:lstStyle/>
          <a:p>
            <a:endParaRPr lang="en-US"/>
          </a:p>
        </p:txBody>
      </p:sp>
      <p:sp>
        <p:nvSpPr>
          <p:cNvPr id="696336" name="Freeform 16">
            <a:extLst>
              <a:ext uri="{FF2B5EF4-FFF2-40B4-BE49-F238E27FC236}">
                <a16:creationId xmlns:a16="http://schemas.microsoft.com/office/drawing/2014/main" id="{8B40349D-09B0-41AD-8CFC-FE70D9B5D846}"/>
              </a:ext>
            </a:extLst>
          </p:cNvPr>
          <p:cNvSpPr>
            <a:spLocks/>
          </p:cNvSpPr>
          <p:nvPr/>
        </p:nvSpPr>
        <p:spPr bwMode="auto">
          <a:xfrm>
            <a:off x="1514475" y="3579813"/>
            <a:ext cx="1852613" cy="708025"/>
          </a:xfrm>
          <a:custGeom>
            <a:avLst/>
            <a:gdLst>
              <a:gd name="T0" fmla="*/ 0 w 852"/>
              <a:gd name="T1" fmla="*/ 457 h 458"/>
              <a:gd name="T2" fmla="*/ 851 w 852"/>
              <a:gd name="T3" fmla="*/ 457 h 458"/>
              <a:gd name="T4" fmla="*/ 851 w 852"/>
              <a:gd name="T5" fmla="*/ 0 h 458"/>
              <a:gd name="T6" fmla="*/ 0 w 852"/>
              <a:gd name="T7" fmla="*/ 0 h 458"/>
              <a:gd name="T8" fmla="*/ 0 w 852"/>
              <a:gd name="T9" fmla="*/ 457 h 458"/>
            </a:gdLst>
            <a:ahLst/>
            <a:cxnLst>
              <a:cxn ang="0">
                <a:pos x="T0" y="T1"/>
              </a:cxn>
              <a:cxn ang="0">
                <a:pos x="T2" y="T3"/>
              </a:cxn>
              <a:cxn ang="0">
                <a:pos x="T4" y="T5"/>
              </a:cxn>
              <a:cxn ang="0">
                <a:pos x="T6" y="T7"/>
              </a:cxn>
              <a:cxn ang="0">
                <a:pos x="T8" y="T9"/>
              </a:cxn>
            </a:cxnLst>
            <a:rect l="0" t="0" r="r" b="b"/>
            <a:pathLst>
              <a:path w="852" h="458">
                <a:moveTo>
                  <a:pt x="0" y="457"/>
                </a:moveTo>
                <a:lnTo>
                  <a:pt x="851" y="457"/>
                </a:lnTo>
                <a:lnTo>
                  <a:pt x="851" y="0"/>
                </a:lnTo>
                <a:lnTo>
                  <a:pt x="0" y="0"/>
                </a:lnTo>
                <a:lnTo>
                  <a:pt x="0" y="457"/>
                </a:lnTo>
              </a:path>
            </a:pathLst>
          </a:custGeom>
          <a:solidFill>
            <a:srgbClr val="FF3399"/>
          </a:solidFill>
          <a:ln w="25400" cap="rnd" cmpd="sng">
            <a:solidFill>
              <a:srgbClr val="1A1A1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63" tIns="44437" rIns="90463" bIns="44437">
            <a:spAutoFit/>
          </a:bodyPr>
          <a:lstStyle/>
          <a:p>
            <a:endParaRPr lang="en-US"/>
          </a:p>
        </p:txBody>
      </p:sp>
      <p:sp>
        <p:nvSpPr>
          <p:cNvPr id="696337" name="Rectangle 17">
            <a:extLst>
              <a:ext uri="{FF2B5EF4-FFF2-40B4-BE49-F238E27FC236}">
                <a16:creationId xmlns:a16="http://schemas.microsoft.com/office/drawing/2014/main" id="{530A12AB-52EC-4E62-90B8-3DA1F8C6F6E8}"/>
              </a:ext>
            </a:extLst>
          </p:cNvPr>
          <p:cNvSpPr>
            <a:spLocks noChangeArrowheads="1"/>
          </p:cNvSpPr>
          <p:nvPr/>
        </p:nvSpPr>
        <p:spPr bwMode="auto">
          <a:xfrm>
            <a:off x="1708150" y="3689350"/>
            <a:ext cx="12541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939" tIns="48601" rIns="98939" bIns="48601">
            <a:spAutoFit/>
          </a:bodyPr>
          <a:lstStyle>
            <a:lvl1pPr defTabSz="1000125">
              <a:defRPr>
                <a:solidFill>
                  <a:schemeClr val="tx1"/>
                </a:solidFill>
                <a:latin typeface="Arial" panose="020B0604020202020204" pitchFamily="34" charset="0"/>
              </a:defRPr>
            </a:lvl1pPr>
            <a:lvl2pPr marL="500063" defTabSz="1000125">
              <a:defRPr>
                <a:solidFill>
                  <a:schemeClr val="tx1"/>
                </a:solidFill>
                <a:latin typeface="Arial" panose="020B0604020202020204" pitchFamily="34" charset="0"/>
              </a:defRPr>
            </a:lvl2pPr>
            <a:lvl3pPr marL="1000125" defTabSz="1000125">
              <a:defRPr>
                <a:solidFill>
                  <a:schemeClr val="tx1"/>
                </a:solidFill>
                <a:latin typeface="Arial" panose="020B0604020202020204" pitchFamily="34" charset="0"/>
              </a:defRPr>
            </a:lvl3pPr>
            <a:lvl4pPr marL="1500188" defTabSz="1000125">
              <a:defRPr>
                <a:solidFill>
                  <a:schemeClr val="tx1"/>
                </a:solidFill>
                <a:latin typeface="Arial" panose="020B0604020202020204" pitchFamily="34" charset="0"/>
              </a:defRPr>
            </a:lvl4pPr>
            <a:lvl5pPr marL="2000250" defTabSz="1000125">
              <a:defRPr>
                <a:solidFill>
                  <a:schemeClr val="tx1"/>
                </a:solidFill>
                <a:latin typeface="Arial" panose="020B0604020202020204" pitchFamily="34" charset="0"/>
              </a:defRPr>
            </a:lvl5pPr>
            <a:lvl6pPr marL="2457450" defTabSz="1000125" eaLnBrk="0" fontAlgn="base" hangingPunct="0">
              <a:spcBef>
                <a:spcPct val="0"/>
              </a:spcBef>
              <a:spcAft>
                <a:spcPct val="0"/>
              </a:spcAft>
              <a:defRPr>
                <a:solidFill>
                  <a:schemeClr val="tx1"/>
                </a:solidFill>
                <a:latin typeface="Arial" panose="020B0604020202020204" pitchFamily="34" charset="0"/>
              </a:defRPr>
            </a:lvl6pPr>
            <a:lvl7pPr marL="2914650" defTabSz="1000125" eaLnBrk="0" fontAlgn="base" hangingPunct="0">
              <a:spcBef>
                <a:spcPct val="0"/>
              </a:spcBef>
              <a:spcAft>
                <a:spcPct val="0"/>
              </a:spcAft>
              <a:defRPr>
                <a:solidFill>
                  <a:schemeClr val="tx1"/>
                </a:solidFill>
                <a:latin typeface="Arial" panose="020B0604020202020204" pitchFamily="34" charset="0"/>
              </a:defRPr>
            </a:lvl7pPr>
            <a:lvl8pPr marL="3371850" defTabSz="1000125" eaLnBrk="0" fontAlgn="base" hangingPunct="0">
              <a:spcBef>
                <a:spcPct val="0"/>
              </a:spcBef>
              <a:spcAft>
                <a:spcPct val="0"/>
              </a:spcAft>
              <a:defRPr>
                <a:solidFill>
                  <a:schemeClr val="tx1"/>
                </a:solidFill>
                <a:latin typeface="Arial" panose="020B0604020202020204" pitchFamily="34" charset="0"/>
              </a:defRPr>
            </a:lvl8pPr>
            <a:lvl9pPr marL="3829050" defTabSz="1000125"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2200"/>
              <a:t>1. Naive</a:t>
            </a:r>
          </a:p>
        </p:txBody>
      </p:sp>
      <p:sp>
        <p:nvSpPr>
          <p:cNvPr id="696338" name="Line 18">
            <a:extLst>
              <a:ext uri="{FF2B5EF4-FFF2-40B4-BE49-F238E27FC236}">
                <a16:creationId xmlns:a16="http://schemas.microsoft.com/office/drawing/2014/main" id="{219123C0-56D5-4F25-94AA-20702982D80A}"/>
              </a:ext>
            </a:extLst>
          </p:cNvPr>
          <p:cNvSpPr>
            <a:spLocks noChangeShapeType="1"/>
          </p:cNvSpPr>
          <p:nvPr/>
        </p:nvSpPr>
        <p:spPr bwMode="auto">
          <a:xfrm>
            <a:off x="4562475" y="2509838"/>
            <a:ext cx="0" cy="925512"/>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63" tIns="44437" rIns="90463" bIns="44437">
            <a:spAutoFit/>
          </a:bodyPr>
          <a:lstStyle/>
          <a:p>
            <a:endParaRPr lang="en-US"/>
          </a:p>
        </p:txBody>
      </p:sp>
      <p:sp>
        <p:nvSpPr>
          <p:cNvPr id="696339" name="Line 19">
            <a:extLst>
              <a:ext uri="{FF2B5EF4-FFF2-40B4-BE49-F238E27FC236}">
                <a16:creationId xmlns:a16="http://schemas.microsoft.com/office/drawing/2014/main" id="{CE4D4249-0C44-423C-BCE0-43B0F8EB0398}"/>
              </a:ext>
            </a:extLst>
          </p:cNvPr>
          <p:cNvSpPr>
            <a:spLocks noChangeShapeType="1"/>
          </p:cNvSpPr>
          <p:nvPr/>
        </p:nvSpPr>
        <p:spPr bwMode="auto">
          <a:xfrm>
            <a:off x="2713038" y="3011488"/>
            <a:ext cx="0" cy="45085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63" tIns="44437" rIns="90463" bIns="44437">
            <a:spAutoFit/>
          </a:bodyPr>
          <a:lstStyle/>
          <a:p>
            <a:endParaRPr lang="en-US"/>
          </a:p>
        </p:txBody>
      </p:sp>
      <p:sp>
        <p:nvSpPr>
          <p:cNvPr id="696340" name="Freeform 20">
            <a:extLst>
              <a:ext uri="{FF2B5EF4-FFF2-40B4-BE49-F238E27FC236}">
                <a16:creationId xmlns:a16="http://schemas.microsoft.com/office/drawing/2014/main" id="{0F08EA18-E0EA-4B23-8543-BEEA8292696C}"/>
              </a:ext>
            </a:extLst>
          </p:cNvPr>
          <p:cNvSpPr>
            <a:spLocks/>
          </p:cNvSpPr>
          <p:nvPr/>
        </p:nvSpPr>
        <p:spPr bwMode="auto">
          <a:xfrm>
            <a:off x="2606675" y="3405188"/>
            <a:ext cx="173038" cy="173037"/>
          </a:xfrm>
          <a:custGeom>
            <a:avLst/>
            <a:gdLst>
              <a:gd name="T0" fmla="*/ 111 w 112"/>
              <a:gd name="T1" fmla="*/ 0 h 112"/>
              <a:gd name="T2" fmla="*/ 57 w 112"/>
              <a:gd name="T3" fmla="*/ 111 h 112"/>
              <a:gd name="T4" fmla="*/ 0 w 112"/>
              <a:gd name="T5" fmla="*/ 0 h 112"/>
              <a:gd name="T6" fmla="*/ 111 w 112"/>
              <a:gd name="T7" fmla="*/ 0 h 112"/>
            </a:gdLst>
            <a:ahLst/>
            <a:cxnLst>
              <a:cxn ang="0">
                <a:pos x="T0" y="T1"/>
              </a:cxn>
              <a:cxn ang="0">
                <a:pos x="T2" y="T3"/>
              </a:cxn>
              <a:cxn ang="0">
                <a:pos x="T4" y="T5"/>
              </a:cxn>
              <a:cxn ang="0">
                <a:pos x="T6" y="T7"/>
              </a:cxn>
            </a:cxnLst>
            <a:rect l="0" t="0" r="r" b="b"/>
            <a:pathLst>
              <a:path w="112" h="112">
                <a:moveTo>
                  <a:pt x="111" y="0"/>
                </a:moveTo>
                <a:lnTo>
                  <a:pt x="57" y="111"/>
                </a:lnTo>
                <a:lnTo>
                  <a:pt x="0" y="0"/>
                </a:lnTo>
                <a:lnTo>
                  <a:pt x="111" y="0"/>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63" tIns="44437" rIns="90463" bIns="44437">
            <a:spAutoFit/>
          </a:bodyPr>
          <a:lstStyle/>
          <a:p>
            <a:endParaRPr lang="en-US"/>
          </a:p>
        </p:txBody>
      </p:sp>
      <p:sp>
        <p:nvSpPr>
          <p:cNvPr id="696341" name="Freeform 21">
            <a:extLst>
              <a:ext uri="{FF2B5EF4-FFF2-40B4-BE49-F238E27FC236}">
                <a16:creationId xmlns:a16="http://schemas.microsoft.com/office/drawing/2014/main" id="{FEBC63FB-16B7-4A2B-86C1-7B9113BF7D9E}"/>
              </a:ext>
            </a:extLst>
          </p:cNvPr>
          <p:cNvSpPr>
            <a:spLocks/>
          </p:cNvSpPr>
          <p:nvPr/>
        </p:nvSpPr>
        <p:spPr bwMode="auto">
          <a:xfrm>
            <a:off x="3711575" y="1676400"/>
            <a:ext cx="1762125" cy="798513"/>
          </a:xfrm>
          <a:custGeom>
            <a:avLst/>
            <a:gdLst>
              <a:gd name="T0" fmla="*/ 0 w 1145"/>
              <a:gd name="T1" fmla="*/ 515 h 516"/>
              <a:gd name="T2" fmla="*/ 1144 w 1145"/>
              <a:gd name="T3" fmla="*/ 515 h 516"/>
              <a:gd name="T4" fmla="*/ 1144 w 1145"/>
              <a:gd name="T5" fmla="*/ 0 h 516"/>
              <a:gd name="T6" fmla="*/ 0 w 1145"/>
              <a:gd name="T7" fmla="*/ 0 h 516"/>
              <a:gd name="T8" fmla="*/ 0 w 1145"/>
              <a:gd name="T9" fmla="*/ 515 h 516"/>
            </a:gdLst>
            <a:ahLst/>
            <a:cxnLst>
              <a:cxn ang="0">
                <a:pos x="T0" y="T1"/>
              </a:cxn>
              <a:cxn ang="0">
                <a:pos x="T2" y="T3"/>
              </a:cxn>
              <a:cxn ang="0">
                <a:pos x="T4" y="T5"/>
              </a:cxn>
              <a:cxn ang="0">
                <a:pos x="T6" y="T7"/>
              </a:cxn>
              <a:cxn ang="0">
                <a:pos x="T8" y="T9"/>
              </a:cxn>
            </a:cxnLst>
            <a:rect l="0" t="0" r="r" b="b"/>
            <a:pathLst>
              <a:path w="1145" h="516">
                <a:moveTo>
                  <a:pt x="0" y="515"/>
                </a:moveTo>
                <a:lnTo>
                  <a:pt x="1144" y="515"/>
                </a:lnTo>
                <a:lnTo>
                  <a:pt x="1144" y="0"/>
                </a:lnTo>
                <a:lnTo>
                  <a:pt x="0" y="0"/>
                </a:lnTo>
                <a:lnTo>
                  <a:pt x="0" y="515"/>
                </a:lnTo>
              </a:path>
            </a:pathLst>
          </a:custGeom>
          <a:solidFill>
            <a:srgbClr val="FF3399"/>
          </a:solidFill>
          <a:ln w="25400" cap="rnd" cmpd="sng">
            <a:solidFill>
              <a:srgbClr val="1A1A1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63" tIns="44437" rIns="90463" bIns="44437">
            <a:spAutoFit/>
          </a:bodyPr>
          <a:lstStyle/>
          <a:p>
            <a:endParaRPr lang="en-US"/>
          </a:p>
        </p:txBody>
      </p:sp>
      <p:sp>
        <p:nvSpPr>
          <p:cNvPr id="696342" name="Rectangle 22">
            <a:extLst>
              <a:ext uri="{FF2B5EF4-FFF2-40B4-BE49-F238E27FC236}">
                <a16:creationId xmlns:a16="http://schemas.microsoft.com/office/drawing/2014/main" id="{42692802-4EE4-43C2-BE07-503992E56279}"/>
              </a:ext>
            </a:extLst>
          </p:cNvPr>
          <p:cNvSpPr>
            <a:spLocks noChangeArrowheads="1"/>
          </p:cNvSpPr>
          <p:nvPr/>
        </p:nvSpPr>
        <p:spPr bwMode="auto">
          <a:xfrm>
            <a:off x="3676650" y="1676400"/>
            <a:ext cx="17653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939" tIns="48601" rIns="98939" bIns="48601">
            <a:spAutoFit/>
          </a:bodyPr>
          <a:lstStyle>
            <a:lvl1pPr defTabSz="1000125">
              <a:defRPr>
                <a:solidFill>
                  <a:schemeClr val="tx1"/>
                </a:solidFill>
                <a:latin typeface="Arial" panose="020B0604020202020204" pitchFamily="34" charset="0"/>
              </a:defRPr>
            </a:lvl1pPr>
            <a:lvl2pPr marL="500063" defTabSz="1000125">
              <a:defRPr>
                <a:solidFill>
                  <a:schemeClr val="tx1"/>
                </a:solidFill>
                <a:latin typeface="Arial" panose="020B0604020202020204" pitchFamily="34" charset="0"/>
              </a:defRPr>
            </a:lvl2pPr>
            <a:lvl3pPr marL="1000125" defTabSz="1000125">
              <a:defRPr>
                <a:solidFill>
                  <a:schemeClr val="tx1"/>
                </a:solidFill>
                <a:latin typeface="Arial" panose="020B0604020202020204" pitchFamily="34" charset="0"/>
              </a:defRPr>
            </a:lvl3pPr>
            <a:lvl4pPr marL="1500188" defTabSz="1000125">
              <a:defRPr>
                <a:solidFill>
                  <a:schemeClr val="tx1"/>
                </a:solidFill>
                <a:latin typeface="Arial" panose="020B0604020202020204" pitchFamily="34" charset="0"/>
              </a:defRPr>
            </a:lvl4pPr>
            <a:lvl5pPr marL="2000250" defTabSz="1000125">
              <a:defRPr>
                <a:solidFill>
                  <a:schemeClr val="tx1"/>
                </a:solidFill>
                <a:latin typeface="Arial" panose="020B0604020202020204" pitchFamily="34" charset="0"/>
              </a:defRPr>
            </a:lvl5pPr>
            <a:lvl6pPr marL="2457450" defTabSz="1000125" eaLnBrk="0" fontAlgn="base" hangingPunct="0">
              <a:spcBef>
                <a:spcPct val="0"/>
              </a:spcBef>
              <a:spcAft>
                <a:spcPct val="0"/>
              </a:spcAft>
              <a:defRPr>
                <a:solidFill>
                  <a:schemeClr val="tx1"/>
                </a:solidFill>
                <a:latin typeface="Arial" panose="020B0604020202020204" pitchFamily="34" charset="0"/>
              </a:defRPr>
            </a:lvl6pPr>
            <a:lvl7pPr marL="2914650" defTabSz="1000125" eaLnBrk="0" fontAlgn="base" hangingPunct="0">
              <a:spcBef>
                <a:spcPct val="0"/>
              </a:spcBef>
              <a:spcAft>
                <a:spcPct val="0"/>
              </a:spcAft>
              <a:defRPr>
                <a:solidFill>
                  <a:schemeClr val="tx1"/>
                </a:solidFill>
                <a:latin typeface="Arial" panose="020B0604020202020204" pitchFamily="34" charset="0"/>
              </a:defRPr>
            </a:lvl7pPr>
            <a:lvl8pPr marL="3371850" defTabSz="1000125" eaLnBrk="0" fontAlgn="base" hangingPunct="0">
              <a:spcBef>
                <a:spcPct val="0"/>
              </a:spcBef>
              <a:spcAft>
                <a:spcPct val="0"/>
              </a:spcAft>
              <a:defRPr>
                <a:solidFill>
                  <a:schemeClr val="tx1"/>
                </a:solidFill>
                <a:latin typeface="Arial" panose="020B0604020202020204" pitchFamily="34" charset="0"/>
              </a:defRPr>
            </a:lvl8pPr>
            <a:lvl9pPr marL="3829050" defTabSz="1000125"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2200"/>
              <a:t>Time Series</a:t>
            </a:r>
          </a:p>
        </p:txBody>
      </p:sp>
      <p:sp>
        <p:nvSpPr>
          <p:cNvPr id="696343" name="Rectangle 23">
            <a:extLst>
              <a:ext uri="{FF2B5EF4-FFF2-40B4-BE49-F238E27FC236}">
                <a16:creationId xmlns:a16="http://schemas.microsoft.com/office/drawing/2014/main" id="{F2BDCB2A-E70C-426D-8FEC-8DB4905D3E18}"/>
              </a:ext>
            </a:extLst>
          </p:cNvPr>
          <p:cNvSpPr>
            <a:spLocks noChangeArrowheads="1"/>
          </p:cNvSpPr>
          <p:nvPr/>
        </p:nvSpPr>
        <p:spPr bwMode="auto">
          <a:xfrm>
            <a:off x="3997325" y="2030413"/>
            <a:ext cx="116205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939" tIns="48601" rIns="98939" bIns="48601">
            <a:spAutoFit/>
          </a:bodyPr>
          <a:lstStyle>
            <a:lvl1pPr defTabSz="1000125">
              <a:defRPr>
                <a:solidFill>
                  <a:schemeClr val="tx1"/>
                </a:solidFill>
                <a:latin typeface="Arial" panose="020B0604020202020204" pitchFamily="34" charset="0"/>
              </a:defRPr>
            </a:lvl1pPr>
            <a:lvl2pPr marL="500063" defTabSz="1000125">
              <a:defRPr>
                <a:solidFill>
                  <a:schemeClr val="tx1"/>
                </a:solidFill>
                <a:latin typeface="Arial" panose="020B0604020202020204" pitchFamily="34" charset="0"/>
              </a:defRPr>
            </a:lvl2pPr>
            <a:lvl3pPr marL="1000125" defTabSz="1000125">
              <a:defRPr>
                <a:solidFill>
                  <a:schemeClr val="tx1"/>
                </a:solidFill>
                <a:latin typeface="Arial" panose="020B0604020202020204" pitchFamily="34" charset="0"/>
              </a:defRPr>
            </a:lvl3pPr>
            <a:lvl4pPr marL="1500188" defTabSz="1000125">
              <a:defRPr>
                <a:solidFill>
                  <a:schemeClr val="tx1"/>
                </a:solidFill>
                <a:latin typeface="Arial" panose="020B0604020202020204" pitchFamily="34" charset="0"/>
              </a:defRPr>
            </a:lvl4pPr>
            <a:lvl5pPr marL="2000250" defTabSz="1000125">
              <a:defRPr>
                <a:solidFill>
                  <a:schemeClr val="tx1"/>
                </a:solidFill>
                <a:latin typeface="Arial" panose="020B0604020202020204" pitchFamily="34" charset="0"/>
              </a:defRPr>
            </a:lvl5pPr>
            <a:lvl6pPr marL="2457450" defTabSz="1000125" eaLnBrk="0" fontAlgn="base" hangingPunct="0">
              <a:spcBef>
                <a:spcPct val="0"/>
              </a:spcBef>
              <a:spcAft>
                <a:spcPct val="0"/>
              </a:spcAft>
              <a:defRPr>
                <a:solidFill>
                  <a:schemeClr val="tx1"/>
                </a:solidFill>
                <a:latin typeface="Arial" panose="020B0604020202020204" pitchFamily="34" charset="0"/>
              </a:defRPr>
            </a:lvl6pPr>
            <a:lvl7pPr marL="2914650" defTabSz="1000125" eaLnBrk="0" fontAlgn="base" hangingPunct="0">
              <a:spcBef>
                <a:spcPct val="0"/>
              </a:spcBef>
              <a:spcAft>
                <a:spcPct val="0"/>
              </a:spcAft>
              <a:defRPr>
                <a:solidFill>
                  <a:schemeClr val="tx1"/>
                </a:solidFill>
                <a:latin typeface="Arial" panose="020B0604020202020204" pitchFamily="34" charset="0"/>
              </a:defRPr>
            </a:lvl7pPr>
            <a:lvl8pPr marL="3371850" defTabSz="1000125" eaLnBrk="0" fontAlgn="base" hangingPunct="0">
              <a:spcBef>
                <a:spcPct val="0"/>
              </a:spcBef>
              <a:spcAft>
                <a:spcPct val="0"/>
              </a:spcAft>
              <a:defRPr>
                <a:solidFill>
                  <a:schemeClr val="tx1"/>
                </a:solidFill>
                <a:latin typeface="Arial" panose="020B0604020202020204" pitchFamily="34" charset="0"/>
              </a:defRPr>
            </a:lvl8pPr>
            <a:lvl9pPr marL="3829050" defTabSz="1000125"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2200"/>
              <a:t>Models</a:t>
            </a:r>
          </a:p>
        </p:txBody>
      </p:sp>
      <p:sp>
        <p:nvSpPr>
          <p:cNvPr id="696347" name="Freeform 27">
            <a:extLst>
              <a:ext uri="{FF2B5EF4-FFF2-40B4-BE49-F238E27FC236}">
                <a16:creationId xmlns:a16="http://schemas.microsoft.com/office/drawing/2014/main" id="{884B121B-4D99-498B-9616-07BF958BDE06}"/>
              </a:ext>
            </a:extLst>
          </p:cNvPr>
          <p:cNvSpPr>
            <a:spLocks/>
          </p:cNvSpPr>
          <p:nvPr/>
        </p:nvSpPr>
        <p:spPr bwMode="auto">
          <a:xfrm>
            <a:off x="5772150" y="3578225"/>
            <a:ext cx="2076450" cy="735013"/>
          </a:xfrm>
          <a:custGeom>
            <a:avLst/>
            <a:gdLst>
              <a:gd name="T0" fmla="*/ 0 w 1025"/>
              <a:gd name="T1" fmla="*/ 457 h 458"/>
              <a:gd name="T2" fmla="*/ 1024 w 1025"/>
              <a:gd name="T3" fmla="*/ 457 h 458"/>
              <a:gd name="T4" fmla="*/ 1024 w 1025"/>
              <a:gd name="T5" fmla="*/ 0 h 458"/>
              <a:gd name="T6" fmla="*/ 0 w 1025"/>
              <a:gd name="T7" fmla="*/ 0 h 458"/>
              <a:gd name="T8" fmla="*/ 0 w 1025"/>
              <a:gd name="T9" fmla="*/ 457 h 458"/>
            </a:gdLst>
            <a:ahLst/>
            <a:cxnLst>
              <a:cxn ang="0">
                <a:pos x="T0" y="T1"/>
              </a:cxn>
              <a:cxn ang="0">
                <a:pos x="T2" y="T3"/>
              </a:cxn>
              <a:cxn ang="0">
                <a:pos x="T4" y="T5"/>
              </a:cxn>
              <a:cxn ang="0">
                <a:pos x="T6" y="T7"/>
              </a:cxn>
              <a:cxn ang="0">
                <a:pos x="T8" y="T9"/>
              </a:cxn>
            </a:cxnLst>
            <a:rect l="0" t="0" r="r" b="b"/>
            <a:pathLst>
              <a:path w="1025" h="458">
                <a:moveTo>
                  <a:pt x="0" y="457"/>
                </a:moveTo>
                <a:lnTo>
                  <a:pt x="1024" y="457"/>
                </a:lnTo>
                <a:lnTo>
                  <a:pt x="1024" y="0"/>
                </a:lnTo>
                <a:lnTo>
                  <a:pt x="0" y="0"/>
                </a:lnTo>
                <a:lnTo>
                  <a:pt x="0" y="457"/>
                </a:lnTo>
              </a:path>
            </a:pathLst>
          </a:custGeom>
          <a:solidFill>
            <a:srgbClr val="FF3399"/>
          </a:solidFill>
          <a:ln w="25400" cap="rnd" cmpd="sng">
            <a:solidFill>
              <a:srgbClr val="1A1A1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63" tIns="44437" rIns="90463" bIns="44437">
            <a:spAutoFit/>
          </a:bodyPr>
          <a:lstStyle/>
          <a:p>
            <a:endParaRPr lang="en-US"/>
          </a:p>
        </p:txBody>
      </p:sp>
      <p:sp>
        <p:nvSpPr>
          <p:cNvPr id="696348" name="Rectangle 28">
            <a:extLst>
              <a:ext uri="{FF2B5EF4-FFF2-40B4-BE49-F238E27FC236}">
                <a16:creationId xmlns:a16="http://schemas.microsoft.com/office/drawing/2014/main" id="{83F4D251-7480-49C4-BFE9-5E4DF6411CCF}"/>
              </a:ext>
            </a:extLst>
          </p:cNvPr>
          <p:cNvSpPr>
            <a:spLocks noChangeArrowheads="1"/>
          </p:cNvSpPr>
          <p:nvPr/>
        </p:nvSpPr>
        <p:spPr bwMode="auto">
          <a:xfrm>
            <a:off x="5670550" y="3584575"/>
            <a:ext cx="20955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939" tIns="48601" rIns="98939" bIns="48601">
            <a:spAutoFit/>
          </a:bodyPr>
          <a:lstStyle>
            <a:lvl1pPr defTabSz="1000125">
              <a:defRPr>
                <a:solidFill>
                  <a:schemeClr val="tx1"/>
                </a:solidFill>
                <a:latin typeface="Arial" panose="020B0604020202020204" pitchFamily="34" charset="0"/>
              </a:defRPr>
            </a:lvl1pPr>
            <a:lvl2pPr marL="500063" defTabSz="1000125">
              <a:defRPr>
                <a:solidFill>
                  <a:schemeClr val="tx1"/>
                </a:solidFill>
                <a:latin typeface="Arial" panose="020B0604020202020204" pitchFamily="34" charset="0"/>
              </a:defRPr>
            </a:lvl2pPr>
            <a:lvl3pPr marL="1000125" defTabSz="1000125">
              <a:defRPr>
                <a:solidFill>
                  <a:schemeClr val="tx1"/>
                </a:solidFill>
                <a:latin typeface="Arial" panose="020B0604020202020204" pitchFamily="34" charset="0"/>
              </a:defRPr>
            </a:lvl3pPr>
            <a:lvl4pPr marL="1500188" defTabSz="1000125">
              <a:defRPr>
                <a:solidFill>
                  <a:schemeClr val="tx1"/>
                </a:solidFill>
                <a:latin typeface="Arial" panose="020B0604020202020204" pitchFamily="34" charset="0"/>
              </a:defRPr>
            </a:lvl4pPr>
            <a:lvl5pPr marL="2000250" defTabSz="1000125">
              <a:defRPr>
                <a:solidFill>
                  <a:schemeClr val="tx1"/>
                </a:solidFill>
                <a:latin typeface="Arial" panose="020B0604020202020204" pitchFamily="34" charset="0"/>
              </a:defRPr>
            </a:lvl5pPr>
            <a:lvl6pPr marL="2457450" defTabSz="1000125" eaLnBrk="0" fontAlgn="base" hangingPunct="0">
              <a:spcBef>
                <a:spcPct val="0"/>
              </a:spcBef>
              <a:spcAft>
                <a:spcPct val="0"/>
              </a:spcAft>
              <a:defRPr>
                <a:solidFill>
                  <a:schemeClr val="tx1"/>
                </a:solidFill>
                <a:latin typeface="Arial" panose="020B0604020202020204" pitchFamily="34" charset="0"/>
              </a:defRPr>
            </a:lvl6pPr>
            <a:lvl7pPr marL="2914650" defTabSz="1000125" eaLnBrk="0" fontAlgn="base" hangingPunct="0">
              <a:spcBef>
                <a:spcPct val="0"/>
              </a:spcBef>
              <a:spcAft>
                <a:spcPct val="0"/>
              </a:spcAft>
              <a:defRPr>
                <a:solidFill>
                  <a:schemeClr val="tx1"/>
                </a:solidFill>
                <a:latin typeface="Arial" panose="020B0604020202020204" pitchFamily="34" charset="0"/>
              </a:defRPr>
            </a:lvl7pPr>
            <a:lvl8pPr marL="3371850" defTabSz="1000125" eaLnBrk="0" fontAlgn="base" hangingPunct="0">
              <a:spcBef>
                <a:spcPct val="0"/>
              </a:spcBef>
              <a:spcAft>
                <a:spcPct val="0"/>
              </a:spcAft>
              <a:defRPr>
                <a:solidFill>
                  <a:schemeClr val="tx1"/>
                </a:solidFill>
                <a:latin typeface="Arial" panose="020B0604020202020204" pitchFamily="34" charset="0"/>
              </a:defRPr>
            </a:lvl8pPr>
            <a:lvl9pPr marL="3829050" defTabSz="1000125"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2200"/>
              <a:t>3. Exponential</a:t>
            </a:r>
          </a:p>
        </p:txBody>
      </p:sp>
      <p:sp>
        <p:nvSpPr>
          <p:cNvPr id="696349" name="Freeform 29">
            <a:extLst>
              <a:ext uri="{FF2B5EF4-FFF2-40B4-BE49-F238E27FC236}">
                <a16:creationId xmlns:a16="http://schemas.microsoft.com/office/drawing/2014/main" id="{5A5D5A27-48F3-4C47-8225-220B23E2D3E6}"/>
              </a:ext>
            </a:extLst>
          </p:cNvPr>
          <p:cNvSpPr>
            <a:spLocks/>
          </p:cNvSpPr>
          <p:nvPr/>
        </p:nvSpPr>
        <p:spPr bwMode="auto">
          <a:xfrm>
            <a:off x="6467475" y="3430588"/>
            <a:ext cx="171450" cy="173037"/>
          </a:xfrm>
          <a:custGeom>
            <a:avLst/>
            <a:gdLst>
              <a:gd name="T0" fmla="*/ 111 w 112"/>
              <a:gd name="T1" fmla="*/ 0 h 112"/>
              <a:gd name="T2" fmla="*/ 57 w 112"/>
              <a:gd name="T3" fmla="*/ 111 h 112"/>
              <a:gd name="T4" fmla="*/ 0 w 112"/>
              <a:gd name="T5" fmla="*/ 0 h 112"/>
              <a:gd name="T6" fmla="*/ 111 w 112"/>
              <a:gd name="T7" fmla="*/ 0 h 112"/>
            </a:gdLst>
            <a:ahLst/>
            <a:cxnLst>
              <a:cxn ang="0">
                <a:pos x="T0" y="T1"/>
              </a:cxn>
              <a:cxn ang="0">
                <a:pos x="T2" y="T3"/>
              </a:cxn>
              <a:cxn ang="0">
                <a:pos x="T4" y="T5"/>
              </a:cxn>
              <a:cxn ang="0">
                <a:pos x="T6" y="T7"/>
              </a:cxn>
            </a:cxnLst>
            <a:rect l="0" t="0" r="r" b="b"/>
            <a:pathLst>
              <a:path w="112" h="112">
                <a:moveTo>
                  <a:pt x="111" y="0"/>
                </a:moveTo>
                <a:lnTo>
                  <a:pt x="57" y="111"/>
                </a:lnTo>
                <a:lnTo>
                  <a:pt x="0" y="0"/>
                </a:lnTo>
                <a:lnTo>
                  <a:pt x="111" y="0"/>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63" tIns="44437" rIns="90463" bIns="44437">
            <a:spAutoFit/>
          </a:bodyPr>
          <a:lstStyle/>
          <a:p>
            <a:endParaRPr lang="en-US"/>
          </a:p>
        </p:txBody>
      </p:sp>
      <p:sp>
        <p:nvSpPr>
          <p:cNvPr id="696350" name="Rectangle 30">
            <a:extLst>
              <a:ext uri="{FF2B5EF4-FFF2-40B4-BE49-F238E27FC236}">
                <a16:creationId xmlns:a16="http://schemas.microsoft.com/office/drawing/2014/main" id="{C08130A9-5DCA-49AC-A86D-DDDC061EA86A}"/>
              </a:ext>
            </a:extLst>
          </p:cNvPr>
          <p:cNvSpPr>
            <a:spLocks noChangeArrowheads="1"/>
          </p:cNvSpPr>
          <p:nvPr/>
        </p:nvSpPr>
        <p:spPr bwMode="auto">
          <a:xfrm>
            <a:off x="5930900" y="3886200"/>
            <a:ext cx="1658938"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939" tIns="48601" rIns="98939" bIns="48601">
            <a:spAutoFit/>
          </a:bodyPr>
          <a:lstStyle>
            <a:lvl1pPr defTabSz="1000125">
              <a:defRPr>
                <a:solidFill>
                  <a:schemeClr val="tx1"/>
                </a:solidFill>
                <a:latin typeface="Arial" panose="020B0604020202020204" pitchFamily="34" charset="0"/>
              </a:defRPr>
            </a:lvl1pPr>
            <a:lvl2pPr marL="500063" defTabSz="1000125">
              <a:defRPr>
                <a:solidFill>
                  <a:schemeClr val="tx1"/>
                </a:solidFill>
                <a:latin typeface="Arial" panose="020B0604020202020204" pitchFamily="34" charset="0"/>
              </a:defRPr>
            </a:lvl2pPr>
            <a:lvl3pPr marL="1000125" defTabSz="1000125">
              <a:defRPr>
                <a:solidFill>
                  <a:schemeClr val="tx1"/>
                </a:solidFill>
                <a:latin typeface="Arial" panose="020B0604020202020204" pitchFamily="34" charset="0"/>
              </a:defRPr>
            </a:lvl3pPr>
            <a:lvl4pPr marL="1500188" defTabSz="1000125">
              <a:defRPr>
                <a:solidFill>
                  <a:schemeClr val="tx1"/>
                </a:solidFill>
                <a:latin typeface="Arial" panose="020B0604020202020204" pitchFamily="34" charset="0"/>
              </a:defRPr>
            </a:lvl4pPr>
            <a:lvl5pPr marL="2000250" defTabSz="1000125">
              <a:defRPr>
                <a:solidFill>
                  <a:schemeClr val="tx1"/>
                </a:solidFill>
                <a:latin typeface="Arial" panose="020B0604020202020204" pitchFamily="34" charset="0"/>
              </a:defRPr>
            </a:lvl5pPr>
            <a:lvl6pPr marL="2457450" defTabSz="1000125" eaLnBrk="0" fontAlgn="base" hangingPunct="0">
              <a:spcBef>
                <a:spcPct val="0"/>
              </a:spcBef>
              <a:spcAft>
                <a:spcPct val="0"/>
              </a:spcAft>
              <a:defRPr>
                <a:solidFill>
                  <a:schemeClr val="tx1"/>
                </a:solidFill>
                <a:latin typeface="Arial" panose="020B0604020202020204" pitchFamily="34" charset="0"/>
              </a:defRPr>
            </a:lvl6pPr>
            <a:lvl7pPr marL="2914650" defTabSz="1000125" eaLnBrk="0" fontAlgn="base" hangingPunct="0">
              <a:spcBef>
                <a:spcPct val="0"/>
              </a:spcBef>
              <a:spcAft>
                <a:spcPct val="0"/>
              </a:spcAft>
              <a:defRPr>
                <a:solidFill>
                  <a:schemeClr val="tx1"/>
                </a:solidFill>
                <a:latin typeface="Arial" panose="020B0604020202020204" pitchFamily="34" charset="0"/>
              </a:defRPr>
            </a:lvl7pPr>
            <a:lvl8pPr marL="3371850" defTabSz="1000125" eaLnBrk="0" fontAlgn="base" hangingPunct="0">
              <a:spcBef>
                <a:spcPct val="0"/>
              </a:spcBef>
              <a:spcAft>
                <a:spcPct val="0"/>
              </a:spcAft>
              <a:defRPr>
                <a:solidFill>
                  <a:schemeClr val="tx1"/>
                </a:solidFill>
                <a:latin typeface="Arial" panose="020B0604020202020204" pitchFamily="34" charset="0"/>
              </a:defRPr>
            </a:lvl8pPr>
            <a:lvl9pPr marL="3829050" defTabSz="1000125"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2200"/>
              <a:t>Smoothing</a:t>
            </a:r>
          </a:p>
        </p:txBody>
      </p:sp>
      <p:sp>
        <p:nvSpPr>
          <p:cNvPr id="696351" name="Rectangle 31">
            <a:extLst>
              <a:ext uri="{FF2B5EF4-FFF2-40B4-BE49-F238E27FC236}">
                <a16:creationId xmlns:a16="http://schemas.microsoft.com/office/drawing/2014/main" id="{3B5BDB64-9B00-4ED5-B780-262A22DCE04E}"/>
              </a:ext>
            </a:extLst>
          </p:cNvPr>
          <p:cNvSpPr>
            <a:spLocks noChangeArrowheads="1"/>
          </p:cNvSpPr>
          <p:nvPr/>
        </p:nvSpPr>
        <p:spPr bwMode="auto">
          <a:xfrm>
            <a:off x="3554413" y="4297363"/>
            <a:ext cx="2032000" cy="649287"/>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nchor="ctr"/>
          <a:lstStyle>
            <a:lvl1pPr defTabSz="1000125">
              <a:defRPr>
                <a:solidFill>
                  <a:schemeClr val="tx1"/>
                </a:solidFill>
                <a:latin typeface="Arial" panose="020B0604020202020204" pitchFamily="34" charset="0"/>
              </a:defRPr>
            </a:lvl1pPr>
            <a:lvl2pPr marL="500063" defTabSz="1000125">
              <a:defRPr>
                <a:solidFill>
                  <a:schemeClr val="tx1"/>
                </a:solidFill>
                <a:latin typeface="Arial" panose="020B0604020202020204" pitchFamily="34" charset="0"/>
              </a:defRPr>
            </a:lvl2pPr>
            <a:lvl3pPr marL="1000125" defTabSz="1000125">
              <a:defRPr>
                <a:solidFill>
                  <a:schemeClr val="tx1"/>
                </a:solidFill>
                <a:latin typeface="Arial" panose="020B0604020202020204" pitchFamily="34" charset="0"/>
              </a:defRPr>
            </a:lvl3pPr>
            <a:lvl4pPr marL="1500188" defTabSz="1000125">
              <a:defRPr>
                <a:solidFill>
                  <a:schemeClr val="tx1"/>
                </a:solidFill>
                <a:latin typeface="Arial" panose="020B0604020202020204" pitchFamily="34" charset="0"/>
              </a:defRPr>
            </a:lvl4pPr>
            <a:lvl5pPr marL="2000250" defTabSz="1000125">
              <a:defRPr>
                <a:solidFill>
                  <a:schemeClr val="tx1"/>
                </a:solidFill>
                <a:latin typeface="Arial" panose="020B0604020202020204" pitchFamily="34" charset="0"/>
              </a:defRPr>
            </a:lvl5pPr>
            <a:lvl6pPr marL="2457450" defTabSz="1000125" eaLnBrk="0" fontAlgn="base" hangingPunct="0">
              <a:spcBef>
                <a:spcPct val="0"/>
              </a:spcBef>
              <a:spcAft>
                <a:spcPct val="0"/>
              </a:spcAft>
              <a:defRPr>
                <a:solidFill>
                  <a:schemeClr val="tx1"/>
                </a:solidFill>
                <a:latin typeface="Arial" panose="020B0604020202020204" pitchFamily="34" charset="0"/>
              </a:defRPr>
            </a:lvl6pPr>
            <a:lvl7pPr marL="2914650" defTabSz="1000125" eaLnBrk="0" fontAlgn="base" hangingPunct="0">
              <a:spcBef>
                <a:spcPct val="0"/>
              </a:spcBef>
              <a:spcAft>
                <a:spcPct val="0"/>
              </a:spcAft>
              <a:defRPr>
                <a:solidFill>
                  <a:schemeClr val="tx1"/>
                </a:solidFill>
                <a:latin typeface="Arial" panose="020B0604020202020204" pitchFamily="34" charset="0"/>
              </a:defRPr>
            </a:lvl7pPr>
            <a:lvl8pPr marL="3371850" defTabSz="1000125" eaLnBrk="0" fontAlgn="base" hangingPunct="0">
              <a:spcBef>
                <a:spcPct val="0"/>
              </a:spcBef>
              <a:spcAft>
                <a:spcPct val="0"/>
              </a:spcAft>
              <a:defRPr>
                <a:solidFill>
                  <a:schemeClr val="tx1"/>
                </a:solidFill>
                <a:latin typeface="Arial" panose="020B0604020202020204" pitchFamily="34" charset="0"/>
              </a:defRPr>
            </a:lvl8pPr>
            <a:lvl9pPr marL="3829050" defTabSz="1000125"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2200">
                <a:latin typeface="Arial Narrow" panose="020B0606020202030204" pitchFamily="34" charset="0"/>
              </a:rPr>
              <a:t>a) simple</a:t>
            </a:r>
          </a:p>
          <a:p>
            <a:pPr>
              <a:buClrTx/>
              <a:buFontTx/>
              <a:buNone/>
            </a:pPr>
            <a:r>
              <a:rPr lang="en-US" altLang="en-US" sz="2200">
                <a:latin typeface="Arial Narrow" panose="020B0606020202030204" pitchFamily="34" charset="0"/>
              </a:rPr>
              <a:t>b) weighted</a:t>
            </a:r>
          </a:p>
        </p:txBody>
      </p:sp>
      <p:sp>
        <p:nvSpPr>
          <p:cNvPr id="696352" name="Rectangle 32">
            <a:extLst>
              <a:ext uri="{FF2B5EF4-FFF2-40B4-BE49-F238E27FC236}">
                <a16:creationId xmlns:a16="http://schemas.microsoft.com/office/drawing/2014/main" id="{7A7ED605-EDD5-44DC-9825-368F68AB5CA4}"/>
              </a:ext>
            </a:extLst>
          </p:cNvPr>
          <p:cNvSpPr>
            <a:spLocks noChangeArrowheads="1"/>
          </p:cNvSpPr>
          <p:nvPr/>
        </p:nvSpPr>
        <p:spPr bwMode="auto">
          <a:xfrm>
            <a:off x="5770563" y="4310063"/>
            <a:ext cx="2074862" cy="9953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nchor="ctr"/>
          <a:lstStyle>
            <a:lvl1pPr defTabSz="1000125">
              <a:defRPr>
                <a:solidFill>
                  <a:schemeClr val="tx1"/>
                </a:solidFill>
                <a:latin typeface="Arial" panose="020B0604020202020204" pitchFamily="34" charset="0"/>
              </a:defRPr>
            </a:lvl1pPr>
            <a:lvl2pPr marL="500063" defTabSz="1000125">
              <a:defRPr>
                <a:solidFill>
                  <a:schemeClr val="tx1"/>
                </a:solidFill>
                <a:latin typeface="Arial" panose="020B0604020202020204" pitchFamily="34" charset="0"/>
              </a:defRPr>
            </a:lvl2pPr>
            <a:lvl3pPr marL="1000125" defTabSz="1000125">
              <a:defRPr>
                <a:solidFill>
                  <a:schemeClr val="tx1"/>
                </a:solidFill>
                <a:latin typeface="Arial" panose="020B0604020202020204" pitchFamily="34" charset="0"/>
              </a:defRPr>
            </a:lvl3pPr>
            <a:lvl4pPr marL="1500188" defTabSz="1000125">
              <a:defRPr>
                <a:solidFill>
                  <a:schemeClr val="tx1"/>
                </a:solidFill>
                <a:latin typeface="Arial" panose="020B0604020202020204" pitchFamily="34" charset="0"/>
              </a:defRPr>
            </a:lvl4pPr>
            <a:lvl5pPr marL="2000250" defTabSz="1000125">
              <a:defRPr>
                <a:solidFill>
                  <a:schemeClr val="tx1"/>
                </a:solidFill>
                <a:latin typeface="Arial" panose="020B0604020202020204" pitchFamily="34" charset="0"/>
              </a:defRPr>
            </a:lvl5pPr>
            <a:lvl6pPr marL="2457450" defTabSz="1000125" eaLnBrk="0" fontAlgn="base" hangingPunct="0">
              <a:spcBef>
                <a:spcPct val="0"/>
              </a:spcBef>
              <a:spcAft>
                <a:spcPct val="0"/>
              </a:spcAft>
              <a:defRPr>
                <a:solidFill>
                  <a:schemeClr val="tx1"/>
                </a:solidFill>
                <a:latin typeface="Arial" panose="020B0604020202020204" pitchFamily="34" charset="0"/>
              </a:defRPr>
            </a:lvl6pPr>
            <a:lvl7pPr marL="2914650" defTabSz="1000125" eaLnBrk="0" fontAlgn="base" hangingPunct="0">
              <a:spcBef>
                <a:spcPct val="0"/>
              </a:spcBef>
              <a:spcAft>
                <a:spcPct val="0"/>
              </a:spcAft>
              <a:defRPr>
                <a:solidFill>
                  <a:schemeClr val="tx1"/>
                </a:solidFill>
                <a:latin typeface="Arial" panose="020B0604020202020204" pitchFamily="34" charset="0"/>
              </a:defRPr>
            </a:lvl7pPr>
            <a:lvl8pPr marL="3371850" defTabSz="1000125" eaLnBrk="0" fontAlgn="base" hangingPunct="0">
              <a:spcBef>
                <a:spcPct val="0"/>
              </a:spcBef>
              <a:spcAft>
                <a:spcPct val="0"/>
              </a:spcAft>
              <a:defRPr>
                <a:solidFill>
                  <a:schemeClr val="tx1"/>
                </a:solidFill>
                <a:latin typeface="Arial" panose="020B0604020202020204" pitchFamily="34" charset="0"/>
              </a:defRPr>
            </a:lvl8pPr>
            <a:lvl9pPr marL="3829050" defTabSz="1000125" eaLnBrk="0" fontAlgn="base" hangingPunct="0">
              <a:spcBef>
                <a:spcPct val="0"/>
              </a:spcBef>
              <a:spcAft>
                <a:spcPct val="0"/>
              </a:spcAft>
              <a:defRPr>
                <a:solidFill>
                  <a:schemeClr val="tx1"/>
                </a:solidFill>
                <a:latin typeface="Arial" panose="020B0604020202020204" pitchFamily="34" charset="0"/>
              </a:defRPr>
            </a:lvl9pPr>
          </a:lstStyle>
          <a:p>
            <a:pPr>
              <a:buClrTx/>
              <a:buFontTx/>
              <a:buNone/>
            </a:pPr>
            <a:r>
              <a:rPr lang="en-US" altLang="en-US" sz="2200" dirty="0">
                <a:latin typeface="Arial Narrow" panose="020B0606020202030204" pitchFamily="34" charset="0"/>
              </a:rPr>
              <a:t>a) level</a:t>
            </a:r>
          </a:p>
          <a:p>
            <a:pPr>
              <a:buClrTx/>
              <a:buFontTx/>
              <a:buNone/>
            </a:pPr>
            <a:r>
              <a:rPr lang="en-US" altLang="en-US" sz="2200" dirty="0">
                <a:latin typeface="Arial Narrow" panose="020B0606020202030204" pitchFamily="34" charset="0"/>
              </a:rPr>
              <a:t>b) trend</a:t>
            </a:r>
          </a:p>
          <a:p>
            <a:pPr>
              <a:buClrTx/>
              <a:buFontTx/>
              <a:buNone/>
            </a:pPr>
            <a:r>
              <a:rPr lang="en-US" altLang="en-US" sz="2200" dirty="0">
                <a:latin typeface="Arial Narrow" panose="020B0606020202030204" pitchFamily="34" charset="0"/>
              </a:rPr>
              <a:t>c) seasonality</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8291-4761-48ED-AECE-FA1537764874}"/>
              </a:ext>
            </a:extLst>
          </p:cNvPr>
          <p:cNvSpPr>
            <a:spLocks noGrp="1"/>
          </p:cNvSpPr>
          <p:nvPr>
            <p:ph type="title"/>
          </p:nvPr>
        </p:nvSpPr>
        <p:spPr/>
        <p:txBody>
          <a:bodyPr/>
          <a:lstStyle/>
          <a:p>
            <a:r>
              <a:rPr lang="en-US" dirty="0"/>
              <a:t>Goals of Time Series </a:t>
            </a:r>
            <a:endParaRPr lang="en-IN" dirty="0"/>
          </a:p>
        </p:txBody>
      </p:sp>
      <p:sp>
        <p:nvSpPr>
          <p:cNvPr id="3" name="Content Placeholder 2">
            <a:extLst>
              <a:ext uri="{FF2B5EF4-FFF2-40B4-BE49-F238E27FC236}">
                <a16:creationId xmlns:a16="http://schemas.microsoft.com/office/drawing/2014/main" id="{6EA8A197-A7EF-4CDE-A30A-2F3CDD75A8DF}"/>
              </a:ext>
            </a:extLst>
          </p:cNvPr>
          <p:cNvSpPr>
            <a:spLocks noGrp="1"/>
          </p:cNvSpPr>
          <p:nvPr>
            <p:ph sz="quarter" idx="4294967295"/>
          </p:nvPr>
        </p:nvSpPr>
        <p:spPr>
          <a:xfrm>
            <a:off x="557212" y="1502464"/>
            <a:ext cx="8483549" cy="4669736"/>
          </a:xfrm>
        </p:spPr>
        <p:txBody>
          <a:bodyPr>
            <a:normAutofit fontScale="92500" lnSpcReduction="10000"/>
          </a:bodyPr>
          <a:lstStyle/>
          <a:p>
            <a:r>
              <a:rPr lang="en-US" sz="2800" dirty="0"/>
              <a:t>Description</a:t>
            </a:r>
          </a:p>
          <a:p>
            <a:pPr lvl="1"/>
            <a:r>
              <a:rPr lang="en-US" sz="2800" dirty="0"/>
              <a:t>How can we succinctly describe a time series?</a:t>
            </a:r>
          </a:p>
          <a:p>
            <a:r>
              <a:rPr lang="en-US" sz="2800" dirty="0"/>
              <a:t>Inferences</a:t>
            </a:r>
          </a:p>
          <a:p>
            <a:pPr lvl="1"/>
            <a:r>
              <a:rPr lang="en-US" sz="2800" dirty="0"/>
              <a:t>How to make inferences about the patterns, e.g., are there “cycles” in the data?</a:t>
            </a:r>
          </a:p>
          <a:p>
            <a:r>
              <a:rPr lang="en-US" sz="2800" dirty="0"/>
              <a:t>Prediction</a:t>
            </a:r>
          </a:p>
          <a:p>
            <a:pPr lvl="1"/>
            <a:r>
              <a:rPr lang="en-US" sz="2800" dirty="0"/>
              <a:t>Use the past of a series (or several series) to predict future.</a:t>
            </a:r>
          </a:p>
          <a:p>
            <a:r>
              <a:rPr lang="en-US" sz="2800" dirty="0"/>
              <a:t>Control</a:t>
            </a:r>
          </a:p>
          <a:p>
            <a:pPr lvl="1"/>
            <a:r>
              <a:rPr lang="en-US" sz="2800" dirty="0"/>
              <a:t>If we can predict the future, can we modify the current value(s) to obtain specific value(s) in the future?</a:t>
            </a:r>
            <a:endParaRPr lang="en-IN" sz="1400" dirty="0"/>
          </a:p>
        </p:txBody>
      </p:sp>
      <p:sp>
        <p:nvSpPr>
          <p:cNvPr id="6" name="Content Placeholder 5">
            <a:extLst>
              <a:ext uri="{FF2B5EF4-FFF2-40B4-BE49-F238E27FC236}">
                <a16:creationId xmlns:a16="http://schemas.microsoft.com/office/drawing/2014/main" id="{919E2812-48C7-47FA-BCFA-C36BC57B469F}"/>
              </a:ext>
            </a:extLst>
          </p:cNvPr>
          <p:cNvSpPr>
            <a:spLocks noGrp="1"/>
          </p:cNvSpPr>
          <p:nvPr>
            <p:ph sz="quarter" idx="4294967295"/>
          </p:nvPr>
        </p:nvSpPr>
        <p:spPr>
          <a:xfrm>
            <a:off x="7121129" y="5810250"/>
            <a:ext cx="1634728" cy="222250"/>
          </a:xfrm>
        </p:spPr>
        <p:txBody>
          <a:bodyPr>
            <a:normAutofit fontScale="25000" lnSpcReduction="20000"/>
          </a:bodyPr>
          <a:lstStyle/>
          <a:p>
            <a:endParaRPr lang="en-US"/>
          </a:p>
        </p:txBody>
      </p:sp>
    </p:spTree>
    <p:extLst>
      <p:ext uri="{BB962C8B-B14F-4D97-AF65-F5344CB8AC3E}">
        <p14:creationId xmlns:p14="http://schemas.microsoft.com/office/powerpoint/2010/main" val="28254143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ontemporary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4200</TotalTime>
  <Words>958</Words>
  <Application>Microsoft Office PowerPoint</Application>
  <PresentationFormat>On-screen Show (4:3)</PresentationFormat>
  <Paragraphs>163</Paragraphs>
  <Slides>23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Narrow</vt:lpstr>
      <vt:lpstr>Calibri</vt:lpstr>
      <vt:lpstr>Century Gothic</vt:lpstr>
      <vt:lpstr>Helvetica</vt:lpstr>
      <vt:lpstr>LucidaGrande</vt:lpstr>
      <vt:lpstr>Contemporary blue</vt:lpstr>
      <vt:lpstr>FIN 470: Financial Analysis in Excel</vt:lpstr>
      <vt:lpstr>Overview</vt:lpstr>
      <vt:lpstr>What is Time Series Forecasting?</vt:lpstr>
      <vt:lpstr>What is Forecasting?</vt:lpstr>
      <vt:lpstr>What is a Time Series?</vt:lpstr>
      <vt:lpstr>Types of Time Series I</vt:lpstr>
      <vt:lpstr>Types of Time Series II</vt:lpstr>
      <vt:lpstr>Quantitative Forecasting Methods</vt:lpstr>
      <vt:lpstr>Goals of Time Series </vt:lpstr>
      <vt:lpstr>Three Applications</vt:lpstr>
      <vt:lpstr>Product Demand over Time</vt:lpstr>
      <vt:lpstr>Models</vt:lpstr>
      <vt:lpstr>2. Time Series Decomposition</vt:lpstr>
      <vt:lpstr>Time Series Decomposition</vt:lpstr>
      <vt:lpstr>Isolating Trend</vt:lpstr>
      <vt:lpstr>Moving Average (M A)</vt:lpstr>
      <vt:lpstr>Isolating Seasonality</vt:lpstr>
      <vt:lpstr>Additive vs Multiplicative Seasonality</vt:lpstr>
      <vt:lpstr>Seasonal Factors (Multiplicative)</vt:lpstr>
      <vt:lpstr>Isolating Irregular Component</vt:lpstr>
      <vt:lpstr>Amazon Revenue Decomposed</vt:lpstr>
      <vt:lpstr>Measuring Forecast Errors</vt:lpstr>
      <vt:lpstr>Example Forecast Errors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dc:creator>
  <cp:lastModifiedBy>Schrenk, Lawrence</cp:lastModifiedBy>
  <cp:revision>535</cp:revision>
  <dcterms:created xsi:type="dcterms:W3CDTF">2004-10-03T21:09:17Z</dcterms:created>
  <dcterms:modified xsi:type="dcterms:W3CDTF">2022-08-27T23:35:30Z</dcterms:modified>
</cp:coreProperties>
</file>