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15"/>
  </p:notesMasterIdLst>
  <p:handoutMasterIdLst>
    <p:handoutMasterId r:id="rId16"/>
  </p:handoutMasterIdLst>
  <p:sldIdLst>
    <p:sldId id="397" r:id="rId2"/>
    <p:sldId id="383" r:id="rId3"/>
    <p:sldId id="384" r:id="rId4"/>
    <p:sldId id="265" r:id="rId5"/>
    <p:sldId id="398" r:id="rId6"/>
    <p:sldId id="266" r:id="rId7"/>
    <p:sldId id="267" r:id="rId8"/>
    <p:sldId id="268" r:id="rId9"/>
    <p:sldId id="269" r:id="rId10"/>
    <p:sldId id="399" r:id="rId11"/>
    <p:sldId id="270" r:id="rId12"/>
    <p:sldId id="271" r:id="rId13"/>
    <p:sldId id="272" r:id="rId14"/>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286000" algn="l" defTabSz="914400" rtl="0" eaLnBrk="1" latinLnBrk="0" hangingPunct="1">
      <a:defRPr kern="1200">
        <a:solidFill>
          <a:schemeClr val="tx1"/>
        </a:solidFill>
        <a:latin typeface="Arial" charset="0"/>
        <a:ea typeface="ＭＳ Ｐゴシック" pitchFamily="34" charset="-128"/>
        <a:cs typeface="Arial" charset="0"/>
      </a:defRPr>
    </a:lvl6pPr>
    <a:lvl7pPr marL="2743200" algn="l" defTabSz="914400" rtl="0" eaLnBrk="1" latinLnBrk="0" hangingPunct="1">
      <a:defRPr kern="1200">
        <a:solidFill>
          <a:schemeClr val="tx1"/>
        </a:solidFill>
        <a:latin typeface="Arial" charset="0"/>
        <a:ea typeface="ＭＳ Ｐゴシック" pitchFamily="34" charset="-128"/>
        <a:cs typeface="Arial" charset="0"/>
      </a:defRPr>
    </a:lvl7pPr>
    <a:lvl8pPr marL="3200400" algn="l" defTabSz="914400" rtl="0" eaLnBrk="1" latinLnBrk="0" hangingPunct="1">
      <a:defRPr kern="1200">
        <a:solidFill>
          <a:schemeClr val="tx1"/>
        </a:solidFill>
        <a:latin typeface="Arial" charset="0"/>
        <a:ea typeface="ＭＳ Ｐゴシック" pitchFamily="34" charset="-128"/>
        <a:cs typeface="Arial" charset="0"/>
      </a:defRPr>
    </a:lvl8pPr>
    <a:lvl9pPr marL="3657600" algn="l" defTabSz="914400"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3C3D3"/>
    <a:srgbClr val="002B5C"/>
    <a:srgbClr val="ADC6D7"/>
    <a:srgbClr val="00BEB9"/>
    <a:srgbClr val="00CAC5"/>
    <a:srgbClr val="00CFC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6163" autoAdjust="0"/>
  </p:normalViewPr>
  <p:slideViewPr>
    <p:cSldViewPr>
      <p:cViewPr varScale="1">
        <p:scale>
          <a:sx n="81" d="100"/>
          <a:sy n="81" d="100"/>
        </p:scale>
        <p:origin x="1536" y="67"/>
      </p:cViewPr>
      <p:guideLst>
        <p:guide orient="horz" pos="2160"/>
        <p:guide pos="2880"/>
      </p:guideLst>
    </p:cSldViewPr>
  </p:slideViewPr>
  <p:outlineViewPr>
    <p:cViewPr>
      <p:scale>
        <a:sx n="33" d="100"/>
        <a:sy n="33" d="100"/>
      </p:scale>
      <p:origin x="0" y="15414"/>
    </p:cViewPr>
  </p:outlineViewPr>
  <p:notesTextViewPr>
    <p:cViewPr>
      <p:scale>
        <a:sx n="100" d="100"/>
        <a:sy n="100" d="100"/>
      </p:scale>
      <p:origin x="0" y="0"/>
    </p:cViewPr>
  </p:notesTextViewPr>
  <p:sorterViewPr>
    <p:cViewPr>
      <p:scale>
        <a:sx n="125" d="100"/>
        <a:sy n="125" d="100"/>
      </p:scale>
      <p:origin x="0" y="-3714"/>
    </p:cViewPr>
  </p:sorterViewPr>
  <p:notesViewPr>
    <p:cSldViewPr>
      <p:cViewPr varScale="1">
        <p:scale>
          <a:sx n="87" d="100"/>
          <a:sy n="87" d="100"/>
        </p:scale>
        <p:origin x="384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endParaRPr lang="en-US"/>
          </a:p>
        </p:txBody>
      </p:sp>
    </p:spTree>
    <p:extLst>
      <p:ext uri="{BB962C8B-B14F-4D97-AF65-F5344CB8AC3E}">
        <p14:creationId xmlns:p14="http://schemas.microsoft.com/office/powerpoint/2010/main" val="20295620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mn-cs"/>
              </a:defRPr>
            </a:lvl1pPr>
          </a:lstStyle>
          <a:p>
            <a:pPr>
              <a:defRPr/>
            </a:pPr>
            <a:fld id="{03F7FA54-1521-4DD7-9404-29EC1BA7038B}" type="datetimeFigureOut">
              <a:rPr lang="en-US"/>
              <a:pPr>
                <a:defRPr/>
              </a:pPr>
              <a:t>8/28/2022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mn-cs"/>
              </a:defRPr>
            </a:lvl1pPr>
          </a:lstStyle>
          <a:p>
            <a:pPr>
              <a:defRPr/>
            </a:pPr>
            <a:fld id="{EBFD8F90-EA37-43C3-8ED6-D915013D749C}" type="slidenum">
              <a:rPr lang="en-US"/>
              <a:pPr>
                <a:defRPr/>
              </a:pPr>
              <a:t>‹#›</a:t>
            </a:fld>
            <a:endParaRPr lang="en-US"/>
          </a:p>
        </p:txBody>
      </p:sp>
    </p:spTree>
    <p:extLst>
      <p:ext uri="{BB962C8B-B14F-4D97-AF65-F5344CB8AC3E}">
        <p14:creationId xmlns:p14="http://schemas.microsoft.com/office/powerpoint/2010/main" val="26680202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3945726181"/>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43641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2315598013"/>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990995549"/>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928580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29888613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32728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p>
        </p:txBody>
      </p:sp>
      <p:sp>
        <p:nvSpPr>
          <p:cNvPr id="4" name="Content Placeholder 3">
            <a:extLst>
              <a:ext uri="{FF2B5EF4-FFF2-40B4-BE49-F238E27FC236}">
                <a16:creationId xmlns:a16="http://schemas.microsoft.com/office/drawing/2014/main" id="{D3BFCE23-AF64-4B06-9BAD-B6606BBFB7D8}"/>
              </a:ext>
            </a:extLst>
          </p:cNvPr>
          <p:cNvSpPr>
            <a:spLocks noGrp="1"/>
          </p:cNvSpPr>
          <p:nvPr>
            <p:ph sz="quarter" idx="18" hasCustomPrompt="1"/>
          </p:nvPr>
        </p:nvSpPr>
        <p:spPr>
          <a:xfrm>
            <a:off x="557212" y="1638300"/>
            <a:ext cx="8034338" cy="4394200"/>
          </a:xfrm>
        </p:spPr>
        <p:txBody>
          <a:bodyPr/>
          <a:lstStyle>
            <a:lvl1pPr marL="218700" indent="-218700">
              <a:spcBef>
                <a:spcPts val="750"/>
              </a:spcBef>
              <a:buClr>
                <a:srgbClr val="004A78"/>
              </a:buClr>
              <a:buFont typeface="Arial" panose="020B0604020202020204" pitchFamily="34" charset="0"/>
              <a:buChar char="•"/>
              <a:defRPr sz="1800"/>
            </a:lvl1pPr>
            <a:lvl2pPr marL="467100" indent="-240300">
              <a:spcBef>
                <a:spcPts val="750"/>
              </a:spcBef>
              <a:buClr>
                <a:srgbClr val="C00000"/>
              </a:buClr>
              <a:defRPr sz="1650">
                <a:solidFill>
                  <a:srgbClr val="000000"/>
                </a:solidFill>
              </a:defRPr>
            </a:lvl2pPr>
            <a:lvl3pPr>
              <a:spcBef>
                <a:spcPts val="750"/>
              </a:spcBef>
              <a:buClr>
                <a:srgbClr val="000000"/>
              </a:buClr>
              <a:defRPr sz="1500">
                <a:solidFill>
                  <a:srgbClr val="000000"/>
                </a:solidFill>
              </a:defRPr>
            </a:lvl3pPr>
            <a:lvl4pPr marL="1200150" indent="-171450">
              <a:spcBef>
                <a:spcPts val="750"/>
              </a:spcBef>
              <a:buClr>
                <a:srgbClr val="000000"/>
              </a:buClr>
              <a:defRPr lang="en-US" sz="1350" kern="1200" baseline="0" dirty="0" smtClean="0">
                <a:solidFill>
                  <a:srgbClr val="000000"/>
                </a:solidFill>
                <a:latin typeface="Arial" charset="0"/>
                <a:ea typeface="Arial" charset="0"/>
                <a:cs typeface="Arial" charset="0"/>
              </a:defRPr>
            </a:lvl4pPr>
            <a:lvl5pPr marL="1543050" indent="-171450">
              <a:spcBef>
                <a:spcPts val="750"/>
              </a:spcBef>
              <a:defRPr lang="en-US" sz="1350" kern="1200" baseline="0" dirty="0">
                <a:solidFill>
                  <a:srgbClr val="000000"/>
                </a:solidFill>
                <a:latin typeface="Arial" charset="0"/>
                <a:ea typeface="Arial" charset="0"/>
                <a:cs typeface="Arial" charset="0"/>
              </a:defRPr>
            </a:lvl5pPr>
          </a:lstStyle>
          <a:p>
            <a:pPr lvl="0"/>
            <a:r>
              <a:rPr lang="en-US" dirty="0"/>
              <a:t>First level</a:t>
            </a:r>
          </a:p>
          <a:p>
            <a:pPr lvl="1"/>
            <a:r>
              <a:rPr lang="en-US" dirty="0"/>
              <a:t>Second level</a:t>
            </a:r>
          </a:p>
          <a:p>
            <a:pPr lvl="2"/>
            <a:r>
              <a:rPr lang="en-US" dirty="0"/>
              <a:t>Third level</a:t>
            </a:r>
          </a:p>
          <a:p>
            <a:pPr marL="1200150" lvl="3" indent="-171450" algn="l" rtl="0" eaLnBrk="1" fontAlgn="base" hangingPunct="1">
              <a:lnSpc>
                <a:spcPct val="90000"/>
              </a:lnSpc>
              <a:spcBef>
                <a:spcPts val="375"/>
              </a:spcBef>
              <a:spcAft>
                <a:spcPct val="0"/>
              </a:spcAft>
              <a:buClr>
                <a:srgbClr val="000000"/>
              </a:buClr>
              <a:buSzPct val="50000"/>
              <a:buFont typeface="LucidaGrande" charset="0"/>
              <a:buChar char="▶"/>
            </a:pPr>
            <a:r>
              <a:rPr lang="en-US" dirty="0"/>
              <a:t>Fourth level</a:t>
            </a:r>
          </a:p>
          <a:p>
            <a:pPr marL="1543050" lvl="4" indent="-171450" algn="l" rtl="0" eaLnBrk="1" fontAlgn="base" hangingPunct="1">
              <a:lnSpc>
                <a:spcPct val="90000"/>
              </a:lnSpc>
              <a:spcBef>
                <a:spcPts val="375"/>
              </a:spcBef>
              <a:spcAft>
                <a:spcPct val="0"/>
              </a:spcAft>
              <a:buClr>
                <a:srgbClr val="000000"/>
              </a:buClr>
              <a:buFont typeface="Helvetica" charset="0"/>
              <a:buChar char="⁃"/>
            </a:pPr>
            <a:r>
              <a:rPr lang="en-US" dirty="0"/>
              <a:t>Fifth level</a:t>
            </a:r>
          </a:p>
        </p:txBody>
      </p:sp>
      <p:sp>
        <p:nvSpPr>
          <p:cNvPr id="6" name="Content Placeholder 5">
            <a:extLst>
              <a:ext uri="{FF2B5EF4-FFF2-40B4-BE49-F238E27FC236}">
                <a16:creationId xmlns:a16="http://schemas.microsoft.com/office/drawing/2014/main" id="{E1EA786F-FA76-47B4-8448-7AE0EC469E97}"/>
              </a:ext>
            </a:extLst>
          </p:cNvPr>
          <p:cNvSpPr>
            <a:spLocks noGrp="1"/>
          </p:cNvSpPr>
          <p:nvPr>
            <p:ph sz="quarter" idx="19"/>
          </p:nvPr>
        </p:nvSpPr>
        <p:spPr>
          <a:xfrm>
            <a:off x="7121129" y="5810250"/>
            <a:ext cx="1634728" cy="222250"/>
          </a:xfrm>
        </p:spPr>
        <p:txBody>
          <a:bodyPr/>
          <a:lstStyle/>
          <a:p>
            <a:pPr lvl="0"/>
            <a:endParaRPr lang="en-IN" dirty="0"/>
          </a:p>
        </p:txBody>
      </p:sp>
    </p:spTree>
    <p:extLst>
      <p:ext uri="{BB962C8B-B14F-4D97-AF65-F5344CB8AC3E}">
        <p14:creationId xmlns:p14="http://schemas.microsoft.com/office/powerpoint/2010/main" val="2137745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cstate="print">
            <a:duotone>
              <a:schemeClr val="accent1"/>
              <a:srgbClr val="FFFFFF"/>
            </a:duotone>
          </a:blip>
          <a:stretch>
            <a:fillRect/>
          </a:stretch>
        </p:blipFill>
        <p:spPr>
          <a:xfrm>
            <a:off x="1142" y="428"/>
            <a:ext cx="9142858" cy="6857143"/>
          </a:xfrm>
          <a:prstGeom prst="rect">
            <a:avLst/>
          </a:prstGeom>
          <a:noFill/>
          <a:ln>
            <a:noFill/>
          </a:ln>
        </p:spPr>
      </p:pic>
      <p:pic>
        <p:nvPicPr>
          <p:cNvPr id="9" name="image6.png"/>
          <p:cNvPicPr>
            <a:picLocks noChangeAspect="1"/>
          </p:cNvPicPr>
          <p:nvPr/>
        </p:nvPicPr>
        <p:blipFill>
          <a:blip r:embed="rId11" cstate="print"/>
          <a:stretch>
            <a:fillRect/>
          </a:stretch>
        </p:blipFill>
        <p:spPr>
          <a:xfrm>
            <a:off x="1142" y="428"/>
            <a:ext cx="9142858" cy="6857143"/>
          </a:xfrm>
          <a:prstGeom prst="rect">
            <a:avLst/>
          </a:prstGeom>
          <a:noFill/>
        </p:spPr>
      </p:pic>
      <p:sp>
        <p:nvSpPr>
          <p:cNvPr id="30" name="Rectangle 30"/>
          <p:cNvSpPr>
            <a:spLocks noGrp="1"/>
          </p:cNvSpPr>
          <p:nvPr>
            <p:ph type="title"/>
          </p:nvPr>
        </p:nvSpPr>
        <p:spPr>
          <a:xfrm>
            <a:off x="457771"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771"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571" y="6324600"/>
            <a:ext cx="1066800" cy="369332"/>
          </a:xfrm>
          <a:prstGeom prst="rect">
            <a:avLst/>
          </a:prstGeom>
          <a:noFill/>
        </p:spPr>
        <p:txBody>
          <a:bodyPr wrap="square" rtlCol="0">
            <a:spAutoFit/>
          </a:bodyPr>
          <a:lstStyle/>
          <a:p>
            <a:pPr algn="r"/>
            <a:fld id="{5142B5BB-0271-4951-9864-F5338956FB89}" type="slidenum">
              <a:rPr lang="en-US" smtClean="0">
                <a:latin typeface="Arial" panose="020B0604020202020204" pitchFamily="34" charset="0"/>
                <a:cs typeface="Arial" panose="020B0604020202020204" pitchFamily="34" charset="0"/>
              </a:rPr>
              <a:pPr algn="r"/>
              <a:t>‹#›</a:t>
            </a:fld>
            <a:r>
              <a:rPr lang="en-US" dirty="0">
                <a:latin typeface="Arial" panose="020B0604020202020204" pitchFamily="34" charset="0"/>
                <a:cs typeface="Arial" panose="020B0604020202020204" pitchFamily="34" charset="0"/>
              </a:rPr>
              <a:t> of 13</a:t>
            </a:r>
          </a:p>
        </p:txBody>
      </p:sp>
      <p:sp>
        <p:nvSpPr>
          <p:cNvPr id="13" name="TextBox 12"/>
          <p:cNvSpPr txBox="1"/>
          <p:nvPr userDrawn="1"/>
        </p:nvSpPr>
        <p:spPr>
          <a:xfrm>
            <a:off x="305371" y="6324600"/>
            <a:ext cx="1447800" cy="369332"/>
          </a:xfrm>
          <a:prstGeom prst="rect">
            <a:avLst/>
          </a:prstGeom>
          <a:noFill/>
        </p:spPr>
        <p:txBody>
          <a:bodyPr wrap="square" rtlCol="0">
            <a:spAutoFit/>
          </a:bodyPr>
          <a:lstStyle/>
          <a:p>
            <a:fld id="{49EF39E9-0DEB-488D-A1FF-A8C274C77028}" type="datetime12">
              <a:rPr lang="en-US" smtClean="0">
                <a:latin typeface="Arial" panose="020B0604020202020204" pitchFamily="34" charset="0"/>
                <a:cs typeface="Arial" panose="020B0604020202020204" pitchFamily="34" charset="0"/>
              </a:rPr>
              <a:pPr/>
              <a:t>9:17 AM</a:t>
            </a:fld>
            <a:endParaRPr lang="en-US" dirty="0">
              <a:latin typeface="Arial" panose="020B0604020202020204" pitchFamily="34" charset="0"/>
              <a:cs typeface="Arial" panose="020B0604020202020204" pitchFamily="34" charset="0"/>
            </a:endParaRPr>
          </a:p>
        </p:txBody>
      </p:sp>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962971" y="6157813"/>
            <a:ext cx="1219200" cy="668107"/>
          </a:xfrm>
          <a:prstGeom prst="rect">
            <a:avLst/>
          </a:prstGeom>
        </p:spPr>
      </p:pic>
    </p:spTree>
    <p:extLst>
      <p:ext uri="{BB962C8B-B14F-4D97-AF65-F5344CB8AC3E}">
        <p14:creationId xmlns:p14="http://schemas.microsoft.com/office/powerpoint/2010/main" val="20791234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Lst>
  <p:transition spd="med">
    <p:fade thruBlk="1"/>
  </p:transition>
  <p:txStyles>
    <p:titleStyle>
      <a:defPPr>
        <a:defRPr sz="4400">
          <a:solidFill>
            <a:schemeClr val="tx1"/>
          </a:solidFill>
          <a:latin typeface="+mj-lt"/>
          <a:ea typeface="+mj-ea"/>
          <a:cs typeface="+mj-cs"/>
        </a:defRPr>
      </a:defPPr>
      <a:lvl1pPr algn="l" eaLnBrk="1" hangingPunct="1">
        <a:buNone/>
        <a:defRPr sz="4400" b="1">
          <a:solidFill>
            <a:schemeClr val="tx1">
              <a:alpha val="100000"/>
            </a:schemeClr>
          </a:solidFill>
          <a:latin typeface="Arial" panose="020B0604020202020204" pitchFamily="34" charset="0"/>
          <a:cs typeface="Arial" panose="020B0604020202020204"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Arial" panose="020B0604020202020204" pitchFamily="34" charset="0"/>
          <a:cs typeface="Arial" panose="020B0604020202020204" pitchFamily="34" charset="0"/>
        </a:defRPr>
      </a:lvl1pPr>
      <a:lvl2pPr marL="742950" indent="-285750" eaLnBrk="1" hangingPunct="1">
        <a:buChar char="–"/>
        <a:defRPr sz="2800">
          <a:latin typeface="Arial" panose="020B0604020202020204" pitchFamily="34" charset="0"/>
          <a:cs typeface="Arial" panose="020B0604020202020204" pitchFamily="34" charset="0"/>
        </a:defRPr>
      </a:lvl2pPr>
      <a:lvl3pPr marL="1143000" indent="-228600" eaLnBrk="1" hangingPunct="1">
        <a:buChar char="•"/>
        <a:defRPr sz="2400">
          <a:latin typeface="Arial" panose="020B0604020202020204" pitchFamily="34" charset="0"/>
          <a:cs typeface="Arial" panose="020B0604020202020204" pitchFamily="34" charset="0"/>
        </a:defRPr>
      </a:lvl3pPr>
      <a:lvl4pPr marL="1600200" indent="-228600" eaLnBrk="1" hangingPunct="1">
        <a:buChar char="–"/>
        <a:defRPr sz="2000">
          <a:latin typeface="Arial" panose="020B0604020202020204" pitchFamily="34" charset="0"/>
          <a:cs typeface="Arial" panose="020B0604020202020204" pitchFamily="34" charset="0"/>
        </a:defRPr>
      </a:lvl4pPr>
      <a:lvl5pPr marL="2057400" indent="-228600" eaLnBrk="1" hangingPunct="1">
        <a:buChar char="»"/>
        <a:defRPr sz="1800">
          <a:latin typeface="Arial" panose="020B0604020202020204" pitchFamily="34" charset="0"/>
          <a:cs typeface="Arial" panose="020B0604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r>
              <a:rPr lang="en-US" dirty="0"/>
              <a:t>Topic 3.2: </a:t>
            </a:r>
            <a:r>
              <a:rPr lang="en-US" i="1" dirty="0"/>
              <a:t>Pro Forma </a:t>
            </a:r>
            <a:r>
              <a:rPr lang="en-US" dirty="0"/>
              <a:t>Forecasting, Excel</a:t>
            </a:r>
          </a:p>
          <a:p>
            <a:r>
              <a:rPr lang="en-US" sz="2400" dirty="0"/>
              <a:t>Larry Schrenk, Instructor</a:t>
            </a:r>
          </a:p>
        </p:txBody>
      </p:sp>
      <p:sp>
        <p:nvSpPr>
          <p:cNvPr id="2" name="Title 1"/>
          <p:cNvSpPr>
            <a:spLocks noGrp="1"/>
          </p:cNvSpPr>
          <p:nvPr>
            <p:ph type="ctrTitle"/>
          </p:nvPr>
        </p:nvSpPr>
        <p:spPr/>
        <p:txBody>
          <a:bodyPr/>
          <a:lstStyle/>
          <a:p>
            <a:r>
              <a:rPr lang="en-US" dirty="0"/>
              <a:t>FIN 470: Financial Analysis in Excel</a:t>
            </a:r>
          </a:p>
        </p:txBody>
      </p:sp>
      <p:sp>
        <p:nvSpPr>
          <p:cNvPr id="4" name="Subtitle 2">
            <a:extLst>
              <a:ext uri="{FF2B5EF4-FFF2-40B4-BE49-F238E27FC236}">
                <a16:creationId xmlns:a16="http://schemas.microsoft.com/office/drawing/2014/main" id="{367863E7-EB4B-4B79-BFC0-6BCDA7BBC835}"/>
              </a:ext>
            </a:extLst>
          </p:cNvPr>
          <p:cNvSpPr txBox="1">
            <a:spLocks/>
          </p:cNvSpPr>
          <p:nvPr/>
        </p:nvSpPr>
        <p:spPr>
          <a:xfrm>
            <a:off x="76200" y="5986490"/>
            <a:ext cx="8839200" cy="849023"/>
          </a:xfrm>
          <a:prstGeom prst="rect">
            <a:avLst/>
          </a:prstGeom>
        </p:spPr>
        <p:txBody>
          <a:bodyPr>
            <a:noAutofit/>
          </a:bodyPr>
          <a:lstStyle>
            <a:defPPr>
              <a:defRPr>
                <a:solidFill>
                  <a:schemeClr val="tx1"/>
                </a:solidFill>
                <a:latin typeface="+mn-lt"/>
                <a:ea typeface="+mn-ea"/>
                <a:cs typeface="+mn-cs"/>
              </a:defRPr>
            </a:defPPr>
            <a:lvl1pPr marL="0" indent="0" algn="r" eaLnBrk="1" hangingPunct="1">
              <a:buNone/>
              <a:defRPr sz="2800">
                <a:latin typeface="Century Gothic" pitchFamily="34" charset="0"/>
                <a:cs typeface="Arial" panose="020B0604020202020204" pitchFamily="34" charset="0"/>
              </a:defRPr>
            </a:lvl1pPr>
            <a:lvl2pPr marL="457200" indent="0" algn="ctr" eaLnBrk="1" hangingPunct="1">
              <a:buNone/>
              <a:defRPr sz="2800">
                <a:latin typeface="Arial" panose="020B0604020202020204" pitchFamily="34" charset="0"/>
                <a:cs typeface="Arial" panose="020B0604020202020204" pitchFamily="34" charset="0"/>
              </a:defRPr>
            </a:lvl2pPr>
            <a:lvl3pPr marL="914400" indent="0" algn="ctr" eaLnBrk="1" hangingPunct="1">
              <a:buNone/>
              <a:defRPr sz="2400">
                <a:latin typeface="Arial" panose="020B0604020202020204" pitchFamily="34" charset="0"/>
                <a:cs typeface="Arial" panose="020B0604020202020204" pitchFamily="34" charset="0"/>
              </a:defRPr>
            </a:lvl3pPr>
            <a:lvl4pPr marL="1371600" indent="0" algn="ctr" eaLnBrk="1" hangingPunct="1">
              <a:buNone/>
              <a:defRPr sz="2000">
                <a:latin typeface="Arial" panose="020B0604020202020204" pitchFamily="34" charset="0"/>
                <a:cs typeface="Arial" panose="020B0604020202020204" pitchFamily="34" charset="0"/>
              </a:defRPr>
            </a:lvl4pPr>
            <a:lvl5pPr marL="1828800" indent="0" algn="ctr" eaLnBrk="1" hangingPunct="1">
              <a:buNone/>
              <a:defRPr sz="1800">
                <a:latin typeface="Arial" panose="020B0604020202020204" pitchFamily="34" charset="0"/>
                <a:cs typeface="Arial" panose="020B0604020202020204" pitchFamily="34" charset="0"/>
              </a:defRPr>
            </a:lvl5pPr>
            <a:lvl6pPr marL="2286000" indent="0" algn="ctr" eaLnBrk="1" hangingPunct="1">
              <a:buNone/>
              <a:defRPr sz="2000"/>
            </a:lvl6pPr>
            <a:lvl7pPr marL="2743200" indent="0" algn="ctr" eaLnBrk="1" hangingPunct="1">
              <a:buNone/>
              <a:defRPr sz="2000"/>
            </a:lvl7pPr>
            <a:lvl8pPr marL="3200400" indent="0" algn="ctr" eaLnBrk="1" hangingPunct="1">
              <a:buNone/>
              <a:defRPr sz="2000"/>
            </a:lvl8pPr>
            <a:lvl9pPr marL="3657600" indent="0" algn="ctr" eaLnBrk="1" hangingPunct="1">
              <a:buNone/>
              <a:defRPr sz="2000"/>
            </a:lvl9pPr>
          </a:lstStyle>
          <a:p>
            <a:pPr marL="0" indent="0">
              <a:spcBef>
                <a:spcPts val="600"/>
              </a:spcBef>
              <a:buNone/>
            </a:pPr>
            <a:r>
              <a:rPr lang="en-US" sz="1800" dirty="0"/>
              <a:t>The slides for this course are adapted from: Timothy R. Mayes, </a:t>
            </a:r>
            <a:r>
              <a:rPr lang="en-US" sz="1800" i="1" dirty="0"/>
              <a:t>Financial Analysis with Microsoft Excel</a:t>
            </a:r>
            <a:r>
              <a:rPr lang="en-US" sz="1800" dirty="0"/>
              <a:t>, 9</a:t>
            </a:r>
            <a:r>
              <a:rPr lang="en-US" sz="1800" baseline="30000" dirty="0"/>
              <a:t>th</a:t>
            </a:r>
            <a:r>
              <a:rPr lang="en-US" sz="1800" dirty="0"/>
              <a:t> Edition. © 2021 Cengage. All Rights Reserved. </a:t>
            </a:r>
          </a:p>
        </p:txBody>
      </p:sp>
    </p:spTree>
    <p:extLst>
      <p:ext uri="{BB962C8B-B14F-4D97-AF65-F5344CB8AC3E}">
        <p14:creationId xmlns:p14="http://schemas.microsoft.com/office/powerpoint/2010/main" val="3760586671"/>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3. </a:t>
            </a:r>
            <a:r>
              <a:rPr lang="en-US" dirty="0"/>
              <a:t>Other Forecasting Methods</a:t>
            </a:r>
          </a:p>
        </p:txBody>
      </p:sp>
    </p:spTree>
    <p:extLst>
      <p:ext uri="{BB962C8B-B14F-4D97-AF65-F5344CB8AC3E}">
        <p14:creationId xmlns:p14="http://schemas.microsoft.com/office/powerpoint/2010/main" val="289821111"/>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D16D-8F2F-4D56-AD17-C86E8FD24AFE}"/>
              </a:ext>
            </a:extLst>
          </p:cNvPr>
          <p:cNvSpPr>
            <a:spLocks noGrp="1"/>
          </p:cNvSpPr>
          <p:nvPr>
            <p:ph type="title"/>
          </p:nvPr>
        </p:nvSpPr>
        <p:spPr>
          <a:xfrm>
            <a:off x="628650" y="533400"/>
            <a:ext cx="7886700" cy="706924"/>
          </a:xfrm>
        </p:spPr>
        <p:txBody>
          <a:bodyPr>
            <a:normAutofit fontScale="90000"/>
          </a:bodyPr>
          <a:lstStyle/>
          <a:p>
            <a:r>
              <a:rPr lang="en-US" dirty="0"/>
              <a:t>Linear Trend Extrapolation</a:t>
            </a:r>
            <a:endParaRPr lang="en-IN" dirty="0"/>
          </a:p>
        </p:txBody>
      </p:sp>
      <p:sp>
        <p:nvSpPr>
          <p:cNvPr id="3" name="Content Placeholder 2">
            <a:extLst>
              <a:ext uri="{FF2B5EF4-FFF2-40B4-BE49-F238E27FC236}">
                <a16:creationId xmlns:a16="http://schemas.microsoft.com/office/drawing/2014/main" id="{821790A0-3A37-4B3B-8F50-6BAEB7351ACB}"/>
              </a:ext>
            </a:extLst>
          </p:cNvPr>
          <p:cNvSpPr>
            <a:spLocks noGrp="1"/>
          </p:cNvSpPr>
          <p:nvPr>
            <p:ph sz="quarter" idx="18"/>
          </p:nvPr>
        </p:nvSpPr>
        <p:spPr>
          <a:xfrm>
            <a:off x="557212" y="1447800"/>
            <a:ext cx="8034338" cy="4648199"/>
          </a:xfrm>
        </p:spPr>
        <p:txBody>
          <a:bodyPr>
            <a:normAutofit lnSpcReduction="10000"/>
          </a:bodyPr>
          <a:lstStyle/>
          <a:p>
            <a:pPr lvl="0"/>
            <a:r>
              <a:rPr lang="en-US" sz="3200" dirty="0"/>
              <a:t>If items not change at same rate as sales, can’t use percent of sales</a:t>
            </a:r>
          </a:p>
          <a:p>
            <a:pPr lvl="0"/>
            <a:r>
              <a:rPr lang="en-US" sz="3200" dirty="0"/>
              <a:t>Alternative: fit a linear trend line to the past values, and extrapolate</a:t>
            </a:r>
          </a:p>
          <a:p>
            <a:pPr lvl="0"/>
            <a:r>
              <a:rPr lang="en-US" sz="3200" dirty="0"/>
              <a:t>Excel’s TREND function:</a:t>
            </a:r>
          </a:p>
          <a:p>
            <a:pPr lvl="1"/>
            <a:r>
              <a:rPr lang="en-US" sz="2400" dirty="0"/>
              <a:t>TREND(Known_Y’s, Known_X’s, New_X’s, Const)</a:t>
            </a:r>
          </a:p>
          <a:p>
            <a:r>
              <a:rPr lang="en-US" sz="3200" dirty="0"/>
              <a:t>TREND gives next value on the trend line</a:t>
            </a:r>
          </a:p>
          <a:p>
            <a:pPr lvl="1"/>
            <a:r>
              <a:rPr lang="en-US" sz="2800" dirty="0"/>
              <a:t>NOTE: Omitting optional Known_X’s and </a:t>
            </a:r>
            <a:r>
              <a:rPr lang="en-US" sz="2800" dirty="0" err="1"/>
              <a:t>New_X’s</a:t>
            </a:r>
            <a:r>
              <a:rPr lang="en-US" sz="2800" dirty="0"/>
              <a:t> can lead to errors</a:t>
            </a:r>
            <a:endParaRPr lang="en-US" sz="3200" dirty="0"/>
          </a:p>
        </p:txBody>
      </p:sp>
    </p:spTree>
    <p:extLst>
      <p:ext uri="{BB962C8B-B14F-4D97-AF65-F5344CB8AC3E}">
        <p14:creationId xmlns:p14="http://schemas.microsoft.com/office/powerpoint/2010/main" val="3584493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A0ADF-5400-426D-8EF4-444F5B2CEA20}"/>
              </a:ext>
            </a:extLst>
          </p:cNvPr>
          <p:cNvSpPr>
            <a:spLocks noGrp="1"/>
          </p:cNvSpPr>
          <p:nvPr>
            <p:ph type="title"/>
          </p:nvPr>
        </p:nvSpPr>
        <p:spPr>
          <a:xfrm>
            <a:off x="628650" y="408898"/>
            <a:ext cx="7886700" cy="706203"/>
          </a:xfrm>
        </p:spPr>
        <p:txBody>
          <a:bodyPr>
            <a:normAutofit fontScale="90000"/>
          </a:bodyPr>
          <a:lstStyle/>
          <a:p>
            <a:r>
              <a:rPr lang="en-US" dirty="0"/>
              <a:t>Regression Analysis</a:t>
            </a:r>
            <a:endParaRPr lang="en-IN" dirty="0"/>
          </a:p>
        </p:txBody>
      </p:sp>
      <p:sp>
        <p:nvSpPr>
          <p:cNvPr id="3" name="Content Placeholder 2">
            <a:extLst>
              <a:ext uri="{FF2B5EF4-FFF2-40B4-BE49-F238E27FC236}">
                <a16:creationId xmlns:a16="http://schemas.microsoft.com/office/drawing/2014/main" id="{C4EBE596-8A1E-45A4-A0CF-0F9C4A88D806}"/>
              </a:ext>
            </a:extLst>
          </p:cNvPr>
          <p:cNvSpPr>
            <a:spLocks noGrp="1"/>
          </p:cNvSpPr>
          <p:nvPr>
            <p:ph sz="quarter" idx="18"/>
          </p:nvPr>
        </p:nvSpPr>
        <p:spPr>
          <a:xfrm>
            <a:off x="339511" y="1524000"/>
            <a:ext cx="5146889" cy="4572000"/>
          </a:xfrm>
        </p:spPr>
        <p:txBody>
          <a:bodyPr>
            <a:normAutofit fontScale="92500"/>
          </a:bodyPr>
          <a:lstStyle/>
          <a:p>
            <a:r>
              <a:rPr lang="en-US" sz="2400" dirty="0"/>
              <a:t>Regression Analysis finds best fitting line for data set</a:t>
            </a:r>
          </a:p>
          <a:p>
            <a:r>
              <a:rPr lang="en-US" sz="2400" dirty="0"/>
              <a:t>TREND implements regression, but also regression tool </a:t>
            </a:r>
          </a:p>
          <a:p>
            <a:pPr lvl="1"/>
            <a:r>
              <a:rPr lang="en-US" sz="2000" dirty="0"/>
              <a:t>Data Tab -&gt; Data Analysis</a:t>
            </a:r>
          </a:p>
          <a:p>
            <a:r>
              <a:rPr lang="en-US" sz="2800" dirty="0"/>
              <a:t>Regression gives coefficients </a:t>
            </a:r>
            <a:r>
              <a:rPr lang="en-US" sz="2800" u="sng" dirty="0"/>
              <a:t>and diagnostic information (e.g., t statistics)</a:t>
            </a:r>
            <a:r>
              <a:rPr lang="en-US" sz="2800" dirty="0"/>
              <a:t> </a:t>
            </a:r>
          </a:p>
          <a:p>
            <a:pPr lvl="1"/>
            <a:r>
              <a:rPr lang="en-US" sz="2400" dirty="0"/>
              <a:t>Is model is statistically significant?</a:t>
            </a:r>
          </a:p>
          <a:p>
            <a:r>
              <a:rPr lang="en-US" sz="2400" dirty="0"/>
              <a:t>INTERCEPT and SLOIPE also give the coefficient values</a:t>
            </a:r>
          </a:p>
        </p:txBody>
      </p:sp>
      <p:pic>
        <p:nvPicPr>
          <p:cNvPr id="6" name="Content Placeholder 5" descr="A Regression tool from an Analysis Tool park displays an Input section with two edit box options and three check box options. Input Y Range shows a value in the edit box that reads as $C $1 is to $C $6 and Input X Range show a value in the edit box that reads as $B $1 is to $B $6. The three check box options are an enabled Labels, a disabled Constant is Zero and a disabled Confidence Level with a disabled edit box which reads 95 %. The Output options section shows three radio button options for a disable Output Range with a disabled edit box, an enabled New Worksheet Ply with an enabled edit box which reads Regression Results, and a disabled New Workbook. The Residual section has four disabled check box options for Residuals, Residual Plots, Standardized Residuals, and Line Fit Plots. The Normal Probability section has a disabled check box option for Normal Probability Plots. To the right of the different sections under Regression are three edit boxes. They are: Ok, Cancel, and Help.">
            <a:extLst>
              <a:ext uri="{FF2B5EF4-FFF2-40B4-BE49-F238E27FC236}">
                <a16:creationId xmlns:a16="http://schemas.microsoft.com/office/drawing/2014/main" id="{4FC31EE6-8CCF-4621-BFC6-67E97614FA9C}"/>
              </a:ext>
            </a:extLst>
          </p:cNvPr>
          <p:cNvPicPr>
            <a:picLocks noGrp="1" noChangeAspect="1"/>
          </p:cNvPicPr>
          <p:nvPr>
            <p:ph sz="quarter" idx="19"/>
          </p:nvPr>
        </p:nvPicPr>
        <p:blipFill>
          <a:blip r:embed="rId2" cstate="print">
            <a:extLst>
              <a:ext uri="{28A0092B-C50C-407E-A947-70E740481C1C}">
                <a14:useLocalDpi xmlns:a14="http://schemas.microsoft.com/office/drawing/2010/main" val="0"/>
              </a:ext>
            </a:extLst>
          </a:blip>
          <a:srcRect/>
          <a:stretch/>
        </p:blipFill>
        <p:spPr>
          <a:xfrm>
            <a:off x="5638800" y="2057400"/>
            <a:ext cx="3307189" cy="2965526"/>
          </a:xfrm>
          <a:prstGeom prst="rect">
            <a:avLst/>
          </a:prstGeom>
        </p:spPr>
      </p:pic>
    </p:spTree>
    <p:extLst>
      <p:ext uri="{BB962C8B-B14F-4D97-AF65-F5344CB8AC3E}">
        <p14:creationId xmlns:p14="http://schemas.microsoft.com/office/powerpoint/2010/main" val="486048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37CB-9FC1-447F-8996-2FB55D424E04}"/>
              </a:ext>
            </a:extLst>
          </p:cNvPr>
          <p:cNvSpPr>
            <a:spLocks noGrp="1"/>
          </p:cNvSpPr>
          <p:nvPr>
            <p:ph type="title"/>
          </p:nvPr>
        </p:nvSpPr>
        <p:spPr/>
        <p:txBody>
          <a:bodyPr/>
          <a:lstStyle/>
          <a:p>
            <a:r>
              <a:rPr lang="en-US" dirty="0"/>
              <a:t>Output of the Regression Tool</a:t>
            </a:r>
            <a:endParaRPr lang="en-IN" dirty="0"/>
          </a:p>
        </p:txBody>
      </p:sp>
      <p:pic>
        <p:nvPicPr>
          <p:cNvPr id="5" name="Content Placeholder 4" descr="An excel output worksheet shows two sections titled Summary Output and ANOVA and one untitled section. Under Summary Output, a subheading reads Regression Statistics. There are two columns in which the first column displays labels and the second column displays its respective values. The data are listed as follows: Multiple R, 99.91 %; R Square, 99.83 %; Adjusted R Square, 99.77 %; Standard Error, 35,532.08; Observations, 5. &#10;&#10;The ANOVA section consists of six columns. The first column displays account names and the other columns are numeric columns. The column headers from left to right are: d f, S S, M S, F and Significance F. The data are as follows:&#10;Regression: d f, 1; S S, 2,205,960,110,240; M S, 2,205,960,110,240; F, 1,748.1412; Significant F, 0.0000.&#10;Residual: d f, 3; S S, 3,785,666,909; M S, 1,261,888,970; F, blank; Significant F, blank.&#10;Total: d f, 4; S S, 2,209,745,777,149; M S, blank; F, blank; Significant F, blank.&#10;&#10;Below the ANOVA section, another section displays Interceptand Sales values in seven columns. The first columndisplays the account names Intercept and Sales. The column headers read:  Coefficients; Standard Error; t Stat; P-value; Lower 95%; Upper 95%. The data are as follows:&#10;Intercept: Coefficients, negative 63,680.8247; Standard Error, 58,134.6760; t Stat, negative 1.0954; P-value, 0.3534; Lower 95%, negative 248,691.3096; Upper 95%, 121,329.6601.&#10;Sales: Coefficients, 0.8583; Standard Error, 0.0205; t Stat, 41.8108; P-value, 0.0000; Lower 95%, 0.7929; Upper 95%, 0.9236.&#10;">
            <a:extLst>
              <a:ext uri="{FF2B5EF4-FFF2-40B4-BE49-F238E27FC236}">
                <a16:creationId xmlns:a16="http://schemas.microsoft.com/office/drawing/2014/main" id="{E6B48726-707C-4205-8663-90A54E09C2A6}"/>
              </a:ext>
            </a:extLst>
          </p:cNvPr>
          <p:cNvPicPr>
            <a:picLocks noGrp="1" noChangeAspect="1"/>
          </p:cNvPicPr>
          <p:nvPr>
            <p:ph sz="quarter" idx="18"/>
          </p:nvPr>
        </p:nvPicPr>
        <p:blipFill>
          <a:blip r:embed="rId2">
            <a:extLst>
              <a:ext uri="{28A0092B-C50C-407E-A947-70E740481C1C}">
                <a14:useLocalDpi xmlns:a14="http://schemas.microsoft.com/office/drawing/2010/main" val="0"/>
              </a:ext>
            </a:extLst>
          </a:blip>
          <a:srcRect/>
          <a:stretch/>
        </p:blipFill>
        <p:spPr>
          <a:xfrm>
            <a:off x="144724" y="1600200"/>
            <a:ext cx="8854551" cy="4288735"/>
          </a:xfrm>
          <a:prstGeom prst="rect">
            <a:avLst/>
          </a:prstGeom>
        </p:spPr>
      </p:pic>
    </p:spTree>
    <p:extLst>
      <p:ext uri="{BB962C8B-B14F-4D97-AF65-F5344CB8AC3E}">
        <p14:creationId xmlns:p14="http://schemas.microsoft.com/office/powerpoint/2010/main" val="3276332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742950" indent="-742950">
              <a:buFont typeface="+mj-lt"/>
              <a:buAutoNum type="arabicPeriod"/>
            </a:pPr>
            <a:r>
              <a:rPr lang="en-US" dirty="0"/>
              <a:t>The Percent of Sales Method</a:t>
            </a:r>
          </a:p>
          <a:p>
            <a:pPr marL="742950" indent="-742950">
              <a:buFont typeface="+mj-lt"/>
              <a:buAutoNum type="arabicPeriod"/>
            </a:pPr>
            <a:endParaRPr lang="en-US" sz="3600" dirty="0"/>
          </a:p>
          <a:p>
            <a:pPr marL="742950" indent="-742950">
              <a:buFont typeface="+mj-lt"/>
              <a:buAutoNum type="arabicPeriod"/>
            </a:pPr>
            <a:r>
              <a:rPr lang="en-US" i="1" dirty="0"/>
              <a:t>Pro Forma </a:t>
            </a:r>
            <a:r>
              <a:rPr lang="en-US" dirty="0"/>
              <a:t>Forecasting</a:t>
            </a:r>
          </a:p>
          <a:p>
            <a:pPr marL="742950" indent="-742950">
              <a:buFont typeface="+mj-lt"/>
              <a:buAutoNum type="arabicPeriod"/>
            </a:pPr>
            <a:endParaRPr lang="en-US" sz="3600" dirty="0"/>
          </a:p>
          <a:p>
            <a:pPr marL="742950" indent="-742950">
              <a:buFont typeface="+mj-lt"/>
              <a:buAutoNum type="arabicPeriod"/>
            </a:pPr>
            <a:r>
              <a:rPr lang="en-US" dirty="0"/>
              <a:t>Other Forecasting Methods</a:t>
            </a:r>
            <a:endParaRPr lang="en-US" sz="3600" dirty="0"/>
          </a:p>
          <a:p>
            <a:pPr marL="742950" indent="-742950">
              <a:buFont typeface="+mj-lt"/>
              <a:buAutoNum type="arabicPeriod"/>
            </a:pPr>
            <a:endParaRPr lang="en-US" dirty="0"/>
          </a:p>
          <a:p>
            <a:pPr marL="742950" indent="-742950">
              <a:buFont typeface="+mj-lt"/>
              <a:buAutoNum type="arabicPeriod"/>
            </a:pPr>
            <a:endParaRPr lang="en-US" dirty="0"/>
          </a:p>
          <a:p>
            <a:pPr marL="0" indent="0">
              <a:buNone/>
            </a:pPr>
            <a:endParaRPr lang="en-US" dirty="0"/>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154468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1. </a:t>
            </a:r>
            <a:r>
              <a:rPr lang="en-US" dirty="0"/>
              <a:t>The Percent of Sales Method</a:t>
            </a:r>
          </a:p>
        </p:txBody>
      </p:sp>
    </p:spTree>
    <p:extLst>
      <p:ext uri="{BB962C8B-B14F-4D97-AF65-F5344CB8AC3E}">
        <p14:creationId xmlns:p14="http://schemas.microsoft.com/office/powerpoint/2010/main" val="3887655154"/>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9886-E5B8-4539-BDE1-18BF5E38BA63}"/>
              </a:ext>
            </a:extLst>
          </p:cNvPr>
          <p:cNvSpPr>
            <a:spLocks noGrp="1"/>
          </p:cNvSpPr>
          <p:nvPr>
            <p:ph type="title"/>
          </p:nvPr>
        </p:nvSpPr>
        <p:spPr/>
        <p:txBody>
          <a:bodyPr/>
          <a:lstStyle/>
          <a:p>
            <a:r>
              <a:rPr lang="en-US" dirty="0"/>
              <a:t>The Percent of Sales Method</a:t>
            </a:r>
            <a:endParaRPr lang="en-IN" dirty="0"/>
          </a:p>
        </p:txBody>
      </p:sp>
      <p:sp>
        <p:nvSpPr>
          <p:cNvPr id="3" name="Content Placeholder 2">
            <a:extLst>
              <a:ext uri="{FF2B5EF4-FFF2-40B4-BE49-F238E27FC236}">
                <a16:creationId xmlns:a16="http://schemas.microsoft.com/office/drawing/2014/main" id="{F3BC70DD-8296-46D3-8E29-FDA74B67CD7D}"/>
              </a:ext>
            </a:extLst>
          </p:cNvPr>
          <p:cNvSpPr>
            <a:spLocks noGrp="1"/>
          </p:cNvSpPr>
          <p:nvPr>
            <p:ph sz="quarter" idx="18"/>
          </p:nvPr>
        </p:nvSpPr>
        <p:spPr>
          <a:xfrm>
            <a:off x="381001" y="1638300"/>
            <a:ext cx="8306370" cy="4394200"/>
          </a:xfrm>
        </p:spPr>
        <p:txBody>
          <a:bodyPr>
            <a:normAutofit/>
          </a:bodyPr>
          <a:lstStyle/>
          <a:p>
            <a:pPr lvl="0"/>
            <a:r>
              <a:rPr lang="en-US" sz="3600" dirty="0"/>
              <a:t>Simplest technique </a:t>
            </a:r>
          </a:p>
          <a:p>
            <a:pPr lvl="0"/>
            <a:r>
              <a:rPr lang="en-US" sz="3600" dirty="0"/>
              <a:t>Many items rise and fall at approximately the rate as sales</a:t>
            </a:r>
          </a:p>
          <a:p>
            <a:pPr lvl="1"/>
            <a:r>
              <a:rPr lang="en-US" sz="3200" dirty="0"/>
              <a:t>Sales ↑ by 10%, COGS ↑ by ≈10% </a:t>
            </a:r>
          </a:p>
          <a:p>
            <a:pPr marL="226800" lvl="1" indent="0">
              <a:buNone/>
            </a:pPr>
            <a:r>
              <a:rPr lang="en-US" sz="3600" dirty="0"/>
              <a:t>Sales forecast drives other items</a:t>
            </a:r>
          </a:p>
          <a:p>
            <a:r>
              <a:rPr lang="en-US" sz="3600" dirty="0"/>
              <a:t>Multiple methods for forecasting sales</a:t>
            </a:r>
          </a:p>
          <a:p>
            <a:pPr lvl="1"/>
            <a:r>
              <a:rPr lang="en-US" sz="3200" dirty="0"/>
              <a:t>See also next topic.</a:t>
            </a:r>
            <a:endParaRPr lang="en-IN" sz="3200" dirty="0"/>
          </a:p>
        </p:txBody>
      </p:sp>
    </p:spTree>
    <p:extLst>
      <p:ext uri="{BB962C8B-B14F-4D97-AF65-F5344CB8AC3E}">
        <p14:creationId xmlns:p14="http://schemas.microsoft.com/office/powerpoint/2010/main" val="232250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3606800"/>
            <a:ext cx="8153400" cy="1470025"/>
          </a:xfrm>
        </p:spPr>
        <p:txBody>
          <a:bodyPr>
            <a:normAutofit/>
          </a:bodyPr>
          <a:lstStyle/>
          <a:p>
            <a:r>
              <a:rPr lang="en-US" sz="4000" dirty="0"/>
              <a:t>2. </a:t>
            </a:r>
            <a:r>
              <a:rPr lang="en-US" sz="4000" i="1" dirty="0"/>
              <a:t>Pro Forma </a:t>
            </a:r>
            <a:r>
              <a:rPr lang="en-US" dirty="0"/>
              <a:t>Forecasting</a:t>
            </a:r>
          </a:p>
        </p:txBody>
      </p:sp>
    </p:spTree>
    <p:extLst>
      <p:ext uri="{BB962C8B-B14F-4D97-AF65-F5344CB8AC3E}">
        <p14:creationId xmlns:p14="http://schemas.microsoft.com/office/powerpoint/2010/main" val="55059942"/>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F98AF-B8C4-4591-8B5F-A15F4404EF5D}"/>
              </a:ext>
            </a:extLst>
          </p:cNvPr>
          <p:cNvSpPr>
            <a:spLocks noGrp="1"/>
          </p:cNvSpPr>
          <p:nvPr>
            <p:ph type="title"/>
          </p:nvPr>
        </p:nvSpPr>
        <p:spPr>
          <a:xfrm>
            <a:off x="457770" y="359465"/>
            <a:ext cx="8533829" cy="1143000"/>
          </a:xfrm>
        </p:spPr>
        <p:txBody>
          <a:bodyPr>
            <a:normAutofit fontScale="90000"/>
          </a:bodyPr>
          <a:lstStyle/>
          <a:p>
            <a:r>
              <a:rPr lang="en-US" dirty="0"/>
              <a:t>Forecasting the Income Statement</a:t>
            </a:r>
            <a:endParaRPr lang="en-IN" dirty="0"/>
          </a:p>
        </p:txBody>
      </p:sp>
      <p:sp>
        <p:nvSpPr>
          <p:cNvPr id="3" name="Content Placeholder 2">
            <a:extLst>
              <a:ext uri="{FF2B5EF4-FFF2-40B4-BE49-F238E27FC236}">
                <a16:creationId xmlns:a16="http://schemas.microsoft.com/office/drawing/2014/main" id="{225EE3EF-E2E6-445E-B4A9-1B5F74CC934A}"/>
              </a:ext>
            </a:extLst>
          </p:cNvPr>
          <p:cNvSpPr>
            <a:spLocks noGrp="1"/>
          </p:cNvSpPr>
          <p:nvPr>
            <p:ph sz="quarter" idx="18"/>
          </p:nvPr>
        </p:nvSpPr>
        <p:spPr>
          <a:xfrm>
            <a:off x="457769" y="1600200"/>
            <a:ext cx="4608301" cy="4495799"/>
          </a:xfrm>
        </p:spPr>
        <p:txBody>
          <a:bodyPr>
            <a:normAutofit/>
          </a:bodyPr>
          <a:lstStyle/>
          <a:p>
            <a:r>
              <a:rPr lang="en-US" sz="2000" dirty="0"/>
              <a:t>E</a:t>
            </a:r>
            <a:r>
              <a:rPr lang="en-US" sz="500" dirty="0"/>
              <a:t> </a:t>
            </a:r>
            <a:r>
              <a:rPr lang="en-US" sz="2000" dirty="0"/>
              <a:t>P</a:t>
            </a:r>
            <a:r>
              <a:rPr lang="en-US" sz="500" dirty="0"/>
              <a:t> </a:t>
            </a:r>
            <a:r>
              <a:rPr lang="en-US" sz="2000" dirty="0"/>
              <a:t>I’s income statements (2019-2020) and forecast for 2021</a:t>
            </a:r>
          </a:p>
          <a:p>
            <a:r>
              <a:rPr lang="en-US" sz="2000" dirty="0"/>
              <a:t>Sales forecast of $4,300,000 given</a:t>
            </a:r>
          </a:p>
          <a:p>
            <a:r>
              <a:rPr lang="en-US" sz="2000" dirty="0"/>
              <a:t>COGS averaged of 83.93% of sales</a:t>
            </a:r>
          </a:p>
          <a:p>
            <a:pPr lvl="1"/>
            <a:r>
              <a:rPr lang="en-US" sz="1800" dirty="0"/>
              <a:t>Multiply sales by 0.8393 for COGS</a:t>
            </a:r>
          </a:p>
          <a:p>
            <a:r>
              <a:rPr lang="en-US" sz="2000" dirty="0"/>
              <a:t>SG&amp;A averaged 8.58% of sales </a:t>
            </a:r>
          </a:p>
          <a:p>
            <a:pPr lvl="1"/>
            <a:r>
              <a:rPr lang="en-US" sz="1800" dirty="0"/>
              <a:t>Multiply sales by 0.0858 for SG&amp;A </a:t>
            </a:r>
          </a:p>
          <a:p>
            <a:r>
              <a:rPr lang="en-US" sz="2000" dirty="0"/>
              <a:t>Fixed Expenses/Interest do not change</a:t>
            </a:r>
          </a:p>
          <a:p>
            <a:r>
              <a:rPr lang="en-US" sz="2000" dirty="0"/>
              <a:t>Depreciation increased by $5 due to an increase in Gross Fixed Assets </a:t>
            </a:r>
          </a:p>
          <a:p>
            <a:pPr lvl="1"/>
            <a:r>
              <a:rPr lang="en-US" sz="1800" dirty="0"/>
              <a:t>This is unrelated to change in sales</a:t>
            </a:r>
            <a:endParaRPr lang="en-IN" sz="1800" dirty="0"/>
          </a:p>
        </p:txBody>
      </p:sp>
      <p:pic>
        <p:nvPicPr>
          <p:cNvPr id="5" name="Content Placeholder 4" descr="An excel output worksheet for % of Sales Forecast. The statement displays a three-line heading consisting of the name of the company, Elvis Products International, the type of the statement, Pro forma Income Statement, and the date for which the statement is prepared, For the Year Ended December 31, 2020. There are 4 columns. The first displays account names and the other columns are numeric columns. The headers of the numeric columns are: 2021; 2020; 2019. The column with header 2021 displays an asterisk that corresponds to a section titled Forecast below the statement. The account names and respective amounts are:&#10;Sales: 2021, 4,300.00; 2020, 3,850.00; 2019, 3,432.00;&#10;Cost of Goods Sold: 2021, 3,609.11; 2020, 3,250.00; 2019, 2,864.00;&#10;The next line displays the difference of Sales and Cost of Goods Sold as Gross Profit: 2021, 690.89; 2020, 600.00; 2019, 568.00;&#10;Selling and G and A Expenses: 2021, 334.80; 2020, 330.30; 2019, 240.00;&#10;Fixed Expenses: 2021, 100.00; 2020, 100.00; 2019, 100.00;&#10;Depreciation Expense: 2021, 25.00; 2020, 20.00; 2019, 18.90;&#10;The next line displays the difference of Gross Profit and the sum of Selling and G and A expenses, Fixed Expenses, and Depreciation Expenses as EBIT: 2021, 231.09; 2020, 149.70; 2019, 209.10;&#10;Interest Expense: 2021, 76.00; 2020, 76.00; 2019, 62.50;&#10;The next line displays the difference of E T I B and Interest Expense as Earnings Before Taxes: 2021, 155.09; 2020, 73.70; 2019, 146.60&#10;Taxes: 2021, 38.77; 2020, 18.43; 2019, 36.65;&#10;The last line displays the difference of Earnings before Taxes and Taxes as Net Income: 2021, 116.32; 2020, 55.28; 2019, 109.95;&#10;Below the last line of the statement, a section titled Forecast has no data.&#10;Another section titled Notes section displays 2 account names. They are:&#10;Tax Rate: 2021, 25%; 2020, 25%; 2019, no data;&#10;Additional Depreciation: 2021, 5.00; 2020, no data; 2019, no data.">
            <a:extLst>
              <a:ext uri="{FF2B5EF4-FFF2-40B4-BE49-F238E27FC236}">
                <a16:creationId xmlns:a16="http://schemas.microsoft.com/office/drawing/2014/main" id="{AC9004C3-B234-437D-8CAC-9AE442E5B777}"/>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198464" y="1938115"/>
            <a:ext cx="3653639" cy="3457406"/>
          </a:xfrm>
          <a:prstGeom prst="rect">
            <a:avLst/>
          </a:prstGeom>
        </p:spPr>
      </p:pic>
    </p:spTree>
    <p:extLst>
      <p:ext uri="{BB962C8B-B14F-4D97-AF65-F5344CB8AC3E}">
        <p14:creationId xmlns:p14="http://schemas.microsoft.com/office/powerpoint/2010/main" val="2931552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A0ADF-5400-426D-8EF4-444F5B2CEA20}"/>
              </a:ext>
            </a:extLst>
          </p:cNvPr>
          <p:cNvSpPr>
            <a:spLocks noGrp="1"/>
          </p:cNvSpPr>
          <p:nvPr>
            <p:ph type="title"/>
          </p:nvPr>
        </p:nvSpPr>
        <p:spPr>
          <a:xfrm>
            <a:off x="628650" y="1131094"/>
            <a:ext cx="7886700" cy="413309"/>
          </a:xfrm>
        </p:spPr>
        <p:txBody>
          <a:bodyPr>
            <a:normAutofit fontScale="90000"/>
          </a:bodyPr>
          <a:lstStyle/>
          <a:p>
            <a:r>
              <a:rPr lang="en-US" dirty="0"/>
              <a:t>Forecasting the Balance Sheet</a:t>
            </a:r>
            <a:endParaRPr lang="en-IN" dirty="0"/>
          </a:p>
        </p:txBody>
      </p:sp>
      <p:sp>
        <p:nvSpPr>
          <p:cNvPr id="3" name="Content Placeholder 2">
            <a:extLst>
              <a:ext uri="{FF2B5EF4-FFF2-40B4-BE49-F238E27FC236}">
                <a16:creationId xmlns:a16="http://schemas.microsoft.com/office/drawing/2014/main" id="{C4EBE596-8A1E-45A4-A0CF-0F9C4A88D806}"/>
              </a:ext>
            </a:extLst>
          </p:cNvPr>
          <p:cNvSpPr>
            <a:spLocks noGrp="1"/>
          </p:cNvSpPr>
          <p:nvPr>
            <p:ph sz="quarter" idx="18"/>
          </p:nvPr>
        </p:nvSpPr>
        <p:spPr>
          <a:xfrm>
            <a:off x="557213" y="1544402"/>
            <a:ext cx="4538355" cy="4475397"/>
          </a:xfrm>
        </p:spPr>
        <p:txBody>
          <a:bodyPr>
            <a:normAutofit fontScale="92500" lnSpcReduction="10000"/>
          </a:bodyPr>
          <a:lstStyle/>
          <a:p>
            <a:r>
              <a:rPr lang="en-US" sz="2600" dirty="0"/>
              <a:t>EPI’s balance sheets (2019-2020) and forecast for 2021</a:t>
            </a:r>
          </a:p>
          <a:p>
            <a:r>
              <a:rPr lang="en-US" sz="2600" dirty="0"/>
              <a:t>Assets: Change with sales or no change</a:t>
            </a:r>
          </a:p>
          <a:p>
            <a:r>
              <a:rPr lang="en-US" sz="2600" dirty="0"/>
              <a:t>Liabilities and Equity:</a:t>
            </a:r>
          </a:p>
          <a:p>
            <a:pPr lvl="1"/>
            <a:r>
              <a:rPr lang="en-US" sz="2400" dirty="0"/>
              <a:t>Spontaneous sources increase with sales, e.g., accounts payable</a:t>
            </a:r>
          </a:p>
          <a:p>
            <a:pPr lvl="1"/>
            <a:r>
              <a:rPr lang="en-US" sz="2400" dirty="0"/>
              <a:t>Discretionary sources are not changed (Decide later how to change based on financing needs)</a:t>
            </a:r>
            <a:endParaRPr lang="en-IN" sz="2400" dirty="0"/>
          </a:p>
        </p:txBody>
      </p:sp>
      <p:pic>
        <p:nvPicPr>
          <p:cNvPr id="5" name="Content Placeholder 4" descr="An excel output worksheet of E P I’s Pro Forma Balance Sheet. The statement displays a three-line heading consisting of the name of the company, Elvis Products International, the type of the statement, Pro Forma Balance Sheet, and the date for which the statement is prepared, As of December 31, 2020. There are 4 columns. The first displays account names and the other columns are numeric columns. The headers of the numeric columns are: 2021; 2020; 2019. The column with header 2021 displays an asterisk that corresponds to the section titled Forecast below the statement. The statement has two sections, Assets and Liabilities and Owner’s Equity. The account names and respective amounts under Assets are:&#10;Cash and Equivalents: 2021, 52.00; 2020, 52.00; 2019 57.60;&#10;Accounts Receivable: 2021, 444.51; 2020, 402.00; 2019, 351.20;&#10;Inventory; 2021, 914.90; 2020, 836.00; 2019, 715.20;&#10;The next line displays the sum of Cash and Equivalents, Accounts Receivable, and Inventory as Total Current Assets; 2021, 1,411.40; 2020, 1,290.00; 2019, 1,124.00;&#10;Plant and Equipment: 2021, 577.00; 2020, 527.00; 2019, 491.00;&#10;Accumulated Depreciation: 2021, 191.20; 2020, 166.20; 2019, 146.20;&#10;The next line displays the difference of Plant and Equipment and Accumulated Depreciation as Net Fixed Assets: 2021, 385.80; 2020, 360.80; 2019, 344.80;&#10;The last line of the first section displays the sum of Total Current Assets and Net Fixed Assets as Total Assets: 2021, 1,797.20; 2020, 1,650.80; 2019, 1,468.80.&#10;&#10;The account names and respective amounts under Liabilities and Owners’ Equity are:&#10;Accounts Payable: 2021, 189.05; 2020, 175.20; 2019, 145.60;&#10;Short-term Notes Payable: 2021, 225.00; 2020, 225.00; 2019, 200.00;&#10;Other Current Liabilities: 2021, 163.38; 2020, 140.00; 2019, 136.00;&#10;The next line displays the sum of Accounts Payable, Short-term Notes Payable, and Other Current Liabilities as Total Current Liabilities: 2021, 577.43; 2020, 540.20; 2019, 481.60;&#10;Long-term Debt: 2021, 424.61; 2020, 424.61; 2019, 323.43;&#10;The next line displays the sum of Total Current Liabilities and Long-term Debt as Total Liabilities: 2021, 1,002.04; 2020, 964.81; 2019, 805.03;&#10;Common Stock: 2021, 460.00; 2020, 460.00; 2019, 460.00;&#10;Retained Earnings: 2021, 309.25; 2020, 225.99; 2019, 203.77;&#10;The next line displays the sum of Common Stock and Retained Earnings as Total Shareholder's Equity: 2021, 769.25; 2020, 685.99; 2019, 663.77;&#10;The last line of the second section displays the sum of Total Liabilities and Total shareholders’ equity as Total Liabilities and Owner's Equity: 2021, 1,771.29; 2020, 1,650.80; 2019, 1,468.80.&#10;Below the statement is a section titled Forecast that shows the following data:&#10;Discretionary Financing Needed: 2021, 25.91; 2020, Deficit.&#10;Another section below Forecast sections titled Notes shows the following data: &#10;Net Addition to Plant and Equipment; 2021, 50.00;&#10;Life of New Equipment in Years; 2021, 10;&#10;New Depreciation (Straight Line); 2021, 5.00.">
            <a:extLst>
              <a:ext uri="{FF2B5EF4-FFF2-40B4-BE49-F238E27FC236}">
                <a16:creationId xmlns:a16="http://schemas.microsoft.com/office/drawing/2014/main" id="{AE1A0DF1-604C-4119-8F26-062857928AD9}"/>
              </a:ext>
            </a:extLst>
          </p:cNvPr>
          <p:cNvPicPr>
            <a:picLocks noGrp="1" noChangeAspect="1"/>
          </p:cNvPicPr>
          <p:nvPr>
            <p:ph sz="quarter" idx="19"/>
          </p:nvPr>
        </p:nvPicPr>
        <p:blipFill>
          <a:blip r:embed="rId2">
            <a:extLst>
              <a:ext uri="{28A0092B-C50C-407E-A947-70E740481C1C}">
                <a14:useLocalDpi xmlns:a14="http://schemas.microsoft.com/office/drawing/2010/main" val="0"/>
              </a:ext>
            </a:extLst>
          </a:blip>
          <a:srcRect/>
          <a:stretch/>
        </p:blipFill>
        <p:spPr>
          <a:xfrm>
            <a:off x="5215979" y="1581273"/>
            <a:ext cx="3374529" cy="3961728"/>
          </a:xfrm>
          <a:prstGeom prst="rect">
            <a:avLst/>
          </a:prstGeom>
        </p:spPr>
      </p:pic>
    </p:spTree>
    <p:extLst>
      <p:ext uri="{BB962C8B-B14F-4D97-AF65-F5344CB8AC3E}">
        <p14:creationId xmlns:p14="http://schemas.microsoft.com/office/powerpoint/2010/main" val="2139609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816-B96C-42F8-8C12-FD0A12242887}"/>
              </a:ext>
            </a:extLst>
          </p:cNvPr>
          <p:cNvSpPr>
            <a:spLocks noGrp="1"/>
          </p:cNvSpPr>
          <p:nvPr>
            <p:ph type="title"/>
          </p:nvPr>
        </p:nvSpPr>
        <p:spPr/>
        <p:txBody>
          <a:bodyPr>
            <a:normAutofit fontScale="90000"/>
          </a:bodyPr>
          <a:lstStyle/>
          <a:p>
            <a:r>
              <a:rPr lang="en-US" dirty="0"/>
              <a:t>Discretionary Financing Needed</a:t>
            </a:r>
            <a:endParaRPr lang="en-IN" dirty="0"/>
          </a:p>
        </p:txBody>
      </p:sp>
      <p:sp>
        <p:nvSpPr>
          <p:cNvPr id="3" name="Content Placeholder 2">
            <a:extLst>
              <a:ext uri="{FF2B5EF4-FFF2-40B4-BE49-F238E27FC236}">
                <a16:creationId xmlns:a16="http://schemas.microsoft.com/office/drawing/2014/main" id="{948F3B7A-99FD-45EE-8370-8A9A17E161B5}"/>
              </a:ext>
            </a:extLst>
          </p:cNvPr>
          <p:cNvSpPr>
            <a:spLocks noGrp="1"/>
          </p:cNvSpPr>
          <p:nvPr>
            <p:ph sz="quarter" idx="18"/>
          </p:nvPr>
        </p:nvSpPr>
        <p:spPr>
          <a:xfrm>
            <a:off x="304800" y="1638300"/>
            <a:ext cx="8534400" cy="4394200"/>
          </a:xfrm>
        </p:spPr>
        <p:txBody>
          <a:bodyPr>
            <a:normAutofit lnSpcReduction="10000"/>
          </a:bodyPr>
          <a:lstStyle/>
          <a:p>
            <a:r>
              <a:rPr lang="en-IN" sz="2400" dirty="0"/>
              <a:t>Also External Financing Needed (EFN) or Additional Financing Needed (AFN)</a:t>
            </a:r>
          </a:p>
          <a:p>
            <a:r>
              <a:rPr lang="en-IN" sz="2400" dirty="0"/>
              <a:t>Balance sheet, almost certainly, will not balance</a:t>
            </a:r>
          </a:p>
          <a:p>
            <a:r>
              <a:rPr lang="en-IN" sz="2400" dirty="0"/>
              <a:t>Amount to balance is Discretionary Financing Needed (DF</a:t>
            </a:r>
            <a:r>
              <a:rPr lang="en-IN" sz="400" dirty="0"/>
              <a:t> </a:t>
            </a:r>
            <a:r>
              <a:rPr lang="en-IN" sz="2400" dirty="0"/>
              <a:t>N)</a:t>
            </a:r>
          </a:p>
          <a:p>
            <a:r>
              <a:rPr lang="en-IN" sz="2400" dirty="0"/>
              <a:t>D</a:t>
            </a:r>
            <a:r>
              <a:rPr lang="en-IN" sz="400" dirty="0"/>
              <a:t> </a:t>
            </a:r>
            <a:r>
              <a:rPr lang="en-IN" sz="2400" dirty="0"/>
              <a:t>F</a:t>
            </a:r>
            <a:r>
              <a:rPr lang="en-IN" sz="400" dirty="0"/>
              <a:t> </a:t>
            </a:r>
            <a:r>
              <a:rPr lang="en-IN" sz="2400" dirty="0"/>
              <a:t>N = (Forecast TA) − (Forecast TL and Equity)</a:t>
            </a:r>
          </a:p>
          <a:p>
            <a:r>
              <a:rPr lang="en-IN" sz="2400" dirty="0"/>
              <a:t>‘Discretionary’ because choice how to raise financing </a:t>
            </a:r>
          </a:p>
          <a:p>
            <a:pPr lvl="1"/>
            <a:r>
              <a:rPr lang="en-IN" sz="1800" dirty="0"/>
              <a:t>Short-term notes, long-term debt, or issue new stock</a:t>
            </a:r>
            <a:r>
              <a:rPr lang="en-IN" sz="2000" dirty="0"/>
              <a:t> </a:t>
            </a:r>
          </a:p>
          <a:p>
            <a:r>
              <a:rPr lang="en-IN" sz="2400" dirty="0"/>
              <a:t>D</a:t>
            </a:r>
            <a:r>
              <a:rPr lang="en-IN" sz="400" dirty="0"/>
              <a:t> </a:t>
            </a:r>
            <a:r>
              <a:rPr lang="en-IN" sz="2400" dirty="0"/>
              <a:t>F</a:t>
            </a:r>
            <a:r>
              <a:rPr lang="en-IN" sz="400" dirty="0"/>
              <a:t> </a:t>
            </a:r>
            <a:r>
              <a:rPr lang="en-IN" sz="2400" dirty="0"/>
              <a:t>N may be negative (surplus of discretionary financing)</a:t>
            </a:r>
          </a:p>
          <a:p>
            <a:pPr lvl="1"/>
            <a:r>
              <a:rPr lang="en-IN" sz="2000" dirty="0"/>
              <a:t>Eliminated by paying off debt, additional dividends, investing in ST securities</a:t>
            </a:r>
          </a:p>
        </p:txBody>
      </p:sp>
    </p:spTree>
    <p:extLst>
      <p:ext uri="{BB962C8B-B14F-4D97-AF65-F5344CB8AC3E}">
        <p14:creationId xmlns:p14="http://schemas.microsoft.com/office/powerpoint/2010/main" val="81326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DD16D-8F2F-4D56-AD17-C86E8FD24AFE}"/>
              </a:ext>
            </a:extLst>
          </p:cNvPr>
          <p:cNvSpPr>
            <a:spLocks noGrp="1"/>
          </p:cNvSpPr>
          <p:nvPr>
            <p:ph type="title"/>
          </p:nvPr>
        </p:nvSpPr>
        <p:spPr/>
        <p:txBody>
          <a:bodyPr>
            <a:normAutofit fontScale="90000"/>
          </a:bodyPr>
          <a:lstStyle/>
          <a:p>
            <a:r>
              <a:rPr lang="en-US" dirty="0"/>
              <a:t>Using Iteration to Eliminate D</a:t>
            </a:r>
            <a:r>
              <a:rPr lang="en-US" sz="100" dirty="0"/>
              <a:t> </a:t>
            </a:r>
            <a:r>
              <a:rPr lang="en-US" dirty="0"/>
              <a:t>F</a:t>
            </a:r>
            <a:r>
              <a:rPr lang="en-US" sz="100" dirty="0"/>
              <a:t> </a:t>
            </a:r>
            <a:r>
              <a:rPr lang="en-US" dirty="0"/>
              <a:t>N</a:t>
            </a:r>
            <a:endParaRPr lang="en-IN" dirty="0"/>
          </a:p>
        </p:txBody>
      </p:sp>
      <p:sp>
        <p:nvSpPr>
          <p:cNvPr id="3" name="Content Placeholder 2">
            <a:extLst>
              <a:ext uri="{FF2B5EF4-FFF2-40B4-BE49-F238E27FC236}">
                <a16:creationId xmlns:a16="http://schemas.microsoft.com/office/drawing/2014/main" id="{821790A0-3A37-4B3B-8F50-6BAEB7351ACB}"/>
              </a:ext>
            </a:extLst>
          </p:cNvPr>
          <p:cNvSpPr>
            <a:spLocks noGrp="1"/>
          </p:cNvSpPr>
          <p:nvPr>
            <p:ph sz="quarter" idx="18"/>
          </p:nvPr>
        </p:nvSpPr>
        <p:spPr>
          <a:xfrm>
            <a:off x="557211" y="1638300"/>
            <a:ext cx="8130159" cy="4394200"/>
          </a:xfrm>
        </p:spPr>
        <p:txBody>
          <a:bodyPr>
            <a:normAutofit fontScale="92500"/>
          </a:bodyPr>
          <a:lstStyle/>
          <a:p>
            <a:r>
              <a:rPr lang="en-US" sz="2800" dirty="0"/>
              <a:t>Circular errors when a formula refers back to itself</a:t>
            </a:r>
          </a:p>
          <a:p>
            <a:r>
              <a:rPr lang="en-US" sz="2800" dirty="0"/>
              <a:t>Use circular (iterative) formulas to solve D</a:t>
            </a:r>
            <a:r>
              <a:rPr lang="en-US" sz="700" dirty="0"/>
              <a:t> </a:t>
            </a:r>
            <a:r>
              <a:rPr lang="en-US" sz="2800" dirty="0"/>
              <a:t>F</a:t>
            </a:r>
            <a:r>
              <a:rPr lang="en-US" sz="700" dirty="0"/>
              <a:t> </a:t>
            </a:r>
            <a:r>
              <a:rPr lang="en-US" sz="2800" dirty="0"/>
              <a:t>N</a:t>
            </a:r>
          </a:p>
          <a:p>
            <a:r>
              <a:rPr lang="en-US" sz="2800" dirty="0"/>
              <a:t>For example, eliminate the D</a:t>
            </a:r>
            <a:r>
              <a:rPr lang="en-US" sz="700" dirty="0"/>
              <a:t> </a:t>
            </a:r>
            <a:r>
              <a:rPr lang="en-US" sz="2800" dirty="0"/>
              <a:t>F</a:t>
            </a:r>
            <a:r>
              <a:rPr lang="en-US" sz="700" dirty="0"/>
              <a:t> </a:t>
            </a:r>
            <a:r>
              <a:rPr lang="en-US" sz="2800" dirty="0"/>
              <a:t>N by using LT debt:</a:t>
            </a:r>
          </a:p>
          <a:p>
            <a:pPr lvl="1"/>
            <a:r>
              <a:rPr lang="en-US" sz="2400" dirty="0"/>
              <a:t>Add the D</a:t>
            </a:r>
            <a:r>
              <a:rPr lang="en-US" sz="700" dirty="0"/>
              <a:t> </a:t>
            </a:r>
            <a:r>
              <a:rPr lang="en-US" sz="2400" dirty="0"/>
              <a:t>F</a:t>
            </a:r>
            <a:r>
              <a:rPr lang="en-US" sz="700" dirty="0"/>
              <a:t> </a:t>
            </a:r>
            <a:r>
              <a:rPr lang="en-US" sz="2400" dirty="0"/>
              <a:t>N to LT debt (but adding debt increases interest)</a:t>
            </a:r>
          </a:p>
          <a:p>
            <a:pPr lvl="1"/>
            <a:r>
              <a:rPr lang="en-US" sz="2400" dirty="0"/>
              <a:t>Increased interest reduces net income, which reduces retained earnings, leading to new DFN</a:t>
            </a:r>
          </a:p>
          <a:p>
            <a:pPr lvl="1"/>
            <a:r>
              <a:rPr lang="en-US" sz="2400" dirty="0"/>
              <a:t>Add new D</a:t>
            </a:r>
            <a:r>
              <a:rPr lang="en-US" sz="700" dirty="0"/>
              <a:t> </a:t>
            </a:r>
            <a:r>
              <a:rPr lang="en-US" sz="2400" dirty="0"/>
              <a:t>F</a:t>
            </a:r>
            <a:r>
              <a:rPr lang="en-US" sz="700" dirty="0"/>
              <a:t> </a:t>
            </a:r>
            <a:r>
              <a:rPr lang="en-US" sz="2400" dirty="0"/>
              <a:t>N to LT debt and go through the cycle again</a:t>
            </a:r>
          </a:p>
          <a:p>
            <a:pPr lvl="1"/>
            <a:r>
              <a:rPr lang="en-US" sz="2400" dirty="0"/>
              <a:t>After several cycles, D</a:t>
            </a:r>
            <a:r>
              <a:rPr lang="en-US" sz="700" dirty="0"/>
              <a:t> </a:t>
            </a:r>
            <a:r>
              <a:rPr lang="en-US" sz="2400" dirty="0"/>
              <a:t>F</a:t>
            </a:r>
            <a:r>
              <a:rPr lang="en-US" sz="700" dirty="0"/>
              <a:t> </a:t>
            </a:r>
            <a:r>
              <a:rPr lang="en-US" sz="2400" dirty="0"/>
              <a:t>N will be negligible</a:t>
            </a:r>
          </a:p>
        </p:txBody>
      </p:sp>
    </p:spTree>
    <p:extLst>
      <p:ext uri="{BB962C8B-B14F-4D97-AF65-F5344CB8AC3E}">
        <p14:creationId xmlns:p14="http://schemas.microsoft.com/office/powerpoint/2010/main" val="18436442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3960</TotalTime>
  <Words>577</Words>
  <Application>Microsoft Office PowerPoint</Application>
  <PresentationFormat>On-screen Show (4:3)</PresentationFormat>
  <Paragraphs>69</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Century Gothic</vt:lpstr>
      <vt:lpstr>Helvetica</vt:lpstr>
      <vt:lpstr>LucidaGrande</vt:lpstr>
      <vt:lpstr>Contemporary blue</vt:lpstr>
      <vt:lpstr>FIN 470: Financial Analysis in Excel</vt:lpstr>
      <vt:lpstr>Overview</vt:lpstr>
      <vt:lpstr>1. The Percent of Sales Method</vt:lpstr>
      <vt:lpstr>The Percent of Sales Method</vt:lpstr>
      <vt:lpstr>2. Pro Forma Forecasting</vt:lpstr>
      <vt:lpstr>Forecasting the Income Statement</vt:lpstr>
      <vt:lpstr>Forecasting the Balance Sheet</vt:lpstr>
      <vt:lpstr>Discretionary Financing Needed</vt:lpstr>
      <vt:lpstr>Using Iteration to Eliminate D F N</vt:lpstr>
      <vt:lpstr>3. Other Forecasting Methods</vt:lpstr>
      <vt:lpstr>Linear Trend Extrapolation</vt:lpstr>
      <vt:lpstr>Regression Analysis</vt:lpstr>
      <vt:lpstr>Output of the Regression Tool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Sue</dc:creator>
  <cp:lastModifiedBy>Schrenk, Lawrence</cp:lastModifiedBy>
  <cp:revision>486</cp:revision>
  <dcterms:created xsi:type="dcterms:W3CDTF">2004-10-03T21:09:17Z</dcterms:created>
  <dcterms:modified xsi:type="dcterms:W3CDTF">2022-08-28T14:29:53Z</dcterms:modified>
</cp:coreProperties>
</file>