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9"/>
  </p:notesMasterIdLst>
  <p:handoutMasterIdLst>
    <p:handoutMasterId r:id="rId30"/>
  </p:handoutMasterIdLst>
  <p:sldIdLst>
    <p:sldId id="397" r:id="rId2"/>
    <p:sldId id="383" r:id="rId3"/>
    <p:sldId id="384" r:id="rId4"/>
    <p:sldId id="268" r:id="rId5"/>
    <p:sldId id="272" r:id="rId6"/>
    <p:sldId id="415" r:id="rId7"/>
    <p:sldId id="405" r:id="rId8"/>
    <p:sldId id="408" r:id="rId9"/>
    <p:sldId id="398" r:id="rId10"/>
    <p:sldId id="399" r:id="rId11"/>
    <p:sldId id="400" r:id="rId12"/>
    <p:sldId id="401" r:id="rId13"/>
    <p:sldId id="402" r:id="rId14"/>
    <p:sldId id="403" r:id="rId15"/>
    <p:sldId id="410" r:id="rId16"/>
    <p:sldId id="409" r:id="rId17"/>
    <p:sldId id="407" r:id="rId18"/>
    <p:sldId id="414" r:id="rId19"/>
    <p:sldId id="404" r:id="rId20"/>
    <p:sldId id="416" r:id="rId21"/>
    <p:sldId id="417" r:id="rId22"/>
    <p:sldId id="406" r:id="rId23"/>
    <p:sldId id="412" r:id="rId24"/>
    <p:sldId id="411" r:id="rId25"/>
    <p:sldId id="413" r:id="rId26"/>
    <p:sldId id="418" r:id="rId27"/>
    <p:sldId id="419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81" d="100"/>
          <a:sy n="81" d="100"/>
        </p:scale>
        <p:origin x="107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234D3FE-212A-4BB1-82E4-DBE3CBBFC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AECBC11-4F75-445F-92AA-AAD6B0CF8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9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40082A1E-F5CB-4B2C-B492-37DD21B9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A7E1CEC9-DCEF-4B8B-A818-5D095E2D7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E6A72713-AD33-4E9A-BEEE-238F633E6D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1C715C61-689F-4DD7-A964-5D4097BA7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854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190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166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991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8115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412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347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7901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106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56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110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005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829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211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45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718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339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D746AB-CF70-4CF7-AF9E-62B4CB3E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A56F18-A2AF-43DE-A349-A092FC83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FA4B265-23CB-4F69-93B8-9C106A5F0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0DFB5F-8874-44E0-A108-657FC706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03B8171-5AFF-4039-A964-3D3F78A26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1016ED9-36FF-4A07-9D74-85BD3271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51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27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11:47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3.1: </a:t>
            </a:r>
            <a:r>
              <a:rPr lang="en-US" i="1" dirty="0"/>
              <a:t>Pro Forma </a:t>
            </a:r>
            <a:r>
              <a:rPr lang="en-US" dirty="0"/>
              <a:t>Forecasting, Theory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Percentage of Sales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altLang="en-US" dirty="0"/>
              <a:t>Some Relationship to Sales</a:t>
            </a:r>
          </a:p>
          <a:p>
            <a:pPr lvl="1"/>
            <a:r>
              <a:rPr lang="en-US" altLang="en-US" dirty="0"/>
              <a:t>Same percentage as sales</a:t>
            </a:r>
          </a:p>
          <a:p>
            <a:pPr lvl="1"/>
            <a:r>
              <a:rPr lang="en-US" altLang="en-US" dirty="0"/>
              <a:t>As percent of sales</a:t>
            </a:r>
          </a:p>
          <a:p>
            <a:pPr lvl="1"/>
            <a:r>
              <a:rPr lang="en-US" altLang="en-US" dirty="0"/>
              <a:t>Greater or lesser percentage of sale</a:t>
            </a:r>
          </a:p>
          <a:p>
            <a:endParaRPr lang="en-US" altLang="en-US" dirty="0"/>
          </a:p>
          <a:p>
            <a:r>
              <a:rPr lang="en-US" altLang="en-US" dirty="0"/>
              <a:t>Examples</a:t>
            </a:r>
          </a:p>
          <a:p>
            <a:pPr lvl="1"/>
            <a:r>
              <a:rPr lang="en-US" altLang="en-US" dirty="0"/>
              <a:t>COGS</a:t>
            </a:r>
          </a:p>
          <a:p>
            <a:pPr lvl="1"/>
            <a:r>
              <a:rPr lang="en-US" altLang="en-US" dirty="0"/>
              <a:t>Accounts Receivable</a:t>
            </a:r>
          </a:p>
          <a:p>
            <a:pPr lvl="1"/>
            <a:r>
              <a:rPr lang="en-US" altLang="en-US" dirty="0"/>
              <a:t>Inventory</a:t>
            </a:r>
          </a:p>
          <a:p>
            <a:pPr lvl="1"/>
            <a:r>
              <a:rPr lang="en-US" altLang="en-US" dirty="0"/>
              <a:t>Accounts Payable</a:t>
            </a:r>
          </a:p>
        </p:txBody>
      </p:sp>
    </p:spTree>
    <p:extLst>
      <p:ext uri="{BB962C8B-B14F-4D97-AF65-F5344CB8AC3E}">
        <p14:creationId xmlns:p14="http://schemas.microsoft.com/office/powerpoint/2010/main" val="643565397"/>
      </p:ext>
    </p:extLst>
  </p:cSld>
  <p:clrMapOvr>
    <a:masterClrMapping/>
  </p:clrMapOvr>
  <p:transition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Constant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dirty="0"/>
              <a:t>Constant Values</a:t>
            </a:r>
          </a:p>
          <a:p>
            <a:pPr lvl="1"/>
            <a:r>
              <a:rPr lang="en-US" altLang="en-US" dirty="0"/>
              <a:t>Items remain constant over forecast period</a:t>
            </a:r>
          </a:p>
          <a:p>
            <a:pPr lvl="1"/>
            <a:r>
              <a:rPr lang="en-US" altLang="en-US" dirty="0"/>
              <a:t>May depend on length of period</a:t>
            </a:r>
          </a:p>
          <a:p>
            <a:pPr lvl="1"/>
            <a:r>
              <a:rPr lang="en-US" altLang="en-US" dirty="0"/>
              <a:t>Often LT Investment</a:t>
            </a:r>
          </a:p>
          <a:p>
            <a:endParaRPr lang="en-US" altLang="en-US" dirty="0"/>
          </a:p>
          <a:p>
            <a:r>
              <a:rPr lang="en-US" altLang="en-US" dirty="0"/>
              <a:t>Examples</a:t>
            </a:r>
          </a:p>
          <a:p>
            <a:pPr lvl="1"/>
            <a:r>
              <a:rPr lang="en-US" altLang="en-US" dirty="0"/>
              <a:t>PPE</a:t>
            </a:r>
          </a:p>
          <a:p>
            <a:pPr lvl="1"/>
            <a:r>
              <a:rPr lang="en-US" altLang="en-US" dirty="0"/>
              <a:t>LT Strategic Investments</a:t>
            </a:r>
          </a:p>
          <a:p>
            <a:pPr lvl="1"/>
            <a:r>
              <a:rPr lang="en-US" altLang="en-US" dirty="0"/>
              <a:t>LT Leases</a:t>
            </a:r>
          </a:p>
        </p:txBody>
      </p:sp>
    </p:spTree>
    <p:extLst>
      <p:ext uri="{BB962C8B-B14F-4D97-AF65-F5344CB8AC3E}">
        <p14:creationId xmlns:p14="http://schemas.microsoft.com/office/powerpoint/2010/main" val="4290529459"/>
      </p:ext>
    </p:extLst>
  </p:cSld>
  <p:clrMapOvr>
    <a:masterClrMapping/>
  </p:clrMapOvr>
  <p:transition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Choice Variables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en-US" altLang="en-US" dirty="0"/>
              <a:t>Variable within management choice</a:t>
            </a:r>
          </a:p>
          <a:p>
            <a:pPr lvl="1"/>
            <a:r>
              <a:rPr lang="en-US" altLang="en-US" dirty="0"/>
              <a:t>Firm policies</a:t>
            </a:r>
          </a:p>
          <a:p>
            <a:pPr lvl="1"/>
            <a:r>
              <a:rPr lang="en-US" altLang="en-US" dirty="0"/>
              <a:t>Debt Covenant Restrictions (Technical Default)</a:t>
            </a:r>
          </a:p>
          <a:p>
            <a:endParaRPr lang="en-US" altLang="en-US" dirty="0"/>
          </a:p>
          <a:p>
            <a:r>
              <a:rPr lang="en-US" altLang="en-US" dirty="0"/>
              <a:t>Examples</a:t>
            </a:r>
          </a:p>
          <a:p>
            <a:pPr lvl="1"/>
            <a:r>
              <a:rPr lang="en-US" altLang="en-US" dirty="0"/>
              <a:t>Payout/Retention Ratio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Capital Structure Policy (PLUG)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Minimum Cash Balance Policy</a:t>
            </a:r>
          </a:p>
        </p:txBody>
      </p:sp>
    </p:spTree>
    <p:extLst>
      <p:ext uri="{BB962C8B-B14F-4D97-AF65-F5344CB8AC3E}">
        <p14:creationId xmlns:p14="http://schemas.microsoft.com/office/powerpoint/2010/main" val="1287301574"/>
      </p:ext>
    </p:extLst>
  </p:cSld>
  <p:clrMapOvr>
    <a:masterClrMapping/>
  </p:clrMapOvr>
  <p:transition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External Determination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dirty="0"/>
              <a:t>Exogenous Change</a:t>
            </a:r>
          </a:p>
          <a:p>
            <a:pPr lvl="1"/>
            <a:r>
              <a:rPr lang="en-US" altLang="en-US" dirty="0"/>
              <a:t>Change out of firm’s control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/>
              <a:t>Taxes</a:t>
            </a:r>
          </a:p>
          <a:p>
            <a:pPr lvl="2"/>
            <a:r>
              <a:rPr lang="en-US" altLang="en-US" dirty="0"/>
              <a:t>Dependent on corporate tax rates</a:t>
            </a:r>
          </a:p>
          <a:p>
            <a:pPr lvl="1"/>
            <a:r>
              <a:rPr lang="en-US" altLang="en-US" dirty="0"/>
              <a:t>Depreciation</a:t>
            </a:r>
          </a:p>
          <a:p>
            <a:pPr lvl="2"/>
            <a:r>
              <a:rPr lang="en-US" altLang="en-US" dirty="0"/>
              <a:t>Dependent on depreciation schedule</a:t>
            </a:r>
          </a:p>
        </p:txBody>
      </p:sp>
    </p:spTree>
    <p:extLst>
      <p:ext uri="{BB962C8B-B14F-4D97-AF65-F5344CB8AC3E}">
        <p14:creationId xmlns:p14="http://schemas.microsoft.com/office/powerpoint/2010/main" val="2720807021"/>
      </p:ext>
    </p:extLst>
  </p:cSld>
  <p:clrMapOvr>
    <a:masterClrMapping/>
  </p:clrMapOvr>
  <p:transition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Calculation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dirty="0"/>
              <a:t>Calculation based on endogenous variables</a:t>
            </a:r>
          </a:p>
          <a:p>
            <a:endParaRPr lang="en-US" altLang="en-US" dirty="0"/>
          </a:p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/>
              <a:t>Gross Profit</a:t>
            </a:r>
          </a:p>
          <a:p>
            <a:pPr lvl="2"/>
            <a:r>
              <a:rPr lang="en-US" altLang="en-US" dirty="0"/>
              <a:t>Revenues – COGS</a:t>
            </a:r>
          </a:p>
          <a:p>
            <a:pPr lvl="1"/>
            <a:r>
              <a:rPr lang="en-US" altLang="en-US" dirty="0"/>
              <a:t>Retained Earnings</a:t>
            </a:r>
          </a:p>
          <a:p>
            <a:pPr lvl="2"/>
            <a:r>
              <a:rPr lang="en-US" altLang="en-US" dirty="0"/>
              <a:t>NI - Dividends</a:t>
            </a:r>
          </a:p>
        </p:txBody>
      </p:sp>
    </p:spTree>
    <p:extLst>
      <p:ext uri="{BB962C8B-B14F-4D97-AF65-F5344CB8AC3E}">
        <p14:creationId xmlns:p14="http://schemas.microsoft.com/office/powerpoint/2010/main" val="2678228975"/>
      </p:ext>
    </p:extLst>
  </p:cSld>
  <p:clrMapOvr>
    <a:masterClrMapping/>
  </p:clrMapOvr>
  <p:transition>
    <p:pull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Complicating Issues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Taxes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Retained Earnings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Depreciation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Interest Payments (as Function of Debt)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Capacity/Utilization Rates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See Feedback Issues (Below)</a:t>
            </a:r>
          </a:p>
        </p:txBody>
      </p:sp>
    </p:spTree>
    <p:extLst>
      <p:ext uri="{BB962C8B-B14F-4D97-AF65-F5344CB8AC3E}">
        <p14:creationId xmlns:p14="http://schemas.microsoft.com/office/powerpoint/2010/main" val="221838131"/>
      </p:ext>
    </p:extLst>
  </p:cSld>
  <p:clrMapOvr>
    <a:masterClrMapping/>
  </p:clrMapOvr>
  <p:transition>
    <p:pull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3. Balancing the Balance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15519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Imbalance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lvl="1"/>
            <a:endParaRPr lang="en-US" altLang="en-US" sz="400" dirty="0"/>
          </a:p>
          <a:p>
            <a:endParaRPr lang="en-US" altLang="en-US" sz="1100" dirty="0"/>
          </a:p>
          <a:p>
            <a:r>
              <a:rPr lang="en-US" altLang="en-US" dirty="0"/>
              <a:t>Assets ≠ Liabilities and Equity</a:t>
            </a:r>
          </a:p>
          <a:p>
            <a:endParaRPr lang="en-US" altLang="en-US" dirty="0"/>
          </a:p>
          <a:p>
            <a:r>
              <a:rPr lang="en-US" altLang="en-US" dirty="0"/>
              <a:t>Capital Imbalance</a:t>
            </a:r>
          </a:p>
          <a:p>
            <a:endParaRPr lang="en-US" altLang="en-US" dirty="0"/>
          </a:p>
          <a:p>
            <a:r>
              <a:rPr lang="en-US" altLang="en-US" dirty="0"/>
              <a:t>External Funds/Financing Needed (EFN)</a:t>
            </a:r>
          </a:p>
          <a:p>
            <a:endParaRPr lang="en-US" altLang="en-US" dirty="0"/>
          </a:p>
          <a:p>
            <a:r>
              <a:rPr lang="en-US" altLang="en-US" dirty="0"/>
              <a:t>Increase/Decrease Capital</a:t>
            </a:r>
          </a:p>
          <a:p>
            <a:pPr lvl="1"/>
            <a:r>
              <a:rPr lang="en-US" altLang="en-US" dirty="0"/>
              <a:t>Positive or Negative</a:t>
            </a:r>
          </a:p>
          <a:p>
            <a:pPr lvl="1"/>
            <a:r>
              <a:rPr lang="en-US" altLang="en-US" dirty="0"/>
              <a:t>Balancing Item (PLUG)</a:t>
            </a:r>
          </a:p>
        </p:txBody>
      </p:sp>
    </p:spTree>
    <p:extLst>
      <p:ext uri="{BB962C8B-B14F-4D97-AF65-F5344CB8AC3E}">
        <p14:creationId xmlns:p14="http://schemas.microsoft.com/office/powerpoint/2010/main" val="456839361"/>
      </p:ext>
    </p:extLst>
  </p:cSld>
  <p:clrMapOvr>
    <a:masterClrMapping/>
  </p:clrMapOvr>
  <p:transition>
    <p:pull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(Full Capacity) EFN Formula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770" y="2514600"/>
            <a:ext cx="8381429" cy="3611563"/>
          </a:xfrm>
          <a:noFill/>
        </p:spPr>
        <p:txBody>
          <a:bodyPr>
            <a:normAutofit fontScale="40000" lnSpcReduction="20000"/>
          </a:bodyPr>
          <a:lstStyle/>
          <a:p>
            <a:pPr lvl="1"/>
            <a:endParaRPr lang="en-US" altLang="en-US" sz="400" dirty="0"/>
          </a:p>
          <a:p>
            <a:endParaRPr lang="en-US" altLang="en-US" sz="1100" dirty="0"/>
          </a:p>
          <a:p>
            <a:pPr>
              <a:lnSpc>
                <a:spcPct val="170000"/>
              </a:lnSpc>
            </a:pPr>
            <a:r>
              <a:rPr lang="en-US" altLang="en-US" sz="5100" dirty="0"/>
              <a:t>S</a:t>
            </a:r>
            <a:r>
              <a:rPr lang="en-US" altLang="en-US" sz="5100" baseline="-25000" dirty="0"/>
              <a:t>0</a:t>
            </a:r>
            <a:r>
              <a:rPr lang="en-US" altLang="en-US" sz="5100" dirty="0"/>
              <a:t> = Current Sales, </a:t>
            </a:r>
          </a:p>
          <a:p>
            <a:pPr>
              <a:lnSpc>
                <a:spcPct val="170000"/>
              </a:lnSpc>
            </a:pPr>
            <a:r>
              <a:rPr lang="en-US" altLang="en-US" sz="5100" dirty="0"/>
              <a:t>S</a:t>
            </a:r>
            <a:r>
              <a:rPr lang="en-US" altLang="en-US" sz="5100" baseline="-25000" dirty="0"/>
              <a:t>1</a:t>
            </a:r>
            <a:r>
              <a:rPr lang="en-US" altLang="en-US" sz="5100" dirty="0"/>
              <a:t> = Forecasted Sales (= S</a:t>
            </a:r>
            <a:r>
              <a:rPr lang="en-US" altLang="en-US" sz="5100" baseline="-25000" dirty="0"/>
              <a:t>0</a:t>
            </a:r>
            <a:r>
              <a:rPr lang="en-US" altLang="en-US" sz="5100" dirty="0"/>
              <a:t>(1 + g)) </a:t>
            </a:r>
          </a:p>
          <a:p>
            <a:pPr>
              <a:lnSpc>
                <a:spcPct val="170000"/>
              </a:lnSpc>
            </a:pPr>
            <a:r>
              <a:rPr lang="en-US" altLang="en-US" sz="5100" dirty="0"/>
              <a:t>g = Forecasted Sales Growth Rate </a:t>
            </a:r>
          </a:p>
          <a:p>
            <a:pPr>
              <a:lnSpc>
                <a:spcPct val="170000"/>
              </a:lnSpc>
            </a:pPr>
            <a:r>
              <a:rPr lang="en-US" altLang="en-US" sz="5100" dirty="0"/>
              <a:t>A*</a:t>
            </a:r>
            <a:r>
              <a:rPr lang="en-US" altLang="en-US" sz="5100" baseline="-25000" dirty="0"/>
              <a:t>0</a:t>
            </a:r>
            <a:r>
              <a:rPr lang="en-US" altLang="en-US" sz="5100" dirty="0"/>
              <a:t> = Assets (at t = 0) (varying with Sales) </a:t>
            </a:r>
          </a:p>
          <a:p>
            <a:pPr>
              <a:lnSpc>
                <a:spcPct val="170000"/>
              </a:lnSpc>
            </a:pPr>
            <a:r>
              <a:rPr lang="en-US" altLang="en-US" sz="5100" dirty="0"/>
              <a:t>L*</a:t>
            </a:r>
            <a:r>
              <a:rPr lang="en-US" altLang="en-US" sz="5100" baseline="-25000" dirty="0"/>
              <a:t>0</a:t>
            </a:r>
            <a:r>
              <a:rPr lang="en-US" altLang="en-US" sz="5100" dirty="0"/>
              <a:t> = Liabilities (at t = 0) (varying with Sales) </a:t>
            </a:r>
          </a:p>
          <a:p>
            <a:pPr>
              <a:lnSpc>
                <a:spcPct val="170000"/>
              </a:lnSpc>
            </a:pPr>
            <a:r>
              <a:rPr lang="en-US" altLang="en-US" sz="5100" dirty="0"/>
              <a:t>PM = Profit Margin</a:t>
            </a:r>
          </a:p>
          <a:p>
            <a:pPr>
              <a:lnSpc>
                <a:spcPct val="170000"/>
              </a:lnSpc>
            </a:pPr>
            <a:r>
              <a:rPr lang="en-US" altLang="en-US" sz="5100" dirty="0"/>
              <a:t>b = Retention Ratio (= 1 – Payout Ratio) </a:t>
            </a:r>
          </a:p>
          <a:p>
            <a:endParaRPr lang="en-US" altLang="en-US" dirty="0"/>
          </a:p>
        </p:txBody>
      </p:sp>
      <p:pic>
        <p:nvPicPr>
          <p:cNvPr id="6" name="Picture 6" descr="EFN">
            <a:extLst>
              <a:ext uri="{FF2B5EF4-FFF2-40B4-BE49-F238E27FC236}">
                <a16:creationId xmlns:a16="http://schemas.microsoft.com/office/drawing/2014/main" id="{FB4AFC77-A7CD-4810-8849-AFD448412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431132"/>
            <a:ext cx="7272337" cy="1022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4339894"/>
      </p:ext>
    </p:extLst>
  </p:cSld>
  <p:clrMapOvr>
    <a:masterClrMapping/>
  </p:clrMapOvr>
  <p:transition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Balancing Policy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Possible Resolutions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Increase/Decrease Equity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Increase/Decrease Debt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Increase/Decrease both Equity and Debt subject to certain criteria </a:t>
            </a:r>
          </a:p>
          <a:p>
            <a:pPr lvl="2">
              <a:lnSpc>
                <a:spcPct val="150000"/>
              </a:lnSpc>
            </a:pPr>
            <a:r>
              <a:rPr lang="en-US" altLang="en-US" dirty="0"/>
              <a:t>E.g., so D/E ratio remains constant</a:t>
            </a:r>
          </a:p>
        </p:txBody>
      </p:sp>
    </p:spTree>
    <p:extLst>
      <p:ext uri="{BB962C8B-B14F-4D97-AF65-F5344CB8AC3E}">
        <p14:creationId xmlns:p14="http://schemas.microsoft.com/office/powerpoint/2010/main" val="3764773473"/>
      </p:ext>
    </p:extLst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Financial Planning Process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altLang="en-US" dirty="0"/>
              <a:t>Line-Item Forecasts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Balancing the Balance Sheet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altLang="en-US" dirty="0"/>
              <a:t>Projected Profitability and Ratios</a:t>
            </a:r>
          </a:p>
          <a:p>
            <a:pPr marL="742950" indent="-742950">
              <a:buFont typeface="+mj-lt"/>
              <a:buAutoNum type="arabicPeriod"/>
            </a:pPr>
            <a:endParaRPr lang="en-US" altLang="en-US" dirty="0"/>
          </a:p>
          <a:p>
            <a:pPr marL="742950" indent="-742950">
              <a:buFont typeface="+mj-lt"/>
              <a:buAutoNum type="arabicPeriod"/>
            </a:pPr>
            <a:r>
              <a:rPr lang="en-US" altLang="en-US" dirty="0"/>
              <a:t>Other Forecasting Methods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Feedback Issues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Interest Payments (Change in Debt)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Dividends (Change in Equity)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Feedback Channel: Retained Earnings</a:t>
            </a:r>
          </a:p>
        </p:txBody>
      </p:sp>
    </p:spTree>
    <p:extLst>
      <p:ext uri="{BB962C8B-B14F-4D97-AF65-F5344CB8AC3E}">
        <p14:creationId xmlns:p14="http://schemas.microsoft.com/office/powerpoint/2010/main" val="2822706655"/>
      </p:ext>
    </p:extLst>
  </p:cSld>
  <p:clrMapOvr>
    <a:masterClrMapping/>
  </p:clrMapOvr>
  <p:transition>
    <p:pull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Debt Policy Feedback Loop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dirty="0">
                <a:latin typeface="Symbol" panose="05050102010706020507" pitchFamily="18" charset="2"/>
              </a:rPr>
              <a:t>D</a:t>
            </a:r>
            <a:r>
              <a:rPr lang="en-US" altLang="en-US" dirty="0"/>
              <a:t> Debt (BS) 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altLang="en-US" sz="3600" dirty="0"/>
              <a:t>→ </a:t>
            </a:r>
            <a:r>
              <a:rPr lang="en-US" altLang="en-US" sz="3600" dirty="0">
                <a:latin typeface="Symbol" panose="05050102010706020507" pitchFamily="18" charset="2"/>
              </a:rPr>
              <a:t>D</a:t>
            </a:r>
            <a:r>
              <a:rPr lang="en-US" altLang="en-US" sz="3600" dirty="0"/>
              <a:t> Interest (IS) 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altLang="en-US" sz="3600" dirty="0"/>
              <a:t>→ </a:t>
            </a:r>
            <a:r>
              <a:rPr lang="en-US" altLang="en-US" sz="3600" dirty="0">
                <a:latin typeface="Symbol" panose="05050102010706020507" pitchFamily="18" charset="2"/>
              </a:rPr>
              <a:t>D</a:t>
            </a:r>
            <a:r>
              <a:rPr lang="en-US" altLang="en-US" sz="3600" dirty="0"/>
              <a:t> Retained Earnings (IS) 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altLang="en-US" sz="3600" dirty="0"/>
              <a:t>→ </a:t>
            </a:r>
            <a:r>
              <a:rPr lang="en-US" altLang="en-US" sz="3600" dirty="0">
                <a:latin typeface="Symbol" panose="05050102010706020507" pitchFamily="18" charset="2"/>
              </a:rPr>
              <a:t>D</a:t>
            </a:r>
            <a:r>
              <a:rPr lang="en-US" altLang="en-US" sz="3600" dirty="0"/>
              <a:t> Retained Earnings (BS) 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altLang="en-US" sz="3600" dirty="0"/>
              <a:t>→ </a:t>
            </a:r>
            <a:r>
              <a:rPr lang="en-US" altLang="en-US" sz="3600" dirty="0">
                <a:latin typeface="Symbol" panose="05050102010706020507" pitchFamily="18" charset="2"/>
              </a:rPr>
              <a:t>D</a:t>
            </a:r>
            <a:r>
              <a:rPr lang="en-US" altLang="en-US" sz="3600" dirty="0"/>
              <a:t> EFN (BS) 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altLang="en-US" sz="3600" dirty="0"/>
              <a:t>→ </a:t>
            </a:r>
            <a:r>
              <a:rPr lang="en-US" altLang="en-US" sz="3600" dirty="0">
                <a:latin typeface="Symbol" panose="05050102010706020507" pitchFamily="18" charset="2"/>
              </a:rPr>
              <a:t>D</a:t>
            </a:r>
            <a:r>
              <a:rPr lang="en-US" altLang="en-US" sz="3600" dirty="0"/>
              <a:t> Debt (BS) </a:t>
            </a:r>
          </a:p>
          <a:p>
            <a:pPr marL="400050" lvl="1" indent="0">
              <a:lnSpc>
                <a:spcPct val="150000"/>
              </a:lnSpc>
              <a:buNone/>
            </a:pPr>
            <a:endParaRPr lang="en-US" altLang="en-US" sz="3600" dirty="0"/>
          </a:p>
          <a:p>
            <a:pPr marL="400050" lvl="1" indent="0">
              <a:lnSpc>
                <a:spcPct val="150000"/>
              </a:lnSpc>
              <a:buNone/>
            </a:pPr>
            <a:endParaRPr lang="en-US" altLang="en-US" sz="3600" dirty="0"/>
          </a:p>
          <a:p>
            <a:pPr marL="400050" lvl="1" indent="0">
              <a:lnSpc>
                <a:spcPct val="150000"/>
              </a:lnSpc>
              <a:buNone/>
            </a:pPr>
            <a:endParaRPr lang="en-US" altLang="en-US" sz="3600" dirty="0"/>
          </a:p>
          <a:p>
            <a:pPr marL="400050" lvl="1" indent="0">
              <a:lnSpc>
                <a:spcPct val="150000"/>
              </a:lnSpc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0825059"/>
      </p:ext>
    </p:extLst>
  </p:cSld>
  <p:clrMapOvr>
    <a:masterClrMapping/>
  </p:clrMapOvr>
  <p:transition>
    <p:pull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Balancing Policy Issues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No Feedback Loop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E.g. Equity only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Simple Increment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Feedback Loop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E.g. Debt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Iterations</a:t>
            </a:r>
          </a:p>
          <a:p>
            <a:pPr lvl="2">
              <a:lnSpc>
                <a:spcPct val="150000"/>
              </a:lnSpc>
            </a:pPr>
            <a:r>
              <a:rPr lang="en-US" altLang="en-US" dirty="0"/>
              <a:t>Manual</a:t>
            </a:r>
          </a:p>
          <a:p>
            <a:pPr lvl="2">
              <a:lnSpc>
                <a:spcPct val="150000"/>
              </a:lnSpc>
            </a:pPr>
            <a:r>
              <a:rPr lang="en-US" altLang="en-US" dirty="0"/>
              <a:t>Automated</a:t>
            </a:r>
          </a:p>
        </p:txBody>
      </p:sp>
    </p:spTree>
    <p:extLst>
      <p:ext uri="{BB962C8B-B14F-4D97-AF65-F5344CB8AC3E}">
        <p14:creationId xmlns:p14="http://schemas.microsoft.com/office/powerpoint/2010/main" val="264820385"/>
      </p:ext>
    </p:extLst>
  </p:cSld>
  <p:clrMapOvr>
    <a:masterClrMapping/>
  </p:clrMapOvr>
  <p:transition>
    <p:pull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4. </a:t>
            </a:r>
            <a:r>
              <a:rPr lang="en-US" altLang="en-US" dirty="0"/>
              <a:t>Projected Profitability and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74053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i="1" dirty="0"/>
              <a:t>Pro Forma </a:t>
            </a:r>
            <a:r>
              <a:rPr lang="en-US" altLang="en-US" dirty="0"/>
              <a:t>Profitability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Possible Profitability Measures</a:t>
            </a:r>
          </a:p>
          <a:p>
            <a:pPr lvl="1" rtl="0" fontAlgn="base">
              <a:lnSpc>
                <a:spcPct val="150000"/>
              </a:lnSpc>
            </a:pPr>
            <a:r>
              <a:rPr lang="en-US" dirty="0"/>
              <a:t>Gross Margin</a:t>
            </a:r>
          </a:p>
          <a:p>
            <a:pPr lvl="1" rtl="0" fontAlgn="base">
              <a:lnSpc>
                <a:spcPct val="150000"/>
              </a:lnSpc>
            </a:pPr>
            <a:r>
              <a:rPr lang="en-US" dirty="0"/>
              <a:t>Operating Margin</a:t>
            </a:r>
          </a:p>
          <a:p>
            <a:pPr lvl="1" rtl="0" fontAlgn="base">
              <a:lnSpc>
                <a:spcPct val="150000"/>
              </a:lnSpc>
            </a:pPr>
            <a:r>
              <a:rPr lang="en-US" dirty="0"/>
              <a:t>Return on Assets (ROA)</a:t>
            </a:r>
          </a:p>
          <a:p>
            <a:pPr lvl="1" rtl="0" fontAlgn="base">
              <a:lnSpc>
                <a:spcPct val="150000"/>
              </a:lnSpc>
            </a:pPr>
            <a:r>
              <a:rPr lang="en-US" dirty="0"/>
              <a:t>Return on Equity (ROE)</a:t>
            </a:r>
          </a:p>
          <a:p>
            <a:pPr lvl="1" rtl="0" fontAlgn="base">
              <a:lnSpc>
                <a:spcPct val="150000"/>
              </a:lnSpc>
            </a:pPr>
            <a:r>
              <a:rPr lang="en-US" dirty="0"/>
              <a:t>Earnings per share (EPS)</a:t>
            </a:r>
          </a:p>
          <a:p>
            <a:pPr lvl="1" rtl="0" fontAlgn="base">
              <a:lnSpc>
                <a:spcPct val="150000"/>
              </a:lnSpc>
            </a:pPr>
            <a:r>
              <a:rPr lang="en-US" dirty="0"/>
              <a:t>Book Value per share (BVPS)</a:t>
            </a:r>
          </a:p>
          <a:p>
            <a:pPr lvl="1">
              <a:lnSpc>
                <a:spcPct val="15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7720966"/>
      </p:ext>
    </p:extLst>
  </p:cSld>
  <p:clrMapOvr>
    <a:masterClrMapping/>
  </p:clrMapOvr>
  <p:transition>
    <p:pull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i="1" dirty="0"/>
              <a:t>Pro Forma </a:t>
            </a:r>
            <a:r>
              <a:rPr lang="en-US" altLang="en-US" dirty="0"/>
              <a:t>Ratios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Possible </a:t>
            </a:r>
            <a:r>
              <a:rPr lang="en-US" altLang="en-US" i="1" dirty="0"/>
              <a:t>Pro Forma </a:t>
            </a:r>
            <a:r>
              <a:rPr lang="en-US" altLang="en-US" dirty="0"/>
              <a:t>Ratios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Current Ratio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TIE Ratio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D/E Ratio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Total Asset Turnover</a:t>
            </a:r>
          </a:p>
        </p:txBody>
      </p:sp>
    </p:spTree>
    <p:extLst>
      <p:ext uri="{BB962C8B-B14F-4D97-AF65-F5344CB8AC3E}">
        <p14:creationId xmlns:p14="http://schemas.microsoft.com/office/powerpoint/2010/main" val="1080147676"/>
      </p:ext>
    </p:extLst>
  </p:cSld>
  <p:clrMapOvr>
    <a:masterClrMapping/>
  </p:clrMapOvr>
  <p:transition>
    <p:pull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5. </a:t>
            </a:r>
            <a:r>
              <a:rPr lang="en-US" altLang="en-US" dirty="0"/>
              <a:t>Other Forecasting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36240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dirty="0"/>
              <a:t>Other Forecasting Methods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Linear Trend Extrapolation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TREND(</a:t>
            </a:r>
            <a:r>
              <a:rPr lang="en-US" altLang="en-US" dirty="0" err="1"/>
              <a:t>Known_Y's</a:t>
            </a:r>
            <a:r>
              <a:rPr lang="en-US" altLang="en-US" dirty="0"/>
              <a:t>, </a:t>
            </a:r>
            <a:r>
              <a:rPr lang="en-US" altLang="en-US" dirty="0" err="1"/>
              <a:t>Known_X's</a:t>
            </a:r>
            <a:r>
              <a:rPr lang="en-US" altLang="en-US" dirty="0"/>
              <a:t>, </a:t>
            </a:r>
            <a:r>
              <a:rPr lang="en-US" altLang="en-US" dirty="0" err="1"/>
              <a:t>New_X's</a:t>
            </a:r>
            <a:r>
              <a:rPr lang="en-US" altLang="en-US" dirty="0"/>
              <a:t>, Const)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Trend Lines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Regression Analysis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Linear Regression Tool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INTERCEPT(</a:t>
            </a:r>
            <a:r>
              <a:rPr lang="en-US" altLang="en-US" dirty="0" err="1"/>
              <a:t>Known_Y's</a:t>
            </a:r>
            <a:r>
              <a:rPr lang="en-US" altLang="en-US" dirty="0"/>
              <a:t>, </a:t>
            </a:r>
            <a:r>
              <a:rPr lang="en-US" altLang="en-US" dirty="0" err="1"/>
              <a:t>Known_X's</a:t>
            </a:r>
            <a:r>
              <a:rPr lang="en-US" altLang="en-US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SLOPE(</a:t>
            </a:r>
            <a:r>
              <a:rPr lang="en-US" altLang="en-US" dirty="0" err="1"/>
              <a:t>Known_Y's</a:t>
            </a:r>
            <a:r>
              <a:rPr lang="en-US" altLang="en-US" dirty="0"/>
              <a:t>, </a:t>
            </a:r>
            <a:r>
              <a:rPr lang="en-US" altLang="en-US" dirty="0" err="1"/>
              <a:t>Known_X's</a:t>
            </a:r>
            <a:r>
              <a:rPr lang="en-US" altLang="en-US" dirty="0"/>
              <a:t>)</a:t>
            </a:r>
          </a:p>
          <a:p>
            <a:pPr lvl="1">
              <a:lnSpc>
                <a:spcPct val="15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3633602"/>
      </p:ext>
    </p:extLst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1. Financial Planning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A7E8BB5-5D72-491A-B128-247517CE1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A7FDD3B-2076-48BC-B970-3E5393886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9E94BB5-F419-4EAA-B7D6-98FAEBC53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Why Financial Planning?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E74933E9-435D-46B8-9143-6EDD027F3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771" y="1600200"/>
            <a:ext cx="8229600" cy="46482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Contingency planning</a:t>
            </a:r>
          </a:p>
          <a:p>
            <a:endParaRPr lang="en-US" altLang="en-US" dirty="0"/>
          </a:p>
          <a:p>
            <a:r>
              <a:rPr lang="en-US" altLang="en-US" dirty="0"/>
              <a:t>Considering options</a:t>
            </a:r>
          </a:p>
          <a:p>
            <a:endParaRPr lang="en-US" altLang="en-US" dirty="0"/>
          </a:p>
          <a:p>
            <a:r>
              <a:rPr lang="en-US" altLang="en-US" dirty="0"/>
              <a:t>Forcing consistency</a:t>
            </a:r>
          </a:p>
          <a:p>
            <a:endParaRPr lang="en-US" altLang="en-US" dirty="0"/>
          </a:p>
          <a:p>
            <a:r>
              <a:rPr lang="en-US" altLang="en-US" dirty="0"/>
              <a:t>Raising capital investment fund</a:t>
            </a:r>
          </a:p>
          <a:p>
            <a:pPr lvl="1"/>
            <a:r>
              <a:rPr lang="en-US" altLang="en-US" dirty="0"/>
              <a:t>Timing and Amounts</a:t>
            </a:r>
          </a:p>
          <a:p>
            <a:pPr lvl="1"/>
            <a:endParaRPr lang="en-US" altLang="en-US" dirty="0"/>
          </a:p>
          <a:p>
            <a:pPr marL="57150" indent="0">
              <a:buNone/>
            </a:pPr>
            <a:r>
              <a:rPr lang="en-US" altLang="en-US" dirty="0"/>
              <a:t>	</a:t>
            </a:r>
            <a:r>
              <a:rPr lang="en-US" altLang="en-US" b="1" dirty="0"/>
              <a:t>NOTE</a:t>
            </a:r>
            <a:r>
              <a:rPr lang="en-US" altLang="en-US" dirty="0"/>
              <a:t>: Book Values</a:t>
            </a:r>
          </a:p>
        </p:txBody>
      </p:sp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Financial Planning Models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altLang="en-US" i="1" dirty="0"/>
              <a:t>Pro Forma</a:t>
            </a:r>
          </a:p>
          <a:p>
            <a:pPr lvl="1"/>
            <a:r>
              <a:rPr lang="en-US" altLang="en-US" dirty="0"/>
              <a:t>Projected financial statements</a:t>
            </a:r>
          </a:p>
          <a:p>
            <a:pPr lvl="1"/>
            <a:endParaRPr lang="en-US" altLang="en-US" sz="400" dirty="0"/>
          </a:p>
          <a:p>
            <a:endParaRPr lang="en-US" altLang="en-US" sz="1100" dirty="0"/>
          </a:p>
          <a:p>
            <a:r>
              <a:rPr lang="en-US" altLang="en-US" dirty="0"/>
              <a:t>Percentage of Sales Model </a:t>
            </a:r>
          </a:p>
          <a:p>
            <a:pPr lvl="1"/>
            <a:r>
              <a:rPr lang="en-US" altLang="en-US" dirty="0"/>
              <a:t>Sales forecasts are the driving variable</a:t>
            </a:r>
          </a:p>
          <a:p>
            <a:pPr lvl="1"/>
            <a:endParaRPr lang="en-US" altLang="en-US" sz="1100" dirty="0"/>
          </a:p>
          <a:p>
            <a:r>
              <a:rPr lang="en-US" altLang="en-US" dirty="0"/>
              <a:t>Balancing Item (PLUG) </a:t>
            </a:r>
          </a:p>
          <a:p>
            <a:pPr lvl="1"/>
            <a:r>
              <a:rPr lang="en-US" altLang="en-US" dirty="0"/>
              <a:t>Variable adjusts to maintain the consistency plan</a:t>
            </a:r>
          </a:p>
          <a:p>
            <a:pPr lvl="1"/>
            <a:r>
              <a:rPr lang="en-US" altLang="en-US" dirty="0"/>
              <a:t>External Funds/Financing Needed (EFN)</a:t>
            </a:r>
          </a:p>
          <a:p>
            <a:pPr lvl="2"/>
            <a:r>
              <a:rPr lang="en-US" altLang="en-US" dirty="0"/>
              <a:t>Additional Funds/Financing Needed (AFN)</a:t>
            </a:r>
          </a:p>
          <a:p>
            <a:pPr lvl="2"/>
            <a:endParaRPr lang="en-US" altLang="en-US" dirty="0"/>
          </a:p>
        </p:txBody>
      </p:sp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dirty="0"/>
              <a:t>Sales Forecast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en-US" altLang="en-US" dirty="0"/>
              <a:t>Sales as Driver</a:t>
            </a:r>
          </a:p>
          <a:p>
            <a:endParaRPr lang="en-US" altLang="en-US" dirty="0"/>
          </a:p>
          <a:p>
            <a:r>
              <a:rPr lang="en-US" altLang="en-US" dirty="0"/>
              <a:t>Generally based on recent trend in sales</a:t>
            </a:r>
          </a:p>
          <a:p>
            <a:endParaRPr lang="en-US" altLang="en-US" dirty="0"/>
          </a:p>
          <a:p>
            <a:r>
              <a:rPr lang="en-US" altLang="en-US" dirty="0"/>
              <a:t>Estimation Method</a:t>
            </a:r>
          </a:p>
          <a:p>
            <a:pPr lvl="1"/>
            <a:r>
              <a:rPr lang="en-US" altLang="en-US" dirty="0"/>
              <a:t>Linear Forecast</a:t>
            </a:r>
          </a:p>
          <a:p>
            <a:pPr lvl="1"/>
            <a:r>
              <a:rPr lang="en-US" altLang="en-US" dirty="0"/>
              <a:t>Non-Linear Forecast</a:t>
            </a:r>
          </a:p>
          <a:p>
            <a:pPr lvl="1"/>
            <a:r>
              <a:rPr lang="en-US" altLang="en-US" dirty="0"/>
              <a:t>Regression</a:t>
            </a:r>
          </a:p>
          <a:p>
            <a:pPr lvl="1"/>
            <a:r>
              <a:rPr lang="en-US" altLang="en-US" dirty="0"/>
              <a:t>Times-Series Forecasts (Next Topic)</a:t>
            </a: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8773350"/>
      </p:ext>
    </p:extLst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Process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altLang="en-US" dirty="0"/>
              <a:t>Project </a:t>
            </a:r>
            <a:r>
              <a:rPr lang="en-US" altLang="en-US" i="1" dirty="0"/>
              <a:t>Pro Forma </a:t>
            </a:r>
            <a:r>
              <a:rPr lang="en-US" altLang="en-US" dirty="0"/>
              <a:t>Line Items</a:t>
            </a:r>
          </a:p>
          <a:p>
            <a:endParaRPr lang="en-US" altLang="en-US" i="1" dirty="0"/>
          </a:p>
          <a:p>
            <a:pPr marL="742950" indent="-742950">
              <a:buFont typeface="+mj-lt"/>
              <a:buAutoNum type="arabicPeriod" startAt="2"/>
            </a:pPr>
            <a:r>
              <a:rPr lang="en-US" altLang="en-US" dirty="0"/>
              <a:t>Determine Imbalance</a:t>
            </a:r>
          </a:p>
          <a:p>
            <a:pPr lvl="1"/>
            <a:endParaRPr lang="en-US" altLang="en-US" sz="400" dirty="0"/>
          </a:p>
          <a:p>
            <a:endParaRPr lang="en-US" altLang="en-US" sz="1100" dirty="0"/>
          </a:p>
          <a:p>
            <a:pPr lvl="1"/>
            <a:r>
              <a:rPr lang="en-US" altLang="en-US" dirty="0"/>
              <a:t>Assets ≠ Liabilities and Equity</a:t>
            </a:r>
          </a:p>
          <a:p>
            <a:pPr lvl="1"/>
            <a:r>
              <a:rPr lang="en-US" altLang="en-US" dirty="0"/>
              <a:t>External Funds/Financing Needed (EFN)</a:t>
            </a:r>
          </a:p>
          <a:p>
            <a:pPr lvl="1"/>
            <a:r>
              <a:rPr lang="en-US" altLang="en-US" dirty="0"/>
              <a:t>Need Capital to Support Productive Activity</a:t>
            </a:r>
          </a:p>
          <a:p>
            <a:pPr lvl="1"/>
            <a:r>
              <a:rPr lang="en-US" altLang="en-US" dirty="0"/>
              <a:t>Balancing Item (PLUG) </a:t>
            </a:r>
          </a:p>
          <a:p>
            <a:pPr lvl="1"/>
            <a:endParaRPr lang="en-US" altLang="en-US" dirty="0"/>
          </a:p>
          <a:p>
            <a:pPr lvl="1"/>
            <a:endParaRPr lang="en-US" altLang="en-US" sz="1100" dirty="0"/>
          </a:p>
          <a:p>
            <a:pPr marL="742950" indent="-742950">
              <a:buFont typeface="+mj-lt"/>
              <a:buAutoNum type="arabicPeriod" startAt="3"/>
            </a:pPr>
            <a:r>
              <a:rPr lang="en-US" altLang="en-US" dirty="0"/>
              <a:t>Balance</a:t>
            </a:r>
          </a:p>
          <a:p>
            <a:pPr lvl="1"/>
            <a:r>
              <a:rPr lang="en-US" altLang="en-US" dirty="0"/>
              <a:t>Assets = Liabilities and Equity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4863471"/>
      </p:ext>
    </p:extLst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2. </a:t>
            </a:r>
            <a:r>
              <a:rPr lang="en-US" altLang="en-US" dirty="0"/>
              <a:t>Line-Item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16184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F63350-D494-4DFE-A196-914EAD73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6B160D-9294-492C-8246-9394B157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EF6B838-178C-43EF-B2A3-042B6DBA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dirty="0"/>
              <a:t>Line-Item Forecast Methods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195AE39-38EB-4CE5-89CF-35003529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Percentage of Sales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Constant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Choice Variables/Firm Policies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External Determination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Calculation</a:t>
            </a:r>
          </a:p>
        </p:txBody>
      </p:sp>
    </p:spTree>
    <p:extLst>
      <p:ext uri="{BB962C8B-B14F-4D97-AF65-F5344CB8AC3E}">
        <p14:creationId xmlns:p14="http://schemas.microsoft.com/office/powerpoint/2010/main" val="2990712176"/>
      </p:ext>
    </p:extLst>
  </p:cSld>
  <p:clrMapOvr>
    <a:masterClrMapping/>
  </p:clrMapOvr>
  <p:transition>
    <p:pull dir="r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3921</TotalTime>
  <Words>696</Words>
  <Application>Microsoft Office PowerPoint</Application>
  <PresentationFormat>On-screen Show (4:3)</PresentationFormat>
  <Paragraphs>221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Symbol</vt:lpstr>
      <vt:lpstr>Times New Roman</vt:lpstr>
      <vt:lpstr>Contemporary blue</vt:lpstr>
      <vt:lpstr>FIN 470: Financial Analysis in Excel</vt:lpstr>
      <vt:lpstr>Overview</vt:lpstr>
      <vt:lpstr>1. Financial Planning Process</vt:lpstr>
      <vt:lpstr>Why Financial Planning?</vt:lpstr>
      <vt:lpstr>Financial Planning Models</vt:lpstr>
      <vt:lpstr>Sales Forecast</vt:lpstr>
      <vt:lpstr>Process</vt:lpstr>
      <vt:lpstr>2. Line-Item Forecasts</vt:lpstr>
      <vt:lpstr>Line-Item Forecast Methods</vt:lpstr>
      <vt:lpstr>Percentage of Sales</vt:lpstr>
      <vt:lpstr>Constant</vt:lpstr>
      <vt:lpstr>Choice Variables</vt:lpstr>
      <vt:lpstr>External Determination</vt:lpstr>
      <vt:lpstr>Calculation</vt:lpstr>
      <vt:lpstr>Complicating Issues</vt:lpstr>
      <vt:lpstr>3. Balancing the Balance Sheet</vt:lpstr>
      <vt:lpstr>The Imbalance</vt:lpstr>
      <vt:lpstr>(Full Capacity) EFN Formula</vt:lpstr>
      <vt:lpstr>Balancing Policy</vt:lpstr>
      <vt:lpstr>Feedback Issues</vt:lpstr>
      <vt:lpstr>Debt Policy Feedback Loop</vt:lpstr>
      <vt:lpstr>Balancing Policy Issues</vt:lpstr>
      <vt:lpstr>4. Projected Profitability and Ratios</vt:lpstr>
      <vt:lpstr>Pro Forma Profitability</vt:lpstr>
      <vt:lpstr>Pro Forma Ratios</vt:lpstr>
      <vt:lpstr>5. Other Forecasting Methods</vt:lpstr>
      <vt:lpstr>Other Forecasting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477</cp:revision>
  <dcterms:created xsi:type="dcterms:W3CDTF">2004-10-03T21:09:17Z</dcterms:created>
  <dcterms:modified xsi:type="dcterms:W3CDTF">2023-01-24T17:53:21Z</dcterms:modified>
</cp:coreProperties>
</file>