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30"/>
  </p:notesMasterIdLst>
  <p:handoutMasterIdLst>
    <p:handoutMasterId r:id="rId31"/>
  </p:handoutMasterIdLst>
  <p:sldIdLst>
    <p:sldId id="397" r:id="rId2"/>
    <p:sldId id="383" r:id="rId3"/>
    <p:sldId id="384" r:id="rId4"/>
    <p:sldId id="520" r:id="rId5"/>
    <p:sldId id="398" r:id="rId6"/>
    <p:sldId id="402" r:id="rId7"/>
    <p:sldId id="403" r:id="rId8"/>
    <p:sldId id="405" r:id="rId9"/>
    <p:sldId id="523" r:id="rId10"/>
    <p:sldId id="404" r:id="rId11"/>
    <p:sldId id="411" r:id="rId12"/>
    <p:sldId id="408" r:id="rId13"/>
    <p:sldId id="413" r:id="rId14"/>
    <p:sldId id="412" r:id="rId15"/>
    <p:sldId id="438" r:id="rId16"/>
    <p:sldId id="287" r:id="rId17"/>
    <p:sldId id="440" r:id="rId18"/>
    <p:sldId id="289" r:id="rId19"/>
    <p:sldId id="524" r:id="rId20"/>
    <p:sldId id="296" r:id="rId21"/>
    <p:sldId id="297" r:id="rId22"/>
    <p:sldId id="301" r:id="rId23"/>
    <p:sldId id="394" r:id="rId24"/>
    <p:sldId id="290" r:id="rId25"/>
    <p:sldId id="291" r:id="rId26"/>
    <p:sldId id="464" r:id="rId27"/>
    <p:sldId id="465" r:id="rId28"/>
    <p:sldId id="310" r:id="rId29"/>
  </p:sldIdLst>
  <p:sldSz cx="9144000" cy="6858000" type="screen4x3"/>
  <p:notesSz cx="6858000" cy="9144000"/>
  <p:custDataLst>
    <p:tags r:id="rId3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B3C3D3"/>
    <a:srgbClr val="002B5C"/>
    <a:srgbClr val="ADC6D7"/>
    <a:srgbClr val="00BEB9"/>
    <a:srgbClr val="00CAC5"/>
    <a:srgbClr val="00CFC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6163" autoAdjust="0"/>
  </p:normalViewPr>
  <p:slideViewPr>
    <p:cSldViewPr>
      <p:cViewPr varScale="1">
        <p:scale>
          <a:sx n="81" d="100"/>
          <a:sy n="81" d="100"/>
        </p:scale>
        <p:origin x="1075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3714"/>
    </p:cViewPr>
  </p:sorterViewPr>
  <p:notesViewPr>
    <p:cSldViewPr>
      <p:cViewPr varScale="1">
        <p:scale>
          <a:sx n="87" d="100"/>
          <a:sy n="87" d="100"/>
        </p:scale>
        <p:origin x="384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62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03F7FA54-1521-4DD7-9404-29EC1BA7038B}" type="datetimeFigureOut">
              <a:rPr lang="en-US"/>
              <a:pPr>
                <a:defRPr/>
              </a:pPr>
              <a:t>1/24/2023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EBFD8F90-EA37-43C3-8ED6-D915013D7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20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95839"/>
            <a:ext cx="5638273" cy="308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726181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6413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98013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95549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8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8861331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5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1142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142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771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771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571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of 28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5371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11:47 AM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971" y="6157813"/>
            <a:ext cx="1219200" cy="66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12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4400" b="1">
          <a:solidFill>
            <a:schemeClr val="tx1">
              <a:alpha val="10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Arial" panose="020B0604020202020204" pitchFamily="34" charset="0"/>
          <a:cs typeface="Arial" panose="020B0604020202020204" pitchFamily="34" charset="0"/>
        </a:defRPr>
      </a:lvl1pPr>
      <a:lvl2pPr marL="742950" indent="-285750" eaLnBrk="1" hangingPunct="1">
        <a:buChar char="–"/>
        <a:defRPr sz="2800"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eaLnBrk="1" hangingPunct="1">
        <a:buChar char="•"/>
        <a:defRPr sz="2400"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eaLnBrk="1" hangingPunct="1">
        <a:buChar char="–"/>
        <a:defRPr sz="2000"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eaLnBrk="1" hangingPunct="1">
        <a:buChar char="»"/>
        <a:defRPr sz="1800"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94577"/>
            <a:ext cx="8153400" cy="1306223"/>
          </a:xfrm>
        </p:spPr>
        <p:txBody>
          <a:bodyPr>
            <a:normAutofit/>
          </a:bodyPr>
          <a:lstStyle/>
          <a:p>
            <a:r>
              <a:rPr lang="en-US" dirty="0"/>
              <a:t>Topic 2.1: Financial Statements, Theory</a:t>
            </a:r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 470: Financial Analysis in Excel</a:t>
            </a:r>
          </a:p>
        </p:txBody>
      </p:sp>
    </p:spTree>
    <p:extLst>
      <p:ext uri="{BB962C8B-B14F-4D97-AF65-F5344CB8AC3E}">
        <p14:creationId xmlns:p14="http://schemas.microsoft.com/office/powerpoint/2010/main" val="3760586671"/>
      </p:ext>
    </p:extLst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F35427A-323B-455C-B152-14EBB182DF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359465"/>
            <a:ext cx="8686800" cy="1143000"/>
          </a:xfrm>
        </p:spPr>
        <p:txBody>
          <a:bodyPr anchor="ctr">
            <a:normAutofit fontScale="90000"/>
          </a:bodyPr>
          <a:lstStyle/>
          <a:p>
            <a:pPr algn="ctr">
              <a:lnSpc>
                <a:spcPct val="200000"/>
              </a:lnSpc>
            </a:pPr>
            <a:r>
              <a:rPr lang="en-US" dirty="0"/>
              <a:t>Finance Perspective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29F6996-2426-40C0-8271-654FA5757A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Time value of money (TVM)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Real cash flows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Problem areas:</a:t>
            </a:r>
          </a:p>
          <a:p>
            <a:pPr lvl="1">
              <a:defRPr/>
            </a:pPr>
            <a:r>
              <a:rPr lang="en-US" dirty="0"/>
              <a:t>Receivables</a:t>
            </a:r>
          </a:p>
          <a:p>
            <a:pPr lvl="1">
              <a:defRPr/>
            </a:pPr>
            <a:r>
              <a:rPr lang="en-US" dirty="0"/>
              <a:t>Payables</a:t>
            </a:r>
          </a:p>
          <a:p>
            <a:pPr lvl="1">
              <a:defRPr/>
            </a:pPr>
            <a:r>
              <a:rPr lang="en-US" dirty="0"/>
              <a:t>Goodwill</a:t>
            </a:r>
          </a:p>
          <a:p>
            <a:pPr lvl="1">
              <a:defRPr/>
            </a:pPr>
            <a:r>
              <a:rPr lang="en-US" dirty="0"/>
              <a:t>Depreciation</a:t>
            </a:r>
          </a:p>
          <a:p>
            <a:pPr marL="0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31160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CE82443-4A88-464B-B32B-3957B8E3F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Real cash flows with ‘bad’ timing</a:t>
            </a:r>
          </a:p>
          <a:p>
            <a:pPr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Receivables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Payables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109F37F-2E94-44F3-8E68-A8369B8A9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TVM Violations</a:t>
            </a:r>
          </a:p>
        </p:txBody>
      </p:sp>
    </p:spTree>
    <p:extLst>
      <p:ext uri="{BB962C8B-B14F-4D97-AF65-F5344CB8AC3E}">
        <p14:creationId xmlns:p14="http://schemas.microsoft.com/office/powerpoint/2010/main" val="2108056444"/>
      </p:ext>
    </p:extLst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F35427A-323B-455C-B152-14EBB182DF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359465"/>
            <a:ext cx="8686800" cy="1143000"/>
          </a:xfrm>
        </p:spPr>
        <p:txBody>
          <a:bodyPr anchor="ctr">
            <a:normAutofit fontScale="90000"/>
          </a:bodyPr>
          <a:lstStyle/>
          <a:p>
            <a:pPr algn="ctr">
              <a:lnSpc>
                <a:spcPct val="200000"/>
              </a:lnSpc>
            </a:pPr>
            <a:r>
              <a:rPr lang="en-US" dirty="0"/>
              <a:t>Non-Real Cash Flows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29F6996-2426-40C0-8271-654FA5757A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Items that do not represent a transfer of cash or value</a:t>
            </a:r>
          </a:p>
          <a:p>
            <a:pPr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Depreciation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Goodwill</a:t>
            </a:r>
          </a:p>
        </p:txBody>
      </p:sp>
    </p:spTree>
    <p:extLst>
      <p:ext uri="{BB962C8B-B14F-4D97-AF65-F5344CB8AC3E}">
        <p14:creationId xmlns:p14="http://schemas.microsoft.com/office/powerpoint/2010/main" val="131922183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CC682CF-6046-4D72-8525-45B3224A8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Accounting method of allocating the cost of a tangible asset over its useful life </a:t>
            </a:r>
          </a:p>
          <a:p>
            <a:endParaRPr lang="en-US" dirty="0"/>
          </a:p>
          <a:p>
            <a:r>
              <a:rPr lang="en-US" dirty="0"/>
              <a:t>Used to account for declines in value </a:t>
            </a:r>
          </a:p>
          <a:p>
            <a:endParaRPr lang="en-US" dirty="0"/>
          </a:p>
          <a:p>
            <a:r>
              <a:rPr lang="en-US" dirty="0"/>
              <a:t>Depreciate long-term assets for both tax and accounting purposes.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7F7B598-BC71-41C4-8016-09E575B85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Depreciation</a:t>
            </a:r>
          </a:p>
        </p:txBody>
      </p:sp>
    </p:spTree>
    <p:extLst>
      <p:ext uri="{BB962C8B-B14F-4D97-AF65-F5344CB8AC3E}">
        <p14:creationId xmlns:p14="http://schemas.microsoft.com/office/powerpoint/2010/main" val="3327297108"/>
      </p:ext>
    </p:extLst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8A30D39-5B8E-4459-A1AB-D6A16EC22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 intangible asset that arises when one company purchases another for a premium value. </a:t>
            </a:r>
          </a:p>
          <a:p>
            <a:endParaRPr lang="en-US" dirty="0"/>
          </a:p>
          <a:p>
            <a:r>
              <a:rPr lang="en-US" dirty="0"/>
              <a:t>Value of a company’s brand name, solid customer base, good customer relations, good employee relations ,and any patents or proprietary technology represent goodwill.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757C249-8C7A-4D63-8F93-5F8580BE2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Goodwill</a:t>
            </a:r>
          </a:p>
        </p:txBody>
      </p:sp>
    </p:spTree>
    <p:extLst>
      <p:ext uri="{BB962C8B-B14F-4D97-AF65-F5344CB8AC3E}">
        <p14:creationId xmlns:p14="http://schemas.microsoft.com/office/powerpoint/2010/main" val="648893750"/>
      </p:ext>
    </p:extLst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65F414-B6D1-41BC-AD3B-741BEFEF97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2. Financial Statements</a:t>
            </a:r>
          </a:p>
        </p:txBody>
      </p:sp>
    </p:spTree>
    <p:extLst>
      <p:ext uri="{BB962C8B-B14F-4D97-AF65-F5344CB8AC3E}">
        <p14:creationId xmlns:p14="http://schemas.microsoft.com/office/powerpoint/2010/main" val="3137138864"/>
      </p:ext>
    </p:extLst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Flow Statement</a:t>
            </a:r>
          </a:p>
          <a:p>
            <a:pPr marL="0" indent="0">
              <a:buNone/>
            </a:pPr>
            <a:r>
              <a:rPr lang="en-US" dirty="0"/>
              <a:t>Income Statement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Statement of Cash Flows 	</a:t>
            </a:r>
            <a:endParaRPr lang="en-US" i="1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34D37F4-4EA4-40C9-B6AB-A5D14EAD893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Stock Statement</a:t>
            </a:r>
          </a:p>
          <a:p>
            <a:pPr marL="0" indent="0">
              <a:buNone/>
            </a:pPr>
            <a:r>
              <a:rPr lang="en-US" dirty="0"/>
              <a:t>Balance Sheet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Statement of Shareholder Equity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Stock versus Flow</a:t>
            </a:r>
          </a:p>
        </p:txBody>
      </p:sp>
    </p:spTree>
    <p:extLst>
      <p:ext uri="{BB962C8B-B14F-4D97-AF65-F5344CB8AC3E}">
        <p14:creationId xmlns:p14="http://schemas.microsoft.com/office/powerpoint/2010/main" val="2986892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rrow: Curved Down 19">
            <a:extLst>
              <a:ext uri="{FF2B5EF4-FFF2-40B4-BE49-F238E27FC236}">
                <a16:creationId xmlns:a16="http://schemas.microsoft.com/office/drawing/2014/main" id="{DEFE2708-C027-4133-8EF6-54D7387E2845}"/>
              </a:ext>
            </a:extLst>
          </p:cNvPr>
          <p:cNvSpPr/>
          <p:nvPr/>
        </p:nvSpPr>
        <p:spPr>
          <a:xfrm>
            <a:off x="4572000" y="3048000"/>
            <a:ext cx="3641521" cy="114300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Arrow: Curved Down 18">
            <a:extLst>
              <a:ext uri="{FF2B5EF4-FFF2-40B4-BE49-F238E27FC236}">
                <a16:creationId xmlns:a16="http://schemas.microsoft.com/office/drawing/2014/main" id="{8DF30BC5-AEC6-4502-8683-3C0AA9B20D80}"/>
              </a:ext>
            </a:extLst>
          </p:cNvPr>
          <p:cNvSpPr/>
          <p:nvPr/>
        </p:nvSpPr>
        <p:spPr>
          <a:xfrm>
            <a:off x="816179" y="3063728"/>
            <a:ext cx="3641521" cy="114300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F9852D4-5E26-4FC7-8B4A-DD53BB146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Stock/Flow Rhythm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27C5B1C-784A-49E2-8981-A71F15C61917}"/>
              </a:ext>
            </a:extLst>
          </p:cNvPr>
          <p:cNvSpPr/>
          <p:nvPr/>
        </p:nvSpPr>
        <p:spPr>
          <a:xfrm>
            <a:off x="2057401" y="2476501"/>
            <a:ext cx="1447800" cy="1295400"/>
          </a:xfrm>
          <a:prstGeom prst="roundRect">
            <a:avLst/>
          </a:prstGeom>
          <a:solidFill>
            <a:schemeClr val="bg1">
              <a:shade val="8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8B7D32-8520-4310-9A29-1FE5BB558694}"/>
              </a:ext>
            </a:extLst>
          </p:cNvPr>
          <p:cNvSpPr txBox="1"/>
          <p:nvPr/>
        </p:nvSpPr>
        <p:spPr>
          <a:xfrm>
            <a:off x="2062295" y="2724835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Income Statement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267D5E-9323-44A2-8C7E-FEB3427D9CC5}"/>
              </a:ext>
            </a:extLst>
          </p:cNvPr>
          <p:cNvSpPr txBox="1"/>
          <p:nvPr/>
        </p:nvSpPr>
        <p:spPr>
          <a:xfrm>
            <a:off x="342900" y="4579318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Balance Sheet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8AC7FEC-B27B-4A3A-9DBB-9FF81D1BA20B}"/>
              </a:ext>
            </a:extLst>
          </p:cNvPr>
          <p:cNvSpPr/>
          <p:nvPr/>
        </p:nvSpPr>
        <p:spPr>
          <a:xfrm>
            <a:off x="5600700" y="2487686"/>
            <a:ext cx="1447800" cy="12954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59F5F2-38E2-4C85-AD6D-ECC76F951190}"/>
              </a:ext>
            </a:extLst>
          </p:cNvPr>
          <p:cNvSpPr txBox="1"/>
          <p:nvPr/>
        </p:nvSpPr>
        <p:spPr>
          <a:xfrm>
            <a:off x="5605594" y="2736020"/>
            <a:ext cx="1447800" cy="646331"/>
          </a:xfrm>
          <a:prstGeom prst="rect">
            <a:avLst/>
          </a:prstGeom>
          <a:solidFill>
            <a:schemeClr val="bg1">
              <a:shade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Income Statement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98E443C-C799-4DF2-A770-F70F688AC440}"/>
              </a:ext>
            </a:extLst>
          </p:cNvPr>
          <p:cNvSpPr/>
          <p:nvPr/>
        </p:nvSpPr>
        <p:spPr>
          <a:xfrm>
            <a:off x="342900" y="4229101"/>
            <a:ext cx="1447800" cy="12954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FF8387-9710-4F7E-BCFB-38A90A5239FF}"/>
              </a:ext>
            </a:extLst>
          </p:cNvPr>
          <p:cNvSpPr txBox="1"/>
          <p:nvPr/>
        </p:nvSpPr>
        <p:spPr>
          <a:xfrm>
            <a:off x="3848100" y="4584911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Balance Sheet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F48E53E-37C4-4A25-A1E4-052878874DCB}"/>
              </a:ext>
            </a:extLst>
          </p:cNvPr>
          <p:cNvSpPr/>
          <p:nvPr/>
        </p:nvSpPr>
        <p:spPr>
          <a:xfrm>
            <a:off x="3848100" y="4234694"/>
            <a:ext cx="1447800" cy="12954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2DF3E7-857F-4773-8C54-C1D6F263DE5F}"/>
              </a:ext>
            </a:extLst>
          </p:cNvPr>
          <p:cNvSpPr txBox="1"/>
          <p:nvPr/>
        </p:nvSpPr>
        <p:spPr>
          <a:xfrm>
            <a:off x="7353300" y="4579318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Balance Sheet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4AF5705-8569-4E9E-B3DE-423CCFD48878}"/>
              </a:ext>
            </a:extLst>
          </p:cNvPr>
          <p:cNvSpPr/>
          <p:nvPr/>
        </p:nvSpPr>
        <p:spPr>
          <a:xfrm>
            <a:off x="7353300" y="4229101"/>
            <a:ext cx="1447800" cy="12954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225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Data: ‘Annual’ Assumption</a:t>
            </a:r>
          </a:p>
          <a:p>
            <a:endParaRPr lang="en-US" dirty="0"/>
          </a:p>
          <a:p>
            <a:r>
              <a:rPr lang="en-US" dirty="0"/>
              <a:t>Annualizing</a:t>
            </a:r>
          </a:p>
          <a:p>
            <a:pPr lvl="1"/>
            <a:r>
              <a:rPr lang="en-US" dirty="0"/>
              <a:t>Annual Equivalent of Non-Annual</a:t>
            </a:r>
          </a:p>
          <a:p>
            <a:pPr lvl="1"/>
            <a:r>
              <a:rPr lang="en-US" dirty="0"/>
              <a:t>Quarterly x4, Semi-Annual x2</a:t>
            </a:r>
          </a:p>
          <a:p>
            <a:pPr lvl="1"/>
            <a:endParaRPr lang="en-US" dirty="0"/>
          </a:p>
          <a:p>
            <a:r>
              <a:rPr lang="en-US" i="1" dirty="0"/>
              <a:t>WARNING: Only Annualize Flow Statements!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Annualization</a:t>
            </a:r>
          </a:p>
        </p:txBody>
      </p:sp>
    </p:spTree>
    <p:extLst>
      <p:ext uri="{BB962C8B-B14F-4D97-AF65-F5344CB8AC3E}">
        <p14:creationId xmlns:p14="http://schemas.microsoft.com/office/powerpoint/2010/main" val="42657201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65F414-B6D1-41BC-AD3B-741BEFEF97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3. Income Statement</a:t>
            </a:r>
          </a:p>
        </p:txBody>
      </p:sp>
    </p:spTree>
    <p:extLst>
      <p:ext uri="{BB962C8B-B14F-4D97-AF65-F5344CB8AC3E}">
        <p14:creationId xmlns:p14="http://schemas.microsoft.com/office/powerpoint/2010/main" val="3753727163"/>
      </p:ext>
    </p:extLst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Accounting Principles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Financial Statements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Income Statement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Balance Sheet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1544689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Also Profit and Loss, </a:t>
            </a:r>
            <a:r>
              <a:rPr lang="en-US" dirty="0" err="1"/>
              <a:t>P&amp;L</a:t>
            </a:r>
            <a:endParaRPr lang="en-US" dirty="0"/>
          </a:p>
          <a:p>
            <a:endParaRPr lang="en-US" dirty="0"/>
          </a:p>
          <a:p>
            <a:r>
              <a:rPr lang="en-US" dirty="0"/>
              <a:t>Measures financial performance </a:t>
            </a:r>
            <a:r>
              <a:rPr lang="en-US" i="1" dirty="0"/>
              <a:t>over a specific period of time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Accounting Definition of Income: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		Income = Revenue – Cost</a:t>
            </a:r>
          </a:p>
          <a:p>
            <a:endParaRPr lang="en-US" dirty="0"/>
          </a:p>
          <a:p>
            <a:r>
              <a:rPr lang="en-US" dirty="0"/>
              <a:t>Organization: ‘Levels’ of Earnings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Income Statement</a:t>
            </a:r>
          </a:p>
        </p:txBody>
      </p:sp>
    </p:spTree>
    <p:extLst>
      <p:ext uri="{BB962C8B-B14F-4D97-AF65-F5344CB8AC3E}">
        <p14:creationId xmlns:p14="http://schemas.microsoft.com/office/powerpoint/2010/main" val="4875024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1"/>
          </p:nvPr>
        </p:nvSpPr>
        <p:spPr>
          <a:xfrm>
            <a:off x="228600" y="1600200"/>
            <a:ext cx="47244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/>
              <a:t>Sales</a:t>
            </a:r>
          </a:p>
          <a:p>
            <a:pPr>
              <a:buNone/>
            </a:pPr>
            <a:r>
              <a:rPr lang="en-US" sz="2400" u="sng" dirty="0"/>
              <a:t>– COGS	</a:t>
            </a:r>
          </a:p>
          <a:p>
            <a:pPr>
              <a:buNone/>
            </a:pPr>
            <a:r>
              <a:rPr lang="en-US" sz="2400" b="1" dirty="0">
                <a:solidFill>
                  <a:srgbClr val="00B0F0"/>
                </a:solidFill>
              </a:rPr>
              <a:t>Gross Profits</a:t>
            </a:r>
          </a:p>
          <a:p>
            <a:pPr>
              <a:buNone/>
            </a:pPr>
            <a:r>
              <a:rPr lang="en-US" sz="2400" u="sng" dirty="0"/>
              <a:t>– Operating Expenses	</a:t>
            </a:r>
          </a:p>
          <a:p>
            <a:pPr>
              <a:buNone/>
            </a:pPr>
            <a:r>
              <a:rPr lang="en-US" sz="2400" b="1" dirty="0">
                <a:solidFill>
                  <a:srgbClr val="00B0F0"/>
                </a:solidFill>
              </a:rPr>
              <a:t>Operating Income</a:t>
            </a:r>
          </a:p>
          <a:p>
            <a:pPr>
              <a:buNone/>
            </a:pPr>
            <a:r>
              <a:rPr lang="en-US" sz="2400" u="sng" dirty="0"/>
              <a:t>– Other Income/Other Expenses</a:t>
            </a:r>
          </a:p>
          <a:p>
            <a:pPr>
              <a:buNone/>
            </a:pPr>
            <a:r>
              <a:rPr lang="en-US" sz="2400" b="1" dirty="0">
                <a:solidFill>
                  <a:srgbClr val="00B0F0"/>
                </a:solidFill>
              </a:rPr>
              <a:t>EBIT</a:t>
            </a:r>
          </a:p>
          <a:p>
            <a:pPr>
              <a:buNone/>
            </a:pPr>
            <a:r>
              <a:rPr lang="en-US" sz="2400" u="sng" dirty="0"/>
              <a:t>– Interest		</a:t>
            </a:r>
          </a:p>
          <a:p>
            <a:pPr>
              <a:buNone/>
            </a:pPr>
            <a:r>
              <a:rPr lang="en-US" sz="2400" b="1" dirty="0">
                <a:solidFill>
                  <a:srgbClr val="00B0F0"/>
                </a:solidFill>
              </a:rPr>
              <a:t>EBT</a:t>
            </a:r>
          </a:p>
          <a:p>
            <a:pPr>
              <a:buNone/>
            </a:pPr>
            <a:r>
              <a:rPr lang="en-US" sz="2400" u="sng" dirty="0"/>
              <a:t>– Taxes		</a:t>
            </a:r>
          </a:p>
          <a:p>
            <a:pPr>
              <a:buNone/>
            </a:pPr>
            <a:r>
              <a:rPr lang="en-US" sz="2400" b="1" dirty="0">
                <a:solidFill>
                  <a:srgbClr val="00B0F0"/>
                </a:solidFill>
              </a:rPr>
              <a:t>Net Income</a:t>
            </a:r>
          </a:p>
          <a:p>
            <a:pPr>
              <a:buNone/>
            </a:pPr>
            <a:r>
              <a:rPr lang="en-US" sz="2400" u="sng" dirty="0"/>
              <a:t>– Dividends		</a:t>
            </a:r>
          </a:p>
          <a:p>
            <a:pPr>
              <a:buNone/>
            </a:pPr>
            <a:r>
              <a:rPr lang="en-US" sz="2400" b="1" dirty="0">
                <a:solidFill>
                  <a:srgbClr val="00B0F0"/>
                </a:solidFill>
              </a:rPr>
              <a:t>Additions to Retained Earnings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5105400" y="1600200"/>
            <a:ext cx="4038600" cy="4648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/>
              <a:t>Earnings…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From Unit Production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From Total Production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After All Income/Expenses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After Financing Included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After Taxes Included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Retained by the Firm</a:t>
            </a:r>
            <a:r>
              <a:rPr lang="en-US" sz="2400" dirty="0">
                <a:latin typeface="Arial"/>
                <a:cs typeface="Arial"/>
              </a:rPr>
              <a:t>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Income Statement Organization</a:t>
            </a:r>
          </a:p>
        </p:txBody>
      </p:sp>
    </p:spTree>
    <p:extLst>
      <p:ext uri="{BB962C8B-B14F-4D97-AF65-F5344CB8AC3E}">
        <p14:creationId xmlns:p14="http://schemas.microsoft.com/office/powerpoint/2010/main" val="2380586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GAAP</a:t>
            </a:r>
          </a:p>
          <a:p>
            <a:pPr lvl="1"/>
            <a:r>
              <a:rPr lang="en-US" dirty="0"/>
              <a:t>Accrual Accounting Principle</a:t>
            </a:r>
          </a:p>
          <a:p>
            <a:pPr lvl="2"/>
            <a:r>
              <a:rPr lang="en-US" dirty="0"/>
              <a:t>Match Revenue with Expenses</a:t>
            </a:r>
          </a:p>
          <a:p>
            <a:pPr lvl="1"/>
            <a:r>
              <a:rPr lang="en-US" dirty="0"/>
              <a:t>Not Real Cash Flows</a:t>
            </a:r>
          </a:p>
          <a:p>
            <a:pPr lvl="1"/>
            <a:endParaRPr lang="en-US" dirty="0"/>
          </a:p>
          <a:p>
            <a:r>
              <a:rPr lang="en-US" dirty="0"/>
              <a:t>Non-Cash Items</a:t>
            </a:r>
          </a:p>
          <a:p>
            <a:pPr lvl="1"/>
            <a:r>
              <a:rPr lang="en-US" dirty="0"/>
              <a:t>Depreciation</a:t>
            </a:r>
          </a:p>
          <a:p>
            <a:pPr lvl="1"/>
            <a:r>
              <a:rPr lang="en-US" dirty="0"/>
              <a:t>Differed Taxes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GAAP &amp; Non-Cash Items</a:t>
            </a:r>
          </a:p>
        </p:txBody>
      </p:sp>
    </p:spTree>
    <p:extLst>
      <p:ext uri="{BB962C8B-B14F-4D97-AF65-F5344CB8AC3E}">
        <p14:creationId xmlns:p14="http://schemas.microsoft.com/office/powerpoint/2010/main" val="8533365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65F414-B6D1-41BC-AD3B-741BEFEF97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/>
          <a:lstStyle/>
          <a:p>
            <a:r>
              <a:rPr lang="en-US" dirty="0"/>
              <a:t>4. Balance Sheet</a:t>
            </a:r>
          </a:p>
        </p:txBody>
      </p:sp>
    </p:spTree>
    <p:extLst>
      <p:ext uri="{BB962C8B-B14F-4D97-AF65-F5344CB8AC3E}">
        <p14:creationId xmlns:p14="http://schemas.microsoft.com/office/powerpoint/2010/main" val="3433661985"/>
      </p:ext>
    </p:extLst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Accounting Value </a:t>
            </a:r>
            <a:r>
              <a:rPr lang="en-US" i="1" dirty="0">
                <a:latin typeface="Arial" charset="0"/>
              </a:rPr>
              <a:t>at a Specific Point in Time</a:t>
            </a:r>
            <a:r>
              <a:rPr lang="en-US" dirty="0">
                <a:latin typeface="Arial" charset="0"/>
              </a:rPr>
              <a:t>.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/>
              <a:t>Identity:</a:t>
            </a:r>
          </a:p>
          <a:p>
            <a:pPr>
              <a:buNone/>
            </a:pPr>
            <a:r>
              <a:rPr lang="en-US" dirty="0"/>
              <a:t>		Assets = Liabilities + Equity</a:t>
            </a:r>
          </a:p>
          <a:p>
            <a:pPr>
              <a:buNone/>
            </a:pPr>
            <a:r>
              <a:rPr lang="en-US" dirty="0"/>
              <a:t>			</a:t>
            </a:r>
            <a:r>
              <a:rPr lang="en-US" sz="2800" dirty="0"/>
              <a:t>or better</a:t>
            </a:r>
            <a:endParaRPr lang="en-US" dirty="0"/>
          </a:p>
          <a:p>
            <a:pPr>
              <a:buNone/>
            </a:pPr>
            <a:r>
              <a:rPr lang="en-US" dirty="0"/>
              <a:t>		Equity = Assets – Liabilities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 Sheet</a:t>
            </a:r>
          </a:p>
        </p:txBody>
      </p:sp>
    </p:spTree>
    <p:extLst>
      <p:ext uri="{BB962C8B-B14F-4D97-AF65-F5344CB8AC3E}">
        <p14:creationId xmlns:p14="http://schemas.microsoft.com/office/powerpoint/2010/main" val="22900800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1"/>
          </p:nvPr>
        </p:nvSpPr>
        <p:spPr>
          <a:xfrm>
            <a:off x="228600" y="1600200"/>
            <a:ext cx="4267200" cy="4525963"/>
          </a:xfrm>
        </p:spPr>
        <p:txBody>
          <a:bodyPr/>
          <a:lstStyle/>
          <a:p>
            <a:pPr algn="ctr">
              <a:buNone/>
            </a:pPr>
            <a:r>
              <a:rPr lang="en-US" u="sng" dirty="0"/>
              <a:t>Assets (LHS)</a:t>
            </a:r>
          </a:p>
          <a:p>
            <a:r>
              <a:rPr lang="en-US" sz="2800" dirty="0"/>
              <a:t>Firm Value</a:t>
            </a:r>
          </a:p>
          <a:p>
            <a:r>
              <a:rPr lang="en-US" sz="2800" dirty="0"/>
              <a:t>Allocation of Investments</a:t>
            </a:r>
          </a:p>
          <a:p>
            <a:r>
              <a:rPr lang="en-US" sz="2800" dirty="0"/>
              <a:t>Organized by ‘Receivable’ Liquidity</a:t>
            </a:r>
          </a:p>
          <a:p>
            <a:r>
              <a:rPr lang="en-US" sz="2800" dirty="0"/>
              <a:t>Assets Portfolio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267200" cy="4525963"/>
          </a:xfrm>
        </p:spPr>
        <p:txBody>
          <a:bodyPr/>
          <a:lstStyle/>
          <a:p>
            <a:pPr algn="ctr">
              <a:buNone/>
            </a:pPr>
            <a:r>
              <a:rPr lang="en-US" u="sng" dirty="0"/>
              <a:t>Liabilities (RHS)</a:t>
            </a:r>
          </a:p>
          <a:p>
            <a:r>
              <a:rPr lang="en-US" sz="2800" dirty="0"/>
              <a:t>Claims on Firm Value</a:t>
            </a:r>
          </a:p>
          <a:p>
            <a:r>
              <a:rPr lang="en-US" sz="2800" dirty="0"/>
              <a:t>Allocation of Securities Issued</a:t>
            </a:r>
          </a:p>
          <a:p>
            <a:r>
              <a:rPr lang="en-US" sz="2800" dirty="0"/>
              <a:t>Organized by ‘Payable’ Liquidity</a:t>
            </a:r>
          </a:p>
          <a:p>
            <a:r>
              <a:rPr lang="en-US" sz="2800" dirty="0"/>
              <a:t>Claims Portfolio</a:t>
            </a:r>
            <a:r>
              <a:rPr lang="en-US" sz="2800" dirty="0">
                <a:latin typeface="Century Gothic"/>
              </a:rPr>
              <a:t>▪</a:t>
            </a:r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 </a:t>
            </a:r>
            <a:r>
              <a:rPr lang="en-US"/>
              <a:t>Sheet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8049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FC503AD-5A5B-4F70-9188-8565DD6550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dirty="0"/>
              <a:t>Net Working Capital =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dirty="0"/>
              <a:t>   Current Assets – Current Liabilities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DCF67EF-6570-4098-93CF-CB23DAA46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Net Working Capital</a:t>
            </a:r>
          </a:p>
        </p:txBody>
      </p:sp>
    </p:spTree>
    <p:extLst>
      <p:ext uri="{BB962C8B-B14F-4D97-AF65-F5344CB8AC3E}">
        <p14:creationId xmlns:p14="http://schemas.microsoft.com/office/powerpoint/2010/main" val="22979115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FC503AD-5A5B-4F70-9188-8565DD6550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Market Value of Equity (Market Capitalization)</a:t>
            </a:r>
          </a:p>
          <a:p>
            <a:pPr lvl="1"/>
            <a:r>
              <a:rPr lang="en-US" dirty="0"/>
              <a:t>Market Price per Share  x  Number of Shares Outstanding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Cannot be negative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Often differs substantially from book value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DCF67EF-6570-4098-93CF-CB23DAA46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Market Value versus Book Value</a:t>
            </a:r>
          </a:p>
        </p:txBody>
      </p:sp>
    </p:spTree>
    <p:extLst>
      <p:ext uri="{BB962C8B-B14F-4D97-AF65-F5344CB8AC3E}">
        <p14:creationId xmlns:p14="http://schemas.microsoft.com/office/powerpoint/2010/main" val="16491693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lvl="2" indent="-342900"/>
            <a:r>
              <a:rPr lang="en-US" sz="3600" dirty="0"/>
              <a:t>Liquidity</a:t>
            </a:r>
          </a:p>
          <a:p>
            <a:pPr marL="800100" lvl="3" indent="-342900"/>
            <a:r>
              <a:rPr lang="en-US" sz="3200" dirty="0"/>
              <a:t>Time in which Assets can be Converted to Cash</a:t>
            </a:r>
            <a:r>
              <a:rPr lang="en-US" sz="3200" dirty="0">
                <a:cs typeface="Arial" charset="0"/>
              </a:rPr>
              <a:t>–</a:t>
            </a:r>
            <a:r>
              <a:rPr lang="en-US" sz="3200" i="1" dirty="0"/>
              <a:t>without a Significant Loss in Value</a:t>
            </a:r>
          </a:p>
          <a:p>
            <a:pPr marL="342900" lvl="2" indent="-342900"/>
            <a:endParaRPr lang="en-US" sz="3600" dirty="0"/>
          </a:p>
          <a:p>
            <a:pPr marL="342900" lvl="2" indent="-342900"/>
            <a:r>
              <a:rPr lang="en-US" sz="3600" dirty="0"/>
              <a:t>Liquidity Risk-Return Trade-Off</a:t>
            </a:r>
          </a:p>
          <a:p>
            <a:endParaRPr lang="en-US" sz="4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Accounting Liquidity</a:t>
            </a:r>
          </a:p>
        </p:txBody>
      </p:sp>
    </p:spTree>
    <p:extLst>
      <p:ext uri="{BB962C8B-B14F-4D97-AF65-F5344CB8AC3E}">
        <p14:creationId xmlns:p14="http://schemas.microsoft.com/office/powerpoint/2010/main" val="738433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>
            <a:normAutofit/>
          </a:bodyPr>
          <a:lstStyle/>
          <a:p>
            <a:r>
              <a:rPr lang="en-US" sz="4000" dirty="0"/>
              <a:t>1. Accounting Principles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655154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755E8D-4BE5-4E7F-B56B-AF94E8EF2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Cash accounting</a:t>
            </a:r>
          </a:p>
          <a:p>
            <a:pPr lvl="1"/>
            <a:r>
              <a:rPr lang="en-US" dirty="0"/>
              <a:t>Revenue/expense recorded when </a:t>
            </a:r>
            <a:r>
              <a:rPr lang="en-US" i="1" dirty="0"/>
              <a:t>cash exchanged</a:t>
            </a:r>
          </a:p>
          <a:p>
            <a:pPr lvl="1"/>
            <a:r>
              <a:rPr lang="en-US" dirty="0"/>
              <a:t>Can add cash flow volatility (annual tax payment)</a:t>
            </a:r>
          </a:p>
          <a:p>
            <a:endParaRPr lang="en-US" dirty="0"/>
          </a:p>
          <a:p>
            <a:r>
              <a:rPr lang="en-US" dirty="0"/>
              <a:t>Accrual accounting</a:t>
            </a:r>
          </a:p>
          <a:p>
            <a:pPr lvl="1"/>
            <a:r>
              <a:rPr lang="en-US" dirty="0"/>
              <a:t>Revenue/expense recorded when </a:t>
            </a:r>
            <a:r>
              <a:rPr lang="en-US" i="1" dirty="0"/>
              <a:t>transaction completed</a:t>
            </a:r>
          </a:p>
          <a:p>
            <a:pPr lvl="1"/>
            <a:r>
              <a:rPr lang="en-US" dirty="0"/>
              <a:t>Required by GAAP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21A424C-E283-482E-831A-889DE0B2A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Types of Accounting</a:t>
            </a:r>
          </a:p>
        </p:txBody>
      </p:sp>
    </p:spTree>
    <p:extLst>
      <p:ext uri="{BB962C8B-B14F-4D97-AF65-F5344CB8AC3E}">
        <p14:creationId xmlns:p14="http://schemas.microsoft.com/office/powerpoint/2010/main" val="233411339"/>
      </p:ext>
    </p:extLst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F35427A-323B-455C-B152-14EBB182DF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359465"/>
            <a:ext cx="8686800" cy="1143000"/>
          </a:xfrm>
        </p:spPr>
        <p:txBody>
          <a:bodyPr anchor="ctr">
            <a:normAutofit fontScale="90000"/>
          </a:bodyPr>
          <a:lstStyle/>
          <a:p>
            <a:pPr algn="ctr">
              <a:lnSpc>
                <a:spcPct val="200000"/>
              </a:lnSpc>
            </a:pPr>
            <a:r>
              <a:rPr lang="en-US"/>
              <a:t>Accrual Accounting</a:t>
            </a:r>
            <a:endParaRPr lang="en-US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29F6996-2426-40C0-8271-654FA5757A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dirty="0">
                <a:ea typeface="+mn-ea"/>
                <a:cs typeface="+mn-cs"/>
              </a:rPr>
              <a:t>Principle: Revenues and expenses are recorded when they are incurred, </a:t>
            </a:r>
            <a:r>
              <a:rPr lang="en-US" i="1" dirty="0">
                <a:ea typeface="+mn-ea"/>
                <a:cs typeface="+mn-cs"/>
              </a:rPr>
              <a:t>regardless of when cash is exchanged</a:t>
            </a:r>
            <a:r>
              <a:rPr lang="en-US" dirty="0">
                <a:ea typeface="+mn-ea"/>
                <a:cs typeface="+mn-cs"/>
              </a:rPr>
              <a:t>.</a:t>
            </a:r>
          </a:p>
          <a:p>
            <a:pPr marL="0" indent="0"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582993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F35427A-323B-455C-B152-14EBB182DF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359465"/>
            <a:ext cx="8686800" cy="1143000"/>
          </a:xfrm>
        </p:spPr>
        <p:txBody>
          <a:bodyPr anchor="ctr">
            <a:normAutofit fontScale="90000"/>
          </a:bodyPr>
          <a:lstStyle/>
          <a:p>
            <a:pPr algn="ctr">
              <a:lnSpc>
                <a:spcPct val="200000"/>
              </a:lnSpc>
            </a:pPr>
            <a:r>
              <a:rPr lang="en-US"/>
              <a:t>Accrual Accounting</a:t>
            </a:r>
            <a:endParaRPr lang="en-US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29F6996-2426-40C0-8271-654FA5757A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ea typeface="+mn-ea"/>
                <a:cs typeface="+mn-cs"/>
              </a:rPr>
              <a:t>Goal: Measuring performance by matching.</a:t>
            </a:r>
          </a:p>
          <a:p>
            <a:pPr>
              <a:defRPr/>
            </a:pPr>
            <a:endParaRPr lang="en-US" dirty="0">
              <a:ea typeface="+mn-ea"/>
              <a:cs typeface="+mn-cs"/>
            </a:endParaRP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Matching principle: economic events are recognized by matching revenues to expenses (monthly)</a:t>
            </a:r>
          </a:p>
          <a:p>
            <a:pPr>
              <a:defRPr/>
            </a:pPr>
            <a:endParaRPr lang="en-US" dirty="0">
              <a:ea typeface="+mn-ea"/>
              <a:cs typeface="+mn-cs"/>
            </a:endParaRP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Matched cashflows appear on the same statement</a:t>
            </a:r>
          </a:p>
        </p:txBody>
      </p:sp>
    </p:spTree>
    <p:extLst>
      <p:ext uri="{BB962C8B-B14F-4D97-AF65-F5344CB8AC3E}">
        <p14:creationId xmlns:p14="http://schemas.microsoft.com/office/powerpoint/2010/main" val="143416779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F35427A-323B-455C-B152-14EBB182DF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359465"/>
            <a:ext cx="8686800" cy="1143000"/>
          </a:xfrm>
        </p:spPr>
        <p:txBody>
          <a:bodyPr anchor="ctr">
            <a:normAutofit fontScale="90000"/>
          </a:bodyPr>
          <a:lstStyle/>
          <a:p>
            <a:pPr algn="ctr">
              <a:lnSpc>
                <a:spcPct val="200000"/>
              </a:lnSpc>
            </a:pPr>
            <a:r>
              <a:rPr lang="en-US"/>
              <a:t>Accrual Accounting</a:t>
            </a:r>
            <a:endParaRPr lang="en-US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29F6996-2426-40C0-8271-654FA5757A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ea typeface="+mn-ea"/>
                <a:cs typeface="+mn-cs"/>
              </a:rPr>
              <a:t>Conflict: </a:t>
            </a:r>
          </a:p>
          <a:p>
            <a:pPr lvl="1">
              <a:defRPr/>
            </a:pPr>
            <a:r>
              <a:rPr lang="en-US" dirty="0"/>
              <a:t>Matching vs. time value of money (TVM)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Insurance example: $6,000 for three years of insurance coverage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6763ABC-5AA7-48E3-85FA-83D7430BD066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4191000"/>
          <a:ext cx="6096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98371448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4160161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Accounting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Finance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323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$2,000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Gothic" panose="020B0502020202020204" pitchFamily="34" charset="0"/>
                        </a:rPr>
                        <a:t>$6,000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623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Gothic" panose="020B0502020202020204" pitchFamily="34" charset="0"/>
                        </a:rPr>
                        <a:t>$2,000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334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Gothic" panose="020B0502020202020204" pitchFamily="34" charset="0"/>
                        </a:rPr>
                        <a:t>$2,000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45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17437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F35427A-323B-455C-B152-14EBB182DF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359465"/>
            <a:ext cx="8686800" cy="1143000"/>
          </a:xfrm>
        </p:spPr>
        <p:txBody>
          <a:bodyPr anchor="ctr">
            <a:normAutofit fontScale="90000"/>
          </a:bodyPr>
          <a:lstStyle/>
          <a:p>
            <a:pPr algn="ctr">
              <a:lnSpc>
                <a:spcPct val="200000"/>
              </a:lnSpc>
            </a:pPr>
            <a:r>
              <a:rPr lang="en-US" dirty="0"/>
              <a:t>Accrual Examples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29F6996-2426-40C0-8271-654FA5757A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‘Accounts receivable’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̶</a:t>
            </a:r>
            <a:r>
              <a:rPr lang="en-US" dirty="0"/>
              <a:t> Cash inflows that need to be </a:t>
            </a:r>
            <a:r>
              <a:rPr lang="en-US" i="1" dirty="0"/>
              <a:t>matched</a:t>
            </a:r>
            <a:r>
              <a:rPr lang="en-US" dirty="0"/>
              <a:t> with sales this period, but for which we have not been paid (so they don’t go into cash).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‘Accounts payable’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̶</a:t>
            </a:r>
            <a:r>
              <a:rPr lang="en-US" dirty="0"/>
              <a:t> Cash outflows that need to be </a:t>
            </a:r>
            <a:r>
              <a:rPr lang="en-US" i="1" dirty="0"/>
              <a:t>matched</a:t>
            </a:r>
            <a:r>
              <a:rPr lang="en-US" dirty="0"/>
              <a:t> with expenses this period, but for which we have not paid (so they can’t be deducted from cash).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98172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F35427A-323B-455C-B152-14EBB182DF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359465"/>
            <a:ext cx="8686800" cy="114300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Problems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29F6996-2426-40C0-8271-654FA5757A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9833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Costs may benefit several accounting periods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Revenue may be earned in a long and continuous process</a:t>
            </a:r>
          </a:p>
          <a:p>
            <a:pPr lvl="1">
              <a:defRPr/>
            </a:pPr>
            <a:r>
              <a:rPr lang="en-US" dirty="0"/>
              <a:t>Difficult to determine the portion of revenue earned at each stage</a:t>
            </a:r>
          </a:p>
        </p:txBody>
      </p:sp>
    </p:spTree>
    <p:extLst>
      <p:ext uri="{BB962C8B-B14F-4D97-AF65-F5344CB8AC3E}">
        <p14:creationId xmlns:p14="http://schemas.microsoft.com/office/powerpoint/2010/main" val="1702183383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3800</TotalTime>
  <Words>708</Words>
  <Application>Microsoft Office PowerPoint</Application>
  <PresentationFormat>On-screen Show (4:3)</PresentationFormat>
  <Paragraphs>188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Century Gothic</vt:lpstr>
      <vt:lpstr>Corbel</vt:lpstr>
      <vt:lpstr>Contemporary blue</vt:lpstr>
      <vt:lpstr>FIN 470: Financial Analysis in Excel</vt:lpstr>
      <vt:lpstr>Overview</vt:lpstr>
      <vt:lpstr>1. Accounting Principles</vt:lpstr>
      <vt:lpstr>Two Types of Accounting</vt:lpstr>
      <vt:lpstr>Accrual Accounting</vt:lpstr>
      <vt:lpstr>Accrual Accounting</vt:lpstr>
      <vt:lpstr>Accrual Accounting</vt:lpstr>
      <vt:lpstr>Accrual Examples</vt:lpstr>
      <vt:lpstr>Problems</vt:lpstr>
      <vt:lpstr>Finance Perspective</vt:lpstr>
      <vt:lpstr>TVM Violations</vt:lpstr>
      <vt:lpstr>Non-Real Cash Flows</vt:lpstr>
      <vt:lpstr>Depreciation</vt:lpstr>
      <vt:lpstr>Goodwill</vt:lpstr>
      <vt:lpstr>2. Financial Statements</vt:lpstr>
      <vt:lpstr>Stock versus Flow</vt:lpstr>
      <vt:lpstr>Stock/Flow Rhythm</vt:lpstr>
      <vt:lpstr>Annualization</vt:lpstr>
      <vt:lpstr>3. Income Statement</vt:lpstr>
      <vt:lpstr>Income Statement</vt:lpstr>
      <vt:lpstr>Income Statement Organization</vt:lpstr>
      <vt:lpstr>GAAP &amp; Non-Cash Items</vt:lpstr>
      <vt:lpstr>4. Balance Sheet</vt:lpstr>
      <vt:lpstr>Balance Sheet</vt:lpstr>
      <vt:lpstr>Balance Sheet Analysis</vt:lpstr>
      <vt:lpstr>Net Working Capital</vt:lpstr>
      <vt:lpstr>Market Value versus Book Value</vt:lpstr>
      <vt:lpstr>Accounting Liquidity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</dc:creator>
  <cp:lastModifiedBy>Schrenk, Lawrence</cp:lastModifiedBy>
  <cp:revision>465</cp:revision>
  <dcterms:created xsi:type="dcterms:W3CDTF">2004-10-03T21:09:17Z</dcterms:created>
  <dcterms:modified xsi:type="dcterms:W3CDTF">2023-01-24T17:54:48Z</dcterms:modified>
</cp:coreProperties>
</file>