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1"/>
  </p:sldMasterIdLst>
  <p:notesMasterIdLst>
    <p:notesMasterId r:id="rId54"/>
  </p:notesMasterIdLst>
  <p:handoutMasterIdLst>
    <p:handoutMasterId r:id="rId55"/>
  </p:handoutMasterIdLst>
  <p:sldIdLst>
    <p:sldId id="397" r:id="rId2"/>
    <p:sldId id="383" r:id="rId3"/>
    <p:sldId id="384" r:id="rId4"/>
    <p:sldId id="540" r:id="rId5"/>
    <p:sldId id="546" r:id="rId6"/>
    <p:sldId id="547" r:id="rId7"/>
    <p:sldId id="548" r:id="rId8"/>
    <p:sldId id="549" r:id="rId9"/>
    <p:sldId id="541" r:id="rId10"/>
    <p:sldId id="550" r:id="rId11"/>
    <p:sldId id="551" r:id="rId12"/>
    <p:sldId id="552" r:id="rId13"/>
    <p:sldId id="553" r:id="rId14"/>
    <p:sldId id="554" r:id="rId15"/>
    <p:sldId id="555" r:id="rId16"/>
    <p:sldId id="556" r:id="rId17"/>
    <p:sldId id="542" r:id="rId18"/>
    <p:sldId id="557" r:id="rId19"/>
    <p:sldId id="559" r:id="rId20"/>
    <p:sldId id="558" r:id="rId21"/>
    <p:sldId id="560" r:id="rId22"/>
    <p:sldId id="561" r:id="rId23"/>
    <p:sldId id="562" r:id="rId24"/>
    <p:sldId id="563" r:id="rId25"/>
    <p:sldId id="543" r:id="rId26"/>
    <p:sldId id="564" r:id="rId27"/>
    <p:sldId id="565" r:id="rId28"/>
    <p:sldId id="566" r:id="rId29"/>
    <p:sldId id="567" r:id="rId30"/>
    <p:sldId id="568" r:id="rId31"/>
    <p:sldId id="569" r:id="rId32"/>
    <p:sldId id="570" r:id="rId33"/>
    <p:sldId id="571" r:id="rId34"/>
    <p:sldId id="572" r:id="rId35"/>
    <p:sldId id="573" r:id="rId36"/>
    <p:sldId id="574" r:id="rId37"/>
    <p:sldId id="575" r:id="rId38"/>
    <p:sldId id="576" r:id="rId39"/>
    <p:sldId id="544" r:id="rId40"/>
    <p:sldId id="578" r:id="rId41"/>
    <p:sldId id="577" r:id="rId42"/>
    <p:sldId id="579" r:id="rId43"/>
    <p:sldId id="580" r:id="rId44"/>
    <p:sldId id="581" r:id="rId45"/>
    <p:sldId id="582" r:id="rId46"/>
    <p:sldId id="583" r:id="rId47"/>
    <p:sldId id="584" r:id="rId48"/>
    <p:sldId id="545" r:id="rId49"/>
    <p:sldId id="585" r:id="rId50"/>
    <p:sldId id="586" r:id="rId51"/>
    <p:sldId id="587" r:id="rId52"/>
    <p:sldId id="588" r:id="rId53"/>
  </p:sldIdLst>
  <p:sldSz cx="9144000" cy="6858000" type="screen4x3"/>
  <p:notesSz cx="6858000" cy="9144000"/>
  <p:custDataLst>
    <p:tags r:id="rId5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B3C3D3"/>
    <a:srgbClr val="002B5C"/>
    <a:srgbClr val="ADC6D7"/>
    <a:srgbClr val="00BEB9"/>
    <a:srgbClr val="00CAC5"/>
    <a:srgbClr val="00CFCA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39" autoAdjust="0"/>
    <p:restoredTop sz="96163" autoAdjust="0"/>
  </p:normalViewPr>
  <p:slideViewPr>
    <p:cSldViewPr>
      <p:cViewPr varScale="1">
        <p:scale>
          <a:sx n="91" d="100"/>
          <a:sy n="91" d="100"/>
        </p:scale>
        <p:origin x="2698" y="4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41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-3714"/>
    </p:cViewPr>
  </p:sorterViewPr>
  <p:notesViewPr>
    <p:cSldViewPr>
      <p:cViewPr varScale="1">
        <p:scale>
          <a:sx n="87" d="100"/>
          <a:sy n="87" d="100"/>
        </p:scale>
        <p:origin x="3840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5620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03F7FA54-1521-4DD7-9404-29EC1BA7038B}" type="datetimeFigureOut">
              <a:rPr lang="en-US"/>
              <a:pPr>
                <a:defRPr/>
              </a:pPr>
              <a:t>4/11/2026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EBFD8F90-EA37-43C3-8ED6-D915013D7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202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JP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1.jpg"/>
          <p:cNvPicPr>
            <a:picLocks noChangeAspect="1"/>
          </p:cNvPicPr>
          <p:nvPr/>
        </p:nvPicPr>
        <p:blipFill>
          <a:blip r:embed="rId2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2.png"/>
          <p:cNvPicPr>
            <a:picLocks noChangeAspect="1"/>
          </p:cNvPicPr>
          <p:nvPr/>
        </p:nvPicPr>
        <p:blipFill>
          <a:blip r:embed="rId3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3.png"/>
          <p:cNvPicPr>
            <a:picLocks noChangeAspect="1"/>
          </p:cNvPicPr>
          <p:nvPr/>
        </p:nvPicPr>
        <p:blipFill>
          <a:blip r:embed="rId4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Rectangle 31"/>
          <p:cNvSpPr>
            <a:spLocks noGrp="1"/>
          </p:cNvSpPr>
          <p:nvPr>
            <p:ph type="subTitle" idx="1"/>
          </p:nvPr>
        </p:nvSpPr>
        <p:spPr>
          <a:xfrm>
            <a:off x="2492734" y="5094577"/>
            <a:ext cx="6194066" cy="925223"/>
          </a:xfrm>
        </p:spPr>
        <p:txBody>
          <a:bodyPr/>
          <a:lstStyle>
            <a:lvl1pPr marL="0" indent="0" algn="r">
              <a:buNone/>
              <a:defRPr sz="2800">
                <a:latin typeface="Century Gothic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470025"/>
          </a:xfrm>
        </p:spPr>
        <p:txBody>
          <a:bodyPr anchor="b" anchorCtr="0"/>
          <a:lstStyle>
            <a:lvl1pPr algn="r">
              <a:defRPr sz="4000">
                <a:latin typeface="Century Gothic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itchFamily="34" charset="0"/>
              </a:defRPr>
            </a:lvl1pPr>
          </a:lstStyle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395839"/>
            <a:ext cx="5638273" cy="3089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726181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36413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>
              <a:defRPr>
                <a:latin typeface="Century Gothic" pitchFamily="34" charset="0"/>
              </a:defRPr>
            </a:lvl1pPr>
          </a:lstStyle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98013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95549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11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580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88861331"/>
      </p:ext>
    </p:extLst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30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Rectangle 17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8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04E47-CDBA-4919-ACD8-41F25B5FD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50" y="128588"/>
            <a:ext cx="771525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450DF-0A5C-448D-92C5-FCAB95D97693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509588" y="1155700"/>
            <a:ext cx="4029075" cy="5194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C1CD8A-E3C2-4559-8E9F-73FA39DD3F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63" y="1155700"/>
            <a:ext cx="4029075" cy="5194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57698299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shade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5.png"/>
          <p:cNvPicPr>
            <a:picLocks noChangeAspect="1"/>
          </p:cNvPicPr>
          <p:nvPr/>
        </p:nvPicPr>
        <p:blipFill>
          <a:blip r:embed="rId10" cstate="print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1142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6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1142" y="428"/>
            <a:ext cx="9142858" cy="6857143"/>
          </a:xfrm>
          <a:prstGeom prst="rect">
            <a:avLst/>
          </a:prstGeom>
          <a:noFill/>
        </p:spPr>
      </p:pic>
      <p:sp>
        <p:nvSpPr>
          <p:cNvPr id="30" name="Rectangle 30"/>
          <p:cNvSpPr>
            <a:spLocks noGrp="1"/>
          </p:cNvSpPr>
          <p:nvPr>
            <p:ph type="title"/>
          </p:nvPr>
        </p:nvSpPr>
        <p:spPr>
          <a:xfrm>
            <a:off x="457771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 dirty="0"/>
              <a:t>Click to edit Master title style</a:t>
            </a:r>
          </a:p>
        </p:txBody>
      </p:sp>
      <p:sp>
        <p:nvSpPr>
          <p:cNvPr id="12" name="Rectangle 12"/>
          <p:cNvSpPr>
            <a:spLocks noGrp="1"/>
          </p:cNvSpPr>
          <p:nvPr>
            <p:ph type="body" idx="1"/>
          </p:nvPr>
        </p:nvSpPr>
        <p:spPr>
          <a:xfrm>
            <a:off x="457771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7620571" y="63246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5142B5BB-0271-4951-9864-F5338956FB89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of 52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305371" y="6324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49EF39E9-0DEB-488D-A1FF-A8C274C77028}" type="datetime12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11:11 AM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971" y="6157813"/>
            <a:ext cx="1219200" cy="668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123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5" r:id="rId8"/>
  </p:sldLayoutIdLst>
  <p:transition spd="med">
    <p:fade thruBlk="1"/>
  </p:transition>
  <p:txStyles>
    <p:titleStyle>
      <a:defPPr>
        <a:defRPr sz="4400">
          <a:solidFill>
            <a:schemeClr val="tx1"/>
          </a:solidFill>
          <a:latin typeface="+mj-lt"/>
          <a:ea typeface="+mj-ea"/>
          <a:cs typeface="+mj-cs"/>
        </a:defRPr>
      </a:defPPr>
      <a:lvl1pPr algn="l" eaLnBrk="1" hangingPunct="1">
        <a:buNone/>
        <a:defRPr sz="4400" b="1">
          <a:solidFill>
            <a:schemeClr val="tx1">
              <a:alpha val="100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342900" indent="-342900" eaLnBrk="1" hangingPunct="1">
        <a:buChar char="•"/>
        <a:defRPr sz="3600">
          <a:latin typeface="Arial" panose="020B0604020202020204" pitchFamily="34" charset="0"/>
          <a:cs typeface="Arial" panose="020B0604020202020204" pitchFamily="34" charset="0"/>
        </a:defRPr>
      </a:lvl1pPr>
      <a:lvl2pPr marL="742950" indent="-285750" eaLnBrk="1" hangingPunct="1">
        <a:buChar char="–"/>
        <a:defRPr sz="2800">
          <a:latin typeface="Arial" panose="020B0604020202020204" pitchFamily="34" charset="0"/>
          <a:cs typeface="Arial" panose="020B0604020202020204" pitchFamily="34" charset="0"/>
        </a:defRPr>
      </a:lvl2pPr>
      <a:lvl3pPr marL="1143000" indent="-228600" eaLnBrk="1" hangingPunct="1">
        <a:buChar char="•"/>
        <a:defRPr sz="2400">
          <a:latin typeface="Arial" panose="020B0604020202020204" pitchFamily="34" charset="0"/>
          <a:cs typeface="Arial" panose="020B0604020202020204" pitchFamily="34" charset="0"/>
        </a:defRPr>
      </a:lvl3pPr>
      <a:lvl4pPr marL="1600200" indent="-228600" eaLnBrk="1" hangingPunct="1">
        <a:buChar char="–"/>
        <a:defRPr sz="2000">
          <a:latin typeface="Arial" panose="020B0604020202020204" pitchFamily="34" charset="0"/>
          <a:cs typeface="Arial" panose="020B0604020202020204" pitchFamily="34" charset="0"/>
        </a:defRPr>
      </a:lvl4pPr>
      <a:lvl5pPr marL="2057400" indent="-228600" eaLnBrk="1" hangingPunct="1">
        <a:buChar char="»"/>
        <a:defRPr sz="1800">
          <a:latin typeface="Arial" panose="020B0604020202020204" pitchFamily="34" charset="0"/>
          <a:cs typeface="Arial" panose="020B0604020202020204" pitchFamily="34" charset="0"/>
        </a:defRPr>
      </a:lvl5pPr>
      <a:lvl6pPr marL="2514600" indent="-228600" eaLnBrk="1" hangingPunct="1">
        <a:buChar char="•"/>
        <a:defRPr sz="2000"/>
      </a:lvl6pPr>
      <a:lvl7pPr marL="2971800" indent="-228600" eaLnBrk="1" hangingPunct="1">
        <a:buChar char="•"/>
        <a:defRPr sz="2000"/>
      </a:lvl7pPr>
      <a:lvl8pPr marL="3429000" indent="-228600" eaLnBrk="1" hangingPunct="1">
        <a:buChar char="•"/>
        <a:defRPr sz="2000"/>
      </a:lvl8pPr>
      <a:lvl9pPr marL="3886200" indent="-228600" eaLnBrk="1" hangingPunct="1">
        <a:buChar char="•"/>
        <a:defRPr sz="2000"/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094577"/>
            <a:ext cx="8153400" cy="1306223"/>
          </a:xfrm>
        </p:spPr>
        <p:txBody>
          <a:bodyPr>
            <a:normAutofit/>
          </a:bodyPr>
          <a:lstStyle/>
          <a:p>
            <a:r>
              <a:rPr lang="en-US" dirty="0"/>
              <a:t>Topic 15.1: Power BI</a:t>
            </a:r>
            <a:endParaRPr lang="en-IN" dirty="0"/>
          </a:p>
          <a:p>
            <a:r>
              <a:rPr lang="en-US" sz="2400" dirty="0"/>
              <a:t>Larry Schrenk, Instructor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FIN 470: Financial Analysis in Excel</a:t>
            </a:r>
          </a:p>
        </p:txBody>
      </p:sp>
    </p:spTree>
    <p:extLst>
      <p:ext uri="{BB962C8B-B14F-4D97-AF65-F5344CB8AC3E}">
        <p14:creationId xmlns:p14="http://schemas.microsoft.com/office/powerpoint/2010/main" val="3760586671"/>
      </p:ext>
    </p:extLst>
  </p:cSld>
  <p:clrMapOvr>
    <a:masterClrMapping/>
  </p:clrMapOvr>
  <p:transition spd="med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B79B97-1FDB-3E14-A5DB-51C8BBF1CE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61EB4D08-9212-B67F-73F4-0608427905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/>
          </a:bodyPr>
          <a:lstStyle/>
          <a:p>
            <a:r>
              <a:rPr lang="en-US" altLang="en-US" dirty="0"/>
              <a:t>Financial Data Sources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B92DB40D-B91B-E6B1-B6C3-2B340A2214F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/>
              <a:t>Excel workbooks: </a:t>
            </a:r>
            <a:r>
              <a:rPr lang="en-US" altLang="en-US" sz="2800" dirty="0"/>
              <a:t>financial statements, budgets, forecasts (most common starting point).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CSV/text files: </a:t>
            </a:r>
            <a:r>
              <a:rPr lang="en-US" altLang="en-US" sz="2800" dirty="0"/>
              <a:t>exported transaction logs, market data downloads from Bloomberg or Refinitiv.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SQL databases: </a:t>
            </a:r>
            <a:r>
              <a:rPr lang="en-US" altLang="en-US" sz="2800" dirty="0"/>
              <a:t>ERP systems (SAP, Oracle), data warehouses for large-scale transactional data.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Web data: </a:t>
            </a:r>
            <a:r>
              <a:rPr lang="en-US" altLang="en-US" sz="2800" dirty="0"/>
              <a:t>public filings (SEC EDGAR), macroeconomic data (FRED), stock prices.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APIs: </a:t>
            </a:r>
            <a:r>
              <a:rPr lang="en-US" altLang="en-US" sz="2800" dirty="0"/>
              <a:t>Yahoo Finance, Alpha Vantage, FRED API — for automated data feeds.</a:t>
            </a:r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420628869"/>
      </p:ext>
    </p:extLst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607106-C27C-7E64-1161-06FD3E97F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B0E4AACC-61E7-10F8-85D2-72CF3FE6DB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Importing a Multi-Sheet Excel Workbook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51E50375-86A5-9A9C-D15D-0A7F859F5F0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altLang="en-US" sz="2800" dirty="0"/>
              <a:t>Step-by-step: Loading financial statements from Excel</a:t>
            </a:r>
          </a:p>
          <a:p>
            <a:pPr lvl="1">
              <a:lnSpc>
                <a:spcPct val="150000"/>
              </a:lnSpc>
            </a:pPr>
            <a:r>
              <a:rPr lang="en-US" altLang="en-US" sz="2400" b="1" dirty="0"/>
              <a:t>Step 1: </a:t>
            </a:r>
            <a:r>
              <a:rPr lang="en-US" altLang="en-US" sz="2400" dirty="0"/>
              <a:t>Click Home → Get Data → Excel Workbook.</a:t>
            </a:r>
          </a:p>
          <a:p>
            <a:pPr lvl="1">
              <a:lnSpc>
                <a:spcPct val="150000"/>
              </a:lnSpc>
            </a:pPr>
            <a:r>
              <a:rPr lang="en-US" altLang="en-US" sz="2400" b="1" dirty="0"/>
              <a:t>Step 2: </a:t>
            </a:r>
            <a:r>
              <a:rPr lang="en-US" altLang="en-US" sz="2400" dirty="0"/>
              <a:t>Browse to your file (e.g., CompanyFinancials.xlsx).</a:t>
            </a:r>
          </a:p>
          <a:p>
            <a:pPr lvl="1">
              <a:lnSpc>
                <a:spcPct val="150000"/>
              </a:lnSpc>
            </a:pPr>
            <a:r>
              <a:rPr lang="en-US" altLang="en-US" sz="2400" b="1" dirty="0"/>
              <a:t>Step 3: </a:t>
            </a:r>
            <a:r>
              <a:rPr lang="en-US" altLang="en-US" sz="2400" dirty="0"/>
              <a:t>The Navigator pane shows all sheets. Check Income Statement, Balance Sheet, and Cash Flow.</a:t>
            </a:r>
          </a:p>
          <a:p>
            <a:pPr lvl="1">
              <a:lnSpc>
                <a:spcPct val="150000"/>
              </a:lnSpc>
            </a:pPr>
            <a:r>
              <a:rPr lang="en-US" altLang="en-US" sz="2400" b="1" dirty="0"/>
              <a:t>Step 4: </a:t>
            </a:r>
            <a:r>
              <a:rPr lang="en-US" altLang="en-US" sz="2400" dirty="0"/>
              <a:t>Click Transform Data (not Load) to open Power Query for cleaning.</a:t>
            </a:r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703940223"/>
      </p:ext>
    </p:extLst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1E1AF-8AA2-8892-92EF-54481DFE6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15F9A757-3B52-8A4B-897D-C65482D737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/>
          </a:bodyPr>
          <a:lstStyle/>
          <a:p>
            <a:r>
              <a:rPr lang="en-US" altLang="en-US" dirty="0"/>
              <a:t>Intro to Power Query Editor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9F7596FA-91FB-4813-272F-164AFA48B54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altLang="en-US" sz="2800" dirty="0"/>
              <a:t>Step-by-step: Loading financial statements from Excel</a:t>
            </a:r>
          </a:p>
          <a:p>
            <a:pPr lvl="1">
              <a:lnSpc>
                <a:spcPct val="150000"/>
              </a:lnSpc>
            </a:pPr>
            <a:r>
              <a:rPr lang="en-US" altLang="en-US" sz="2400" b="1" dirty="0"/>
              <a:t>Step 1: </a:t>
            </a:r>
            <a:r>
              <a:rPr lang="en-US" altLang="en-US" sz="2400" dirty="0"/>
              <a:t>Click Home → Get Data → Excel Workbook.</a:t>
            </a:r>
          </a:p>
          <a:p>
            <a:pPr lvl="1">
              <a:lnSpc>
                <a:spcPct val="150000"/>
              </a:lnSpc>
            </a:pPr>
            <a:r>
              <a:rPr lang="en-US" altLang="en-US" sz="2400" b="1" dirty="0"/>
              <a:t>Step 2: </a:t>
            </a:r>
            <a:r>
              <a:rPr lang="en-US" altLang="en-US" sz="2400" dirty="0"/>
              <a:t>Browse to your file (e.g., CompanyFinancials.xlsx).</a:t>
            </a:r>
          </a:p>
          <a:p>
            <a:pPr lvl="1">
              <a:lnSpc>
                <a:spcPct val="150000"/>
              </a:lnSpc>
            </a:pPr>
            <a:r>
              <a:rPr lang="en-US" altLang="en-US" sz="2400" b="1" dirty="0"/>
              <a:t>Step 3: </a:t>
            </a:r>
            <a:r>
              <a:rPr lang="en-US" altLang="en-US" sz="2400" dirty="0"/>
              <a:t>The Navigator pane shows all sheets. Check Income Statement, Balance Sheet, and Cash Flow.</a:t>
            </a:r>
          </a:p>
          <a:p>
            <a:pPr lvl="1">
              <a:lnSpc>
                <a:spcPct val="150000"/>
              </a:lnSpc>
            </a:pPr>
            <a:r>
              <a:rPr lang="en-US" altLang="en-US" sz="2400" b="1" dirty="0"/>
              <a:t>Step 4: </a:t>
            </a:r>
            <a:r>
              <a:rPr lang="en-US" altLang="en-US" sz="2400" dirty="0"/>
              <a:t>Click Transform Data (not Load) to open Power Query for cleaning.</a:t>
            </a:r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785456720"/>
      </p:ext>
    </p:extLst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4C3918-8131-3DE9-63C1-7072C90E2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776F929E-DD32-E8B0-9037-A2E365F353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Essential Power Query Transformations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B7746FB3-782D-9A14-C92C-A1B2E4C1AEB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en-US" sz="2800" dirty="0"/>
              <a:t>Remove headers/footers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Unpivot columns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Change data types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Handle nulls and errors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Filter rows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Split/merge columns</a:t>
            </a:r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927640031"/>
      </p:ext>
    </p:extLst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C302E1-5FF7-8D6F-F18C-B20BAE95F7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199C7861-7DFE-D298-C335-95063DE0DD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Appending and Merging Queries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3537C520-FCAF-2D55-9008-C8DAC7078BA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/>
              <a:t>Append: </a:t>
            </a:r>
            <a:r>
              <a:rPr lang="en-US" altLang="en-US" sz="2800" dirty="0"/>
              <a:t>Stack tables vertically (like UNION in SQL). Combine quarterly data files into one table.</a:t>
            </a:r>
          </a:p>
          <a:p>
            <a:pPr lvl="1">
              <a:lnSpc>
                <a:spcPct val="150000"/>
              </a:lnSpc>
            </a:pPr>
            <a:r>
              <a:rPr lang="en-US" altLang="en-US" sz="2600" dirty="0"/>
              <a:t>Example: Append Q1, Q2, Q3, Q4 Revenue CSVs into Annual Revenue.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Merge: </a:t>
            </a:r>
            <a:r>
              <a:rPr lang="en-US" altLang="en-US" sz="2800" dirty="0"/>
              <a:t>Join tables horizontally (like VLOOKUP in Excel). Add lookup data to fact tables.</a:t>
            </a:r>
          </a:p>
          <a:p>
            <a:pPr lvl="1">
              <a:lnSpc>
                <a:spcPct val="150000"/>
              </a:lnSpc>
            </a:pPr>
            <a:r>
              <a:rPr lang="en-US" altLang="en-US" sz="2400" dirty="0"/>
              <a:t>Example: Merge Transactions with Company Master on Ticker to add Sector.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Join types: </a:t>
            </a:r>
            <a:r>
              <a:rPr lang="en-US" altLang="en-US" sz="2800" dirty="0"/>
              <a:t>Left Outer (keep all left), Inner (matching only), Full Outer (keep all).</a:t>
            </a:r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684940362"/>
      </p:ext>
    </p:extLst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9B6057-463E-78B5-C202-E2D6BCCEA7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915FA242-B78C-695C-C792-1B89646F7D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/>
          </a:bodyPr>
          <a:lstStyle/>
          <a:p>
            <a:r>
              <a:rPr lang="en-US" altLang="en-US" dirty="0"/>
              <a:t>Creating Custom Columns 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5D5800D2-1520-970D-90F9-9F736A663A9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en-US" sz="2800" dirty="0"/>
              <a:t>Custom columns: add calculated fields during transformation, before data loads.</a:t>
            </a:r>
          </a:p>
          <a:p>
            <a:pPr lvl="1">
              <a:lnSpc>
                <a:spcPct val="150000"/>
              </a:lnSpc>
            </a:pPr>
            <a:r>
              <a:rPr lang="en-US" altLang="en-US" sz="2000" dirty="0"/>
              <a:t>Example: Calculate Gross Margin from Revenue and COGS columns.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r>
              <a:rPr lang="en-US" altLang="en-US" sz="2800" dirty="0"/>
              <a:t>Use for row-level calculations. For filter-aware aggregations, use DAX measures (below).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  <p:sp>
        <p:nvSpPr>
          <p:cNvPr id="3" name="Shape 5">
            <a:extLst>
              <a:ext uri="{FF2B5EF4-FFF2-40B4-BE49-F238E27FC236}">
                <a16:creationId xmlns:a16="http://schemas.microsoft.com/office/drawing/2014/main" id="{7377EB6E-42C4-06BE-3F53-BDDCC5143E0B}"/>
              </a:ext>
            </a:extLst>
          </p:cNvPr>
          <p:cNvSpPr/>
          <p:nvPr/>
        </p:nvSpPr>
        <p:spPr>
          <a:xfrm>
            <a:off x="1493520" y="4011168"/>
            <a:ext cx="5766348" cy="533400"/>
          </a:xfrm>
          <a:prstGeom prst="rect">
            <a:avLst/>
          </a:prstGeom>
          <a:solidFill>
            <a:srgbClr val="F0F4F8"/>
          </a:solidFill>
          <a:ln w="12700">
            <a:solidFill>
              <a:srgbClr val="B0C4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6">
            <a:extLst>
              <a:ext uri="{FF2B5EF4-FFF2-40B4-BE49-F238E27FC236}">
                <a16:creationId xmlns:a16="http://schemas.microsoft.com/office/drawing/2014/main" id="{E6952AB8-B50D-1D10-9161-B1214736CD11}"/>
              </a:ext>
            </a:extLst>
          </p:cNvPr>
          <p:cNvSpPr/>
          <p:nvPr/>
        </p:nvSpPr>
        <p:spPr>
          <a:xfrm>
            <a:off x="1676400" y="4038600"/>
            <a:ext cx="5498146" cy="462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 ([Revenue] - [COGS]) / [Revenue]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11746204"/>
      </p:ext>
    </p:extLst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F5B4AB-23F6-4308-9F31-4396004F2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A07B9B72-3250-D0C0-80A5-3E1EE46AD4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/>
          </a:bodyPr>
          <a:lstStyle/>
          <a:p>
            <a:r>
              <a:rPr lang="en-US" altLang="en-US" dirty="0"/>
              <a:t>Power Query Best Practices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18262825-0BEE-A2F0-804D-7F1242F8CE8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/>
              <a:t>Naming conventions: </a:t>
            </a:r>
            <a:r>
              <a:rPr lang="en-US" altLang="en-US" sz="2800" dirty="0"/>
              <a:t>Rename queries descriptively (e.g., ‘</a:t>
            </a:r>
            <a:r>
              <a:rPr lang="en-US" altLang="en-US" sz="2800" dirty="0" err="1"/>
              <a:t>Fact_Transactions</a:t>
            </a:r>
            <a:r>
              <a:rPr lang="en-US" altLang="en-US" sz="2800" dirty="0"/>
              <a:t>’ not ‘Sheet1’). Prefix with Fact_ or Dim_.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Document your steps: </a:t>
            </a:r>
            <a:r>
              <a:rPr lang="en-US" altLang="en-US" sz="2800" dirty="0"/>
              <a:t>Right-click any Applied Step → Properties to add a description.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Minimize loaded queries: </a:t>
            </a:r>
            <a:r>
              <a:rPr lang="en-US" altLang="en-US" sz="2800" dirty="0"/>
              <a:t>Uncheck ‘Enable Load’ for intermediate staging queries to save memory.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Repeatable design: </a:t>
            </a:r>
            <a:r>
              <a:rPr lang="en-US" altLang="en-US" sz="2800" dirty="0"/>
              <a:t>Use parameters for file paths and date ranges so queries adapt to new data.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Test with sample data: </a:t>
            </a:r>
            <a:r>
              <a:rPr lang="en-US" altLang="en-US" sz="2800" dirty="0"/>
              <a:t>Use ‘Keep Top Rows’ during development to speed up previews.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64467597"/>
      </p:ext>
    </p:extLst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7C2B5-C7F4-7A66-F998-8E225328F3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1C3BFFC-9D5E-5CA3-3046-8D950CFE63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3606800"/>
            <a:ext cx="8153400" cy="1470025"/>
          </a:xfrm>
        </p:spPr>
        <p:txBody>
          <a:bodyPr>
            <a:normAutofit/>
          </a:bodyPr>
          <a:lstStyle/>
          <a:p>
            <a:r>
              <a:rPr lang="en-US" sz="4000" dirty="0"/>
              <a:t>3. Data Modeling</a:t>
            </a:r>
          </a:p>
        </p:txBody>
      </p:sp>
    </p:spTree>
    <p:extLst>
      <p:ext uri="{BB962C8B-B14F-4D97-AF65-F5344CB8AC3E}">
        <p14:creationId xmlns:p14="http://schemas.microsoft.com/office/powerpoint/2010/main" val="551908197"/>
      </p:ext>
    </p:extLst>
  </p:cSld>
  <p:clrMapOvr>
    <a:masterClrMapping/>
  </p:clrMapOvr>
  <p:transition spd="med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5C0030-FDF1-266F-4709-542B26B14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2105A9E3-03C0-EA7B-BA47-D3E6CD6800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/>
          </a:bodyPr>
          <a:lstStyle/>
          <a:p>
            <a:r>
              <a:rPr lang="en-US" altLang="en-US" dirty="0"/>
              <a:t>What Is a Data Model?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7DBDA06B-F454-844F-3AED-11C50D5B45D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2800" dirty="0"/>
              <a:t>A data model defines how multiple tables relate to each other, enabling cross-table analysis.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Excel approach: </a:t>
            </a:r>
            <a:r>
              <a:rPr lang="en-US" altLang="en-US" sz="2800" dirty="0"/>
              <a:t>everything in one giant flat table or VLOOKUP across sheets. Works for small data.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Power BI approach: </a:t>
            </a:r>
            <a:r>
              <a:rPr lang="en-US" altLang="en-US" sz="2800" dirty="0"/>
              <a:t>separate, linked tables—each storing one type of information. Scalable and logical.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A good data model is the foundation of every reliable Power BI report.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Analogy: Think of a relational database blueprint that tells Power BI how your tables connect.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618616859"/>
      </p:ext>
    </p:extLst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63D8B4-2D1D-82D2-E641-05029DA90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7" name="Rectangle 3">
            <a:extLst>
              <a:ext uri="{FF2B5EF4-FFF2-40B4-BE49-F238E27FC236}">
                <a16:creationId xmlns:a16="http://schemas.microsoft.com/office/drawing/2014/main" id="{671C074C-FC0E-A2F5-ABB3-DBBC1D57622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en-US" dirty="0"/>
              <a:t>Fact Tables (Center)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Contain measurable, numeric data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Examples in finance:</a:t>
            </a:r>
          </a:p>
          <a:p>
            <a:pPr lvl="1">
              <a:lnSpc>
                <a:spcPct val="120000"/>
              </a:lnSpc>
            </a:pPr>
            <a:r>
              <a:rPr lang="en-US" altLang="en-US" dirty="0"/>
              <a:t>  </a:t>
            </a:r>
            <a:r>
              <a:rPr lang="en-US" altLang="en-US" b="1" dirty="0"/>
              <a:t>Transactions</a:t>
            </a:r>
            <a:r>
              <a:rPr lang="en-US" altLang="en-US" dirty="0"/>
              <a:t>: date, amount, </a:t>
            </a:r>
            <a:r>
              <a:rPr lang="en-US" altLang="en-US" dirty="0" err="1"/>
              <a:t>account_id</a:t>
            </a:r>
            <a:endParaRPr lang="en-US" altLang="en-US" dirty="0"/>
          </a:p>
          <a:p>
            <a:pPr lvl="1">
              <a:lnSpc>
                <a:spcPct val="120000"/>
              </a:lnSpc>
            </a:pPr>
            <a:r>
              <a:rPr lang="en-US" altLang="en-US" dirty="0"/>
              <a:t>  </a:t>
            </a:r>
            <a:r>
              <a:rPr lang="en-US" altLang="en-US" b="1" dirty="0"/>
              <a:t>Stock Returns</a:t>
            </a:r>
            <a:r>
              <a:rPr lang="en-US" altLang="en-US" dirty="0"/>
              <a:t>: date, ticker, daily return</a:t>
            </a:r>
          </a:p>
          <a:p>
            <a:pPr lvl="1">
              <a:lnSpc>
                <a:spcPct val="120000"/>
              </a:lnSpc>
            </a:pPr>
            <a:r>
              <a:rPr lang="en-US" altLang="en-US" dirty="0"/>
              <a:t>  </a:t>
            </a:r>
            <a:r>
              <a:rPr lang="en-US" altLang="en-US" b="1" dirty="0"/>
              <a:t>Journal Entries</a:t>
            </a:r>
            <a:r>
              <a:rPr lang="en-US" altLang="en-US" dirty="0"/>
              <a:t>: date, debit, credit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Typically many rows, few columns</a:t>
            </a:r>
          </a:p>
          <a:p>
            <a:endParaRPr lang="en-US" altLang="en-US" sz="2000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67CB61B-35A3-3181-9854-A66D6154D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/>
              <a:t>Dimension Tables (Points)</a:t>
            </a:r>
          </a:p>
          <a:p>
            <a:pPr>
              <a:lnSpc>
                <a:spcPct val="120000"/>
              </a:lnSpc>
            </a:pPr>
            <a:r>
              <a:rPr lang="en-US" dirty="0"/>
              <a:t>Contain descriptive, categorical data</a:t>
            </a:r>
          </a:p>
          <a:p>
            <a:pPr>
              <a:lnSpc>
                <a:spcPct val="120000"/>
              </a:lnSpc>
            </a:pPr>
            <a:r>
              <a:rPr lang="en-US" dirty="0"/>
              <a:t>Examples in finance: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 </a:t>
            </a:r>
            <a:r>
              <a:rPr lang="en-US" b="1" dirty="0"/>
              <a:t>Date</a:t>
            </a:r>
            <a:r>
              <a:rPr lang="en-US" dirty="0"/>
              <a:t>: year, quarter, month, fiscal year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 </a:t>
            </a:r>
            <a:r>
              <a:rPr lang="en-US" b="1" dirty="0"/>
              <a:t>Accounts</a:t>
            </a:r>
            <a:r>
              <a:rPr lang="en-US" dirty="0"/>
              <a:t>: </a:t>
            </a:r>
            <a:r>
              <a:rPr lang="en-US" dirty="0" err="1"/>
              <a:t>account_id</a:t>
            </a:r>
            <a:r>
              <a:rPr lang="en-US" dirty="0"/>
              <a:t>, name, category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 </a:t>
            </a:r>
            <a:r>
              <a:rPr lang="en-US" b="1" dirty="0"/>
              <a:t>Companies</a:t>
            </a:r>
            <a:r>
              <a:rPr lang="en-US" dirty="0"/>
              <a:t>: ticker, name, sector</a:t>
            </a:r>
          </a:p>
          <a:p>
            <a:pPr>
              <a:lnSpc>
                <a:spcPct val="120000"/>
              </a:lnSpc>
            </a:pPr>
            <a:r>
              <a:rPr lang="en-US" dirty="0"/>
              <a:t>Fewer rows, more descriptive columns</a:t>
            </a:r>
          </a:p>
          <a:p>
            <a:endParaRPr lang="en-US" dirty="0"/>
          </a:p>
        </p:txBody>
      </p:sp>
      <p:sp>
        <p:nvSpPr>
          <p:cNvPr id="594946" name="Rectangle 2">
            <a:extLst>
              <a:ext uri="{FF2B5EF4-FFF2-40B4-BE49-F238E27FC236}">
                <a16:creationId xmlns:a16="http://schemas.microsoft.com/office/drawing/2014/main" id="{7E766B56-6CFF-4CD2-4042-8C4BB1AEBB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Star Schema Fundamentals</a:t>
            </a:r>
          </a:p>
        </p:txBody>
      </p:sp>
    </p:spTree>
    <p:extLst>
      <p:ext uri="{BB962C8B-B14F-4D97-AF65-F5344CB8AC3E}">
        <p14:creationId xmlns:p14="http://schemas.microsoft.com/office/powerpoint/2010/main" val="3286878566"/>
      </p:ext>
    </p:extLst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endParaRPr lang="en-US" dirty="0"/>
          </a:p>
          <a:p>
            <a:pPr marL="742950" indent="-7429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C593C3AF-0D9E-483D-9BF2-60225C707924}"/>
              </a:ext>
            </a:extLst>
          </p:cNvPr>
          <p:cNvSpPr txBox="1">
            <a:spLocks/>
          </p:cNvSpPr>
          <p:nvPr/>
        </p:nvSpPr>
        <p:spPr>
          <a:xfrm>
            <a:off x="610171" y="1752600"/>
            <a:ext cx="8229600" cy="4525963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defPPr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defPPr>
            <a:lvl1pPr marL="342900" indent="-342900" eaLnBrk="1" hangingPunct="1">
              <a:buChar char="•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1" hangingPunct="1">
              <a:buChar char="–"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1" hangingPunct="1"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1" hangingPunct="1">
              <a:buChar char="–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1" hangingPunct="1">
              <a:buChar char="»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1" hangingPunct="1">
              <a:buChar char="•"/>
              <a:defRPr sz="2000"/>
            </a:lvl6pPr>
            <a:lvl7pPr marL="2971800" indent="-228600" eaLnBrk="1" hangingPunct="1">
              <a:buChar char="•"/>
              <a:defRPr sz="2000"/>
            </a:lvl7pPr>
            <a:lvl8pPr marL="3429000" indent="-228600" eaLnBrk="1" hangingPunct="1">
              <a:buChar char="•"/>
              <a:defRPr sz="2000"/>
            </a:lvl8pPr>
            <a:lvl9pPr marL="3886200" indent="-228600" eaLnBrk="1" hangingPunct="1">
              <a:buChar char="•"/>
              <a:defRPr sz="2000"/>
            </a:lvl9pPr>
          </a:lstStyle>
          <a:p>
            <a:pPr marL="742950" indent="-7429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kern="0" dirty="0">
                <a:solidFill>
                  <a:sysClr val="windowText" lastClr="000000"/>
                </a:solidFill>
              </a:rPr>
              <a:t>Why Power BI?</a:t>
            </a:r>
          </a:p>
          <a:p>
            <a:pPr marL="742950" indent="-7429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kern="0" dirty="0">
                <a:solidFill>
                  <a:sysClr val="windowText" lastClr="000000"/>
                </a:solidFill>
              </a:rPr>
              <a:t>Transforming Financial Data</a:t>
            </a:r>
          </a:p>
          <a:p>
            <a:pPr marL="742950" indent="-7429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kern="0" dirty="0">
                <a:solidFill>
                  <a:sysClr val="windowText" lastClr="000000"/>
                </a:solidFill>
              </a:rPr>
              <a:t>Data Modeling</a:t>
            </a:r>
          </a:p>
          <a:p>
            <a:pPr marL="742950" indent="-7429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kern="0" dirty="0">
                <a:solidFill>
                  <a:sysClr val="windowText" lastClr="000000"/>
                </a:solidFill>
              </a:rPr>
              <a:t>Introduction to DAX</a:t>
            </a:r>
          </a:p>
          <a:p>
            <a:pPr marL="742950" indent="-7429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kern="0" dirty="0">
                <a:solidFill>
                  <a:sysClr val="windowText" lastClr="000000"/>
                </a:solidFill>
              </a:rPr>
              <a:t>Visualization</a:t>
            </a:r>
          </a:p>
          <a:p>
            <a:pPr marL="742950" indent="-7429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kern="0" dirty="0">
                <a:solidFill>
                  <a:sysClr val="windowText" lastClr="000000"/>
                </a:solidFill>
              </a:rPr>
              <a:t> Sharing and Next Steps</a:t>
            </a:r>
          </a:p>
          <a:p>
            <a:pPr marL="742950" indent="-7429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kern="0" dirty="0">
              <a:solidFill>
                <a:sysClr val="windowText" lastClr="000000"/>
              </a:solidFill>
            </a:endParaRPr>
          </a:p>
          <a:p>
            <a:pPr marL="742950" indent="-74295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kern="0" dirty="0">
              <a:solidFill>
                <a:sysClr val="windowText" lastClr="000000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en-US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6898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BC78AB-7EE0-DC7E-1585-65C78D25D3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06AB9D40-315F-E3A6-1264-2209CB3249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Relationships: Creating and Understanding 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CA26C511-C96E-90F4-0FCA-6A40BAE177F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/>
              <a:t>Creating: </a:t>
            </a:r>
            <a:r>
              <a:rPr lang="en-US" altLang="en-US" sz="2800" dirty="0"/>
              <a:t>In Model View, drag a column from one table to a matching column in another.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Cardinality: </a:t>
            </a:r>
          </a:p>
          <a:p>
            <a:pPr lvl="1">
              <a:lnSpc>
                <a:spcPct val="150000"/>
              </a:lnSpc>
            </a:pPr>
            <a:r>
              <a:rPr lang="en-US" altLang="en-US" sz="2000" dirty="0"/>
              <a:t>One-to-Many (*:1) — most common. Company appears once in Dim, many times in Fact.</a:t>
            </a:r>
          </a:p>
          <a:p>
            <a:pPr lvl="1">
              <a:lnSpc>
                <a:spcPct val="150000"/>
              </a:lnSpc>
            </a:pPr>
            <a:r>
              <a:rPr lang="en-US" altLang="en-US" sz="2000" dirty="0"/>
              <a:t>One-to-One (1:1) — rare. Each row matches exactly one row.</a:t>
            </a:r>
          </a:p>
          <a:p>
            <a:pPr lvl="1">
              <a:lnSpc>
                <a:spcPct val="150000"/>
              </a:lnSpc>
            </a:pPr>
            <a:r>
              <a:rPr lang="en-US" altLang="en-US" sz="2000" dirty="0"/>
              <a:t>Many-to-Many (*:*) — avoid; use a bridge table instead.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Cross-filter direction: </a:t>
            </a:r>
            <a:r>
              <a:rPr lang="en-US" altLang="en-US" sz="2800" dirty="0"/>
              <a:t>Single (dimension → fact) is standard. Bidirectional: use cautiously.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839510676"/>
      </p:ext>
    </p:extLst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FC7EE6-5D2E-5AD3-F6D6-52AD829124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386623E3-0E08-E6AC-5FE2-DBAFFB5933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/>
          </a:bodyPr>
          <a:lstStyle/>
          <a:p>
            <a:r>
              <a:rPr lang="en-US" altLang="en-US" dirty="0"/>
              <a:t>The Date Table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93B18D38-520D-9C26-5068-E68CFD5EDF1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/>
              <a:t>Why a dedicated Date table? </a:t>
            </a:r>
            <a:r>
              <a:rPr lang="en-US" altLang="en-US" sz="2800" dirty="0"/>
              <a:t>Time intelligence functions require a contiguous Date table.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Financial analysis needs fiscal year, quarter, month, and YTD filtering.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333333"/>
                </a:solidFill>
                <a:ea typeface="Arial" pitchFamily="34" charset="-122"/>
                <a:cs typeface="Arial" pitchFamily="34" charset="-120"/>
              </a:rPr>
              <a:t>Mark as Date table: </a:t>
            </a:r>
            <a:r>
              <a:rPr lang="en-US" sz="2800" dirty="0">
                <a:solidFill>
                  <a:srgbClr val="333333"/>
                </a:solidFill>
                <a:ea typeface="Arial" pitchFamily="34" charset="-122"/>
                <a:cs typeface="Arial" pitchFamily="34" charset="-120"/>
              </a:rPr>
              <a:t>Table Tools → Mark as Date Table → select the Date column.</a:t>
            </a:r>
            <a:endParaRPr 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  <p:sp>
        <p:nvSpPr>
          <p:cNvPr id="2" name="Shape 5">
            <a:extLst>
              <a:ext uri="{FF2B5EF4-FFF2-40B4-BE49-F238E27FC236}">
                <a16:creationId xmlns:a16="http://schemas.microsoft.com/office/drawing/2014/main" id="{674ED04C-02D2-D1BC-00D5-326018EA895D}"/>
              </a:ext>
            </a:extLst>
          </p:cNvPr>
          <p:cNvSpPr/>
          <p:nvPr/>
        </p:nvSpPr>
        <p:spPr>
          <a:xfrm>
            <a:off x="748665" y="3401568"/>
            <a:ext cx="7863840" cy="1810512"/>
          </a:xfrm>
          <a:prstGeom prst="rect">
            <a:avLst/>
          </a:prstGeom>
          <a:solidFill>
            <a:srgbClr val="F0F4F8"/>
          </a:solidFill>
          <a:ln w="12700">
            <a:solidFill>
              <a:srgbClr val="B0C4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6">
            <a:extLst>
              <a:ext uri="{FF2B5EF4-FFF2-40B4-BE49-F238E27FC236}">
                <a16:creationId xmlns:a16="http://schemas.microsoft.com/office/drawing/2014/main" id="{7A693771-F0EF-921B-0708-24597F72A6E8}"/>
              </a:ext>
            </a:extLst>
          </p:cNvPr>
          <p:cNvSpPr/>
          <p:nvPr/>
        </p:nvSpPr>
        <p:spPr>
          <a:xfrm>
            <a:off x="931545" y="3429000"/>
            <a:ext cx="7498080" cy="1755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DateTable = ADDCOLUMNS(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CALENDARAUTO(),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"Year", YEAR([Date]),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"Quarter", "Q" &amp; QUARTER([Date]),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"Month", FORMAT([Date], "MMMM"),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"MonthNum", MONTH([Date]),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"FiscalYear", IF(MONTH([Date])&gt;=7,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YEAR([Date])+1, YEAR([Date]))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846358834"/>
      </p:ext>
    </p:extLst>
  </p:cSld>
  <p:clrMapOvr>
    <a:masterClrMapping/>
  </p:clrMapOvr>
  <p:transition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F5772-9E79-0A0B-82A5-B9E6CBF9BF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15C3BEA6-5869-3C59-D34C-B9489A4F41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Role-Playing Dimensions and Multiple Relationships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D79A7D15-E1A9-43A2-3EEE-DEE8B7B6275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/>
              <a:t>Problem: </a:t>
            </a:r>
            <a:r>
              <a:rPr lang="en-US" altLang="en-US" sz="2800" dirty="0"/>
              <a:t>A table has multiple date columns (Invoice Date, Payment Date) needing the Date table.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Solution: </a:t>
            </a:r>
            <a:r>
              <a:rPr lang="en-US" altLang="en-US" sz="2800" dirty="0"/>
              <a:t>Power BI allows multiple relationships, but only one can be active.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Active relationship: </a:t>
            </a:r>
            <a:r>
              <a:rPr lang="en-US" altLang="en-US" sz="2800" dirty="0"/>
              <a:t>Default used by DAX. Shown as a solid line in Model View.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Inactive relationship: </a:t>
            </a:r>
            <a:r>
              <a:rPr lang="en-US" altLang="en-US" sz="2800" dirty="0"/>
              <a:t>Shown as dashed line. Activated using USERELATIONSHIP() in DAX.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632525479"/>
      </p:ext>
    </p:extLst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C1280-8750-D9C7-7504-3B93BEB1C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C062689A-3F86-0A30-2A29-B6DAAA6A92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/>
          </a:bodyPr>
          <a:lstStyle/>
          <a:p>
            <a:r>
              <a:rPr lang="en-US" altLang="en-US" dirty="0"/>
              <a:t>Model View Walkthrough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8ACF9A45-564E-4A6D-78C9-10CB6E34322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en-US" sz="2800" dirty="0"/>
              <a:t>Example model for multi-statement financial analysis: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 err="1"/>
              <a:t>Fact_IncomeStatement</a:t>
            </a:r>
            <a:r>
              <a:rPr lang="en-US" altLang="en-US" sz="2800" b="1" dirty="0"/>
              <a:t>: </a:t>
            </a:r>
            <a:r>
              <a:rPr lang="en-US" altLang="en-US" sz="2800" dirty="0"/>
              <a:t>Date, </a:t>
            </a:r>
            <a:r>
              <a:rPr lang="en-US" altLang="en-US" sz="2800" dirty="0" err="1"/>
              <a:t>AccountID</a:t>
            </a:r>
            <a:r>
              <a:rPr lang="en-US" altLang="en-US" sz="2800" dirty="0"/>
              <a:t>, Amount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 err="1"/>
              <a:t>Fact_BalanceSheet</a:t>
            </a:r>
            <a:r>
              <a:rPr lang="en-US" altLang="en-US" sz="2800" b="1" dirty="0"/>
              <a:t>: </a:t>
            </a:r>
            <a:r>
              <a:rPr lang="en-US" altLang="en-US" sz="2800" dirty="0"/>
              <a:t>Date, </a:t>
            </a:r>
            <a:r>
              <a:rPr lang="en-US" altLang="en-US" sz="2800" dirty="0" err="1"/>
              <a:t>AccountID</a:t>
            </a:r>
            <a:r>
              <a:rPr lang="en-US" altLang="en-US" sz="2800" dirty="0"/>
              <a:t>, Amount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 err="1"/>
              <a:t>Dim_Accounts</a:t>
            </a:r>
            <a:r>
              <a:rPr lang="en-US" altLang="en-US" sz="2800" b="1" dirty="0"/>
              <a:t>: </a:t>
            </a:r>
            <a:r>
              <a:rPr lang="en-US" altLang="en-US" sz="2800" dirty="0" err="1"/>
              <a:t>AccountID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AccountName</a:t>
            </a:r>
            <a:r>
              <a:rPr lang="en-US" altLang="en-US" sz="2800" dirty="0"/>
              <a:t>, Category, Subcategory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 err="1"/>
              <a:t>Dim_Date</a:t>
            </a:r>
            <a:r>
              <a:rPr lang="en-US" altLang="en-US" sz="2800" b="1" dirty="0"/>
              <a:t>: </a:t>
            </a:r>
            <a:r>
              <a:rPr lang="en-US" altLang="en-US" sz="2800" dirty="0"/>
              <a:t>Date, Year, Quarter, Month, </a:t>
            </a:r>
            <a:r>
              <a:rPr lang="en-US" altLang="en-US" sz="2800" dirty="0" err="1"/>
              <a:t>FiscalYear</a:t>
            </a:r>
            <a:endParaRPr lang="en-US" altLang="en-US" sz="2800" dirty="0"/>
          </a:p>
          <a:p>
            <a:pPr>
              <a:lnSpc>
                <a:spcPct val="150000"/>
              </a:lnSpc>
            </a:pPr>
            <a:r>
              <a:rPr lang="en-US" altLang="en-US" sz="2800" b="1" dirty="0" err="1"/>
              <a:t>Dim_Company</a:t>
            </a:r>
            <a:r>
              <a:rPr lang="en-US" altLang="en-US" sz="2800" b="1" dirty="0"/>
              <a:t>: </a:t>
            </a:r>
            <a:r>
              <a:rPr lang="en-US" altLang="en-US" sz="2800" dirty="0" err="1"/>
              <a:t>CompanyID</a:t>
            </a:r>
            <a:r>
              <a:rPr lang="en-US" altLang="en-US" sz="2800" dirty="0"/>
              <a:t>, Name, Sector, Exchange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All fact tables connect to </a:t>
            </a:r>
            <a:r>
              <a:rPr lang="en-US" altLang="en-US" sz="2800" dirty="0" err="1"/>
              <a:t>Dim_Date</a:t>
            </a:r>
            <a:r>
              <a:rPr lang="en-US" altLang="en-US" sz="2800" dirty="0"/>
              <a:t> and </a:t>
            </a:r>
            <a:r>
              <a:rPr lang="en-US" altLang="en-US" sz="2800" dirty="0" err="1"/>
              <a:t>Dim_Accounts</a:t>
            </a:r>
            <a:r>
              <a:rPr lang="en-US" altLang="en-US" sz="2800" dirty="0"/>
              <a:t> for cross-statement analysis.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927110714"/>
      </p:ext>
    </p:extLst>
  </p:cSld>
  <p:clrMapOvr>
    <a:masterClrMapping/>
  </p:clrMapOvr>
  <p:transition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B1B0E-FAAA-2A50-4CA9-E03237BD5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7" name="Rectangle 3">
            <a:extLst>
              <a:ext uri="{FF2B5EF4-FFF2-40B4-BE49-F238E27FC236}">
                <a16:creationId xmlns:a16="http://schemas.microsoft.com/office/drawing/2014/main" id="{FBCD2515-7B98-3D1A-D189-9C100B08686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en-US" dirty="0"/>
              <a:t>Common Mistakes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Loading raw data without cleaning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One giant flat table instead of star schema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Missing or incomplete Date table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Many-to-many without bridge tables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Bidirectional cross-filtering everywhere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Duplicate values in dimension key columns</a:t>
            </a:r>
          </a:p>
          <a:p>
            <a:endParaRPr lang="en-US" altLang="en-US" sz="2000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84EBE4A-D042-2300-A4EE-2CBFF62B4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/>
              <a:t>Best Practices</a:t>
            </a:r>
          </a:p>
          <a:p>
            <a:pPr>
              <a:lnSpc>
                <a:spcPct val="120000"/>
              </a:lnSpc>
            </a:pPr>
            <a:r>
              <a:rPr lang="en-US" dirty="0"/>
              <a:t>Clean in Power Query before modeling</a:t>
            </a:r>
          </a:p>
          <a:p>
            <a:pPr>
              <a:lnSpc>
                <a:spcPct val="120000"/>
              </a:lnSpc>
            </a:pPr>
            <a:r>
              <a:rPr lang="en-US" dirty="0"/>
              <a:t>Use star schema: facts center, dims around</a:t>
            </a:r>
          </a:p>
          <a:p>
            <a:pPr>
              <a:lnSpc>
                <a:spcPct val="120000"/>
              </a:lnSpc>
            </a:pPr>
            <a:r>
              <a:rPr lang="en-US" dirty="0"/>
              <a:t>Always create and mark a Date table</a:t>
            </a:r>
          </a:p>
          <a:p>
            <a:pPr>
              <a:lnSpc>
                <a:spcPct val="120000"/>
              </a:lnSpc>
            </a:pPr>
            <a:r>
              <a:rPr lang="en-US" dirty="0"/>
              <a:t>Prefer one-to-many, single cross-filter</a:t>
            </a:r>
          </a:p>
          <a:p>
            <a:pPr>
              <a:lnSpc>
                <a:spcPct val="120000"/>
              </a:lnSpc>
            </a:pPr>
            <a:r>
              <a:rPr lang="en-US" dirty="0"/>
              <a:t>Name tables with Fact_ and Dim_ prefixes</a:t>
            </a:r>
          </a:p>
          <a:p>
            <a:pPr>
              <a:lnSpc>
                <a:spcPct val="120000"/>
              </a:lnSpc>
            </a:pPr>
            <a:r>
              <a:rPr lang="en-US" dirty="0"/>
              <a:t>Hide foreign key columns from Report View</a:t>
            </a:r>
          </a:p>
          <a:p>
            <a:endParaRPr lang="en-US" dirty="0"/>
          </a:p>
        </p:txBody>
      </p:sp>
      <p:sp>
        <p:nvSpPr>
          <p:cNvPr id="594946" name="Rectangle 2">
            <a:extLst>
              <a:ext uri="{FF2B5EF4-FFF2-40B4-BE49-F238E27FC236}">
                <a16:creationId xmlns:a16="http://schemas.microsoft.com/office/drawing/2014/main" id="{1DA1B48E-903A-F686-5699-53C047F56B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Mistakes and Best Practices</a:t>
            </a:r>
          </a:p>
        </p:txBody>
      </p:sp>
    </p:spTree>
    <p:extLst>
      <p:ext uri="{BB962C8B-B14F-4D97-AF65-F5344CB8AC3E}">
        <p14:creationId xmlns:p14="http://schemas.microsoft.com/office/powerpoint/2010/main" val="3350719094"/>
      </p:ext>
    </p:extLst>
  </p:cSld>
  <p:clrMapOvr>
    <a:masterClrMapping/>
  </p:clrMapOvr>
  <p:transition spd="med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5FAF35-598F-8CBD-3153-E13487817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2BBFCE3-7FF4-8B0C-43D2-0466C15C0A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3606800"/>
            <a:ext cx="8153400" cy="1470025"/>
          </a:xfrm>
        </p:spPr>
        <p:txBody>
          <a:bodyPr>
            <a:normAutofit/>
          </a:bodyPr>
          <a:lstStyle/>
          <a:p>
            <a:r>
              <a:rPr lang="en-US" sz="4000" dirty="0"/>
              <a:t>4. Introduction to DAX</a:t>
            </a:r>
          </a:p>
        </p:txBody>
      </p:sp>
    </p:spTree>
    <p:extLst>
      <p:ext uri="{BB962C8B-B14F-4D97-AF65-F5344CB8AC3E}">
        <p14:creationId xmlns:p14="http://schemas.microsoft.com/office/powerpoint/2010/main" val="3566187073"/>
      </p:ext>
    </p:extLst>
  </p:cSld>
  <p:clrMapOvr>
    <a:masterClrMapping/>
  </p:clrMapOvr>
  <p:transition spd="med"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CBA58B-0298-29BB-8CF1-7DDF2C66DD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86AC338E-B2F2-D7E8-067A-F4E1B7E9FC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/>
          </a:bodyPr>
          <a:lstStyle/>
          <a:p>
            <a:r>
              <a:rPr lang="en-US" altLang="en-US" dirty="0"/>
              <a:t>What Is DAX?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348F3D14-67B7-6966-EB54-34C43CA509F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altLang="en-US" sz="2800" dirty="0"/>
              <a:t>DAX (Data Analysis Expressions): the formula language used in Power BI for calculations and aggregations.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Where you write DAX: </a:t>
            </a:r>
          </a:p>
          <a:p>
            <a:pPr lvl="1">
              <a:lnSpc>
                <a:spcPct val="150000"/>
              </a:lnSpc>
            </a:pPr>
            <a:r>
              <a:rPr lang="en-US" altLang="en-US" sz="2000" dirty="0"/>
              <a:t>Measures — dynamic calculations evaluated at query time (like PivotTable calculated fields)</a:t>
            </a:r>
          </a:p>
          <a:p>
            <a:pPr lvl="1">
              <a:lnSpc>
                <a:spcPct val="150000"/>
              </a:lnSpc>
            </a:pPr>
            <a:r>
              <a:rPr lang="en-US" altLang="en-US" sz="2000" dirty="0"/>
              <a:t>Calculated Columns — static values computed row-by-row when data loads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How it differs from Excel: </a:t>
            </a:r>
          </a:p>
          <a:p>
            <a:pPr lvl="1">
              <a:lnSpc>
                <a:spcPct val="150000"/>
              </a:lnSpc>
            </a:pPr>
            <a:r>
              <a:rPr lang="en-US" altLang="en-US" sz="2000" dirty="0"/>
              <a:t>No cell references (A1, B2). DAX refers to columns and tables by name.</a:t>
            </a:r>
          </a:p>
          <a:p>
            <a:pPr lvl="1">
              <a:lnSpc>
                <a:spcPct val="150000"/>
              </a:lnSpc>
            </a:pPr>
            <a:r>
              <a:rPr lang="en-US" altLang="en-US" sz="2000" dirty="0"/>
              <a:t>DAX is model-aware—it automatically follows table relationships.</a:t>
            </a:r>
          </a:p>
          <a:p>
            <a:pPr lvl="1">
              <a:lnSpc>
                <a:spcPct val="150000"/>
              </a:lnSpc>
            </a:pPr>
            <a:r>
              <a:rPr lang="en-US" altLang="en-US" sz="2000" dirty="0"/>
              <a:t>DAX evaluates in the context of active filters (slicers, visual axes).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886379039"/>
      </p:ext>
    </p:extLst>
  </p:cSld>
  <p:clrMapOvr>
    <a:masterClrMapping/>
  </p:clrMapOvr>
  <p:transition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E182E-71A7-891A-C04C-9FC42B823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7" name="Rectangle 3">
            <a:extLst>
              <a:ext uri="{FF2B5EF4-FFF2-40B4-BE49-F238E27FC236}">
                <a16:creationId xmlns:a16="http://schemas.microsoft.com/office/drawing/2014/main" id="{83EF1F02-7637-ABCC-FE1A-E60F517FD98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en-US" b="1" dirty="0"/>
              <a:t>Calculated Columns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Computed when data loads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Stored in the table (uses memory)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Has row context (accesses each row)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Use for categorization, grouping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Example: Margin Tier = IF([Margin]&gt;0.3, ‘High’, ‘Low’)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Appears as a column in the table</a:t>
            </a:r>
          </a:p>
          <a:p>
            <a:endParaRPr lang="en-US" altLang="en-US" sz="2000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C34C51-D17D-375A-AA43-AA075BD2B9E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b="1" dirty="0"/>
              <a:t>Measures</a:t>
            </a:r>
          </a:p>
          <a:p>
            <a:pPr>
              <a:lnSpc>
                <a:spcPct val="120000"/>
              </a:lnSpc>
            </a:pPr>
            <a:r>
              <a:rPr lang="en-US" dirty="0"/>
              <a:t>Computed at query time (dynamic)</a:t>
            </a:r>
          </a:p>
          <a:p>
            <a:pPr>
              <a:lnSpc>
                <a:spcPct val="120000"/>
              </a:lnSpc>
            </a:pPr>
            <a:r>
              <a:rPr lang="en-US" dirty="0"/>
              <a:t>Not stored (memory efficient)</a:t>
            </a:r>
          </a:p>
          <a:p>
            <a:pPr>
              <a:lnSpc>
                <a:spcPct val="120000"/>
              </a:lnSpc>
            </a:pPr>
            <a:r>
              <a:rPr lang="en-US" dirty="0"/>
              <a:t>Has filter context (responds to slicers)</a:t>
            </a:r>
          </a:p>
          <a:p>
            <a:pPr>
              <a:lnSpc>
                <a:spcPct val="120000"/>
              </a:lnSpc>
            </a:pPr>
            <a:r>
              <a:rPr lang="en-US" dirty="0"/>
              <a:t>Use for aggregations, KPIs, ratios</a:t>
            </a:r>
          </a:p>
          <a:p>
            <a:pPr>
              <a:lnSpc>
                <a:spcPct val="120000"/>
              </a:lnSpc>
            </a:pPr>
            <a:r>
              <a:rPr lang="en-US" dirty="0"/>
              <a:t>Example: Total Revenue = SUM(Fact[Revenue])</a:t>
            </a:r>
          </a:p>
          <a:p>
            <a:pPr>
              <a:lnSpc>
                <a:spcPct val="120000"/>
              </a:lnSpc>
            </a:pPr>
            <a:r>
              <a:rPr lang="en-US" dirty="0"/>
              <a:t>Appears with a calculator icon in Fields</a:t>
            </a:r>
          </a:p>
        </p:txBody>
      </p:sp>
      <p:sp>
        <p:nvSpPr>
          <p:cNvPr id="594946" name="Rectangle 2">
            <a:extLst>
              <a:ext uri="{FF2B5EF4-FFF2-40B4-BE49-F238E27FC236}">
                <a16:creationId xmlns:a16="http://schemas.microsoft.com/office/drawing/2014/main" id="{4A42E28B-88A1-0E9B-6746-9C50151B5A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Calculated Columns vs. Measures</a:t>
            </a:r>
          </a:p>
        </p:txBody>
      </p:sp>
    </p:spTree>
    <p:extLst>
      <p:ext uri="{BB962C8B-B14F-4D97-AF65-F5344CB8AC3E}">
        <p14:creationId xmlns:p14="http://schemas.microsoft.com/office/powerpoint/2010/main" val="693039041"/>
      </p:ext>
    </p:extLst>
  </p:cSld>
  <p:clrMapOvr>
    <a:masterClrMapping/>
  </p:clrMapOvr>
  <p:transition spd="med">
    <p:fade thruBlk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0FDC71-7A9F-64E9-2706-77A83B7D6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DB0188AD-E38B-92A8-EBFD-5EFC9ECCAC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Essential DAX: Aggregation Functions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5A1019A9-7561-4D42-DDD7-C60DDFF6E97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2800" dirty="0"/>
              <a:t>Work like their Excel counterparts but operate on columns within filter context.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r>
              <a:rPr lang="en-US" altLang="en-US" sz="2800" dirty="0"/>
              <a:t>Key difference from Excel: these respond to filter context. Filtered to 2024, Total Revenue shows only 2024.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No cell ranges needed—DAX uses the full column; filters do the rest.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  <p:sp>
        <p:nvSpPr>
          <p:cNvPr id="2" name="Shape 5">
            <a:extLst>
              <a:ext uri="{FF2B5EF4-FFF2-40B4-BE49-F238E27FC236}">
                <a16:creationId xmlns:a16="http://schemas.microsoft.com/office/drawing/2014/main" id="{ADEA804B-D69F-2C0E-4DB5-7BD0BF083A2F}"/>
              </a:ext>
            </a:extLst>
          </p:cNvPr>
          <p:cNvSpPr/>
          <p:nvPr/>
        </p:nvSpPr>
        <p:spPr>
          <a:xfrm>
            <a:off x="748665" y="2639568"/>
            <a:ext cx="7863840" cy="1617306"/>
          </a:xfrm>
          <a:prstGeom prst="rect">
            <a:avLst/>
          </a:prstGeom>
          <a:solidFill>
            <a:srgbClr val="F0F4F8"/>
          </a:solidFill>
          <a:ln w="12700">
            <a:solidFill>
              <a:srgbClr val="B0C4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6">
            <a:extLst>
              <a:ext uri="{FF2B5EF4-FFF2-40B4-BE49-F238E27FC236}">
                <a16:creationId xmlns:a16="http://schemas.microsoft.com/office/drawing/2014/main" id="{EA76CA51-14CE-0902-9631-073543F7F851}"/>
              </a:ext>
            </a:extLst>
          </p:cNvPr>
          <p:cNvSpPr/>
          <p:nvPr/>
        </p:nvSpPr>
        <p:spPr>
          <a:xfrm>
            <a:off x="931545" y="2667000"/>
            <a:ext cx="7498080" cy="1524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Total Revenue = SUM(Fact_IS[Revenue])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Avg Daily Return = AVERAGE(Fact_Returns[DailyReturn])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Num Transactions = COUNT(Fact_Trans[TransID])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Unique Companies = DISTINCTCOUNT(Fact_Trans[Ticker])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09465046"/>
      </p:ext>
    </p:extLst>
  </p:cSld>
  <p:clrMapOvr>
    <a:masterClrMapping/>
  </p:clrMapOvr>
  <p:transition>
    <p:zo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43A4B1-48EB-B52D-E4CD-C70BA72FA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BF908915-9B33-9F27-D7AA-F06D3DD6FD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Essential DAX: Logical Functions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050310B0-9B9F-1EF5-D9AC-D23F997AA60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4119006"/>
            <a:ext cx="8278812" cy="223099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/>
              <a:t>IF: </a:t>
            </a:r>
            <a:r>
              <a:rPr lang="en-US" altLang="en-US" sz="2800" dirty="0"/>
              <a:t>evaluates a condition and returns one of two values. Identical to Excel’s IF().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SWITCH: </a:t>
            </a:r>
            <a:r>
              <a:rPr lang="en-US" altLang="en-US" sz="2800" dirty="0"/>
              <a:t>evaluates multiple conditions top-to-bottom. First match wins.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Both can be used in calculated columns (row-level) or measures (aggregate-level).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  <p:sp>
        <p:nvSpPr>
          <p:cNvPr id="4" name="Shape 4">
            <a:extLst>
              <a:ext uri="{FF2B5EF4-FFF2-40B4-BE49-F238E27FC236}">
                <a16:creationId xmlns:a16="http://schemas.microsoft.com/office/drawing/2014/main" id="{6FE7EF45-8744-F9A5-0CFC-BD957F46287F}"/>
              </a:ext>
            </a:extLst>
          </p:cNvPr>
          <p:cNvSpPr/>
          <p:nvPr/>
        </p:nvSpPr>
        <p:spPr>
          <a:xfrm>
            <a:off x="640080" y="1551431"/>
            <a:ext cx="7863840" cy="2567575"/>
          </a:xfrm>
          <a:prstGeom prst="rect">
            <a:avLst/>
          </a:prstGeom>
          <a:solidFill>
            <a:srgbClr val="F0F4F8"/>
          </a:solidFill>
          <a:ln w="12700">
            <a:solidFill>
              <a:srgbClr val="B0C4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5">
            <a:extLst>
              <a:ext uri="{FF2B5EF4-FFF2-40B4-BE49-F238E27FC236}">
                <a16:creationId xmlns:a16="http://schemas.microsoft.com/office/drawing/2014/main" id="{BCB61183-34AA-9219-276D-13E15BBD4AEF}"/>
              </a:ext>
            </a:extLst>
          </p:cNvPr>
          <p:cNvSpPr/>
          <p:nvPr/>
        </p:nvSpPr>
        <p:spPr>
          <a:xfrm>
            <a:off x="822960" y="1578864"/>
            <a:ext cx="7498080" cy="24597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Profit Flag = IF(Fact_IS[NetIncome] &gt; 0,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"Profitable", "Loss")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Risk Category = SWITCH(TRUE(),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Fact_Loans[LTV] &gt; 0.9, "High Risk",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Fact_Loans[LTV] &gt; 0.7, "Medium Risk",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"Low Risk"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721904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533400" y="3606800"/>
            <a:ext cx="8153400" cy="1470025"/>
          </a:xfrm>
        </p:spPr>
        <p:txBody>
          <a:bodyPr>
            <a:normAutofit/>
          </a:bodyPr>
          <a:lstStyle/>
          <a:p>
            <a:r>
              <a:rPr lang="en-US" sz="4000" dirty="0"/>
              <a:t>1. </a:t>
            </a:r>
            <a:r>
              <a:rPr lang="en-US" kern="0" dirty="0">
                <a:solidFill>
                  <a:sysClr val="windowText" lastClr="000000"/>
                </a:solidFill>
              </a:rPr>
              <a:t>Why Power BI?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655154"/>
      </p:ext>
    </p:extLst>
  </p:cSld>
  <p:clrMapOvr>
    <a:masterClrMapping/>
  </p:clrMapOvr>
  <p:transition spd="med">
    <p:fade thruBlk="1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EF57AB-6B74-A891-0EB5-9333AF507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EAE614F4-C2F6-8F43-F4DA-50EBD73A1D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Essential DAX: CALCULATE and Filter Functions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18C583A3-7200-C067-FCCB-032EF908790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524000"/>
            <a:ext cx="8278812" cy="482599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/>
              <a:t>CALCULATE: </a:t>
            </a:r>
            <a:r>
              <a:rPr lang="en-US" altLang="en-US" sz="2800" dirty="0"/>
              <a:t>the most important DAX function. Evaluates an expression with modified filter context.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ALLEXCEPT: </a:t>
            </a:r>
            <a:r>
              <a:rPr lang="en-US" altLang="en-US" sz="2800" dirty="0"/>
              <a:t>removes all filters except specified columns—useful for market share calculations.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  <p:sp>
        <p:nvSpPr>
          <p:cNvPr id="2" name="Shape 5">
            <a:extLst>
              <a:ext uri="{FF2B5EF4-FFF2-40B4-BE49-F238E27FC236}">
                <a16:creationId xmlns:a16="http://schemas.microsoft.com/office/drawing/2014/main" id="{91021A23-8AB3-3C54-31CD-31A77341994F}"/>
              </a:ext>
            </a:extLst>
          </p:cNvPr>
          <p:cNvSpPr/>
          <p:nvPr/>
        </p:nvSpPr>
        <p:spPr>
          <a:xfrm>
            <a:off x="640080" y="2410968"/>
            <a:ext cx="7863840" cy="2732582"/>
          </a:xfrm>
          <a:prstGeom prst="rect">
            <a:avLst/>
          </a:prstGeom>
          <a:solidFill>
            <a:srgbClr val="F0F4F8"/>
          </a:solidFill>
          <a:ln w="12700">
            <a:solidFill>
              <a:srgbClr val="B0C4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6">
            <a:extLst>
              <a:ext uri="{FF2B5EF4-FFF2-40B4-BE49-F238E27FC236}">
                <a16:creationId xmlns:a16="http://schemas.microsoft.com/office/drawing/2014/main" id="{B78D4BFF-3437-86FE-1667-0B788AABC373}"/>
              </a:ext>
            </a:extLst>
          </p:cNvPr>
          <p:cNvSpPr/>
          <p:nvPr/>
        </p:nvSpPr>
        <p:spPr>
          <a:xfrm>
            <a:off x="822960" y="2438400"/>
            <a:ext cx="7498080" cy="2667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Revenue 2024 = CALCULATE(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SUM(Fact_IS[Revenue]),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Dim_Date[Year] = 2024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Revenue Excl Outliers = CALCULATE(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SUM(Fact_IS[Revenue]),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FILTER(Fact_IS, Fact_IS[Revenue] &lt; 1000000)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Total Rev All Years = CALCULATE(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SUM(Fact_IS[Revenue]), ALL(Dim_Date[Year])</a:t>
            </a:r>
            <a:endParaRPr lang="en-US" sz="1400" dirty="0"/>
          </a:p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054533904"/>
      </p:ext>
    </p:extLst>
  </p:cSld>
  <p:clrMapOvr>
    <a:masterClrMapping/>
  </p:clrMapOvr>
  <p:transition>
    <p:zoom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9466F8-EDD1-A7DA-6A97-A7D7AC0F0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AA81460C-52EB-B2B7-5DD3-4203112CE9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Essential DAX: Time Intelligence Functions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DD141AF8-4D13-9C77-454F-49EB8E12257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524000"/>
            <a:ext cx="8278812" cy="482599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2800" dirty="0"/>
              <a:t>These require a marked Date table with contiguous dates.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pPr>
              <a:lnSpc>
                <a:spcPct val="150000"/>
              </a:lnSpc>
            </a:pPr>
            <a:r>
              <a:rPr lang="en-US" altLang="en-US" sz="2800" dirty="0"/>
              <a:t>These replace complex nested SUMIFS with date logic in Excel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  <p:sp>
        <p:nvSpPr>
          <p:cNvPr id="4" name="Shape 5">
            <a:extLst>
              <a:ext uri="{FF2B5EF4-FFF2-40B4-BE49-F238E27FC236}">
                <a16:creationId xmlns:a16="http://schemas.microsoft.com/office/drawing/2014/main" id="{7438D736-27F4-302E-5806-7F0095611D3C}"/>
              </a:ext>
            </a:extLst>
          </p:cNvPr>
          <p:cNvSpPr/>
          <p:nvPr/>
        </p:nvSpPr>
        <p:spPr>
          <a:xfrm>
            <a:off x="718569" y="2057400"/>
            <a:ext cx="7863840" cy="3505200"/>
          </a:xfrm>
          <a:prstGeom prst="rect">
            <a:avLst/>
          </a:prstGeom>
          <a:solidFill>
            <a:srgbClr val="F0F4F8"/>
          </a:solidFill>
          <a:ln w="12700">
            <a:solidFill>
              <a:srgbClr val="B0C4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6">
            <a:extLst>
              <a:ext uri="{FF2B5EF4-FFF2-40B4-BE49-F238E27FC236}">
                <a16:creationId xmlns:a16="http://schemas.microsoft.com/office/drawing/2014/main" id="{CC35B220-0A73-0A7C-272D-CCF8B3EF5D6C}"/>
              </a:ext>
            </a:extLst>
          </p:cNvPr>
          <p:cNvSpPr/>
          <p:nvPr/>
        </p:nvSpPr>
        <p:spPr>
          <a:xfrm>
            <a:off x="897255" y="2667000"/>
            <a:ext cx="7498080" cy="22311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YTD Revenue = TOTALYTD(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SUM(Fact_IS[Revenue]), Dim_Date[Date])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QTD Revenue = TOTALQTD(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SUM(Fact_IS[Revenue]), Dim_Date[Date])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Prior Year Rev = CALCULATE(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SUM(Fact_IS[Revenue]),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SAMEPERIODLASTYEAR(Dim_Date[Date])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 3M Ago = CALCULATE(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SUM(Fact_IS[Revenue]),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DATEADD(Dim_Date[Date], -3, MONTH)</a:t>
            </a:r>
            <a:endParaRPr lang="en-US" sz="1600" dirty="0"/>
          </a:p>
          <a:p>
            <a:pPr marL="0" indent="0">
              <a:buNone/>
            </a:pPr>
            <a:r>
              <a:rPr lang="en-US" sz="10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701362322"/>
      </p:ext>
    </p:extLst>
  </p:cSld>
  <p:clrMapOvr>
    <a:masterClrMapping/>
  </p:clrMapOvr>
  <p:transition>
    <p:zoom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1A74F6-D86B-AD3D-8011-C07B0D65D7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FA9DB2FA-C9A2-E26B-A32D-91DA4BD34F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Essential DAX: Table Functions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99DBBC61-25A8-CA1E-5148-31088280556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4267200"/>
            <a:ext cx="8278812" cy="208279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/>
              <a:t>RELATEDTABLE: </a:t>
            </a:r>
            <a:r>
              <a:rPr lang="en-US" altLang="en-US" sz="2800" dirty="0"/>
              <a:t>returns all related rows from another table (e.g., count transactions per company).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Table functions are used inside other DAX expressions, not as standalone measures.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  <p:sp>
        <p:nvSpPr>
          <p:cNvPr id="2" name="Shape 4">
            <a:extLst>
              <a:ext uri="{FF2B5EF4-FFF2-40B4-BE49-F238E27FC236}">
                <a16:creationId xmlns:a16="http://schemas.microsoft.com/office/drawing/2014/main" id="{20C4D693-DE6D-9D27-EDD1-D357F859A89C}"/>
              </a:ext>
            </a:extLst>
          </p:cNvPr>
          <p:cNvSpPr/>
          <p:nvPr/>
        </p:nvSpPr>
        <p:spPr>
          <a:xfrm>
            <a:off x="605790" y="1496568"/>
            <a:ext cx="7863840" cy="2820112"/>
          </a:xfrm>
          <a:prstGeom prst="rect">
            <a:avLst/>
          </a:prstGeom>
          <a:solidFill>
            <a:srgbClr val="F0F4F8"/>
          </a:solidFill>
          <a:ln w="12700">
            <a:solidFill>
              <a:srgbClr val="B0C4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5">
            <a:extLst>
              <a:ext uri="{FF2B5EF4-FFF2-40B4-BE49-F238E27FC236}">
                <a16:creationId xmlns:a16="http://schemas.microsoft.com/office/drawing/2014/main" id="{EA24FA58-BE64-0465-91EF-9B923853FF0C}"/>
              </a:ext>
            </a:extLst>
          </p:cNvPr>
          <p:cNvSpPr/>
          <p:nvPr/>
        </p:nvSpPr>
        <p:spPr>
          <a:xfrm>
            <a:off x="788670" y="1524000"/>
            <a:ext cx="749808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Revenue by Sector = SUMMARIZE(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Fact_IS, Dim_Company[Sector],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"Total Revenue", SUM(Fact_IS[Revenue]),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"Avg Margin", AVERAGE(Fact_IS[GrossMargin])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Enriched = ADDCOLUMNS(Dim_Company,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"Total Revenue",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CALCULATE(SUM(Fact_IS[Revenue]))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043744"/>
      </p:ext>
    </p:extLst>
  </p:cSld>
  <p:clrMapOvr>
    <a:masterClrMapping/>
  </p:clrMapOvr>
  <p:transition>
    <p:zoom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163241-7FFA-B56C-2042-AE09F4DB3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3060F8B7-DB09-B48A-ACC9-AE892FA861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Applied DAX: YTD Revenue and YoY Growth</a:t>
            </a:r>
            <a:endParaRPr lang="en-US" altLang="en-US" dirty="0"/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DF0B5C47-BBD8-3D98-66B4-0EC81C71B59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524000"/>
            <a:ext cx="8278812" cy="50292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3400" b="1" dirty="0"/>
              <a:t>Scenario: </a:t>
            </a:r>
            <a:r>
              <a:rPr lang="en-US" altLang="en-US" sz="3400" dirty="0"/>
              <a:t>Build YTD revenue and Year-over-Year growth percentage measures.</a:t>
            </a:r>
          </a:p>
          <a:p>
            <a:pPr>
              <a:lnSpc>
                <a:spcPct val="150000"/>
              </a:lnSpc>
            </a:pPr>
            <a:endParaRPr lang="en-US" altLang="en-US" sz="3400" dirty="0"/>
          </a:p>
          <a:p>
            <a:pPr>
              <a:lnSpc>
                <a:spcPct val="150000"/>
              </a:lnSpc>
            </a:pPr>
            <a:endParaRPr lang="en-US" altLang="en-US" sz="3400" dirty="0"/>
          </a:p>
          <a:p>
            <a:pPr>
              <a:lnSpc>
                <a:spcPct val="150000"/>
              </a:lnSpc>
            </a:pPr>
            <a:endParaRPr lang="en-US" altLang="en-US" sz="3400" dirty="0"/>
          </a:p>
          <a:p>
            <a:pPr>
              <a:lnSpc>
                <a:spcPct val="150000"/>
              </a:lnSpc>
            </a:pPr>
            <a:endParaRPr lang="en-US" altLang="en-US" sz="3400" dirty="0"/>
          </a:p>
          <a:p>
            <a:pPr>
              <a:lnSpc>
                <a:spcPct val="150000"/>
              </a:lnSpc>
            </a:pPr>
            <a:endParaRPr lang="en-US" altLang="en-US" sz="3400" dirty="0"/>
          </a:p>
          <a:p>
            <a:pPr>
              <a:lnSpc>
                <a:spcPct val="150000"/>
              </a:lnSpc>
            </a:pPr>
            <a:endParaRPr lang="en-US" altLang="en-US" sz="3400" dirty="0"/>
          </a:p>
          <a:p>
            <a:pPr>
              <a:lnSpc>
                <a:spcPct val="150000"/>
              </a:lnSpc>
            </a:pPr>
            <a:endParaRPr lang="en-US" altLang="en-US" sz="3400" dirty="0"/>
          </a:p>
          <a:p>
            <a:pPr>
              <a:lnSpc>
                <a:spcPct val="150000"/>
              </a:lnSpc>
            </a:pPr>
            <a:endParaRPr lang="en-US" altLang="en-US" sz="3400" dirty="0"/>
          </a:p>
          <a:p>
            <a:pPr>
              <a:lnSpc>
                <a:spcPct val="150000"/>
              </a:lnSpc>
            </a:pPr>
            <a:r>
              <a:rPr lang="en-US" altLang="en-US" sz="3400" dirty="0"/>
              <a:t>Place all three in a table visual by Quarter to see YTD accumulation and growth rates.</a:t>
            </a:r>
          </a:p>
          <a:p>
            <a:endParaRPr lang="en-US" altLang="en-US" sz="2000" dirty="0"/>
          </a:p>
        </p:txBody>
      </p:sp>
      <p:sp>
        <p:nvSpPr>
          <p:cNvPr id="4" name="Shape 5">
            <a:extLst>
              <a:ext uri="{FF2B5EF4-FFF2-40B4-BE49-F238E27FC236}">
                <a16:creationId xmlns:a16="http://schemas.microsoft.com/office/drawing/2014/main" id="{E9C1676B-7D41-CAB5-9933-DC1DE347BD05}"/>
              </a:ext>
            </a:extLst>
          </p:cNvPr>
          <p:cNvSpPr/>
          <p:nvPr/>
        </p:nvSpPr>
        <p:spPr>
          <a:xfrm>
            <a:off x="731188" y="2362200"/>
            <a:ext cx="7863840" cy="2895600"/>
          </a:xfrm>
          <a:prstGeom prst="rect">
            <a:avLst/>
          </a:prstGeom>
          <a:solidFill>
            <a:srgbClr val="F0F4F8"/>
          </a:solidFill>
          <a:ln w="12700">
            <a:solidFill>
              <a:srgbClr val="B0C4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6">
            <a:extLst>
              <a:ext uri="{FF2B5EF4-FFF2-40B4-BE49-F238E27FC236}">
                <a16:creationId xmlns:a16="http://schemas.microsoft.com/office/drawing/2014/main" id="{880014B5-BD7B-3D8A-65E5-1B71F521E46A}"/>
              </a:ext>
            </a:extLst>
          </p:cNvPr>
          <p:cNvSpPr/>
          <p:nvPr/>
        </p:nvSpPr>
        <p:spPr>
          <a:xfrm>
            <a:off x="822960" y="2438400"/>
            <a:ext cx="749808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YTD Revenue = TOTALYTD(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SUM(Fact_IS[Revenue]), Dim_Date[Date])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PY Revenue = CALCULATE(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SUM(Fact_IS[Revenue]),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SAMEPERIODLASTYEAR(Dim_Date[Date])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YoY Growth % = DIVIDE(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SUM(Fact_IS[Revenue]) - [PY Revenue],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[PY Revenue], 0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991032325"/>
      </p:ext>
    </p:extLst>
  </p:cSld>
  <p:clrMapOvr>
    <a:masterClrMapping/>
  </p:clrMapOvr>
  <p:transition>
    <p:zo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E8CE3-E833-83E1-6E0D-99EE662A64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FE140D14-2865-E0AB-345F-BBB36EE2AC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Applied DAX: Dynamic Margin Measures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7443716C-790F-174C-16F2-4B3D5F78E6D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524000"/>
            <a:ext cx="8278812" cy="50292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3400" b="1" dirty="0"/>
              <a:t>Scenario: </a:t>
            </a:r>
            <a:r>
              <a:rPr lang="en-US" altLang="en-US" sz="3400" dirty="0"/>
              <a:t>Gross margin, operating margin, and net margin from an income statement model.</a:t>
            </a:r>
          </a:p>
          <a:p>
            <a:pPr>
              <a:lnSpc>
                <a:spcPct val="150000"/>
              </a:lnSpc>
            </a:pPr>
            <a:endParaRPr lang="en-US" altLang="en-US" sz="3400" dirty="0"/>
          </a:p>
          <a:p>
            <a:pPr>
              <a:lnSpc>
                <a:spcPct val="150000"/>
              </a:lnSpc>
            </a:pPr>
            <a:endParaRPr lang="en-US" altLang="en-US" sz="3400" dirty="0"/>
          </a:p>
          <a:p>
            <a:pPr>
              <a:lnSpc>
                <a:spcPct val="150000"/>
              </a:lnSpc>
            </a:pPr>
            <a:endParaRPr lang="en-US" altLang="en-US" sz="3400" dirty="0"/>
          </a:p>
          <a:p>
            <a:pPr>
              <a:lnSpc>
                <a:spcPct val="150000"/>
              </a:lnSpc>
            </a:pPr>
            <a:endParaRPr lang="en-US" altLang="en-US" sz="3400" dirty="0"/>
          </a:p>
          <a:p>
            <a:pPr>
              <a:lnSpc>
                <a:spcPct val="150000"/>
              </a:lnSpc>
            </a:pPr>
            <a:endParaRPr lang="en-US" altLang="en-US" sz="3400" dirty="0"/>
          </a:p>
          <a:p>
            <a:pPr>
              <a:lnSpc>
                <a:spcPct val="150000"/>
              </a:lnSpc>
            </a:pPr>
            <a:endParaRPr lang="en-US" altLang="en-US" sz="3400" dirty="0"/>
          </a:p>
          <a:p>
            <a:pPr>
              <a:lnSpc>
                <a:spcPct val="150000"/>
              </a:lnSpc>
            </a:pPr>
            <a:endParaRPr lang="en-US" altLang="en-US" sz="3400" dirty="0"/>
          </a:p>
          <a:p>
            <a:pPr>
              <a:lnSpc>
                <a:spcPct val="150000"/>
              </a:lnSpc>
            </a:pPr>
            <a:endParaRPr lang="en-US" altLang="en-US" sz="3400" dirty="0"/>
          </a:p>
          <a:p>
            <a:pPr>
              <a:lnSpc>
                <a:spcPct val="150000"/>
              </a:lnSpc>
            </a:pPr>
            <a:r>
              <a:rPr lang="en-US" altLang="en-US" sz="3400" dirty="0"/>
              <a:t>Format as percentages. Use conditional formatting to highlight margins below benchmarks</a:t>
            </a:r>
            <a:endParaRPr lang="en-US" altLang="en-US" sz="2000" dirty="0"/>
          </a:p>
        </p:txBody>
      </p:sp>
      <p:sp>
        <p:nvSpPr>
          <p:cNvPr id="2" name="Shape 5">
            <a:extLst>
              <a:ext uri="{FF2B5EF4-FFF2-40B4-BE49-F238E27FC236}">
                <a16:creationId xmlns:a16="http://schemas.microsoft.com/office/drawing/2014/main" id="{6614311A-2FF3-D63A-A74A-937EB8024ECD}"/>
              </a:ext>
            </a:extLst>
          </p:cNvPr>
          <p:cNvSpPr/>
          <p:nvPr/>
        </p:nvSpPr>
        <p:spPr>
          <a:xfrm>
            <a:off x="738843" y="2423159"/>
            <a:ext cx="7863840" cy="2964251"/>
          </a:xfrm>
          <a:prstGeom prst="rect">
            <a:avLst/>
          </a:prstGeom>
          <a:solidFill>
            <a:srgbClr val="F0F4F8"/>
          </a:solidFill>
          <a:ln w="12700">
            <a:solidFill>
              <a:srgbClr val="B0C4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6">
            <a:extLst>
              <a:ext uri="{FF2B5EF4-FFF2-40B4-BE49-F238E27FC236}">
                <a16:creationId xmlns:a16="http://schemas.microsoft.com/office/drawing/2014/main" id="{2E96518C-1773-276F-C450-69012F3744C5}"/>
              </a:ext>
            </a:extLst>
          </p:cNvPr>
          <p:cNvSpPr/>
          <p:nvPr/>
        </p:nvSpPr>
        <p:spPr>
          <a:xfrm>
            <a:off x="921723" y="2450592"/>
            <a:ext cx="7498080" cy="28834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Gross Margin % = DIVIDE(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SUM(Fact_IS[Revenue]) - SUM(Fact_IS[COGS]),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SUM(Fact_IS[Revenue]), 0)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Operating Margin % = DIVIDE(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SUM(Fact_IS[OperatingIncome]),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SUM(Fact_IS[Revenue]), 0)</a:t>
            </a:r>
            <a:endParaRPr lang="en-US" sz="1600" dirty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Net Margin % = DIVIDE(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SUM(Fact_IS[NetIncome]),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SUM(Fact_IS[Revenue]), 0)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57781251"/>
      </p:ext>
    </p:extLst>
  </p:cSld>
  <p:clrMapOvr>
    <a:masterClrMapping/>
  </p:clrMapOvr>
  <p:transition>
    <p:zoom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07F6F9-B923-0061-297C-6E3C0FA28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018930E9-9F8E-17BB-297C-5B6DDF6170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Applied DAX: Rolling 12-Month Average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4BDBE352-2687-5A45-4A99-C03E863F386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524000"/>
            <a:ext cx="8278812" cy="502920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altLang="en-US" sz="1800" b="1" dirty="0"/>
              <a:t>Scenario: </a:t>
            </a:r>
            <a:r>
              <a:rPr lang="en-US" altLang="en-US" sz="1800" dirty="0"/>
              <a:t>Smooth volatile monthly revenue with a trailing 12-month rolling average.</a:t>
            </a:r>
          </a:p>
          <a:p>
            <a:pPr>
              <a:lnSpc>
                <a:spcPct val="150000"/>
              </a:lnSpc>
            </a:pPr>
            <a:endParaRPr lang="en-US" altLang="en-US" sz="1800" dirty="0"/>
          </a:p>
          <a:p>
            <a:pPr>
              <a:lnSpc>
                <a:spcPct val="150000"/>
              </a:lnSpc>
            </a:pPr>
            <a:endParaRPr lang="en-US" altLang="en-US" sz="1800" dirty="0"/>
          </a:p>
          <a:p>
            <a:pPr>
              <a:lnSpc>
                <a:spcPct val="150000"/>
              </a:lnSpc>
            </a:pPr>
            <a:endParaRPr lang="en-US" altLang="en-US" sz="1800" dirty="0"/>
          </a:p>
          <a:p>
            <a:pPr>
              <a:lnSpc>
                <a:spcPct val="150000"/>
              </a:lnSpc>
            </a:pPr>
            <a:endParaRPr lang="en-US" altLang="en-US" sz="1800" dirty="0"/>
          </a:p>
          <a:p>
            <a:pPr>
              <a:lnSpc>
                <a:spcPct val="150000"/>
              </a:lnSpc>
            </a:pPr>
            <a:endParaRPr lang="en-US" altLang="en-US" sz="1800" dirty="0"/>
          </a:p>
          <a:p>
            <a:pPr>
              <a:lnSpc>
                <a:spcPct val="150000"/>
              </a:lnSpc>
            </a:pPr>
            <a:endParaRPr lang="en-US" altLang="en-US" sz="1800" dirty="0"/>
          </a:p>
          <a:p>
            <a:pPr>
              <a:lnSpc>
                <a:spcPct val="150000"/>
              </a:lnSpc>
            </a:pPr>
            <a:endParaRPr lang="en-US" altLang="en-US" sz="1800" dirty="0"/>
          </a:p>
          <a:p>
            <a:pPr>
              <a:lnSpc>
                <a:spcPct val="150000"/>
              </a:lnSpc>
            </a:pPr>
            <a:r>
              <a:rPr lang="en-US" altLang="en-US" sz="1800" dirty="0"/>
              <a:t>Useful for smoothing seasonal KPIs: revenue, operating cash flow, same-store sales.</a:t>
            </a:r>
          </a:p>
          <a:p>
            <a:pPr>
              <a:lnSpc>
                <a:spcPct val="150000"/>
              </a:lnSpc>
            </a:pPr>
            <a:r>
              <a:rPr lang="en-US" altLang="en-US" sz="1800" dirty="0"/>
              <a:t>Combine with raw monthly measure on a line chart to show trend vs. volatility.</a:t>
            </a:r>
          </a:p>
        </p:txBody>
      </p:sp>
      <p:sp>
        <p:nvSpPr>
          <p:cNvPr id="4" name="Shape 5">
            <a:extLst>
              <a:ext uri="{FF2B5EF4-FFF2-40B4-BE49-F238E27FC236}">
                <a16:creationId xmlns:a16="http://schemas.microsoft.com/office/drawing/2014/main" id="{46351181-97F1-27DB-6FD3-B9F5924E6472}"/>
              </a:ext>
            </a:extLst>
          </p:cNvPr>
          <p:cNvSpPr/>
          <p:nvPr/>
        </p:nvSpPr>
        <p:spPr>
          <a:xfrm>
            <a:off x="694102" y="2456688"/>
            <a:ext cx="7863840" cy="2634906"/>
          </a:xfrm>
          <a:prstGeom prst="rect">
            <a:avLst/>
          </a:prstGeom>
          <a:solidFill>
            <a:srgbClr val="F0F4F8"/>
          </a:solidFill>
          <a:ln w="12700">
            <a:solidFill>
              <a:srgbClr val="B0C4D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6">
            <a:extLst>
              <a:ext uri="{FF2B5EF4-FFF2-40B4-BE49-F238E27FC236}">
                <a16:creationId xmlns:a16="http://schemas.microsoft.com/office/drawing/2014/main" id="{8C07070E-55A8-79E6-EABF-C4F4B63FA484}"/>
              </a:ext>
            </a:extLst>
          </p:cNvPr>
          <p:cNvSpPr/>
          <p:nvPr/>
        </p:nvSpPr>
        <p:spPr>
          <a:xfrm>
            <a:off x="876982" y="2484120"/>
            <a:ext cx="7498080" cy="2545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Rolling 12M Avg Revenue = CALCULATE(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AVERAGE(Fact_IS[Revenue]),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DATESINPERIOD(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Dim_Date[Date],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MAX(Dim_Date[Date]),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-12, MONTH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)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B3A5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930335"/>
      </p:ext>
    </p:extLst>
  </p:cSld>
  <p:clrMapOvr>
    <a:masterClrMapping/>
  </p:clrMapOvr>
  <p:transition>
    <p:zoom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421FFD-EEBA-3576-07BC-CFC0CB8CC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FBB285CE-4C18-A65A-4764-50790E1345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Understanding Evaluation Context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B4B75CEF-F1B0-3D0E-864B-CFA74CF39E2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/>
              <a:t>Row context: </a:t>
            </a:r>
            <a:r>
              <a:rPr lang="en-US" altLang="en-US" sz="2800" dirty="0"/>
              <a:t>DAX evaluates one row at a time. Exists in calculated columns and iterators (SUMX, AVERAGEX).</a:t>
            </a:r>
          </a:p>
          <a:p>
            <a:pPr lvl="1">
              <a:lnSpc>
                <a:spcPct val="150000"/>
              </a:lnSpc>
            </a:pPr>
            <a:r>
              <a:rPr lang="en-US" altLang="en-US" sz="2000" dirty="0"/>
              <a:t>Example: In a calculated column, [Revenue] - [COGS] accesses the current row.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Filter context: </a:t>
            </a:r>
            <a:r>
              <a:rPr lang="en-US" altLang="en-US" sz="2800" dirty="0"/>
              <a:t>DAX evaluates within active filters (slicers, visual rows/columns, CALCULATE).</a:t>
            </a:r>
          </a:p>
          <a:p>
            <a:pPr lvl="1">
              <a:lnSpc>
                <a:spcPct val="150000"/>
              </a:lnSpc>
            </a:pPr>
            <a:r>
              <a:rPr lang="en-US" altLang="en-US" sz="2000" dirty="0"/>
              <a:t>Example: SUM(</a:t>
            </a:r>
            <a:r>
              <a:rPr lang="en-US" altLang="en-US" sz="2000" dirty="0" err="1"/>
              <a:t>Fact_IS</a:t>
            </a:r>
            <a:r>
              <a:rPr lang="en-US" altLang="en-US" sz="2000" dirty="0"/>
              <a:t>[Revenue]) in a visual filtered to Q1 2024 sums only Q1 2024 rows.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Why it matters: </a:t>
            </a:r>
            <a:r>
              <a:rPr lang="en-US" altLang="en-US" sz="2800" dirty="0"/>
              <a:t>SUM in a calculated column sums ALL rows. SUM in a measure sums only filtered rows.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CALCULATE is the bridge—it can modify filter context within a measure.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821720211"/>
      </p:ext>
    </p:extLst>
  </p:cSld>
  <p:clrMapOvr>
    <a:masterClrMapping/>
  </p:clrMapOvr>
  <p:transition>
    <p:zoom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BF0D57-E7C9-3A0B-0534-9551961EE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28B3ECCD-6DAB-ACEB-8CA3-0654BEAA3B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Common DAX Errors and Debugging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9C944A89-F559-A898-AF7B-885D055C7CF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/>
              <a:t>Circular dependency: </a:t>
            </a:r>
            <a:r>
              <a:rPr lang="en-US" altLang="en-US" sz="2800" dirty="0"/>
              <a:t>a calculated column references a measure that depends on the same table. Restructure.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Blank vs. zero: </a:t>
            </a:r>
            <a:r>
              <a:rPr lang="en-US" altLang="en-US" sz="2800" dirty="0"/>
              <a:t>DAX treats BLANK() and 0 differently. Use IF(ISBLANK(...)) for missing data.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Wrong context: </a:t>
            </a:r>
            <a:r>
              <a:rPr lang="en-US" altLang="en-US" sz="2800" dirty="0"/>
              <a:t>measure returns grand total everywhere. Check relationships and Date table.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DIVIDE by zero: </a:t>
            </a:r>
            <a:r>
              <a:rPr lang="en-US" altLang="en-US" sz="2800" dirty="0"/>
              <a:t>use DIVIDE(num, </a:t>
            </a:r>
            <a:r>
              <a:rPr lang="en-US" altLang="en-US" sz="2800" dirty="0" err="1"/>
              <a:t>denom</a:t>
            </a:r>
            <a:r>
              <a:rPr lang="en-US" altLang="en-US" sz="2800" dirty="0"/>
              <a:t>, alt) instead of ‘/’ to avoid errors.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Debugging tools: </a:t>
            </a:r>
          </a:p>
          <a:p>
            <a:pPr lvl="1">
              <a:lnSpc>
                <a:spcPct val="150000"/>
              </a:lnSpc>
            </a:pPr>
            <a:r>
              <a:rPr lang="en-US" altLang="en-US" sz="2000" dirty="0"/>
              <a:t>DAX Formatter (daxformatter.com) — auto-formats complex formulas</a:t>
            </a:r>
          </a:p>
          <a:p>
            <a:pPr lvl="1">
              <a:lnSpc>
                <a:spcPct val="150000"/>
              </a:lnSpc>
            </a:pPr>
            <a:r>
              <a:rPr lang="en-US" altLang="en-US" sz="2000" dirty="0"/>
              <a:t>Evaluate in a Card visual to isolate and test each measure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072753491"/>
      </p:ext>
    </p:extLst>
  </p:cSld>
  <p:clrMapOvr>
    <a:masterClrMapping/>
  </p:clrMapOvr>
  <p:transition>
    <p:zoom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FC26E6-A9CC-2DA9-9050-71E9ADC88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601AA629-9E0E-941A-70D2-4F30C214C5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/>
          </a:bodyPr>
          <a:lstStyle/>
          <a:p>
            <a:r>
              <a:rPr lang="en-US" altLang="en-US" dirty="0"/>
              <a:t>DAX Best Practices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49DAB10A-06F1-E349-3E1A-2B9C44012C4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/>
              <a:t>Naming conventions: </a:t>
            </a:r>
            <a:r>
              <a:rPr lang="en-US" altLang="en-US" sz="2800" dirty="0"/>
              <a:t>prefix measures consistently (e.g., Revenue YTD, Revenue PY, Revenue YoY %).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Use VAR/RETURN: </a:t>
            </a:r>
            <a:r>
              <a:rPr lang="en-US" altLang="en-US" sz="2800" dirty="0"/>
              <a:t>break complex formulas into readable, performant parts.</a:t>
            </a:r>
          </a:p>
          <a:p>
            <a:pPr lvl="1">
              <a:lnSpc>
                <a:spcPct val="150000"/>
              </a:lnSpc>
            </a:pPr>
            <a:r>
              <a:rPr lang="en-US" altLang="en-US" sz="2000" dirty="0"/>
              <a:t>VAR </a:t>
            </a:r>
            <a:r>
              <a:rPr lang="en-US" altLang="en-US" sz="2000" dirty="0" err="1"/>
              <a:t>CurrRev</a:t>
            </a:r>
            <a:r>
              <a:rPr lang="en-US" altLang="en-US" sz="2000" dirty="0"/>
              <a:t> = SUM(</a:t>
            </a:r>
            <a:r>
              <a:rPr lang="en-US" altLang="en-US" sz="2000" dirty="0" err="1"/>
              <a:t>Fact_IS</a:t>
            </a:r>
            <a:r>
              <a:rPr lang="en-US" altLang="en-US" sz="2000" dirty="0"/>
              <a:t>[Revenue])  VAR PY = [PY Revenue]  RETURN DIVIDE(</a:t>
            </a:r>
            <a:r>
              <a:rPr lang="en-US" altLang="en-US" sz="2000" dirty="0" err="1"/>
              <a:t>CurrRev</a:t>
            </a:r>
            <a:r>
              <a:rPr lang="en-US" altLang="en-US" sz="2000" dirty="0"/>
              <a:t> - PY, PY)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Format DAX code: </a:t>
            </a:r>
            <a:r>
              <a:rPr lang="en-US" altLang="en-US" sz="2800" dirty="0"/>
              <a:t>use line breaks and indentation. Use daxformatter.com.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Document measures: </a:t>
            </a:r>
            <a:r>
              <a:rPr lang="en-US" altLang="en-US" sz="2800" dirty="0"/>
              <a:t>add a Description in Properties so others understand the logic.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Measures &gt; calculated columns: </a:t>
            </a:r>
            <a:r>
              <a:rPr lang="en-US" altLang="en-US" sz="2800" dirty="0"/>
              <a:t>prefer measures for aggregations. Calculated columns only for row-level categories.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676920666"/>
      </p:ext>
    </p:extLst>
  </p:cSld>
  <p:clrMapOvr>
    <a:masterClrMapping/>
  </p:clrMapOvr>
  <p:transition>
    <p:zoom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7E7793-C024-B03D-4052-387667E205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0CE9572-8BE9-2517-2E47-9A1027290D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3606800"/>
            <a:ext cx="8153400" cy="1470025"/>
          </a:xfrm>
        </p:spPr>
        <p:txBody>
          <a:bodyPr>
            <a:normAutofit/>
          </a:bodyPr>
          <a:lstStyle/>
          <a:p>
            <a:r>
              <a:rPr lang="en-US" sz="4000" dirty="0"/>
              <a:t>5. Visualization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607076"/>
      </p:ext>
    </p:extLst>
  </p:cSld>
  <p:clrMapOvr>
    <a:masterClrMapping/>
  </p:clrMapOvr>
  <p:transition spd="med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DEB52EF2-B94D-42EA-A876-8723CDB57C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762000"/>
          </a:xfrm>
        </p:spPr>
        <p:txBody>
          <a:bodyPr>
            <a:normAutofit/>
          </a:bodyPr>
          <a:lstStyle/>
          <a:p>
            <a:r>
              <a:rPr lang="en-US" altLang="en-US" dirty="0"/>
              <a:t>What Is Power BI?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93D1AE11-B477-4FF3-8A11-5459F5A89A0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altLang="en-US" sz="2800" dirty="0"/>
              <a:t>Power BI is Microsoft’s interactive data visualization and business intelligence platform for transforming raw data into actionable insights.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Three components: </a:t>
            </a:r>
          </a:p>
          <a:p>
            <a:pPr lvl="1">
              <a:lnSpc>
                <a:spcPct val="150000"/>
              </a:lnSpc>
            </a:pPr>
            <a:r>
              <a:rPr lang="en-US" altLang="en-US" sz="1900" b="1" dirty="0"/>
              <a:t>Power BI Desktop </a:t>
            </a:r>
            <a:r>
              <a:rPr lang="en-US" altLang="en-US" sz="1900" dirty="0"/>
              <a:t>- free Windows application for building reports</a:t>
            </a:r>
          </a:p>
          <a:p>
            <a:pPr lvl="1">
              <a:lnSpc>
                <a:spcPct val="150000"/>
              </a:lnSpc>
            </a:pPr>
            <a:r>
              <a:rPr lang="en-US" altLang="en-US" sz="1900" b="1" dirty="0"/>
              <a:t>Power BI Service </a:t>
            </a:r>
            <a:r>
              <a:rPr lang="en-US" altLang="en-US" sz="1900" dirty="0"/>
              <a:t>- cloud-based platform for publishing and sharing</a:t>
            </a:r>
          </a:p>
          <a:p>
            <a:pPr lvl="1">
              <a:lnSpc>
                <a:spcPct val="150000"/>
              </a:lnSpc>
            </a:pPr>
            <a:r>
              <a:rPr lang="en-US" altLang="en-US" sz="1900" b="1" dirty="0"/>
              <a:t>Power BI Mobile </a:t>
            </a:r>
            <a:r>
              <a:rPr lang="en-US" altLang="en-US" sz="1900" dirty="0"/>
              <a:t>- iOS/Android apps for on-the-go access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Part of the Microsoft data ecosystem alongside Excel, Azure, and SQL Server.</a:t>
            </a:r>
          </a:p>
          <a:p>
            <a:endParaRPr lang="en-US" altLang="en-US" sz="2000" dirty="0"/>
          </a:p>
        </p:txBody>
      </p:sp>
    </p:spTree>
  </p:cSld>
  <p:clrMapOvr>
    <a:masterClrMapping/>
  </p:clrMapOvr>
  <p:transition>
    <p:zoom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F7A6B3-4FA1-7CC7-6A0B-9EEFD564C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7" name="Rectangle 3">
            <a:extLst>
              <a:ext uri="{FF2B5EF4-FFF2-40B4-BE49-F238E27FC236}">
                <a16:creationId xmlns:a16="http://schemas.microsoft.com/office/drawing/2014/main" id="{DBCCA40E-E46E-9F8C-59B9-3876199F88A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en-US" b="1" dirty="0"/>
              <a:t>Question → Chart Type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Trend over time? Line or area chart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Composition/mix? Stacked bar or 100% stacked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Comparison? Clustered column or bar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Single KPI? Card or gauge visual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Distribution? Histogram or scatter plot</a:t>
            </a:r>
          </a:p>
          <a:p>
            <a:endParaRPr lang="en-US" altLang="en-US" sz="2000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22253B8-37C9-29EB-3EDC-C6A60EC26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300" b="1" dirty="0"/>
              <a:t>Finance Examples</a:t>
            </a:r>
          </a:p>
          <a:p>
            <a:r>
              <a:rPr lang="en-US" sz="2300" dirty="0"/>
              <a:t>Revenue trend by quarter → Line chart</a:t>
            </a:r>
          </a:p>
          <a:p>
            <a:r>
              <a:rPr lang="en-US" sz="2300" dirty="0"/>
              <a:t>Revenue mix by segment → Stacked bar</a:t>
            </a:r>
          </a:p>
          <a:p>
            <a:r>
              <a:rPr lang="en-US" sz="2300" dirty="0"/>
              <a:t>Actual vs. Budget → Clustered column</a:t>
            </a:r>
          </a:p>
          <a:p>
            <a:r>
              <a:rPr lang="en-US" sz="2300" dirty="0"/>
              <a:t>Net Income, Current Ratio → Card</a:t>
            </a:r>
          </a:p>
          <a:p>
            <a:r>
              <a:rPr lang="en-US" sz="2300" dirty="0"/>
              <a:t>Return vs. Risk by asset → Scatter plot</a:t>
            </a:r>
          </a:p>
          <a:p>
            <a:r>
              <a:rPr lang="en-US" sz="2300" dirty="0"/>
              <a:t>AR Aging buckets → Waterfall chart</a:t>
            </a:r>
          </a:p>
        </p:txBody>
      </p:sp>
      <p:sp>
        <p:nvSpPr>
          <p:cNvPr id="594946" name="Rectangle 2">
            <a:extLst>
              <a:ext uri="{FF2B5EF4-FFF2-40B4-BE49-F238E27FC236}">
                <a16:creationId xmlns:a16="http://schemas.microsoft.com/office/drawing/2014/main" id="{E878A6EA-156C-458E-3244-0396416B33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Choosing the Right Visual </a:t>
            </a:r>
          </a:p>
        </p:txBody>
      </p:sp>
    </p:spTree>
    <p:extLst>
      <p:ext uri="{BB962C8B-B14F-4D97-AF65-F5344CB8AC3E}">
        <p14:creationId xmlns:p14="http://schemas.microsoft.com/office/powerpoint/2010/main" val="669064775"/>
      </p:ext>
    </p:extLst>
  </p:cSld>
  <p:clrMapOvr>
    <a:masterClrMapping/>
  </p:clrMapOvr>
  <p:transition spd="med">
    <p:fade thruBlk="1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96DCC6-5827-F7F0-6320-44D1D2369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9391A489-0BCE-8672-0F17-C3B5AC1186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Building a Financial Dashboard (Part 1)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E74FACF4-22FA-069A-7CE9-FE5C8F88988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en-US" sz="2800" b="1" dirty="0"/>
              <a:t>Dashboard layout for executive financial reporting: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Top row - KPI cards: Total Revenue, Net Income, Gross Margin %, YoY Growth %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Middle left - Trend chart: Line chart - Revenue and Net Income by Quarter over 3 years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Middle right - Composition: Stacked bar - Revenue by Business Segment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Bottom - Detail table: Matrix with Account rows, Quarter columns, conditional formatting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527066579"/>
      </p:ext>
    </p:extLst>
  </p:cSld>
  <p:clrMapOvr>
    <a:masterClrMapping/>
  </p:clrMapOvr>
  <p:transition>
    <p:zoom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AB5DAE-ED68-142E-6595-8D6DEAD7DC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716C7DBE-706D-1D91-8152-0433565261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Building a Financial Dashboard (Part 1)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0811056A-7DEA-539D-7272-668402DBF38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en-US" sz="2800" b="1" dirty="0"/>
              <a:t>Step-by-step construction: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1. Add KPI Cards: drag Total Revenue to Card visual. Repeat for Net Income, Margins, Growth.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2. Add Trend Line Chart: Date[Quarter] on X-axis, Revenue and Net Income on Y-axis.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3. Add Segment Bar: </a:t>
            </a:r>
            <a:r>
              <a:rPr lang="en-US" altLang="en-US" sz="2800" dirty="0" err="1"/>
              <a:t>Dim_Company</a:t>
            </a:r>
            <a:r>
              <a:rPr lang="en-US" altLang="en-US" sz="2800" dirty="0"/>
              <a:t>[Segment] on Y-axis, Revenue on X-axis. Set Stacked Bar.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4. Add Detail Matrix: Account on Rows, Quarter on Columns, Amount in Values.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5. Apply consistent formatting: color palette, currency, percentages, titles, labels.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220894062"/>
      </p:ext>
    </p:extLst>
  </p:cSld>
  <p:clrMapOvr>
    <a:masterClrMapping/>
  </p:clrMapOvr>
  <p:transition>
    <p:zoom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207883-F8AB-3FB8-A8EC-91749DEE2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D47AD858-8C81-E7E2-398B-706401616E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Formatting for Professional Presentations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D265CD99-88A1-6EB3-2ADD-997CBAB81A2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/>
              <a:t>Color palette: </a:t>
            </a:r>
            <a:r>
              <a:rPr lang="en-US" altLang="en-US" sz="2800" dirty="0"/>
              <a:t>3–5 colors used consistently. Blue for revenue, red for expenses, gray for neutral.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Number formatting: </a:t>
            </a:r>
            <a:r>
              <a:rPr lang="en-US" altLang="en-US" sz="2800" dirty="0"/>
              <a:t>currency ($1,234), percentages (42.3%), thousands (1.2K). No raw decimals.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Titles and labels: </a:t>
            </a:r>
            <a:r>
              <a:rPr lang="en-US" altLang="en-US" sz="2800" dirty="0"/>
              <a:t>every chart needs a clear title. Label axes. Remove legends if one series.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Remove clutter: </a:t>
            </a:r>
            <a:r>
              <a:rPr lang="en-US" altLang="en-US" sz="2800" dirty="0"/>
              <a:t>turn off gridlines if unnecessary. Remove default borders. Increase font sizes.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Alignment: </a:t>
            </a:r>
            <a:r>
              <a:rPr lang="en-US" altLang="en-US" sz="2800" dirty="0"/>
              <a:t>use Power BI’s alignment tools (Format → Align) to snap visuals to a grid.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951156718"/>
      </p:ext>
    </p:extLst>
  </p:cSld>
  <p:clrMapOvr>
    <a:masterClrMapping/>
  </p:clrMapOvr>
  <p:transition>
    <p:zoom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8E463-F600-A4BC-AAD2-10FEB9257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2C4CFF67-5BF8-844E-3269-391F62B5A4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Slicers and Filters: Adding Interactivity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62EB9AC9-659B-DEEB-2DAF-F577D20E045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/>
              <a:t>Slicers: </a:t>
            </a:r>
            <a:r>
              <a:rPr lang="en-US" altLang="en-US" sz="2800" dirty="0"/>
              <a:t>visual filter controls on the canvas. Users click to filter all visuals on the page.</a:t>
            </a:r>
          </a:p>
          <a:p>
            <a:pPr lvl="1">
              <a:lnSpc>
                <a:spcPct val="150000"/>
              </a:lnSpc>
            </a:pPr>
            <a:r>
              <a:rPr lang="en-US" altLang="en-US" sz="2000" dirty="0"/>
              <a:t>Common: Fiscal Year, Quarter, Business Segment, Geography, Company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Visual-level filters: </a:t>
            </a:r>
            <a:r>
              <a:rPr lang="en-US" altLang="en-US" sz="2800" dirty="0"/>
              <a:t>apply only to one visual. Drag field to ‘Filters on this visual.’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Page-level filters: </a:t>
            </a:r>
            <a:r>
              <a:rPr lang="en-US" altLang="en-US" sz="2800" dirty="0"/>
              <a:t>apply to all visuals on the current page.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Report-level filters: </a:t>
            </a:r>
            <a:r>
              <a:rPr lang="en-US" altLang="en-US" sz="2800" dirty="0"/>
              <a:t>apply across all pages in the report.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Sync slicers: </a:t>
            </a:r>
            <a:r>
              <a:rPr lang="en-US" altLang="en-US" sz="2800" dirty="0"/>
              <a:t>make a slicer apply across pages (View → Sync Slicers).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482558181"/>
      </p:ext>
    </p:extLst>
  </p:cSld>
  <p:clrMapOvr>
    <a:masterClrMapping/>
  </p:clrMapOvr>
  <p:transition>
    <p:zoom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32677-BEBF-CF1A-6E9F-AE071848B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2CEA149A-CFE6-F7BF-E84A-364EEAA2A9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/>
          </a:bodyPr>
          <a:lstStyle/>
          <a:p>
            <a:r>
              <a:rPr lang="en-US" altLang="en-US" dirty="0"/>
              <a:t>Conditional Formatting 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7B17FACD-CBF4-9C56-7CAF-A0083FE99F3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/>
              <a:t>Color scales: </a:t>
            </a:r>
            <a:r>
              <a:rPr lang="en-US" altLang="en-US" sz="2800" dirty="0"/>
              <a:t>apply a gradient (green-to-red) to values. Useful for performance heat maps.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Data bars: </a:t>
            </a:r>
            <a:r>
              <a:rPr lang="en-US" altLang="en-US" sz="2800" dirty="0"/>
              <a:t>inline bar charts within table cells. Great for comparing magnitudes.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Icon sets: </a:t>
            </a:r>
            <a:r>
              <a:rPr lang="en-US" altLang="en-US" sz="2800" dirty="0"/>
              <a:t>directional arrows or traffic lights for above/below target indicators.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Rules-based formatting: </a:t>
            </a:r>
            <a:r>
              <a:rPr lang="en-US" altLang="en-US" sz="2800" dirty="0"/>
              <a:t>thresholds (red if Margin &lt; 10%, yellow 10–20%, green &gt; 20%).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Apply: Select visual → Format → Cell Elements → Background/Font/Icons → </a:t>
            </a:r>
            <a:r>
              <a:rPr lang="en-US" altLang="en-US" sz="2800" dirty="0" err="1"/>
              <a:t>fx</a:t>
            </a:r>
            <a:r>
              <a:rPr lang="en-US" altLang="en-US" sz="2800" dirty="0"/>
              <a:t> (conditional).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64208713"/>
      </p:ext>
    </p:extLst>
  </p:cSld>
  <p:clrMapOvr>
    <a:masterClrMapping/>
  </p:clrMapOvr>
  <p:transition>
    <p:zoom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76E128-5604-4BA9-D965-37E4E8C0D5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73F039A9-E039-F3FD-4E23-FABE4476D4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/>
          </a:bodyPr>
          <a:lstStyle/>
          <a:p>
            <a:r>
              <a:rPr lang="en-US" altLang="en-US" dirty="0" err="1"/>
              <a:t>Drillthrough</a:t>
            </a:r>
            <a:r>
              <a:rPr lang="en-US" altLang="en-US" dirty="0"/>
              <a:t> and Drill-Down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F506BD2F-0513-F192-8DF0-A02A61B0B95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/>
              <a:t>Drill-down: </a:t>
            </a:r>
            <a:r>
              <a:rPr lang="en-US" altLang="en-US" sz="2800" dirty="0"/>
              <a:t>navigate within a hierarchy. Example: Year → Quarter → Month in a revenue chart.</a:t>
            </a:r>
          </a:p>
          <a:p>
            <a:pPr lvl="1">
              <a:lnSpc>
                <a:spcPct val="150000"/>
              </a:lnSpc>
            </a:pPr>
            <a:r>
              <a:rPr lang="en-US" altLang="en-US" sz="2000" dirty="0"/>
              <a:t>Set up by adding multiple fields to X-axis. Use drill arrows in visual header.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 err="1"/>
              <a:t>Drillthrough</a:t>
            </a:r>
            <a:r>
              <a:rPr lang="en-US" altLang="en-US" sz="2800" b="1" dirty="0"/>
              <a:t>: </a:t>
            </a:r>
            <a:r>
              <a:rPr lang="en-US" altLang="en-US" sz="2800" dirty="0"/>
              <a:t>navigate from summary to detail page, carrying filter context.</a:t>
            </a:r>
          </a:p>
          <a:p>
            <a:pPr lvl="1">
              <a:lnSpc>
                <a:spcPct val="150000"/>
              </a:lnSpc>
            </a:pPr>
            <a:r>
              <a:rPr lang="en-US" altLang="en-US" sz="2000" dirty="0"/>
              <a:t>Example: Right-click company → </a:t>
            </a:r>
            <a:r>
              <a:rPr lang="en-US" altLang="en-US" sz="2000" dirty="0" err="1"/>
              <a:t>Drillthrough</a:t>
            </a:r>
            <a:r>
              <a:rPr lang="en-US" altLang="en-US" sz="2000" dirty="0"/>
              <a:t> → Company Detail page with full P&amp;L.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Setup: </a:t>
            </a:r>
            <a:r>
              <a:rPr lang="en-US" altLang="en-US" sz="2800" dirty="0"/>
              <a:t>On detail page, drag the field (e.g., Company) to the </a:t>
            </a:r>
            <a:r>
              <a:rPr lang="en-US" altLang="en-US" sz="2800" dirty="0" err="1"/>
              <a:t>Drillthrough</a:t>
            </a:r>
            <a:r>
              <a:rPr lang="en-US" altLang="en-US" sz="2800" dirty="0"/>
              <a:t> well in Filters pane.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810454091"/>
      </p:ext>
    </p:extLst>
  </p:cSld>
  <p:clrMapOvr>
    <a:masterClrMapping/>
  </p:clrMapOvr>
  <p:transition>
    <p:zoom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7014E9-F29A-7F35-0EAA-4580EA16B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6D3AB552-5196-3BF1-B7E2-A852C007A0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Bookmarks, Navigation, and Tooltips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B2AB6F96-8FBB-37AC-9405-3FD138F501A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/>
              <a:t>Bookmarks: </a:t>
            </a:r>
            <a:r>
              <a:rPr lang="en-US" altLang="en-US" sz="2800" dirty="0"/>
              <a:t>save report state (filters, slicers, visuals). Restore with one click.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Navigation buttons: </a:t>
            </a:r>
            <a:r>
              <a:rPr lang="en-US" altLang="en-US" sz="2800" dirty="0"/>
              <a:t>create tabbed report experience with Insert → Buttons → Page Navigation.</a:t>
            </a:r>
          </a:p>
          <a:p>
            <a:pPr lvl="1">
              <a:lnSpc>
                <a:spcPct val="150000"/>
              </a:lnSpc>
            </a:pPr>
            <a:r>
              <a:rPr lang="en-US" altLang="en-US" sz="2000" dirty="0"/>
              <a:t>Place button panels consistently at top or left of every page for professional feel.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Custom tooltip pages: </a:t>
            </a:r>
            <a:r>
              <a:rPr lang="en-US" altLang="en-US" sz="2800" dirty="0"/>
              <a:t>create a small page that appears as a tooltip when hovering over a visual.</a:t>
            </a:r>
          </a:p>
          <a:p>
            <a:pPr lvl="1">
              <a:lnSpc>
                <a:spcPct val="150000"/>
              </a:lnSpc>
            </a:pPr>
            <a:r>
              <a:rPr lang="en-US" altLang="en-US" sz="2000" dirty="0"/>
              <a:t>Example: Hover over a company bar → see a mini P&amp;L summary as tooltip.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Setup: </a:t>
            </a:r>
            <a:r>
              <a:rPr lang="en-US" altLang="en-US" sz="2800" dirty="0"/>
              <a:t>New page → Page Format → Type: Tooltip. Add KPI cards. Link via Format → Tooltip.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926629647"/>
      </p:ext>
    </p:extLst>
  </p:cSld>
  <p:clrMapOvr>
    <a:masterClrMapping/>
  </p:clrMapOvr>
  <p:transition>
    <p:zoom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7B0439-20B3-4437-9657-399F336C4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FB9FA2A-C867-A47E-3975-EA6FEC6879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3606800"/>
            <a:ext cx="8153400" cy="1470025"/>
          </a:xfrm>
        </p:spPr>
        <p:txBody>
          <a:bodyPr>
            <a:normAutofit/>
          </a:bodyPr>
          <a:lstStyle/>
          <a:p>
            <a:r>
              <a:rPr lang="en-US" sz="4000" dirty="0"/>
              <a:t>6. Sharing and Next Steps</a:t>
            </a:r>
          </a:p>
        </p:txBody>
      </p:sp>
    </p:spTree>
    <p:extLst>
      <p:ext uri="{BB962C8B-B14F-4D97-AF65-F5344CB8AC3E}">
        <p14:creationId xmlns:p14="http://schemas.microsoft.com/office/powerpoint/2010/main" val="3889033737"/>
      </p:ext>
    </p:extLst>
  </p:cSld>
  <p:clrMapOvr>
    <a:masterClrMapping/>
  </p:clrMapOvr>
  <p:transition spd="med">
    <p:fade thruBlk="1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141FD-8A61-4DC9-4957-C517FB21B9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7B4F2C93-9CA9-F1CB-922A-435B0EB155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Publishing to Power BI Service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EEA6A242-AF4F-6929-CC22-FC7CD2CF082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/>
              <a:t>Publish: </a:t>
            </a:r>
            <a:r>
              <a:rPr lang="en-US" altLang="en-US" sz="2800" dirty="0"/>
              <a:t>Home → Publish. Select a workspace in Power BI Service.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Workspaces: </a:t>
            </a:r>
            <a:r>
              <a:rPr lang="en-US" altLang="en-US" sz="2800" dirty="0"/>
              <a:t>organize reports by team or project. Set access permissions for viewers/contributors.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Sharing: </a:t>
            </a:r>
            <a:r>
              <a:rPr lang="en-US" altLang="en-US" sz="2800" dirty="0"/>
              <a:t>share via link or embed in SharePoint, Teams, or a web portal.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Scheduled refresh: </a:t>
            </a:r>
            <a:r>
              <a:rPr lang="en-US" altLang="en-US" sz="2800" dirty="0"/>
              <a:t>auto-refresh via data gateway (daily, hourly) so dashboards stay current.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Row-Level Security (RLS): </a:t>
            </a:r>
            <a:r>
              <a:rPr lang="en-US" altLang="en-US" sz="2800" dirty="0"/>
              <a:t>restrict data by role. Each division manager sees only their P&amp;L.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719604466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51EAEC-DF81-9A28-B460-F1477046A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CFA71BD2-673A-5D73-261E-A03F32C638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Why Power BI for Finance Professionals?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F984BF04-2094-D453-C412-1BA57F09704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/>
              <a:t>Excel limitations at scale: </a:t>
            </a:r>
            <a:r>
              <a:rPr lang="en-US" altLang="en-US" sz="2800" dirty="0"/>
              <a:t>row limits (1M), slow recalculation on large datasets, manual refresh, version-control challenges.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Real-world adoption: </a:t>
            </a:r>
            <a:r>
              <a:rPr lang="en-US" altLang="en-US" sz="2800" dirty="0"/>
              <a:t>major banks, asset managers, and Fortune 500 finance teams use Power BI for reporting and analytics.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Career relevance: </a:t>
            </a:r>
            <a:r>
              <a:rPr lang="en-US" altLang="en-US" sz="2800" dirty="0"/>
              <a:t>Power BI skills appear in 40%+ of financial analyst job postings (LinkedIn, 2024–2025 data).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Automates repetitive reporting tasks </a:t>
            </a:r>
            <a:r>
              <a:rPr lang="en-US" altLang="en-US" sz="2800" dirty="0"/>
              <a:t>(monthly close, variance analysis, KPI dashboards).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Enables self-service analytics </a:t>
            </a:r>
            <a:r>
              <a:rPr lang="en-US" altLang="en-US" sz="2800" dirty="0"/>
              <a:t>- finance professionals build their own reports without IT dependency.</a:t>
            </a:r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331995668"/>
      </p:ext>
    </p:extLst>
  </p:cSld>
  <p:clrMapOvr>
    <a:masterClrMapping/>
  </p:clrMapOvr>
  <p:transition>
    <p:zoom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6F9603-CA46-D09F-7FFA-AC5ECEDE3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59F44D37-7954-7DBA-7777-F1E2EDFA98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Capstone: Complete Financial Analysis Workflow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A427D087-12BE-98ED-F645-0FB98328CCC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en-US" sz="2800" b="1" dirty="0"/>
              <a:t>From raw data to published dashboard in five steps: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1. Get Data: </a:t>
            </a:r>
            <a:r>
              <a:rPr lang="en-US" altLang="en-US" sz="2800" dirty="0"/>
              <a:t>Import quarterly financials (4 Excel files) + company master from SQL.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2. Transform: </a:t>
            </a:r>
            <a:r>
              <a:rPr lang="en-US" altLang="en-US" sz="2800" dirty="0"/>
              <a:t>Clean headers, unpivot periods, append quarters, merge with master, add margins.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3. Model: </a:t>
            </a:r>
            <a:r>
              <a:rPr lang="en-US" altLang="en-US" sz="2800" dirty="0"/>
              <a:t>Star schema with </a:t>
            </a:r>
            <a:r>
              <a:rPr lang="en-US" altLang="en-US" sz="2800" dirty="0" err="1"/>
              <a:t>Fact_IS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Dim_Date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Dim_Company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Dim_Accounts</a:t>
            </a:r>
            <a:r>
              <a:rPr lang="en-US" altLang="en-US" sz="2800" dirty="0"/>
              <a:t>. Mark Date table.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4. Analyze: </a:t>
            </a:r>
            <a:r>
              <a:rPr lang="en-US" altLang="en-US" sz="2800" dirty="0"/>
              <a:t>DAX measures for YTD Revenue, YoY Growth %, margins, rolling 12M average.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5. Visualize &amp; Share: </a:t>
            </a:r>
            <a:r>
              <a:rPr lang="en-US" altLang="en-US" sz="2800" dirty="0"/>
              <a:t>3-page dashboard with KPIs, </a:t>
            </a:r>
            <a:r>
              <a:rPr lang="en-US" altLang="en-US" sz="2800" dirty="0" err="1"/>
              <a:t>drillthrough</a:t>
            </a:r>
            <a:r>
              <a:rPr lang="en-US" altLang="en-US" sz="2800" dirty="0"/>
              <a:t>, slicers, conditional formatting. Publish.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993651774"/>
      </p:ext>
    </p:extLst>
  </p:cSld>
  <p:clrMapOvr>
    <a:masterClrMapping/>
  </p:clrMapOvr>
  <p:transition>
    <p:zoom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CB1A53-204A-517C-C89B-391D86D005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4BA9134B-D5E8-194E-0703-206002D802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Resources for Continued Learning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E8004D7F-E787-F72F-F570-A2FDD5D8F7A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/>
              <a:t>Microsoft Learn: </a:t>
            </a:r>
            <a:r>
              <a:rPr lang="en-US" altLang="en-US" sz="2800" dirty="0"/>
              <a:t>free, structured Power BI learning paths (learn.microsoft.com/power-bi).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DAX Guide: </a:t>
            </a:r>
            <a:r>
              <a:rPr lang="en-US" altLang="en-US" sz="2800" dirty="0"/>
              <a:t>comprehensive function reference (</a:t>
            </a:r>
            <a:r>
              <a:rPr lang="en-US" altLang="en-US" sz="2800" dirty="0" err="1"/>
              <a:t>dax.guide</a:t>
            </a:r>
            <a:r>
              <a:rPr lang="en-US" altLang="en-US" sz="2800" dirty="0"/>
              <a:t>) by SQLBI.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SQLBI.com: </a:t>
            </a:r>
            <a:r>
              <a:rPr lang="en-US" altLang="en-US" sz="2800" dirty="0"/>
              <a:t>articles and videos by Marco Russo and Alberto Ferrari, leading DAX experts.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Power BI Community: </a:t>
            </a:r>
            <a:r>
              <a:rPr lang="en-US" altLang="en-US" sz="2800" dirty="0"/>
              <a:t>forums, challenges, shared solutions (community.powerbi.com).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Books: </a:t>
            </a:r>
            <a:r>
              <a:rPr lang="en-US" altLang="en-US" sz="2800" i="1" dirty="0"/>
              <a:t>The Definitive Guide to DAX </a:t>
            </a:r>
            <a:r>
              <a:rPr lang="en-US" altLang="en-US" sz="2800" dirty="0"/>
              <a:t>by Russo &amp; Ferrari (Pearson, 2nd ed.).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Certification: </a:t>
            </a:r>
            <a:r>
              <a:rPr lang="en-US" altLang="en-US" sz="2800" dirty="0"/>
              <a:t>Microsoft PL-300: Power BI Data Analyst Associate.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262621385"/>
      </p:ext>
    </p:extLst>
  </p:cSld>
  <p:clrMapOvr>
    <a:masterClrMapping/>
  </p:clrMapOvr>
  <p:transition>
    <p:zoom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7EFD8-6008-DD36-56A5-AAD99515C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78DF9104-D6DC-E9A5-5EC3-9BE7C7E09D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Summary and Key Takeaways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B29410CD-DC63-35E9-6B35-CD42821011E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en-US" sz="2800" b="1" dirty="0"/>
              <a:t>Power BI complements Excel: </a:t>
            </a:r>
            <a:r>
              <a:rPr lang="en-US" altLang="en-US" sz="2800" dirty="0"/>
              <a:t>use Excel for modeling, Power BI for reporting and dashboards at scale.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Power Query </a:t>
            </a:r>
            <a:r>
              <a:rPr lang="en-US" altLang="en-US" sz="2800" dirty="0"/>
              <a:t>automates data cleaning with repeatable, refresh-ready transformations.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Data modeling </a:t>
            </a:r>
            <a:r>
              <a:rPr lang="en-US" altLang="en-US" sz="2800" dirty="0"/>
              <a:t>(star schema + Date table) is the foundation of every reliable report.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DAX measures </a:t>
            </a:r>
            <a:r>
              <a:rPr lang="en-US" altLang="en-US" sz="2800" dirty="0"/>
              <a:t>provide dynamic, filter-aware calculations that Excel formulas cannot replicate.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Professional visualization </a:t>
            </a:r>
            <a:r>
              <a:rPr lang="en-US" altLang="en-US" sz="2800" dirty="0"/>
              <a:t>with slicers, </a:t>
            </a:r>
            <a:r>
              <a:rPr lang="en-US" altLang="en-US" sz="2800" dirty="0" err="1"/>
              <a:t>drillthrough</a:t>
            </a:r>
            <a:r>
              <a:rPr lang="en-US" altLang="en-US" sz="2800" dirty="0"/>
              <a:t>, and conditional formatting transforms data into decisions.</a:t>
            </a:r>
          </a:p>
          <a:p>
            <a:pPr>
              <a:lnSpc>
                <a:spcPct val="150000"/>
              </a:lnSpc>
            </a:pPr>
            <a:r>
              <a:rPr lang="en-US" altLang="en-US" sz="2800" b="1" dirty="0"/>
              <a:t>Start small: </a:t>
            </a:r>
            <a:r>
              <a:rPr lang="en-US" altLang="en-US" sz="2800" dirty="0"/>
              <a:t>take one monthly Excel report and rebuild it in Power BI. The time savings compound.</a:t>
            </a:r>
          </a:p>
          <a:p>
            <a:pPr>
              <a:lnSpc>
                <a:spcPct val="150000"/>
              </a:lnSpc>
            </a:pPr>
            <a:endParaRPr lang="en-US" altLang="en-US" sz="2800" dirty="0"/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043288516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BEDB5-CC56-1D0C-E9C0-CDC66ABDF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7" name="Rectangle 3">
            <a:extLst>
              <a:ext uri="{FF2B5EF4-FFF2-40B4-BE49-F238E27FC236}">
                <a16:creationId xmlns:a16="http://schemas.microsoft.com/office/drawing/2014/main" id="{C8158A4A-4E9A-9DC8-06F1-9E59F44316C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en-US" dirty="0"/>
              <a:t>Excel Is Better When...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Ad hoc calculations and quick analyses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Building financial models (DCF, LBO)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Small datasets (under 100K rows)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Individual work with no sharing needs</a:t>
            </a:r>
          </a:p>
          <a:p>
            <a:pPr>
              <a:lnSpc>
                <a:spcPct val="120000"/>
              </a:lnSpc>
            </a:pPr>
            <a:r>
              <a:rPr lang="en-US" altLang="en-US" dirty="0"/>
              <a:t>Custom VBA macros are required</a:t>
            </a:r>
          </a:p>
          <a:p>
            <a:endParaRPr lang="en-US" altLang="en-US" sz="2000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4EE9E3A-BC71-6BDC-C013-C6004C40A0D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/>
              <a:t>Power BI Is Better When...</a:t>
            </a:r>
          </a:p>
          <a:p>
            <a:pPr>
              <a:lnSpc>
                <a:spcPct val="120000"/>
              </a:lnSpc>
            </a:pPr>
            <a:r>
              <a:rPr lang="en-US" dirty="0"/>
              <a:t>Datasets exceed 1M rows</a:t>
            </a:r>
          </a:p>
          <a:p>
            <a:pPr>
              <a:lnSpc>
                <a:spcPct val="120000"/>
              </a:lnSpc>
            </a:pPr>
            <a:r>
              <a:rPr lang="en-US" dirty="0"/>
              <a:t>Automated, recurring reports needed</a:t>
            </a:r>
          </a:p>
          <a:p>
            <a:pPr>
              <a:lnSpc>
                <a:spcPct val="120000"/>
              </a:lnSpc>
            </a:pPr>
            <a:r>
              <a:rPr lang="en-US" dirty="0"/>
              <a:t>Interactive dashboards for stakeholders</a:t>
            </a:r>
          </a:p>
          <a:p>
            <a:pPr>
              <a:lnSpc>
                <a:spcPct val="120000"/>
              </a:lnSpc>
            </a:pPr>
            <a:r>
              <a:rPr lang="en-US" dirty="0"/>
              <a:t>Combining multiple data sources</a:t>
            </a:r>
          </a:p>
          <a:p>
            <a:pPr>
              <a:lnSpc>
                <a:spcPct val="120000"/>
              </a:lnSpc>
            </a:pPr>
            <a:r>
              <a:rPr lang="en-US" dirty="0"/>
              <a:t>Row-level security and access control</a:t>
            </a:r>
          </a:p>
          <a:p>
            <a:endParaRPr lang="en-US" dirty="0"/>
          </a:p>
        </p:txBody>
      </p:sp>
      <p:sp>
        <p:nvSpPr>
          <p:cNvPr id="594946" name="Rectangle 2">
            <a:extLst>
              <a:ext uri="{FF2B5EF4-FFF2-40B4-BE49-F238E27FC236}">
                <a16:creationId xmlns:a16="http://schemas.microsoft.com/office/drawing/2014/main" id="{F8969C2C-0C91-1198-4306-6CED5003CE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Power BI vs. Excel</a:t>
            </a:r>
          </a:p>
        </p:txBody>
      </p:sp>
    </p:spTree>
    <p:extLst>
      <p:ext uri="{BB962C8B-B14F-4D97-AF65-F5344CB8AC3E}">
        <p14:creationId xmlns:p14="http://schemas.microsoft.com/office/powerpoint/2010/main" val="1435198072"/>
      </p:ext>
    </p:extLst>
  </p:cSld>
  <p:clrMapOvr>
    <a:masterClrMapping/>
  </p:clrMapOvr>
  <p:transition spd="med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15ECCC-45D6-5A88-FC54-19281D0EB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9EBFAC09-503E-B0D2-72B4-C6ADF817E5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/>
          </a:bodyPr>
          <a:lstStyle/>
          <a:p>
            <a:r>
              <a:rPr lang="en-US" altLang="en-US" dirty="0"/>
              <a:t>The Power BI Workflow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E218F321-CB24-3B5D-1593-521B2F93558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altLang="en-US" sz="2800" dirty="0"/>
              <a:t>Five-stage workflow: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altLang="en-US" sz="2000" dirty="0"/>
              <a:t>1. </a:t>
            </a:r>
            <a:r>
              <a:rPr lang="en-US" altLang="en-US" sz="2000" b="1" dirty="0"/>
              <a:t>Get Data </a:t>
            </a:r>
            <a:r>
              <a:rPr lang="en-US" altLang="en-US" sz="2000" dirty="0"/>
              <a:t>- Connect to Excel files, databases, APIs, and web sources.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altLang="en-US" sz="2000" dirty="0"/>
              <a:t>2. </a:t>
            </a:r>
            <a:r>
              <a:rPr lang="en-US" altLang="en-US" sz="2000" b="1" dirty="0"/>
              <a:t>Transform</a:t>
            </a:r>
            <a:r>
              <a:rPr lang="en-US" altLang="en-US" sz="2000" dirty="0"/>
              <a:t> - Clean, reshape, and prepare data in Power Query Editor.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altLang="en-US" sz="2000" dirty="0"/>
              <a:t>3. </a:t>
            </a:r>
            <a:r>
              <a:rPr lang="en-US" altLang="en-US" sz="2000" b="1" dirty="0"/>
              <a:t>Model</a:t>
            </a:r>
            <a:r>
              <a:rPr lang="en-US" altLang="en-US" sz="2000" dirty="0"/>
              <a:t> - Define relationships, create a star schema, build DAX measures.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altLang="en-US" sz="2000" dirty="0"/>
              <a:t>4. </a:t>
            </a:r>
            <a:r>
              <a:rPr lang="en-US" altLang="en-US" sz="2000" b="1" dirty="0"/>
              <a:t>Visualize</a:t>
            </a:r>
            <a:r>
              <a:rPr lang="en-US" altLang="en-US" sz="2000" dirty="0"/>
              <a:t> - Build interactive charts, tables, and dashboards.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altLang="en-US" sz="2000" dirty="0"/>
              <a:t>5. </a:t>
            </a:r>
            <a:r>
              <a:rPr lang="en-US" altLang="en-US" sz="2000" b="1" dirty="0"/>
              <a:t>Share</a:t>
            </a:r>
            <a:r>
              <a:rPr lang="en-US" altLang="en-US" sz="2000" dirty="0"/>
              <a:t> - Publish to Power BI Service; set up scheduled refresh.</a:t>
            </a:r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793531018"/>
      </p:ext>
    </p:extLst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01FDAE-BC77-7BA3-A9FA-5F5A8650DC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>
            <a:extLst>
              <a:ext uri="{FF2B5EF4-FFF2-40B4-BE49-F238E27FC236}">
                <a16:creationId xmlns:a16="http://schemas.microsoft.com/office/drawing/2014/main" id="{8C41397E-DE7E-0BE7-2319-F5ADC3270B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4375" y="304800"/>
            <a:ext cx="7715250" cy="990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Navigating the Desktop Interface</a:t>
            </a:r>
          </a:p>
        </p:txBody>
      </p:sp>
      <p:sp>
        <p:nvSpPr>
          <p:cNvPr id="594947" name="Rectangle 3">
            <a:extLst>
              <a:ext uri="{FF2B5EF4-FFF2-40B4-BE49-F238E27FC236}">
                <a16:creationId xmlns:a16="http://schemas.microsoft.com/office/drawing/2014/main" id="{E30C3133-81C0-0F5D-7AA7-06A08B021E7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9588" y="1447800"/>
            <a:ext cx="8278812" cy="4902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altLang="en-US" sz="2800" dirty="0"/>
              <a:t>Three main views: </a:t>
            </a:r>
          </a:p>
          <a:p>
            <a:pPr lvl="1">
              <a:lnSpc>
                <a:spcPct val="150000"/>
              </a:lnSpc>
            </a:pPr>
            <a:r>
              <a:rPr lang="en-US" altLang="en-US" sz="2000" b="1" dirty="0"/>
              <a:t>Report View </a:t>
            </a:r>
            <a:r>
              <a:rPr lang="en-US" altLang="en-US" sz="2000" dirty="0"/>
              <a:t>- where you build visualizations (like an Excel chart sheet)</a:t>
            </a:r>
          </a:p>
          <a:p>
            <a:pPr lvl="1">
              <a:lnSpc>
                <a:spcPct val="150000"/>
              </a:lnSpc>
            </a:pPr>
            <a:r>
              <a:rPr lang="en-US" altLang="en-US" sz="2000" b="1" dirty="0"/>
              <a:t>Data View </a:t>
            </a:r>
            <a:r>
              <a:rPr lang="en-US" altLang="en-US" sz="2000" dirty="0"/>
              <a:t>- inspect your tables (like Excel’s spreadsheet grid)</a:t>
            </a:r>
          </a:p>
          <a:p>
            <a:pPr lvl="1">
              <a:lnSpc>
                <a:spcPct val="150000"/>
              </a:lnSpc>
            </a:pPr>
            <a:r>
              <a:rPr lang="en-US" altLang="en-US" sz="2000" b="1" dirty="0"/>
              <a:t>Model View </a:t>
            </a:r>
            <a:r>
              <a:rPr lang="en-US" altLang="en-US" sz="2000" dirty="0"/>
              <a:t>- see and manage table relationships (no Excel equivalent)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Key panels: Fields pane (columns), Visualizations pane (chart types), Filters pane.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The ribbon is similar to Excel’s with Home, Insert, Modeling, and View tabs.</a:t>
            </a:r>
          </a:p>
          <a:p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636475370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AD1CD-28EC-6F9A-E8A8-E68F4905D9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D3BF497-8E36-FAEF-E23D-CFC6D8331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3606800"/>
            <a:ext cx="8153400" cy="1470025"/>
          </a:xfrm>
        </p:spPr>
        <p:txBody>
          <a:bodyPr>
            <a:normAutofit/>
          </a:bodyPr>
          <a:lstStyle/>
          <a:p>
            <a:r>
              <a:rPr lang="en-US" sz="4000" dirty="0"/>
              <a:t>2. Transforming Financial Data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959526"/>
      </p:ext>
    </p:extLst>
  </p:cSld>
  <p:clrMapOvr>
    <a:masterClrMapping/>
  </p:clrMapOvr>
  <p:transition spd="med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Contemporary blu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4723</TotalTime>
  <Words>4204</Words>
  <Application>Microsoft Office PowerPoint</Application>
  <PresentationFormat>On-screen Show (4:3)</PresentationFormat>
  <Paragraphs>463</Paragraphs>
  <Slides>52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7" baseType="lpstr">
      <vt:lpstr>Arial</vt:lpstr>
      <vt:lpstr>Calibri</vt:lpstr>
      <vt:lpstr>Century Gothic</vt:lpstr>
      <vt:lpstr>Consolas</vt:lpstr>
      <vt:lpstr>Contemporary blue</vt:lpstr>
      <vt:lpstr>FIN 470: Financial Analysis in Excel</vt:lpstr>
      <vt:lpstr>Overview</vt:lpstr>
      <vt:lpstr>1. Why Power BI?</vt:lpstr>
      <vt:lpstr>What Is Power BI?</vt:lpstr>
      <vt:lpstr>Why Power BI for Finance Professionals?</vt:lpstr>
      <vt:lpstr>Power BI vs. Excel</vt:lpstr>
      <vt:lpstr>The Power BI Workflow</vt:lpstr>
      <vt:lpstr>Navigating the Desktop Interface</vt:lpstr>
      <vt:lpstr>2. Transforming Financial Data </vt:lpstr>
      <vt:lpstr>Financial Data Sources</vt:lpstr>
      <vt:lpstr>Importing a Multi-Sheet Excel Workbook</vt:lpstr>
      <vt:lpstr>Intro to Power Query Editor</vt:lpstr>
      <vt:lpstr>Essential Power Query Transformations</vt:lpstr>
      <vt:lpstr>Appending and Merging Queries</vt:lpstr>
      <vt:lpstr>Creating Custom Columns </vt:lpstr>
      <vt:lpstr>Power Query Best Practices</vt:lpstr>
      <vt:lpstr>3. Data Modeling</vt:lpstr>
      <vt:lpstr>What Is a Data Model?</vt:lpstr>
      <vt:lpstr>Star Schema Fundamentals</vt:lpstr>
      <vt:lpstr>Relationships: Creating and Understanding </vt:lpstr>
      <vt:lpstr>The Date Table</vt:lpstr>
      <vt:lpstr>Role-Playing Dimensions and Multiple Relationships</vt:lpstr>
      <vt:lpstr>Model View Walkthrough</vt:lpstr>
      <vt:lpstr>Mistakes and Best Practices</vt:lpstr>
      <vt:lpstr>4. Introduction to DAX</vt:lpstr>
      <vt:lpstr>What Is DAX?</vt:lpstr>
      <vt:lpstr>Calculated Columns vs. Measures</vt:lpstr>
      <vt:lpstr>Essential DAX: Aggregation Functions</vt:lpstr>
      <vt:lpstr>Essential DAX: Logical Functions</vt:lpstr>
      <vt:lpstr>Essential DAX: CALCULATE and Filter Functions</vt:lpstr>
      <vt:lpstr>Essential DAX: Time Intelligence Functions</vt:lpstr>
      <vt:lpstr>Essential DAX: Table Functions</vt:lpstr>
      <vt:lpstr>Applied DAX: YTD Revenue and YoY Growth</vt:lpstr>
      <vt:lpstr>Applied DAX: Dynamic Margin Measures</vt:lpstr>
      <vt:lpstr>Applied DAX: Rolling 12-Month Average</vt:lpstr>
      <vt:lpstr>Understanding Evaluation Context</vt:lpstr>
      <vt:lpstr>Common DAX Errors and Debugging</vt:lpstr>
      <vt:lpstr>DAX Best Practices</vt:lpstr>
      <vt:lpstr>5. Visualization</vt:lpstr>
      <vt:lpstr>Choosing the Right Visual </vt:lpstr>
      <vt:lpstr>Building a Financial Dashboard (Part 1)</vt:lpstr>
      <vt:lpstr>Building a Financial Dashboard (Part 1)</vt:lpstr>
      <vt:lpstr>Formatting for Professional Presentations</vt:lpstr>
      <vt:lpstr>Slicers and Filters: Adding Interactivity</vt:lpstr>
      <vt:lpstr>Conditional Formatting </vt:lpstr>
      <vt:lpstr>Drillthrough and Drill-Down</vt:lpstr>
      <vt:lpstr>Bookmarks, Navigation, and Tooltips</vt:lpstr>
      <vt:lpstr>6. Sharing and Next Steps</vt:lpstr>
      <vt:lpstr>Publishing to Power BI Service</vt:lpstr>
      <vt:lpstr>Capstone: Complete Financial Analysis Workflow</vt:lpstr>
      <vt:lpstr>Resources for Continued Learning</vt:lpstr>
      <vt:lpstr>Summary and Key Takeaways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Sue</dc:creator>
  <cp:lastModifiedBy>Schrenk, Lawrence</cp:lastModifiedBy>
  <cp:revision>540</cp:revision>
  <dcterms:created xsi:type="dcterms:W3CDTF">2004-10-03T21:09:17Z</dcterms:created>
  <dcterms:modified xsi:type="dcterms:W3CDTF">2026-04-11T23:01:46Z</dcterms:modified>
</cp:coreProperties>
</file>