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69"/>
  </p:notesMasterIdLst>
  <p:handoutMasterIdLst>
    <p:handoutMasterId r:id="rId70"/>
  </p:handoutMasterIdLst>
  <p:sldIdLst>
    <p:sldId id="397" r:id="rId2"/>
    <p:sldId id="383" r:id="rId3"/>
    <p:sldId id="384" r:id="rId4"/>
    <p:sldId id="540" r:id="rId5"/>
    <p:sldId id="553" r:id="rId6"/>
    <p:sldId id="555" r:id="rId7"/>
    <p:sldId id="599" r:id="rId8"/>
    <p:sldId id="600" r:id="rId9"/>
    <p:sldId id="554" r:id="rId10"/>
    <p:sldId id="601" r:id="rId11"/>
    <p:sldId id="556" r:id="rId12"/>
    <p:sldId id="557" r:id="rId13"/>
    <p:sldId id="602" r:id="rId14"/>
    <p:sldId id="561" r:id="rId15"/>
    <p:sldId id="559" r:id="rId16"/>
    <p:sldId id="558" r:id="rId17"/>
    <p:sldId id="563" r:id="rId18"/>
    <p:sldId id="560" r:id="rId19"/>
    <p:sldId id="564" r:id="rId20"/>
    <p:sldId id="565" r:id="rId21"/>
    <p:sldId id="566" r:id="rId22"/>
    <p:sldId id="567" r:id="rId23"/>
    <p:sldId id="568" r:id="rId24"/>
    <p:sldId id="569" r:id="rId25"/>
    <p:sldId id="603" r:id="rId26"/>
    <p:sldId id="604" r:id="rId27"/>
    <p:sldId id="562" r:id="rId28"/>
    <p:sldId id="590" r:id="rId29"/>
    <p:sldId id="573" r:id="rId30"/>
    <p:sldId id="574" r:id="rId31"/>
    <p:sldId id="591" r:id="rId32"/>
    <p:sldId id="571" r:id="rId33"/>
    <p:sldId id="605" r:id="rId34"/>
    <p:sldId id="589" r:id="rId35"/>
    <p:sldId id="572" r:id="rId36"/>
    <p:sldId id="575" r:id="rId37"/>
    <p:sldId id="576" r:id="rId38"/>
    <p:sldId id="577" r:id="rId39"/>
    <p:sldId id="578" r:id="rId40"/>
    <p:sldId id="580" r:id="rId41"/>
    <p:sldId id="581" r:id="rId42"/>
    <p:sldId id="582" r:id="rId43"/>
    <p:sldId id="584" r:id="rId44"/>
    <p:sldId id="585" r:id="rId45"/>
    <p:sldId id="586" r:id="rId46"/>
    <p:sldId id="587" r:id="rId47"/>
    <p:sldId id="588" r:id="rId48"/>
    <p:sldId id="583" r:id="rId49"/>
    <p:sldId id="592" r:id="rId50"/>
    <p:sldId id="594" r:id="rId51"/>
    <p:sldId id="595" r:id="rId52"/>
    <p:sldId id="596" r:id="rId53"/>
    <p:sldId id="597" r:id="rId54"/>
    <p:sldId id="598" r:id="rId55"/>
    <p:sldId id="593" r:id="rId56"/>
    <p:sldId id="606" r:id="rId57"/>
    <p:sldId id="607" r:id="rId58"/>
    <p:sldId id="608" r:id="rId59"/>
    <p:sldId id="609" r:id="rId60"/>
    <p:sldId id="610" r:id="rId61"/>
    <p:sldId id="611" r:id="rId62"/>
    <p:sldId id="612" r:id="rId63"/>
    <p:sldId id="613" r:id="rId64"/>
    <p:sldId id="617" r:id="rId65"/>
    <p:sldId id="616" r:id="rId66"/>
    <p:sldId id="618" r:id="rId67"/>
    <p:sldId id="619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63" autoAdjust="0"/>
  </p:normalViewPr>
  <p:slideViewPr>
    <p:cSldViewPr>
      <p:cViewPr varScale="1">
        <p:scale>
          <a:sx n="91" d="100"/>
          <a:sy n="91" d="100"/>
        </p:scale>
        <p:origin x="2698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2578fl\Documents\FIN470\FIN470-Spread\FIN470%20E12%20VB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Column Chart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'6.1 Table'!$B$3</c:f>
              <c:strCache>
                <c:ptCount val="1"/>
                <c:pt idx="0">
                  <c:v>Revenue</c:v>
                </c:pt>
              </c:strCache>
            </c:strRef>
          </c:tx>
          <c:invertIfNegative val="0"/>
          <c:cat>
            <c:strRef>
              <c:f>'6.1 Table'!$C$2:$G$2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strCache>
            </c:strRef>
          </c:cat>
          <c:val>
            <c:numRef>
              <c:f>'6.1 Table'!$C$3:$G$3</c:f>
              <c:numCache>
                <c:formatCode>General</c:formatCode>
                <c:ptCount val="5"/>
                <c:pt idx="0">
                  <c:v>2300</c:v>
                </c:pt>
                <c:pt idx="1">
                  <c:v>2421</c:v>
                </c:pt>
                <c:pt idx="2">
                  <c:v>2455</c:v>
                </c:pt>
                <c:pt idx="3">
                  <c:v>2700</c:v>
                </c:pt>
                <c:pt idx="4">
                  <c:v>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7-4AD6-9AD0-7523EEF3C97B}"/>
            </c:ext>
          </c:extLst>
        </c:ser>
        <c:ser>
          <c:idx val="1"/>
          <c:order val="1"/>
          <c:tx>
            <c:strRef>
              <c:f>'6.1 Table'!$B$4</c:f>
              <c:strCache>
                <c:ptCount val="1"/>
                <c:pt idx="0">
                  <c:v>COGS</c:v>
                </c:pt>
              </c:strCache>
            </c:strRef>
          </c:tx>
          <c:invertIfNegative val="0"/>
          <c:cat>
            <c:strRef>
              <c:f>'6.1 Table'!$C$2:$G$2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strCache>
            </c:strRef>
          </c:cat>
          <c:val>
            <c:numRef>
              <c:f>'6.1 Table'!$C$4:$G$4</c:f>
              <c:numCache>
                <c:formatCode>General</c:formatCode>
                <c:ptCount val="5"/>
                <c:pt idx="0">
                  <c:v>1817</c:v>
                </c:pt>
                <c:pt idx="1">
                  <c:v>1912.5900000000001</c:v>
                </c:pt>
                <c:pt idx="2">
                  <c:v>1939.45</c:v>
                </c:pt>
                <c:pt idx="3">
                  <c:v>2133</c:v>
                </c:pt>
                <c:pt idx="4">
                  <c:v>2229.38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7-4AD6-9AD0-7523EEF3C97B}"/>
            </c:ext>
          </c:extLst>
        </c:ser>
        <c:ser>
          <c:idx val="2"/>
          <c:order val="2"/>
          <c:tx>
            <c:strRef>
              <c:f>'6.1 Table'!$B$5</c:f>
              <c:strCache>
                <c:ptCount val="1"/>
                <c:pt idx="0">
                  <c:v>Op. Profit</c:v>
                </c:pt>
              </c:strCache>
            </c:strRef>
          </c:tx>
          <c:invertIfNegative val="0"/>
          <c:cat>
            <c:strRef>
              <c:f>'6.1 Table'!$C$2:$G$2</c:f>
              <c:strCach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strCache>
            </c:strRef>
          </c:cat>
          <c:val>
            <c:numRef>
              <c:f>'6.1 Table'!$C$5:$G$5</c:f>
              <c:numCache>
                <c:formatCode>General</c:formatCode>
                <c:ptCount val="5"/>
                <c:pt idx="0">
                  <c:v>483</c:v>
                </c:pt>
                <c:pt idx="1">
                  <c:v>508.40999999999985</c:v>
                </c:pt>
                <c:pt idx="2">
                  <c:v>515.54999999999995</c:v>
                </c:pt>
                <c:pt idx="3">
                  <c:v>567</c:v>
                </c:pt>
                <c:pt idx="4">
                  <c:v>592.61999999999989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7-4AD6-9AD0-7523EEF3C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392320"/>
        <c:axId val="1430387520"/>
      </c:barChart>
      <c:catAx>
        <c:axId val="143039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0387520"/>
        <c:crosses val="autoZero"/>
        <c:auto val="1"/>
        <c:lblAlgn val="ctr"/>
        <c:lblOffset val="100"/>
        <c:noMultiLvlLbl val="0"/>
      </c:catAx>
      <c:valAx>
        <c:axId val="143038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392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4E47-CDBA-4919-ACD8-41F25B5F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28588"/>
            <a:ext cx="771525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450DF-0A5C-448D-92C5-FCAB95D9769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9588" y="1155700"/>
            <a:ext cx="4029075" cy="519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1CD8A-E3C2-4559-8E9F-73FA39DD3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63" y="1155700"/>
            <a:ext cx="4029075" cy="519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69829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67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6:02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5" r:id="rId8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14.1: VBA</a:t>
            </a:r>
            <a:endParaRPr lang="en-IN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470: Financial Analysis in Excel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B1D80-D4CF-562A-8E00-F917BAC4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CC8C6408-0169-4A64-8E67-E8D015C07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7715250" cy="1090612"/>
          </a:xfrm>
        </p:spPr>
        <p:txBody>
          <a:bodyPr>
            <a:normAutofit/>
          </a:bodyPr>
          <a:lstStyle/>
          <a:p>
            <a:r>
              <a:rPr lang="en-US" altLang="en-US" dirty="0"/>
              <a:t>Where VBA Lives in Excel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3C226B38-94D1-853B-C628-A5202E1852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71600"/>
            <a:ext cx="8278812" cy="4978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VBA is built into every copy of Microsoft Excel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Access VBA through the Developer tab on the ribbon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To enable: File → Options → Customize Ribbon → check Developer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The Developer tab gives access to the Visual Basic Editor (VBE)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Keyboard shortcut: Alt + F11 opens the VBE directly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VBA code is stored inside the workbook file (.</a:t>
            </a:r>
            <a:r>
              <a:rPr lang="en-US" altLang="en-US" sz="2800" dirty="0" err="1"/>
              <a:t>xlsm</a:t>
            </a:r>
            <a:r>
              <a:rPr lang="en-US" altLang="en-US" sz="2800" dirty="0"/>
              <a:t> format)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4771264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2308-4826-8A5A-02BC-473E2C13D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412E54D0-15B2-56D3-8C30-1C3E074CF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The Excel Object Model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1B9F203A-C4C2-9925-4AE3-F680064A15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Hierarchy of Objects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/>
              <a:t>Application</a:t>
            </a:r>
            <a:r>
              <a:rPr lang="en-US" altLang="en-US" dirty="0"/>
              <a:t> – the Excel program itself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/>
              <a:t>Workbook</a:t>
            </a:r>
            <a:r>
              <a:rPr lang="en-US" altLang="en-US" dirty="0"/>
              <a:t> – individual Excel file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/>
              <a:t>Worksheet</a:t>
            </a:r>
            <a:r>
              <a:rPr lang="en-US" altLang="en-US" dirty="0"/>
              <a:t> – single sheet within a workbook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/>
              <a:t>Range</a:t>
            </a:r>
            <a:r>
              <a:rPr lang="en-US" altLang="en-US" dirty="0"/>
              <a:t> – cell or group of cells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Why It Matters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Precise targeting of elements in your code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Foundation for writing reliable, maintainable macros</a:t>
            </a:r>
            <a:endParaRPr lang="en-US" altLang="en-US" sz="400" dirty="0"/>
          </a:p>
        </p:txBody>
      </p:sp>
    </p:spTree>
    <p:extLst>
      <p:ext uri="{BB962C8B-B14F-4D97-AF65-F5344CB8AC3E}">
        <p14:creationId xmlns:p14="http://schemas.microsoft.com/office/powerpoint/2010/main" val="1528365315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00B0-8FF9-6819-0B7B-BABA0EA8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0B4E75-ED8B-D539-FF6B-24D684316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2. The VBA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37462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196BA-B381-B8A3-2558-A7A8285A7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6F835300-3709-538E-317A-35BD650E1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Accessing the VBA Editor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C0FD1694-670E-AE39-1697-D9311CDB0A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Developer Tab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Hidden by default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Enables ribbon‑based macro tools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Keyboard Shortcut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Alt + F11 opens the VBE instantly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Why Two Methods?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Ribbon for discovery and menus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Shortcut for speed and power users</a:t>
            </a:r>
            <a:endParaRPr lang="en-US" altLang="en-US" sz="300" dirty="0"/>
          </a:p>
        </p:txBody>
      </p:sp>
    </p:spTree>
    <p:extLst>
      <p:ext uri="{BB962C8B-B14F-4D97-AF65-F5344CB8AC3E}">
        <p14:creationId xmlns:p14="http://schemas.microsoft.com/office/powerpoint/2010/main" val="2264933603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0EF2A-8506-95D9-A279-C2139DE2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5CD99CA-E559-0CED-207A-2B5D4005D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Enabling the Developer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2686C565-4E2F-BE53-C199-6C2D832811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6272212" cy="1435100"/>
          </a:xfrm>
        </p:spPr>
        <p:txBody>
          <a:bodyPr>
            <a:normAutofit fontScale="47500" lnSpcReduction="2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File → Options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Customize Ribbon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Check Developer under Main Tabs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Click OK → Developer tab appears</a:t>
            </a:r>
            <a:endParaRPr lang="en-US" altLang="en-US" sz="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87493-FBA2-3080-381C-09CEBBCE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530" y="304800"/>
            <a:ext cx="1190870" cy="5529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A197A-48A8-B7E4-D739-EA50AE46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22" y="2614246"/>
            <a:ext cx="4343943" cy="35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96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EDD38-9A87-DB7F-12BA-BB8FF170F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6C091F02-1358-B456-B332-5662AAE42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VBA Editor</a:t>
            </a: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02EB3900-D8FD-A40E-6CE9-AF1DFA276B16}"/>
              </a:ext>
            </a:extLst>
          </p:cNvPr>
          <p:cNvSpPr/>
          <p:nvPr/>
        </p:nvSpPr>
        <p:spPr>
          <a:xfrm>
            <a:off x="457200" y="1219200"/>
            <a:ext cx="2560320" cy="3200400"/>
          </a:xfrm>
          <a:prstGeom prst="rect">
            <a:avLst/>
          </a:prstGeom>
          <a:solidFill>
            <a:srgbClr val="E8EFF5"/>
          </a:solidFill>
          <a:ln w="25400">
            <a:solidFill>
              <a:srgbClr val="1F4E7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D6D9C04D-847B-5434-5077-1C812F96D2AB}"/>
              </a:ext>
            </a:extLst>
          </p:cNvPr>
          <p:cNvSpPr/>
          <p:nvPr/>
        </p:nvSpPr>
        <p:spPr>
          <a:xfrm>
            <a:off x="457200" y="1219200"/>
            <a:ext cx="2560320" cy="457200"/>
          </a:xfrm>
          <a:prstGeom prst="rect">
            <a:avLst/>
          </a:prstGeom>
          <a:solidFill>
            <a:srgbClr val="1F4E79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Explorer</a:t>
            </a:r>
            <a:endParaRPr lang="en-US" sz="13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FEAB0C12-CDE8-DDE1-EA5E-B59AFEF39E0E}"/>
              </a:ext>
            </a:extLst>
          </p:cNvPr>
          <p:cNvSpPr/>
          <p:nvPr/>
        </p:nvSpPr>
        <p:spPr>
          <a:xfrm>
            <a:off x="548640" y="1767840"/>
            <a:ext cx="237744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 VBAProject (Book1.xlsm)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├─ Sheet1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├─ ThisWorkbook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└─ Module1</a:t>
            </a:r>
            <a:endParaRPr lang="en-US" sz="1000" dirty="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F984D762-E8D6-7568-04EF-077D95303C0D}"/>
              </a:ext>
            </a:extLst>
          </p:cNvPr>
          <p:cNvSpPr/>
          <p:nvPr/>
        </p:nvSpPr>
        <p:spPr>
          <a:xfrm>
            <a:off x="3200400" y="1219200"/>
            <a:ext cx="5486400" cy="3200400"/>
          </a:xfrm>
          <a:prstGeom prst="rect">
            <a:avLst/>
          </a:prstGeom>
          <a:solidFill>
            <a:srgbClr val="FAFAF5"/>
          </a:solidFill>
          <a:ln w="25400">
            <a:solidFill>
              <a:srgbClr val="1F4E7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51EA29AB-D17E-5FC6-728A-AD2D6BCB5866}"/>
              </a:ext>
            </a:extLst>
          </p:cNvPr>
          <p:cNvSpPr/>
          <p:nvPr/>
        </p:nvSpPr>
        <p:spPr>
          <a:xfrm>
            <a:off x="3200400" y="1219200"/>
            <a:ext cx="5486400" cy="457200"/>
          </a:xfrm>
          <a:prstGeom prst="rect">
            <a:avLst/>
          </a:prstGeom>
          <a:solidFill>
            <a:srgbClr val="1F4E79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Window</a:t>
            </a:r>
            <a:endParaRPr lang="en-US" sz="1300" dirty="0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756CD40A-AB31-4001-E55D-E4CB4CED0837}"/>
              </a:ext>
            </a:extLst>
          </p:cNvPr>
          <p:cNvSpPr/>
          <p:nvPr/>
        </p:nvSpPr>
        <p:spPr>
          <a:xfrm>
            <a:off x="3383280" y="1813560"/>
            <a:ext cx="512064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0000C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CalculateReturn()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price As Double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price = Range("A1").Value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00C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</a:t>
            </a:r>
            <a:endParaRPr lang="en-US" sz="110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5F7EB9B2-CD94-561A-9306-CE5CB97B5957}"/>
              </a:ext>
            </a:extLst>
          </p:cNvPr>
          <p:cNvSpPr/>
          <p:nvPr/>
        </p:nvSpPr>
        <p:spPr>
          <a:xfrm>
            <a:off x="457200" y="4602480"/>
            <a:ext cx="2560320" cy="1463040"/>
          </a:xfrm>
          <a:prstGeom prst="rect">
            <a:avLst/>
          </a:prstGeom>
          <a:solidFill>
            <a:srgbClr val="F0F0E8"/>
          </a:solidFill>
          <a:ln w="25400">
            <a:solidFill>
              <a:srgbClr val="1F4E7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1041E279-D3E4-6166-4B1C-76D7F3ACB89A}"/>
              </a:ext>
            </a:extLst>
          </p:cNvPr>
          <p:cNvSpPr/>
          <p:nvPr/>
        </p:nvSpPr>
        <p:spPr>
          <a:xfrm>
            <a:off x="457200" y="4602480"/>
            <a:ext cx="2560320" cy="411480"/>
          </a:xfrm>
          <a:prstGeom prst="rect">
            <a:avLst/>
          </a:prstGeom>
          <a:solidFill>
            <a:srgbClr val="1F4E79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Properties Window</a:t>
            </a:r>
            <a:endParaRPr lang="en-US" sz="1200" dirty="0"/>
          </a:p>
        </p:txBody>
      </p:sp>
      <p:sp>
        <p:nvSpPr>
          <p:cNvPr id="22" name="Shape 9">
            <a:extLst>
              <a:ext uri="{FF2B5EF4-FFF2-40B4-BE49-F238E27FC236}">
                <a16:creationId xmlns:a16="http://schemas.microsoft.com/office/drawing/2014/main" id="{2127CA67-EF5F-1446-CD99-4CC9843F6085}"/>
              </a:ext>
            </a:extLst>
          </p:cNvPr>
          <p:cNvSpPr/>
          <p:nvPr/>
        </p:nvSpPr>
        <p:spPr>
          <a:xfrm>
            <a:off x="3200400" y="4602480"/>
            <a:ext cx="5486400" cy="1463040"/>
          </a:xfrm>
          <a:prstGeom prst="rect">
            <a:avLst/>
          </a:prstGeom>
          <a:solidFill>
            <a:srgbClr val="FFFFF0"/>
          </a:solidFill>
          <a:ln w="25400">
            <a:solidFill>
              <a:srgbClr val="1F4E7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372A5BFB-241E-72EF-2A04-725C11166D1B}"/>
              </a:ext>
            </a:extLst>
          </p:cNvPr>
          <p:cNvSpPr/>
          <p:nvPr/>
        </p:nvSpPr>
        <p:spPr>
          <a:xfrm>
            <a:off x="3200400" y="4602480"/>
            <a:ext cx="5486400" cy="411480"/>
          </a:xfrm>
          <a:prstGeom prst="rect">
            <a:avLst/>
          </a:prstGeom>
          <a:solidFill>
            <a:srgbClr val="1F4E79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Immediate Window (Ctrl+G)</a:t>
            </a:r>
            <a:endParaRPr lang="en-US" sz="1200" dirty="0"/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B590C0B9-1CEB-D5D2-42FA-B68B6ACF2BB1}"/>
              </a:ext>
            </a:extLst>
          </p:cNvPr>
          <p:cNvSpPr/>
          <p:nvPr/>
        </p:nvSpPr>
        <p:spPr>
          <a:xfrm>
            <a:off x="3383280" y="5151120"/>
            <a:ext cx="512064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? 2 + 2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3616164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1D0F5-A558-5AE7-989D-6390CC3DA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28DE1A70-8FFE-F40A-8F24-F371C75E7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The Visual Basic Editor (VBE)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0AD917E2-F154-7F17-06EA-5C0DCD63D6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295400"/>
            <a:ext cx="8278812" cy="5054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/>
              <a:t>Project Explorer </a:t>
            </a:r>
            <a:r>
              <a:rPr lang="en-US" altLang="en-US" sz="2800" dirty="0"/>
              <a:t>– Shows all open workbooks and their VBA components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Properties Window </a:t>
            </a:r>
            <a:r>
              <a:rPr lang="en-US" altLang="en-US" sz="2800" dirty="0"/>
              <a:t>– Displays properties of the selected object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Code Window </a:t>
            </a:r>
            <a:r>
              <a:rPr lang="en-US" altLang="en-US" sz="2800" dirty="0"/>
              <a:t>– Where you write and edit your code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Immediate Window </a:t>
            </a:r>
            <a:r>
              <a:rPr lang="en-US" altLang="en-US" sz="2800" dirty="0"/>
              <a:t>– Test code snippets and print values (</a:t>
            </a:r>
            <a:r>
              <a:rPr lang="en-US" altLang="en-US" sz="2800" dirty="0" err="1"/>
              <a:t>Ctrl+G</a:t>
            </a:r>
            <a:r>
              <a:rPr lang="en-US" alt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View menu </a:t>
            </a:r>
            <a:r>
              <a:rPr lang="en-US" altLang="en-US" sz="2800" dirty="0"/>
              <a:t>lets you toggle each window on or off</a:t>
            </a:r>
          </a:p>
        </p:txBody>
      </p:sp>
    </p:spTree>
    <p:extLst>
      <p:ext uri="{BB962C8B-B14F-4D97-AF65-F5344CB8AC3E}">
        <p14:creationId xmlns:p14="http://schemas.microsoft.com/office/powerpoint/2010/main" val="3297253204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6AB3-73F7-5C11-0CEE-3AB1435A0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2BEB2-BB82-92CE-5A7F-40744CB6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3. Procedures</a:t>
            </a:r>
          </a:p>
        </p:txBody>
      </p:sp>
    </p:spTree>
    <p:extLst>
      <p:ext uri="{BB962C8B-B14F-4D97-AF65-F5344CB8AC3E}">
        <p14:creationId xmlns:p14="http://schemas.microsoft.com/office/powerpoint/2010/main" val="3891913947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584FF-3C6F-9062-1C93-76A85A614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4A1DBC6-7FEC-51F5-BE31-AF51689FD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Writing Your First Procedure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6C743E04-5B68-3603-595B-5F475C737D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800" dirty="0">
                <a:latin typeface="Agency FB" panose="020B0503020202020204" pitchFamily="34" charset="0"/>
              </a:rPr>
              <a:t>Sub HelloWorld()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800" dirty="0">
                <a:latin typeface="Agency FB" panose="020B0503020202020204" pitchFamily="34" charset="0"/>
              </a:rPr>
              <a:t>    </a:t>
            </a:r>
            <a:r>
              <a:rPr lang="en-US" altLang="en-US" sz="2800" dirty="0" err="1">
                <a:latin typeface="Agency FB" panose="020B0503020202020204" pitchFamily="34" charset="0"/>
              </a:rPr>
              <a:t>MsgBox</a:t>
            </a:r>
            <a:r>
              <a:rPr lang="en-US" altLang="en-US" sz="2800" dirty="0">
                <a:latin typeface="Agency FB" panose="020B0503020202020204" pitchFamily="34" charset="0"/>
              </a:rPr>
              <a:t> "Welcome to VBA!"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800" dirty="0">
                <a:latin typeface="Agency FB" panose="020B0503020202020204" pitchFamily="34" charset="0"/>
              </a:rPr>
              <a:t>End Sub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Steps to Create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/>
              <a:t>Developer → Macro → Name → Create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/>
              <a:t>Type the code in the Code Window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dirty="0"/>
              <a:t>Save and Run from Macros dialog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What It Does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Displays a simple message box</a:t>
            </a:r>
            <a:endParaRPr lang="en-US" altLang="en-US" sz="100" dirty="0"/>
          </a:p>
        </p:txBody>
      </p:sp>
    </p:spTree>
    <p:extLst>
      <p:ext uri="{BB962C8B-B14F-4D97-AF65-F5344CB8AC3E}">
        <p14:creationId xmlns:p14="http://schemas.microsoft.com/office/powerpoint/2010/main" val="1000759058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B3856-3D48-DA6A-E3C6-521AF116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D6925BFD-E85F-3ADD-0C9E-6FB6CA054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Variables, Data Types &amp; Control Structures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F7CFB7A4-D18D-D0D5-CA72-21B3F6756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Variables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Declare with </a:t>
            </a:r>
            <a:r>
              <a:rPr lang="en-US" altLang="en-US" sz="2400" dirty="0">
                <a:latin typeface="Agency FB" panose="020B0503020202020204" pitchFamily="34" charset="0"/>
              </a:rPr>
              <a:t>Dim</a:t>
            </a:r>
            <a:r>
              <a:rPr lang="en-US" altLang="en-US" sz="2400" dirty="0"/>
              <a:t> Hold values for reuse/manipulation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Common Data Types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>
                <a:latin typeface="Agency FB" panose="020B0503020202020204" pitchFamily="34" charset="0"/>
              </a:rPr>
              <a:t>Integer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Agency FB" panose="020B0503020202020204" pitchFamily="34" charset="0"/>
              </a:rPr>
              <a:t>Long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Agency FB" panose="020B0503020202020204" pitchFamily="34" charset="0"/>
              </a:rPr>
              <a:t>Double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Agency FB" panose="020B0503020202020204" pitchFamily="34" charset="0"/>
              </a:rPr>
              <a:t>String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Agency FB" panose="020B0503020202020204" pitchFamily="34" charset="0"/>
              </a:rPr>
              <a:t>Boolean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Agency FB" panose="020B0503020202020204" pitchFamily="34" charset="0"/>
              </a:rPr>
              <a:t>Date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Control Structures</a:t>
            </a:r>
          </a:p>
          <a:p>
            <a:pPr lvl="1">
              <a:lnSpc>
                <a:spcPct val="150000"/>
              </a:lnSpc>
            </a:pPr>
            <a:r>
              <a:rPr lang="en-US" altLang="en-US" sz="2400" b="1" dirty="0"/>
              <a:t>If…Then…Else </a:t>
            </a:r>
            <a:r>
              <a:rPr lang="en-US" altLang="en-US" sz="2400" dirty="0"/>
              <a:t>for decision‑making</a:t>
            </a:r>
          </a:p>
          <a:p>
            <a:pPr lvl="1">
              <a:lnSpc>
                <a:spcPct val="150000"/>
              </a:lnSpc>
            </a:pPr>
            <a:r>
              <a:rPr lang="en-US" altLang="en-US" sz="2400" b="1" dirty="0"/>
              <a:t>For…Next </a:t>
            </a:r>
            <a:r>
              <a:rPr lang="en-US" altLang="en-US" sz="2400" dirty="0"/>
              <a:t>and </a:t>
            </a:r>
            <a:r>
              <a:rPr lang="en-US" altLang="en-US" sz="2400" b="1" dirty="0"/>
              <a:t>For Each </a:t>
            </a:r>
            <a:r>
              <a:rPr lang="en-US" altLang="en-US" sz="2400" dirty="0"/>
              <a:t>loops for iteration</a:t>
            </a:r>
          </a:p>
          <a:p>
            <a:pPr lvl="1">
              <a:lnSpc>
                <a:spcPct val="150000"/>
              </a:lnSpc>
            </a:pPr>
            <a:r>
              <a:rPr lang="en-US" altLang="en-US" sz="2400" b="1" dirty="0"/>
              <a:t>Do…Loop </a:t>
            </a:r>
            <a:r>
              <a:rPr lang="en-US" altLang="en-US" sz="2400" dirty="0"/>
              <a:t>for flexible repetition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4009137982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93C3AF-0D9E-483D-9BF2-60225C707924}"/>
              </a:ext>
            </a:extLst>
          </p:cNvPr>
          <p:cNvSpPr txBox="1">
            <a:spLocks/>
          </p:cNvSpPr>
          <p:nvPr/>
        </p:nvSpPr>
        <p:spPr>
          <a:xfrm>
            <a:off x="610171" y="17526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What is VBA?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The VBA Editor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Procedures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Macros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VBA Programming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Best Practices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49EB4-FD04-3799-A640-0A6E0E74D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7B062FFB-9444-DBB7-C9FC-A384D8E89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Saving &amp; Security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E73AC85B-69C7-F9BA-2A66-FE9CBC237A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Macro‑Enabled Workbook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Save as .</a:t>
            </a:r>
            <a:r>
              <a:rPr lang="en-US" altLang="en-US" dirty="0" err="1"/>
              <a:t>xls</a:t>
            </a:r>
            <a:r>
              <a:rPr lang="en-US" altLang="en-US" b="1" dirty="0" err="1">
                <a:solidFill>
                  <a:srgbClr val="FF0000"/>
                </a:solidFill>
              </a:rPr>
              <a:t>m</a:t>
            </a:r>
            <a:r>
              <a:rPr lang="en-US" altLang="en-US" dirty="0"/>
              <a:t> to retain VBA code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Trust Center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File → Options → Trust Center → Trust Center  Settings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Enable digitally signed macros; disable all others by default</a:t>
            </a:r>
            <a:endParaRPr lang="en-US" altLang="en-US" sz="300" dirty="0"/>
          </a:p>
        </p:txBody>
      </p:sp>
    </p:spTree>
    <p:extLst>
      <p:ext uri="{BB962C8B-B14F-4D97-AF65-F5344CB8AC3E}">
        <p14:creationId xmlns:p14="http://schemas.microsoft.com/office/powerpoint/2010/main" val="4270600946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8B9FE-7249-BEED-6A09-A6A5EA51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0B56E3D2-46C7-5307-80A7-72381EF21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Best Practices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41591043-CD68-A9DC-6C86-C91358897D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Comment your code liberally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Use meaningful names for procedures/variables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Organize code into separate modules by function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Regularly back up and version your workbooks</a:t>
            </a:r>
            <a:endParaRPr lang="en-US" altLang="en-US" sz="400" dirty="0"/>
          </a:p>
        </p:txBody>
      </p:sp>
    </p:spTree>
    <p:extLst>
      <p:ext uri="{BB962C8B-B14F-4D97-AF65-F5344CB8AC3E}">
        <p14:creationId xmlns:p14="http://schemas.microsoft.com/office/powerpoint/2010/main" val="2416789321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D9C81-13C1-5F58-220E-B264CD5E0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7999E2-0B82-5348-1611-6BDB37CAA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4. Excel Macros</a:t>
            </a:r>
          </a:p>
        </p:txBody>
      </p:sp>
    </p:spTree>
    <p:extLst>
      <p:ext uri="{BB962C8B-B14F-4D97-AF65-F5344CB8AC3E}">
        <p14:creationId xmlns:p14="http://schemas.microsoft.com/office/powerpoint/2010/main" val="4007721008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E7AD8-45DA-5D04-A6FE-9DBD54EFB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F4D273DD-23D6-0477-2F03-0A78C936A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What are Excel Macros?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93BCF7ED-C1EE-B06D-7252-EB6792DF4A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/>
              <a:t>Definition: </a:t>
            </a:r>
            <a:r>
              <a:rPr lang="en-US" altLang="en-US" sz="3200" dirty="0"/>
              <a:t>Recorded sequences of user actions in Excel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/>
              <a:t>Purpose: </a:t>
            </a:r>
            <a:r>
              <a:rPr lang="en-US" altLang="en-US" sz="3200" dirty="0"/>
              <a:t>Automate repetitive tasks with a single command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No programming required to start—record, save, run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Excel, Word, PowerPoint, Outlook, etc.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Not Web or Mobile Versions</a:t>
            </a:r>
          </a:p>
          <a:p>
            <a:pPr>
              <a:lnSpc>
                <a:spcPct val="150000"/>
              </a:lnSpc>
            </a:pPr>
            <a:endParaRPr lang="en-US" altLang="en-US" sz="400" dirty="0"/>
          </a:p>
        </p:txBody>
      </p:sp>
    </p:spTree>
    <p:extLst>
      <p:ext uri="{BB962C8B-B14F-4D97-AF65-F5344CB8AC3E}">
        <p14:creationId xmlns:p14="http://schemas.microsoft.com/office/powerpoint/2010/main" val="2945589824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506EA-64AC-F8F2-D885-830DEF44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93DA7C6-9882-4017-EDD5-07FCBF5D5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Macros in Financial Analysis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26E82D86-3430-A962-8AC0-18D9CCBBBC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Automate routine report formatting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Speed up standard calculations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Free time for complex analysis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Improve consistency and reduce manual errors</a:t>
            </a:r>
            <a:endParaRPr lang="en-US" altLang="en-US" sz="500" dirty="0"/>
          </a:p>
        </p:txBody>
      </p:sp>
    </p:spTree>
    <p:extLst>
      <p:ext uri="{BB962C8B-B14F-4D97-AF65-F5344CB8AC3E}">
        <p14:creationId xmlns:p14="http://schemas.microsoft.com/office/powerpoint/2010/main" val="583499742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8097-B977-12D2-7E2B-9B8C2474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9B64CEDF-EC46-28EF-3811-974F45D9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1A1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Macro Recorder</a:t>
            </a:r>
            <a:endParaRPr lang="en-US" dirty="0"/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52CF90A4-7792-30CE-A39F-824C746024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295400"/>
            <a:ext cx="8278812" cy="5054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Records your Excel actions and converts them to VBA code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Access: Developer tab → Record Macro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Assigns a name and optional keyboard shortcut to the macro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Useful for learning — see the code Excel generates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Limitation: Records literal steps, not flexible logic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Think of it as a transcript, not a program</a:t>
            </a:r>
          </a:p>
        </p:txBody>
      </p:sp>
    </p:spTree>
    <p:extLst>
      <p:ext uri="{BB962C8B-B14F-4D97-AF65-F5344CB8AC3E}">
        <p14:creationId xmlns:p14="http://schemas.microsoft.com/office/powerpoint/2010/main" val="4017538089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A5553-394B-CC77-58C2-674AC5BF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EC0747D-81BE-6948-6176-3213D0AB9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A1A1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Recording Your First Macro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D24ED4C8-727B-795D-774F-61C4E395B3A2}"/>
              </a:ext>
            </a:extLst>
          </p:cNvPr>
          <p:cNvSpPr/>
          <p:nvPr/>
        </p:nvSpPr>
        <p:spPr>
          <a:xfrm>
            <a:off x="437626" y="1432560"/>
            <a:ext cx="8229600" cy="2259584"/>
          </a:xfrm>
          <a:prstGeom prst="rect">
            <a:avLst/>
          </a:prstGeom>
          <a:solidFill>
            <a:srgbClr val="F5F5F0"/>
          </a:solidFill>
          <a:ln w="12700">
            <a:solidFill>
              <a:srgbClr val="B0B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1C8A7B1-E7F1-DC6B-198F-FFEC04A1CE67}"/>
              </a:ext>
            </a:extLst>
          </p:cNvPr>
          <p:cNvSpPr/>
          <p:nvPr/>
        </p:nvSpPr>
        <p:spPr>
          <a:xfrm>
            <a:off x="640080" y="1615440"/>
            <a:ext cx="7863840" cy="2118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20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FormatCurrency()</a:t>
            </a:r>
            <a:endParaRPr lang="en-US" sz="20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20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' Recorded macro to format selected cells as currency</a:t>
            </a:r>
            <a:endParaRPr lang="en-US" sz="20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20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Selection.NumberFormat = "$#,##0.00"</a:t>
            </a:r>
            <a:endParaRPr lang="en-US" sz="20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20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Selection.Font.Bold = True</a:t>
            </a:r>
            <a:endParaRPr lang="en-US" sz="20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20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Selection.Font.Color = RGB(0, 100, 0)</a:t>
            </a:r>
            <a:endParaRPr lang="en-US" sz="20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20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</a:t>
            </a:r>
            <a:endParaRPr lang="en-US" sz="20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6A1FF289-EBF7-0430-D1DD-154628D11EEB}"/>
              </a:ext>
            </a:extLst>
          </p:cNvPr>
          <p:cNvSpPr/>
          <p:nvPr/>
        </p:nvSpPr>
        <p:spPr>
          <a:xfrm>
            <a:off x="457200" y="3875024"/>
            <a:ext cx="8229600" cy="240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 and End Sub define the beginning and end of a procedure</a:t>
            </a:r>
            <a:endParaRPr lang="en-US" sz="2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Lines starting with an apostrophe (') are comments — they are ignored by VBA</a:t>
            </a:r>
            <a:endParaRPr lang="en-US" sz="2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refers to whatever cells are currently highlighted</a:t>
            </a:r>
            <a:endParaRPr lang="en-US" sz="2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NumberFormat, Font.Bold, and Font.Color are properties being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215616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07AA4-F1FC-04AE-A738-C56DD7CBD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C1D0AEEC-D979-71D1-48E7-199E79E59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Recording Macros I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0244D818-30CB-91FE-F957-8DB248DFC2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3340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Developer → Record Macro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EBE76-5A66-DDEF-396F-94F0EE0E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9" y="2362200"/>
            <a:ext cx="796366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2656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85D32-9C23-F572-5ACF-2544F17B1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26D9D438-B955-5286-1637-5AB5111D9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Recording Macros II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B9413B80-CC74-22DE-7772-E05C2A26EE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482012" cy="5168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Name, Shortcut, Storage Location, OK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D5420-02F4-6E09-2252-EE7BBAE6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42" y="2222455"/>
            <a:ext cx="4147116" cy="3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58185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3E9F0-14C8-B1AC-4E98-E0445570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126A205F-1B02-4CAF-C1AC-636E149A6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Configuring Macro Properties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FA2E7304-E48C-F23B-F447-5AA2B23BBE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3452812" cy="51943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000" b="1" dirty="0"/>
              <a:t>Macro Name: </a:t>
            </a:r>
            <a:r>
              <a:rPr lang="en-US" altLang="en-US" sz="2000" dirty="0"/>
              <a:t>use a clear, descriptive name (no spaces; use underscores or CamelCase)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000" b="1" dirty="0"/>
              <a:t>Shortcut Key: </a:t>
            </a:r>
            <a:r>
              <a:rPr lang="en-US" altLang="en-US" sz="2000" dirty="0"/>
              <a:t>optional </a:t>
            </a:r>
            <a:r>
              <a:rPr lang="en-US" altLang="en-US" sz="2000" dirty="0" err="1"/>
              <a:t>Ctrl+letter</a:t>
            </a:r>
            <a:r>
              <a:rPr lang="en-US" altLang="en-US" sz="2000" dirty="0"/>
              <a:t> for one‑keystroke execution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000" b="1" dirty="0"/>
              <a:t>Storage Location: </a:t>
            </a:r>
            <a:r>
              <a:rPr lang="en-US" altLang="en-US" sz="2000" dirty="0"/>
              <a:t>Scope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000" b="1" dirty="0"/>
              <a:t>Description: </a:t>
            </a:r>
            <a:r>
              <a:rPr lang="en-US" altLang="en-US" sz="2000" dirty="0"/>
              <a:t>brief summary of what the macro does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000" dirty="0"/>
              <a:t>Click OK to begin recording</a:t>
            </a:r>
            <a:endParaRPr lang="en-US" altLang="en-US" sz="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2067D-7ABB-8C25-125B-78BACAE2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82638"/>
            <a:ext cx="4560141" cy="36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60383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1. </a:t>
            </a:r>
            <a:r>
              <a:rPr lang="en-US" kern="0" dirty="0">
                <a:solidFill>
                  <a:sysClr val="windowText" lastClr="000000"/>
                </a:solidFill>
              </a:rPr>
              <a:t>What is VBA?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C286C-0E49-6870-6518-6CB6EEF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32A8D56A-3CF1-CA63-FE8B-B25CE1D6C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Shortcut Keys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83864016-9E29-3042-9EF9-2063A286DF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Don’t Overwrite Built‑In Shortcuts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Be Mindful of Scope &amp; Availability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Avoid Conflicts with Other Macros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Consider Keyboard Layouts &amp; Accessibility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Document Your Choices</a:t>
            </a:r>
            <a:endParaRPr lang="en-US" altLang="en-US" sz="400" dirty="0"/>
          </a:p>
        </p:txBody>
      </p:sp>
    </p:spTree>
    <p:extLst>
      <p:ext uri="{BB962C8B-B14F-4D97-AF65-F5344CB8AC3E}">
        <p14:creationId xmlns:p14="http://schemas.microsoft.com/office/powerpoint/2010/main" val="3833384743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090B8-F42A-0339-EA19-417D62205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64417190-E5A4-F6BA-24CD-FAD410483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Performing &amp; Stopping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8C21D9FE-89D0-30AE-0B4C-6D0057438B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Execute exactly the steps you want to automate (format cells, enter data, apply formulas)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Avoid extra clicks or keystrokes—Excel records every action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When finished, return to Developer → Stop Recording</a:t>
            </a:r>
            <a:endParaRPr lang="en-US" altLang="en-US" sz="400" dirty="0"/>
          </a:p>
        </p:txBody>
      </p:sp>
    </p:spTree>
    <p:extLst>
      <p:ext uri="{BB962C8B-B14F-4D97-AF65-F5344CB8AC3E}">
        <p14:creationId xmlns:p14="http://schemas.microsoft.com/office/powerpoint/2010/main" val="8929145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E19EE-F3A8-3DBF-FF9C-42C6D221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79EDF4EB-2EB0-1AF1-CDD7-4666EB5B2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From Actions to VBA Code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134E9D21-3F95-3DE6-816C-B1492063AE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Excel converts recorded steps into VBA syntax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Recorded code appears in a new module in the VBE (Alt + F11)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Macro serves as a learning tool: see how Excel operations map to code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1733052729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B58A6-46FC-F56F-86EE-C63291C7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E932FAFD-30D9-D69F-464F-7B3931191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Macro Security Settings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FBEA637B-85BD-F5DA-CD7C-5D80526E07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524000"/>
            <a:ext cx="8278812" cy="4826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sz="3200" dirty="0"/>
              <a:t>Excel disables macros by default for security reasons</a:t>
            </a:r>
          </a:p>
          <a:p>
            <a:pPr>
              <a:lnSpc>
                <a:spcPct val="170000"/>
              </a:lnSpc>
            </a:pPr>
            <a:r>
              <a:rPr lang="en-US" altLang="en-US" sz="3200" dirty="0"/>
              <a:t>Security levels: Developer tab → Macro Security</a:t>
            </a:r>
          </a:p>
          <a:p>
            <a:pPr>
              <a:lnSpc>
                <a:spcPct val="170000"/>
              </a:lnSpc>
            </a:pPr>
            <a:r>
              <a:rPr lang="en-US" altLang="en-US" sz="3200" dirty="0"/>
              <a:t>Disable all macros without notification</a:t>
            </a:r>
          </a:p>
          <a:p>
            <a:pPr>
              <a:lnSpc>
                <a:spcPct val="170000"/>
              </a:lnSpc>
            </a:pPr>
            <a:r>
              <a:rPr lang="en-US" altLang="en-US" sz="3200" dirty="0"/>
              <a:t>Disable all macros with notification (recommended)</a:t>
            </a:r>
          </a:p>
          <a:p>
            <a:pPr>
              <a:lnSpc>
                <a:spcPct val="170000"/>
              </a:lnSpc>
            </a:pPr>
            <a:r>
              <a:rPr lang="en-US" altLang="en-US" sz="3200" dirty="0"/>
              <a:t>Enable all macros (not recommended — security risk)</a:t>
            </a:r>
          </a:p>
          <a:p>
            <a:pPr>
              <a:lnSpc>
                <a:spcPct val="170000"/>
              </a:lnSpc>
            </a:pPr>
            <a:r>
              <a:rPr lang="en-US" altLang="en-US" sz="3200" dirty="0"/>
              <a:t>Trusted Locations – Folders where macros always run</a:t>
            </a:r>
          </a:p>
          <a:p>
            <a:pPr>
              <a:lnSpc>
                <a:spcPct val="170000"/>
              </a:lnSpc>
            </a:pPr>
            <a:r>
              <a:rPr lang="en-US" altLang="en-US" sz="3200" dirty="0"/>
              <a:t>Save macro-enabled workbooks as .</a:t>
            </a:r>
            <a:r>
              <a:rPr lang="en-US" altLang="en-US" sz="3200" dirty="0" err="1"/>
              <a:t>xlsm</a:t>
            </a:r>
            <a:r>
              <a:rPr lang="en-US" altLang="en-US" sz="3200" dirty="0"/>
              <a:t> (not .xlsx)</a:t>
            </a:r>
          </a:p>
        </p:txBody>
      </p:sp>
    </p:spTree>
    <p:extLst>
      <p:ext uri="{BB962C8B-B14F-4D97-AF65-F5344CB8AC3E}">
        <p14:creationId xmlns:p14="http://schemas.microsoft.com/office/powerpoint/2010/main" val="443697191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757BD-D689-6DE6-E53E-FD0288C7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0E4D22B2-6415-E8EE-24A3-2FBA77229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Running Macros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420555E3-11EC-6A93-2819-336E796D78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/>
              <a:t>Developer → Macros → Select → 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0F19C-BE50-4F55-938D-F375139B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94" y="1905000"/>
            <a:ext cx="42672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2999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680CC-56C0-C58A-FC34-2F4BE3C5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0ADDD4EB-A13E-7CA0-4F9D-48BF32740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F6E51DA2-FE73-DD3C-D771-62812AB115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Run Your Macro: 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Developer → Macros → Select  →  Run 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Or keyboard shortcut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View/Edit Code: Alt + F11 opens VBE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Next Steps:</a:t>
            </a:r>
          </a:p>
          <a:p>
            <a:pPr lvl="1">
              <a:lnSpc>
                <a:spcPct val="150000"/>
              </a:lnSpc>
            </a:pPr>
            <a:r>
              <a:rPr lang="en-US" altLang="en-US" sz="3000" dirty="0"/>
              <a:t>Experiment with recording simple tasks</a:t>
            </a:r>
          </a:p>
          <a:p>
            <a:pPr lvl="1">
              <a:lnSpc>
                <a:spcPct val="150000"/>
              </a:lnSpc>
            </a:pPr>
            <a:r>
              <a:rPr lang="en-US" altLang="en-US" sz="3000" dirty="0"/>
              <a:t>Tweak the VBA to customize behavior</a:t>
            </a:r>
          </a:p>
          <a:p>
            <a:pPr lvl="1">
              <a:lnSpc>
                <a:spcPct val="150000"/>
              </a:lnSpc>
            </a:pPr>
            <a:r>
              <a:rPr lang="en-US" altLang="en-US" sz="3000" dirty="0"/>
              <a:t>Create macros with AI</a:t>
            </a:r>
          </a:p>
          <a:p>
            <a:pPr lvl="1">
              <a:lnSpc>
                <a:spcPct val="150000"/>
              </a:lnSpc>
            </a:pPr>
            <a:r>
              <a:rPr lang="en-US" altLang="en-US" sz="3000" dirty="0"/>
              <a:t>Explore writing your own procedures</a:t>
            </a:r>
            <a:endParaRPr lang="en-US" altLang="en-US" sz="300" dirty="0"/>
          </a:p>
        </p:txBody>
      </p:sp>
    </p:spTree>
    <p:extLst>
      <p:ext uri="{BB962C8B-B14F-4D97-AF65-F5344CB8AC3E}">
        <p14:creationId xmlns:p14="http://schemas.microsoft.com/office/powerpoint/2010/main" val="2684353041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3A4A0-183B-4B5E-B56E-5FF6F0309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0B9AE-E363-8CFA-B105-05DA9C4D2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4.1. </a:t>
            </a:r>
            <a:r>
              <a:rPr lang="en-US" kern="0" dirty="0">
                <a:solidFill>
                  <a:sysClr val="windowText" lastClr="000000"/>
                </a:solidFill>
              </a:rPr>
              <a:t>Finance Examples</a:t>
            </a:r>
            <a:endParaRPr lang="en-US" sz="40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CB0F439-3A6B-21EB-8673-422E4C3A246E}"/>
              </a:ext>
            </a:extLst>
          </p:cNvPr>
          <p:cNvSpPr txBox="1">
            <a:spLocks/>
          </p:cNvSpPr>
          <p:nvPr/>
        </p:nvSpPr>
        <p:spPr>
          <a:xfrm>
            <a:off x="533400" y="5076825"/>
            <a:ext cx="8153400" cy="11715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 b="1">
                <a:solidFill>
                  <a:schemeClr val="tx1">
                    <a:alpha val="100000"/>
                  </a:schemeClr>
                </a:solidFill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/>
              <a:t>Five Simple Macros − No VBA Editing</a:t>
            </a:r>
          </a:p>
        </p:txBody>
      </p:sp>
    </p:spTree>
    <p:extLst>
      <p:ext uri="{BB962C8B-B14F-4D97-AF65-F5344CB8AC3E}">
        <p14:creationId xmlns:p14="http://schemas.microsoft.com/office/powerpoint/2010/main" val="3791391384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A42E0-AD43-9E55-8570-AB5EA1DAE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42B2BBEF-23AB-FB53-4B22-09A5FDCF7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5.1 Standardize Layout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27B9B56C-EB5C-95A3-C8C0-8D931F032B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Select your statement range (e.g. A1:G30).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Developer → Record Macro → Name </a:t>
            </a:r>
            <a:r>
              <a:rPr lang="en-US" altLang="en-US" sz="2800" dirty="0" err="1">
                <a:latin typeface="Agency FB" panose="020B0503020202020204" pitchFamily="34" charset="0"/>
              </a:rPr>
              <a:t>FormFin</a:t>
            </a:r>
            <a:r>
              <a:rPr lang="en-US" altLang="en-US" sz="3200" dirty="0"/>
              <a:t> → OK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Apply formatting: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Home → Font: Arial, 12 pt, Bold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Home → Borders → All Borders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Home → Alignment → Center horizontally 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Developer → Stop Recording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Run: Developer → Macros → select </a:t>
            </a:r>
            <a:r>
              <a:rPr lang="en-US" altLang="en-US" sz="2800" dirty="0" err="1">
                <a:latin typeface="Agency FB" panose="020B0503020202020204" pitchFamily="34" charset="0"/>
              </a:rPr>
              <a:t>FormFin</a:t>
            </a:r>
            <a:r>
              <a:rPr lang="en-US" altLang="en-US" sz="3200" dirty="0"/>
              <a:t> → Run.</a:t>
            </a:r>
            <a:endParaRPr lang="en-US" altLang="en-US" sz="300" dirty="0"/>
          </a:p>
        </p:txBody>
      </p:sp>
    </p:spTree>
    <p:extLst>
      <p:ext uri="{BB962C8B-B14F-4D97-AF65-F5344CB8AC3E}">
        <p14:creationId xmlns:p14="http://schemas.microsoft.com/office/powerpoint/2010/main" val="420065709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96287-8CA9-E4F3-A6E7-82F0E55C4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DC6CCD9D-04C4-EA5D-0489-01E2C1FE0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5.2 Batch Apply Number Formats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64A09D00-0151-4F86-3EE2-77B47E400C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Select your revenue range (e.g. B2:B100)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Developer → Record Macro → Name </a:t>
            </a:r>
            <a:r>
              <a:rPr lang="en-US" altLang="en-US" sz="2400" dirty="0" err="1">
                <a:latin typeface="Agency FB" panose="020B0503020202020204" pitchFamily="34" charset="0"/>
              </a:rPr>
              <a:t>NumForm</a:t>
            </a:r>
            <a:r>
              <a:rPr lang="en-US" altLang="en-US" sz="3200" dirty="0"/>
              <a:t> → OK.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Apply formatting: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Home → Number → Currency.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Stop Recording.</a:t>
            </a:r>
            <a:endParaRPr lang="en-US" altLang="en-US" sz="300" dirty="0"/>
          </a:p>
        </p:txBody>
      </p:sp>
    </p:spTree>
    <p:extLst>
      <p:ext uri="{BB962C8B-B14F-4D97-AF65-F5344CB8AC3E}">
        <p14:creationId xmlns:p14="http://schemas.microsoft.com/office/powerpoint/2010/main" val="3253022717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80F07-5DFC-377B-2BDC-FC63233C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779E00DD-AF17-1C73-EFCA-0990AA27F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5.3 Highlight Negative Values in Red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5D34A688-29C8-0699-3EBF-0EC51F9526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Select your financial value range (e.g. C2:C200)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Name: </a:t>
            </a:r>
            <a:r>
              <a:rPr lang="en-US" altLang="en-US" sz="2400" dirty="0" err="1">
                <a:latin typeface="Agency FB" panose="020B0503020202020204" pitchFamily="34" charset="0"/>
              </a:rPr>
              <a:t>HighNegs</a:t>
            </a:r>
            <a:endParaRPr lang="en-US" altLang="en-US" sz="2400" dirty="0"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/>
              <a:t>Actions: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Home → Conditional Formatting → Highlight Cell Rules → Less Than… → enter 0 → choose Red Fill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88192158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DEB52EF2-B94D-42EA-A876-8723CDB57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Introduction to VBA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93D1AE11-B477-4FF3-8A11-5459F5A89A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What is VBA?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Visual Basic for Applications, built‑in programming language in Excel and other Office apps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Enables users to write macros that automate manual tasks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Primary Strengths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Boosts productivity by saving time on repetitive work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Frees you to focus on analysis and strategic decision‑making</a:t>
            </a:r>
            <a:endParaRPr lang="en-US" altLang="en-US" sz="1050" dirty="0"/>
          </a:p>
          <a:p>
            <a:pPr lvl="1"/>
            <a:endParaRPr lang="en-US" altLang="en-US" sz="1800" dirty="0"/>
          </a:p>
          <a:p>
            <a:endParaRPr lang="en-US" altLang="en-US" sz="2000" dirty="0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86A18-11C2-8FD0-E603-3A836B56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A752A459-782A-BDC6-B42A-237148860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5.4 Freeze Top Row &amp; First Column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A1DF3BFC-67DE-E290-B6D9-B14E1A3A10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Select cell (B2)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Name: </a:t>
            </a:r>
            <a:r>
              <a:rPr lang="en-US" altLang="en-US" sz="2400" dirty="0">
                <a:latin typeface="Agency FB" panose="020B0503020202020204" pitchFamily="34" charset="0"/>
              </a:rPr>
              <a:t>Freeze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Actions: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View → Freeze Panes → Freeze Panes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3846329519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B04A1-FBDC-9734-7D5B-14BD1DAE4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75BCD5AB-D00D-5090-F335-92A553AAA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5.5 Insert Chart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C57C90DE-E53A-F8EC-5CF6-4AAC543CA3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/>
              <a:t>Select your range (e.g. A1:F100)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Name: </a:t>
            </a:r>
            <a:r>
              <a:rPr lang="en-US" altLang="en-US" sz="2400" dirty="0">
                <a:latin typeface="Agency FB" panose="020B0503020202020204" pitchFamily="34" charset="0"/>
              </a:rPr>
              <a:t>Chart</a:t>
            </a:r>
          </a:p>
          <a:p>
            <a:pPr>
              <a:lnSpc>
                <a:spcPct val="150000"/>
              </a:lnSpc>
            </a:pPr>
            <a:r>
              <a:rPr lang="en-US" altLang="en-US" sz="3200" dirty="0"/>
              <a:t>Actions: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Insert → Column Graph → Select Type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PROBLEM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Developer → Macros → Select Macro → Edit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1453730890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4C91D-1E20-2A04-F789-3A0B3D59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B3406A-B8C7-FE6F-063B-346D739F4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4.2. Macros by AI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EE5AB50-B3C8-EA06-BBE0-A2FFF5010E82}"/>
              </a:ext>
            </a:extLst>
          </p:cNvPr>
          <p:cNvSpPr txBox="1">
            <a:spLocks/>
          </p:cNvSpPr>
          <p:nvPr/>
        </p:nvSpPr>
        <p:spPr>
          <a:xfrm>
            <a:off x="533400" y="5076825"/>
            <a:ext cx="8153400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 b="1">
                <a:solidFill>
                  <a:schemeClr val="tx1">
                    <a:alpha val="100000"/>
                  </a:schemeClr>
                </a:solidFill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065932879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9161-CF58-A694-46B2-5C194CAAD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94C95B72-3C87-2854-BBAF-4E8208DDB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Macros by AI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B3E33E99-285F-BEA9-F2EB-98918B8E72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en-US" sz="3200" dirty="0"/>
              <a:t>Convert plain‑English instructions into VBA code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Step‑by‑step prompts while you record a macro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Suggest cleaner, faster code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Explain and a fix any compile or runtime errors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Recommend performance boosts 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Generate quick comments so future edits are easier</a:t>
            </a: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3529550188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F6BFA-DE5A-05C9-AFA0-69F8F117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454B9577-2F40-FAD0-0C92-7FCF39F16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6.1 Insert Chart I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FD78C4CA-5840-48EC-BE80-432BFAF054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4237" y="1447800"/>
            <a:ext cx="8278812" cy="1054100"/>
          </a:xfrm>
        </p:spPr>
        <p:txBody>
          <a:bodyPr>
            <a:normAutofit fontScale="47500" lnSpcReduction="20000"/>
          </a:bodyPr>
          <a:lstStyle/>
          <a:p>
            <a:pPr lvl="1">
              <a:lnSpc>
                <a:spcPct val="150000"/>
              </a:lnSpc>
            </a:pPr>
            <a:endParaRPr lang="en-US" alt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/>
              <a:t>Prompt: “Create the VBA code for an Excel macro that will create a vertical column graph from a table that has been already selected.”</a:t>
            </a:r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DCE46-8708-992A-BDEC-B89D2E9D26B2}"/>
              </a:ext>
            </a:extLst>
          </p:cNvPr>
          <p:cNvSpPr txBox="1">
            <a:spLocks noChangeArrowheads="1"/>
          </p:cNvSpPr>
          <p:nvPr/>
        </p:nvSpPr>
        <p:spPr>
          <a:xfrm>
            <a:off x="990601" y="2286000"/>
            <a:ext cx="7086600" cy="38226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Sub </a:t>
            </a:r>
            <a:r>
              <a:rPr lang="en-US" altLang="en-US" sz="2800" kern="0" dirty="0" err="1">
                <a:solidFill>
                  <a:sysClr val="windowText" lastClr="000000"/>
                </a:solidFill>
              </a:rPr>
              <a:t>SelectedTableToColumnChart</a:t>
            </a:r>
            <a:r>
              <a:rPr lang="en-US" altLang="en-US" sz="2800" kern="0" dirty="0">
                <a:solidFill>
                  <a:sysClr val="windowText" lastClr="000000"/>
                </a:solidFill>
              </a:rPr>
              <a:t>()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'Creates a clustered vertical column chart from the current selection.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Dim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As Range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Dim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ws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As Worksheet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Dim co As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ChartObject</a:t>
            </a:r>
            <a:endParaRPr lang="en-US" altLang="en-US" sz="2800" kern="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'Use the current selection as the chart’s data source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Set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= Selection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If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Is Nothing Then Exit Sub      'no selection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Set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ws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=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rng.Parent</a:t>
            </a:r>
            <a:endParaRPr lang="en-US" altLang="en-US" sz="2800" kern="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'Add an embedded chart to the right of the table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Set co =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ws.ChartObjects.Add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( _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    Left:=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rng.Left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+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rng.Width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+ 20, _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    Top:=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rng.Top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, _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    Width:=375, _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    Height:=225)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With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co.Chart</a:t>
            </a:r>
            <a:endParaRPr lang="en-US" altLang="en-US" sz="2800" kern="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.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SetSourceData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Source:=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rng</a:t>
            </a:r>
            <a:endParaRPr lang="en-US" altLang="en-US" sz="2800" kern="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.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ChartType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= 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xlColumnClustered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'vertical column chart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.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HasTitle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= True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.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ChartTitle.Text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= "Column Chart"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.Axes(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xlCategory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).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HasTitle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= False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    .Axes(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xlValue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).</a:t>
            </a:r>
            <a:r>
              <a:rPr lang="en-US" altLang="en-US" sz="2800" kern="0" dirty="0" err="1">
                <a:solidFill>
                  <a:sysClr val="windowText" lastClr="000000"/>
                </a:solidFill>
                <a:highlight>
                  <a:srgbClr val="FFFF00"/>
                </a:highlight>
              </a:rPr>
              <a:t>HasTitle</a:t>
            </a: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= False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    End With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End Sub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60616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87394-0BFD-FC31-C883-6E436E130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84692A2C-55E6-DDC2-9EA0-07B3583DE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6.1 Insert Chart II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44D5352D-22FE-2074-9162-9FDBFF5137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2594" y="1447800"/>
            <a:ext cx="8278812" cy="914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/>
              <a:t>Developer → Macro → Name → Create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8504F-4E93-A8FF-B59A-1D518F1C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67" y="2286000"/>
            <a:ext cx="7376266" cy="36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317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131E-707B-2966-1BDF-D3D3F7A37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8F66DF2C-90F0-41DA-8BCE-07E78F54B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6.1 Insert Chart III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8510DAB9-F8FE-D964-90F6-77BA2A7138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2594" y="1447800"/>
            <a:ext cx="8278812" cy="914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/>
              <a:t>Paste Code Body → Close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414E5-75A9-629D-B8CC-3DA35D6C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5448933" cy="36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8376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791F6-67E4-10A5-4A52-471E5DC66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8F0FEEF-24D1-D9EA-49A1-6F678CD2B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6.1 Insert Chart IV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BC348348-5D9C-27F0-8E2C-CB07C9C6D8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2594" y="1447800"/>
            <a:ext cx="8278812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Select Table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Developer → Macro → Select → Run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6C0375-EEFE-D9F4-C6C4-0AB44DCCF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000375"/>
              </p:ext>
            </p:extLst>
          </p:nvPr>
        </p:nvGraphicFramePr>
        <p:xfrm>
          <a:off x="2190750" y="3276600"/>
          <a:ext cx="47625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281426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CD11-CB3F-D159-8AAE-7347AEC6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35A0E-2648-2DF0-F8D3-AEF62DAD6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4.3. Editing Macros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8393384-C8F7-9B83-58A8-65C558463FB9}"/>
              </a:ext>
            </a:extLst>
          </p:cNvPr>
          <p:cNvSpPr txBox="1">
            <a:spLocks/>
          </p:cNvSpPr>
          <p:nvPr/>
        </p:nvSpPr>
        <p:spPr>
          <a:xfrm>
            <a:off x="533400" y="5076825"/>
            <a:ext cx="8153400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 b="1">
                <a:solidFill>
                  <a:schemeClr val="tx1">
                    <a:alpha val="100000"/>
                  </a:schemeClr>
                </a:solidFill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18247481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64545-8D69-79C4-422E-365C6B717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BA24D32-7329-9C93-AF32-A09654602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Locating Your Recorded Macro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48066122-58AE-08FB-CEE2-651E9927C4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en-US" sz="3200" dirty="0"/>
              <a:t>Developer → Macro → Name → Edit</a:t>
            </a:r>
          </a:p>
          <a:p>
            <a:pPr lvl="1">
              <a:lnSpc>
                <a:spcPct val="16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8E972-D76E-7A92-3B0F-F7408374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94" y="1981200"/>
            <a:ext cx="426720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103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D8BB-6A61-0B52-2666-04AB9173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FEA38BE4-DC3E-321A-C016-535D92A38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Who Benefits from VBA?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6D8F78C7-8D84-BD45-E281-9E656E1464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Target Users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Administrators, data analysts, accountants, finance professionals, BI teams, STEM roles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Key Advantages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Automate routine data‑management tasks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Improve accuracy and consistency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Scale up built‑in analytics with custom solutions</a:t>
            </a:r>
            <a:endParaRPr lang="en-US" altLang="en-US" sz="11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3311316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5B09-E449-0A1E-EF60-24B3F7F71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A6AA44EF-8B9C-311E-D224-2AFC54D9F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Macro Code Structure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69F7B11E-7F40-DF8E-A4AE-4E86977145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altLang="en-US" sz="3200" dirty="0"/>
              <a:t>Subroutine declaration: </a:t>
            </a:r>
            <a:r>
              <a:rPr lang="en-US" altLang="en-US" sz="3200" dirty="0">
                <a:latin typeface="Agency FB" panose="020B0503020202020204" pitchFamily="34" charset="0"/>
              </a:rPr>
              <a:t>Sub </a:t>
            </a:r>
            <a:r>
              <a:rPr lang="en-US" altLang="en-US" sz="3200" dirty="0" err="1">
                <a:latin typeface="Agency FB" panose="020B0503020202020204" pitchFamily="34" charset="0"/>
              </a:rPr>
              <a:t>MacroName</a:t>
            </a:r>
            <a:r>
              <a:rPr lang="en-US" altLang="en-US" sz="3200" dirty="0">
                <a:latin typeface="Agency FB" panose="020B0503020202020204" pitchFamily="34" charset="0"/>
              </a:rPr>
              <a:t>() … End Sub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Recorded actions as VBA statements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Comments auto‑inserted by recorder </a:t>
            </a:r>
            <a:r>
              <a:rPr lang="en-US" altLang="en-US" sz="3200" dirty="0">
                <a:latin typeface="Agency FB" panose="020B0503020202020204" pitchFamily="34" charset="0"/>
              </a:rPr>
              <a:t>(’…)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Variables/object references (e.g., </a:t>
            </a:r>
            <a:r>
              <a:rPr lang="en-US" altLang="en-US" sz="3200" dirty="0">
                <a:latin typeface="Agency FB" panose="020B0503020202020204" pitchFamily="34" charset="0"/>
              </a:rPr>
              <a:t>Range</a:t>
            </a:r>
            <a:r>
              <a:rPr lang="en-US" altLang="en-US" sz="3200" dirty="0"/>
              <a:t>, </a:t>
            </a:r>
            <a:r>
              <a:rPr lang="en-US" altLang="en-US" sz="3200" dirty="0">
                <a:latin typeface="Agency FB" panose="020B0503020202020204" pitchFamily="34" charset="0"/>
              </a:rPr>
              <a:t>Cells</a:t>
            </a:r>
            <a:r>
              <a:rPr lang="en-US" altLang="en-US" sz="3200" dirty="0"/>
              <a:t>)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Basic control statements (e.g., </a:t>
            </a:r>
            <a:r>
              <a:rPr lang="en-US" altLang="en-US" sz="3200" dirty="0">
                <a:latin typeface="Agency FB" panose="020B0503020202020204" pitchFamily="34" charset="0"/>
              </a:rPr>
              <a:t>With…End With</a:t>
            </a:r>
            <a:r>
              <a:rPr lang="en-US" altLang="en-US" sz="3200" dirty="0"/>
              <a:t>)</a:t>
            </a: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427037242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E1673-202C-7C12-E8C3-828C5FE2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D76C5AAA-413C-8794-DE01-4E4CDA678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Making Simple Edits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329B02C6-A84E-86A6-6328-10C574E794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en-US" sz="3200" dirty="0"/>
              <a:t>Modifying recorded ranges or values</a:t>
            </a:r>
          </a:p>
          <a:p>
            <a:pPr lvl="1">
              <a:lnSpc>
                <a:spcPct val="160000"/>
              </a:lnSpc>
            </a:pPr>
            <a:r>
              <a:rPr lang="en-US" altLang="en-US" sz="2400" dirty="0"/>
              <a:t>Change </a:t>
            </a:r>
            <a:r>
              <a:rPr lang="en-US" altLang="en-US" sz="2400" dirty="0">
                <a:latin typeface="Agency FB" panose="020B0503020202020204" pitchFamily="34" charset="0"/>
              </a:rPr>
              <a:t>Range("A1").Value = … </a:t>
            </a:r>
            <a:r>
              <a:rPr lang="en-US" altLang="en-US" sz="2400" dirty="0"/>
              <a:t>to your target cell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Renaming the macro: update the name after </a:t>
            </a:r>
            <a:r>
              <a:rPr lang="en-US" altLang="en-US" sz="2400" dirty="0">
                <a:latin typeface="Agency FB" panose="020B0503020202020204" pitchFamily="34" charset="0"/>
              </a:rPr>
              <a:t>Sub</a:t>
            </a:r>
            <a:r>
              <a:rPr lang="en-US" altLang="en-US" sz="3200" dirty="0"/>
              <a:t> and adjust calls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Changing or adding comments for clarity </a:t>
            </a:r>
            <a:r>
              <a:rPr lang="en-US" altLang="en-US" sz="2400" dirty="0">
                <a:latin typeface="Agency FB" panose="020B0503020202020204" pitchFamily="34" charset="0"/>
              </a:rPr>
              <a:t>(’ Your note)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Inserting </a:t>
            </a:r>
            <a:r>
              <a:rPr lang="en-US" altLang="en-US" sz="2400" dirty="0" err="1">
                <a:latin typeface="Agency FB" panose="020B0503020202020204" pitchFamily="34" charset="0"/>
              </a:rPr>
              <a:t>MsgBox</a:t>
            </a:r>
            <a:r>
              <a:rPr lang="en-US" altLang="en-US" sz="3200" dirty="0"/>
              <a:t> statements for runtime feedback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1993958100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8D241-F6A2-6D8E-9AC5-E389B1719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C3590214-D161-F84D-BB1D-0152E11F7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Adding Logic and Error Handling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90C75572-D132-AD1D-6624-2996E26CFB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en-US" dirty="0"/>
              <a:t>Using </a:t>
            </a:r>
            <a:r>
              <a:rPr lang="en-US" altLang="en-US" dirty="0">
                <a:latin typeface="Agency FB" panose="020B0503020202020204" pitchFamily="34" charset="0"/>
              </a:rPr>
              <a:t>If…Then…Else</a:t>
            </a:r>
            <a:r>
              <a:rPr lang="en-US" altLang="en-US" dirty="0"/>
              <a:t> for conditional flows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Example: check if a sheet exists before acting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Adding error trapping</a:t>
            </a:r>
          </a:p>
          <a:p>
            <a:pPr lvl="1">
              <a:lnSpc>
                <a:spcPct val="160000"/>
              </a:lnSpc>
            </a:pPr>
            <a:r>
              <a:rPr lang="en-US" altLang="en-US" sz="3600" dirty="0">
                <a:latin typeface="Agency FB" panose="020B0503020202020204" pitchFamily="34" charset="0"/>
              </a:rPr>
              <a:t>On Error </a:t>
            </a:r>
            <a:r>
              <a:rPr lang="en-US" altLang="en-US" sz="3600" dirty="0" err="1">
                <a:latin typeface="Agency FB" panose="020B0503020202020204" pitchFamily="34" charset="0"/>
              </a:rPr>
              <a:t>GoTo</a:t>
            </a:r>
            <a:r>
              <a:rPr lang="en-US" altLang="en-US" sz="3600" dirty="0">
                <a:latin typeface="Agency FB" panose="020B0503020202020204" pitchFamily="34" charset="0"/>
              </a:rPr>
              <a:t> </a:t>
            </a:r>
            <a:r>
              <a:rPr lang="en-US" altLang="en-US" sz="3600" dirty="0" err="1">
                <a:latin typeface="Agency FB" panose="020B0503020202020204" pitchFamily="34" charset="0"/>
              </a:rPr>
              <a:t>ErrHandler</a:t>
            </a:r>
            <a:endParaRPr lang="en-US" altLang="en-US" sz="3600" dirty="0">
              <a:latin typeface="Agency FB" panose="020B05030202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en-US" altLang="en-US" sz="3600" dirty="0" err="1">
                <a:latin typeface="Agency FB" panose="020B0503020202020204" pitchFamily="34" charset="0"/>
              </a:rPr>
              <a:t>ErrHandler</a:t>
            </a:r>
            <a:r>
              <a:rPr lang="en-US" altLang="en-US" sz="3600" dirty="0">
                <a:latin typeface="Agency FB" panose="020B0503020202020204" pitchFamily="34" charset="0"/>
              </a:rPr>
              <a:t>:</a:t>
            </a:r>
            <a:r>
              <a:rPr lang="en-US" altLang="en-US" dirty="0"/>
              <a:t> section to manage exceptions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2854858222"/>
      </p:ext>
    </p:extLst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A0A05-0B27-656D-2772-377610E7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95A4CB4-1DD5-EB13-EC11-2C032E854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Testing/Debugging Techniques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E080F428-14B6-52E9-9324-F8A454B14B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en-US" dirty="0"/>
              <a:t>Using </a:t>
            </a:r>
            <a:r>
              <a:rPr lang="en-US" altLang="en-US" b="1" dirty="0"/>
              <a:t>Run</a:t>
            </a:r>
            <a:r>
              <a:rPr lang="en-US" altLang="en-US" dirty="0"/>
              <a:t> and </a:t>
            </a:r>
            <a:r>
              <a:rPr lang="en-US" altLang="en-US" b="1" dirty="0"/>
              <a:t>Step Into (F8)</a:t>
            </a:r>
            <a:r>
              <a:rPr lang="en-US" altLang="en-US" dirty="0"/>
              <a:t> commands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Setting breakpoints by clicking margin or pressing F9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Inspecting variables in the </a:t>
            </a:r>
            <a:r>
              <a:rPr lang="en-US" altLang="en-US" b="1" dirty="0"/>
              <a:t>Watch Window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Printing values in the </a:t>
            </a:r>
            <a:r>
              <a:rPr lang="en-US" altLang="en-US" b="1" dirty="0"/>
              <a:t>Immediate Window </a:t>
            </a:r>
            <a:r>
              <a:rPr lang="en-US" altLang="en-US" dirty="0"/>
              <a:t>(</a:t>
            </a:r>
            <a:r>
              <a:rPr lang="en-US" altLang="en-US" dirty="0" err="1">
                <a:latin typeface="Agency FB" panose="020B0503020202020204" pitchFamily="34" charset="0"/>
              </a:rPr>
              <a:t>Debug.Print</a:t>
            </a:r>
            <a:r>
              <a:rPr lang="en-US" altLang="en-US" dirty="0"/>
              <a:t>)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1009614656"/>
      </p:ext>
    </p:extLst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212A8-6D2A-8F49-2CB2-20DD5C9D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87A208B5-6962-5625-409B-1936899E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Best Practices and Maintenance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24843B60-43E8-DC12-4A50-25215252B6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en-US" dirty="0"/>
              <a:t>Organizing code into multiple Subs/Functions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Commenting and naming conventions (CamelCase/</a:t>
            </a:r>
            <a:r>
              <a:rPr lang="en-US" altLang="en-US" dirty="0" err="1"/>
              <a:t>SubName</a:t>
            </a:r>
            <a:r>
              <a:rPr lang="en-US" altLang="en-US" dirty="0"/>
              <a:t>)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Avoiding hard‑coded references; use named ranges and variables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Backing up modules before major edits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Saving and distributing your updated macro‑enabled workbook (</a:t>
            </a:r>
            <a:r>
              <a:rPr lang="en-US" altLang="en-US" dirty="0">
                <a:latin typeface="Agency FB" panose="020B0503020202020204" pitchFamily="34" charset="0"/>
              </a:rPr>
              <a:t>.</a:t>
            </a:r>
            <a:r>
              <a:rPr lang="en-US" altLang="en-US" dirty="0" err="1">
                <a:latin typeface="Agency FB" panose="020B0503020202020204" pitchFamily="34" charset="0"/>
              </a:rPr>
              <a:t>xlsm</a:t>
            </a:r>
            <a:r>
              <a:rPr lang="en-US" altLang="en-US" dirty="0"/>
              <a:t>)</a:t>
            </a: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3537420530"/>
      </p:ext>
    </p:extLst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FF15-FFBC-6F2A-70B5-5180EA389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7C434445-C4C9-424C-DB1A-625EFCBE3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Remember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7907B055-CA17-B62D-1AE9-B646DEFA0C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en-US" sz="3200" dirty="0"/>
              <a:t>VBA and Macros in…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Excel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Word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PowerPoint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Access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Outlook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Visio</a:t>
            </a:r>
          </a:p>
          <a:p>
            <a:pPr lvl="1">
              <a:lnSpc>
                <a:spcPct val="160000"/>
              </a:lnSpc>
            </a:pPr>
            <a:r>
              <a:rPr lang="en-US" altLang="en-US" dirty="0"/>
              <a:t>Project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Not Web or Mobile Versions</a:t>
            </a:r>
          </a:p>
          <a:p>
            <a:pPr>
              <a:lnSpc>
                <a:spcPct val="160000"/>
              </a:lnSpc>
            </a:pPr>
            <a:r>
              <a:rPr lang="en-US" altLang="en-US" dirty="0"/>
              <a:t>More Limited on Macs</a:t>
            </a:r>
          </a:p>
          <a:p>
            <a:pPr lvl="1">
              <a:lnSpc>
                <a:spcPct val="16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3165812151"/>
      </p:ext>
    </p:extLst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8693A-3D6C-92CB-5B6D-F1ACEB2F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CB01A-6E37-6F02-2A0F-58C6C3C8F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5. </a:t>
            </a:r>
            <a:r>
              <a:rPr lang="en-US" dirty="0"/>
              <a:t>VBA Programming</a:t>
            </a:r>
            <a:endParaRPr lang="en-US" sz="40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3211B82-9B83-1191-16A9-F5A589CFA606}"/>
              </a:ext>
            </a:extLst>
          </p:cNvPr>
          <p:cNvSpPr txBox="1">
            <a:spLocks/>
          </p:cNvSpPr>
          <p:nvPr/>
        </p:nvSpPr>
        <p:spPr>
          <a:xfrm>
            <a:off x="533400" y="5076825"/>
            <a:ext cx="8153400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 b="1">
                <a:solidFill>
                  <a:schemeClr val="tx1">
                    <a:alpha val="100000"/>
                  </a:schemeClr>
                </a:solidFill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736973389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E4FC8-024E-B4F0-40B0-09A14B140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47DBD5B9-4EE7-A365-4A73-AE741170E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What Is a Variable?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19CCCC0B-2DAF-26D5-3782-C0D19FDB2E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524000"/>
            <a:ext cx="8278812" cy="4826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en-US" sz="2800" dirty="0"/>
              <a:t>Named container that stores a value in memory</a:t>
            </a:r>
          </a:p>
          <a:p>
            <a:pPr>
              <a:lnSpc>
                <a:spcPct val="160000"/>
              </a:lnSpc>
            </a:pPr>
            <a:r>
              <a:rPr lang="en-US" altLang="en-US" sz="2800" dirty="0"/>
              <a:t>Variables can hold numbers, text, dates, and other data</a:t>
            </a:r>
          </a:p>
          <a:p>
            <a:pPr>
              <a:lnSpc>
                <a:spcPct val="160000"/>
              </a:lnSpc>
            </a:pPr>
            <a:r>
              <a:rPr lang="en-US" altLang="en-US" sz="2800" dirty="0"/>
              <a:t>Variable value can change as your program runs</a:t>
            </a:r>
          </a:p>
          <a:p>
            <a:pPr lvl="1">
              <a:lnSpc>
                <a:spcPct val="160000"/>
              </a:lnSpc>
            </a:pPr>
            <a:r>
              <a:rPr lang="en-US" altLang="en-US" sz="2400" dirty="0"/>
              <a:t>Example: A variable called </a:t>
            </a:r>
            <a:r>
              <a:rPr lang="en-US" altLang="en-US" sz="2400" dirty="0" err="1"/>
              <a:t>stockPrice</a:t>
            </a:r>
            <a:r>
              <a:rPr lang="en-US" altLang="en-US" sz="2400" dirty="0"/>
              <a:t> might hold 152.75</a:t>
            </a:r>
          </a:p>
          <a:p>
            <a:pPr>
              <a:lnSpc>
                <a:spcPct val="160000"/>
              </a:lnSpc>
            </a:pPr>
            <a:r>
              <a:rPr lang="en-US" altLang="en-US" sz="2800" dirty="0"/>
              <a:t>Variables let your code work dynamically</a:t>
            </a:r>
          </a:p>
          <a:p>
            <a:pPr lvl="1">
              <a:lnSpc>
                <a:spcPct val="160000"/>
              </a:lnSpc>
            </a:pPr>
            <a:endParaRPr lang="en-US" altLang="en-US" sz="2400" dirty="0"/>
          </a:p>
          <a:p>
            <a:pPr lvl="1">
              <a:lnSpc>
                <a:spcPct val="15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9919236"/>
      </p:ext>
    </p:extLst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DCA2C-7F55-8A3E-D87D-D79F0BFEE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0085BFD0-DE98-CFA3-4F68-0EB426990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Data Types in VBA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BA62BF26-623E-1240-5C11-EAE8383769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447800"/>
            <a:ext cx="8278812" cy="49022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en-US" sz="2800" b="1" dirty="0"/>
              <a:t>String</a:t>
            </a:r>
            <a:r>
              <a:rPr lang="en-US" altLang="en-US" sz="2800" dirty="0"/>
              <a:t> – Text values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Integer</a:t>
            </a:r>
            <a:r>
              <a:rPr lang="en-US" altLang="en-US" sz="2800" dirty="0"/>
              <a:t> – Whole numbers up to 32,767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Long</a:t>
            </a:r>
            <a:r>
              <a:rPr lang="en-US" altLang="en-US" sz="2800" dirty="0"/>
              <a:t> – Larger whole numbers up to ~2.1 billion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Double</a:t>
            </a:r>
            <a:r>
              <a:rPr lang="en-US" altLang="en-US" sz="2800" dirty="0"/>
              <a:t> – Decimal numbers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Boolean</a:t>
            </a:r>
            <a:r>
              <a:rPr lang="en-US" altLang="en-US" sz="2800" dirty="0"/>
              <a:t> – True or False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Currency</a:t>
            </a:r>
            <a:r>
              <a:rPr lang="en-US" altLang="en-US" sz="2800" dirty="0"/>
              <a:t> – Fixed-point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Date</a:t>
            </a:r>
            <a:r>
              <a:rPr lang="en-US" altLang="en-US" sz="2800" dirty="0"/>
              <a:t> – Dates and times</a:t>
            </a:r>
          </a:p>
          <a:p>
            <a:pPr lvl="1">
              <a:lnSpc>
                <a:spcPct val="160000"/>
              </a:lnSpc>
            </a:pPr>
            <a:endParaRPr lang="en-US" altLang="en-US" sz="2400" dirty="0"/>
          </a:p>
          <a:p>
            <a:pPr lvl="1">
              <a:lnSpc>
                <a:spcPct val="15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8437668"/>
      </p:ext>
    </p:extLst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357C-A129-0D70-34B9-CB2701450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949A3C4D-7FB8-36FF-A1D6-2BA1990AF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Declaring Variables with Dim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8AD7F9DF-2CB2-EA2F-9E76-D7EB8FAD0984}"/>
              </a:ext>
            </a:extLst>
          </p:cNvPr>
          <p:cNvSpPr/>
          <p:nvPr/>
        </p:nvSpPr>
        <p:spPr>
          <a:xfrm>
            <a:off x="457200" y="1889760"/>
            <a:ext cx="8229600" cy="2926080"/>
          </a:xfrm>
          <a:prstGeom prst="rect">
            <a:avLst/>
          </a:prstGeom>
          <a:solidFill>
            <a:srgbClr val="F5F5F0"/>
          </a:solidFill>
          <a:ln w="12700">
            <a:solidFill>
              <a:srgbClr val="B0B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917A734-C5E0-4D9F-9C28-B87A2169FA0A}"/>
              </a:ext>
            </a:extLst>
          </p:cNvPr>
          <p:cNvSpPr/>
          <p:nvPr/>
        </p:nvSpPr>
        <p:spPr>
          <a:xfrm>
            <a:off x="640080" y="198120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Option Explicit  ' Force variable declaration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DeclareExample()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stockPrice As Double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ticker As String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tradeDate As Date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numShares As Long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stockPrice = 152.75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ticker = "AAPL"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tradeDate = #3/15/2025#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numShares = 1000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</a:t>
            </a:r>
            <a:endParaRPr lang="en-US" sz="12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25B4BAC-EA93-C98A-2295-C731080C3D47}"/>
              </a:ext>
            </a:extLst>
          </p:cNvPr>
          <p:cNvSpPr/>
          <p:nvPr/>
        </p:nvSpPr>
        <p:spPr>
          <a:xfrm>
            <a:off x="457200" y="4953000"/>
            <a:ext cx="8229600" cy="169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 declares a variable and its type before use</a:t>
            </a:r>
            <a:endParaRPr lang="en-US" sz="2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Option Explicit at the top forces declaration — catches typos</a:t>
            </a:r>
            <a:endParaRPr lang="en-US" sz="2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 values with the equals sign (=)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9127387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CC81-0476-8196-7FFD-5A461992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86643DF4-6B6D-5F74-37FA-1146EC518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08355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Real‑World Workflow Examples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A9CDD49F-2599-533D-DCC4-346A15A974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Reporting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Auto‑generate and distribute monthly financial reports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Custom Functions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Build user‑defined functions for specialized metrics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Batch Processing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Loop through multiple workbooks to consolidate data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31765621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BA67-8650-B162-E464-BDE72C1D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2796B5F7-0276-00C0-7CC8-1A460899A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Arithmetic Operators</a:t>
            </a:r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B8550AC4-2CAB-065A-120E-E62B24F85A7F}"/>
              </a:ext>
            </a:extLst>
          </p:cNvPr>
          <p:cNvSpPr/>
          <p:nvPr/>
        </p:nvSpPr>
        <p:spPr>
          <a:xfrm>
            <a:off x="457200" y="1676400"/>
            <a:ext cx="8229600" cy="2926080"/>
          </a:xfrm>
          <a:prstGeom prst="rect">
            <a:avLst/>
          </a:prstGeom>
          <a:solidFill>
            <a:srgbClr val="F5F5F0"/>
          </a:solidFill>
          <a:ln w="12700">
            <a:solidFill>
              <a:srgbClr val="B0B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76061E0-338B-54B7-AC3E-307D78FF7BEA}"/>
              </a:ext>
            </a:extLst>
          </p:cNvPr>
          <p:cNvSpPr/>
          <p:nvPr/>
        </p:nvSpPr>
        <p:spPr>
          <a:xfrm>
            <a:off x="640080" y="1767840"/>
            <a:ext cx="78638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ArithmeticDemo()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pv As Double, fv As Double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rate As Double, periods As Long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pv = 1000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rate = 0.08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periods = 5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' Future Value = PV * (1 + r)^n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fv = pv * (1 + rate) ^ periods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' fv = 1469.33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</a:t>
            </a:r>
            <a:endParaRPr lang="en-US" sz="1200" dirty="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0D448E1F-7F11-5D50-9927-23F56667E222}"/>
              </a:ext>
            </a:extLst>
          </p:cNvPr>
          <p:cNvSpPr/>
          <p:nvPr/>
        </p:nvSpPr>
        <p:spPr>
          <a:xfrm>
            <a:off x="457200" y="4739640"/>
            <a:ext cx="8229600" cy="169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 Addition      -  Subtraction      *  Multiplication</a:t>
            </a:r>
            <a:endParaRPr lang="en-US" sz="24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  Division       \  Integer Division  ^  Exponentiation</a:t>
            </a:r>
            <a:endParaRPr lang="en-US" sz="24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  Remainder (e.g., 10 Mod 3 = 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968556"/>
      </p:ext>
    </p:extLst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51CD1-D4E6-4D3C-10C9-D4D3D8130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B2F063D0-597B-9C61-3EA3-E0E4F3D3E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Comparison and Logical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DD1F9-E4E8-DEB0-E84A-6773CF8F73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9588" y="1295400"/>
            <a:ext cx="8101012" cy="5054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Comparison: </a:t>
            </a:r>
            <a:r>
              <a:rPr lang="en-US" dirty="0"/>
              <a:t>=  &lt;&gt;  &lt;  &gt;  &lt;=  &gt;=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Example: If </a:t>
            </a:r>
            <a:r>
              <a:rPr lang="en-US" dirty="0" err="1"/>
              <a:t>stockPrice</a:t>
            </a:r>
            <a:r>
              <a:rPr lang="en-US" dirty="0"/>
              <a:t> &gt; </a:t>
            </a:r>
            <a:r>
              <a:rPr lang="en-US" dirty="0" err="1"/>
              <a:t>strikePrice</a:t>
            </a:r>
            <a:r>
              <a:rPr lang="en-US" dirty="0"/>
              <a:t> Then ...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Logical: </a:t>
            </a:r>
            <a:r>
              <a:rPr lang="en-US" dirty="0"/>
              <a:t>And, Or, Not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Example: If rating = "AAA" Or rating = "AA" Then ...</a:t>
            </a:r>
          </a:p>
          <a:p>
            <a:pPr>
              <a:lnSpc>
                <a:spcPct val="120000"/>
              </a:lnSpc>
            </a:pPr>
            <a:r>
              <a:rPr lang="en-US" dirty="0"/>
              <a:t>Comparisons return True or False (Boolean values)</a:t>
            </a:r>
          </a:p>
          <a:p>
            <a:pPr>
              <a:lnSpc>
                <a:spcPct val="120000"/>
              </a:lnSpc>
            </a:pPr>
            <a:r>
              <a:rPr lang="en-US" dirty="0"/>
              <a:t>Logical operators combine multiple conditions</a:t>
            </a:r>
          </a:p>
          <a:p>
            <a:pPr>
              <a:lnSpc>
                <a:spcPct val="120000"/>
              </a:lnSpc>
            </a:pPr>
            <a:r>
              <a:rPr lang="en-US" dirty="0"/>
              <a:t>Note: VBA uses &lt;&gt; for 'not equal' (not != like other languages)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56480"/>
      </p:ext>
    </p:extLst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DC184-5C6A-7E69-3E86-E99E363E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724B80F5-3F50-56E6-8092-D1A156ADF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If/Then/Else: Making Decisions</a:t>
            </a:r>
          </a:p>
        </p:txBody>
      </p:sp>
      <p:sp>
        <p:nvSpPr>
          <p:cNvPr id="2" name="Shape 1">
            <a:extLst>
              <a:ext uri="{FF2B5EF4-FFF2-40B4-BE49-F238E27FC236}">
                <a16:creationId xmlns:a16="http://schemas.microsoft.com/office/drawing/2014/main" id="{7D2D84A5-C182-A1C1-2039-F09C39248EB6}"/>
              </a:ext>
            </a:extLst>
          </p:cNvPr>
          <p:cNvSpPr/>
          <p:nvPr/>
        </p:nvSpPr>
        <p:spPr>
          <a:xfrm>
            <a:off x="457200" y="1737360"/>
            <a:ext cx="8229600" cy="3520440"/>
          </a:xfrm>
          <a:prstGeom prst="rect">
            <a:avLst/>
          </a:prstGeom>
          <a:solidFill>
            <a:srgbClr val="F5F5F0"/>
          </a:solidFill>
          <a:ln w="12700">
            <a:solidFill>
              <a:srgbClr val="B0B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5B5806B-101E-9CC0-2950-08EFFDCAEB7C}"/>
              </a:ext>
            </a:extLst>
          </p:cNvPr>
          <p:cNvSpPr/>
          <p:nvPr/>
        </p:nvSpPr>
        <p:spPr>
          <a:xfrm>
            <a:off x="640080" y="1828799"/>
            <a:ext cx="7863840" cy="3152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ClassifyReturn()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annualReturn As Double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annualReturn = 0.12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If annualReturn &gt; 0.15 Then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MsgBox "Strong outperformance"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ElseIf annualReturn &gt; 0 Then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MsgBox "Positive return"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ElseIf annualReturn = 0 Then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MsgBox "Break even"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Else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MsgBox "Negative return"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End If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</a:t>
            </a:r>
            <a:endParaRPr lang="en-US" sz="14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BFAB6E5-6BC2-8057-FD58-CA5C1EC7D064}"/>
              </a:ext>
            </a:extLst>
          </p:cNvPr>
          <p:cNvSpPr/>
          <p:nvPr/>
        </p:nvSpPr>
        <p:spPr>
          <a:xfrm>
            <a:off x="457200" y="5410200"/>
            <a:ext cx="8229600" cy="1082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VBA evaluates conditions top to bottom and stops at the first True</a:t>
            </a:r>
            <a:endParaRPr lang="en-US" sz="2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ElseIf adds additional conditions; Else is the catch-all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491415"/>
      </p:ext>
    </p:extLst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4ED9-3C84-CAFF-8D20-8AE904EA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AFE70FEB-68E6-E971-945F-F75DC85F3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Select Case: Multiple Conditions</a:t>
            </a:r>
          </a:p>
        </p:txBody>
      </p:sp>
      <p:sp>
        <p:nvSpPr>
          <p:cNvPr id="2" name="Shape 1">
            <a:extLst>
              <a:ext uri="{FF2B5EF4-FFF2-40B4-BE49-F238E27FC236}">
                <a16:creationId xmlns:a16="http://schemas.microsoft.com/office/drawing/2014/main" id="{ECFF7BA0-8B9D-5D98-5633-741FDA84C3FC}"/>
              </a:ext>
            </a:extLst>
          </p:cNvPr>
          <p:cNvSpPr/>
          <p:nvPr/>
        </p:nvSpPr>
        <p:spPr>
          <a:xfrm>
            <a:off x="457200" y="1386428"/>
            <a:ext cx="8229600" cy="3975580"/>
          </a:xfrm>
          <a:prstGeom prst="rect">
            <a:avLst/>
          </a:prstGeom>
          <a:solidFill>
            <a:srgbClr val="F5F5F0"/>
          </a:solidFill>
          <a:ln w="12700">
            <a:solidFill>
              <a:srgbClr val="B0B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3D4FF1D-1058-900C-1C60-9436C93216CA}"/>
              </a:ext>
            </a:extLst>
          </p:cNvPr>
          <p:cNvSpPr/>
          <p:nvPr/>
        </p:nvSpPr>
        <p:spPr>
          <a:xfrm>
            <a:off x="640080" y="1495991"/>
            <a:ext cx="7863840" cy="33608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CreditRating()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rating As String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Dim spread As Double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rating = "BBB"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Select Case rating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Case "AAA", "AA"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spread = 0.005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Case "A"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spread = 0.01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Case "BBB"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spread = 0.02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Case Else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spread = 0.05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End Select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2D2D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</a:t>
            </a:r>
            <a:endParaRPr lang="en-US" sz="1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EAD0E46-703D-E900-8D7D-B6BC72D4CA85}"/>
              </a:ext>
            </a:extLst>
          </p:cNvPr>
          <p:cNvSpPr/>
          <p:nvPr/>
        </p:nvSpPr>
        <p:spPr>
          <a:xfrm>
            <a:off x="457200" y="5362008"/>
            <a:ext cx="8229600" cy="1069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 Case is cleaner than many If/ElseIf chains</a:t>
            </a:r>
            <a:endParaRPr lang="en-US" sz="2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Case Else handles any value not matched above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740803"/>
      </p:ext>
    </p:extLst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92FC5-D4DF-68D7-D2F9-5A8F6B683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0B868-F220-EF4E-DA7D-027AE2218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5. </a:t>
            </a:r>
            <a:r>
              <a:rPr lang="en-US" dirty="0"/>
              <a:t>VBA Programming</a:t>
            </a:r>
            <a:endParaRPr lang="en-US" sz="40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2909A99-CDFD-1971-7089-CFE93538D95A}"/>
              </a:ext>
            </a:extLst>
          </p:cNvPr>
          <p:cNvSpPr txBox="1">
            <a:spLocks/>
          </p:cNvSpPr>
          <p:nvPr/>
        </p:nvSpPr>
        <p:spPr>
          <a:xfrm>
            <a:off x="533400" y="5076825"/>
            <a:ext cx="8153400" cy="1470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 b="1">
                <a:solidFill>
                  <a:schemeClr val="tx1">
                    <a:alpha val="100000"/>
                  </a:schemeClr>
                </a:solidFill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116593585"/>
      </p:ext>
    </p:extLst>
  </p:cSld>
  <p:clrMapOvr>
    <a:masterClrMapping/>
  </p:clrMapOvr>
  <p:transition spd="med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B5ABF-4D12-CD28-FB99-D5EDCED4F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27E44CC0-4B2D-DE2C-7294-763FB8216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Debugging Techniques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8956747C-2FB9-4AE7-4347-A4CC58937D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524000"/>
            <a:ext cx="8278812" cy="4826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en-US" sz="2800" b="1" dirty="0"/>
              <a:t>Step Through (F8) </a:t>
            </a:r>
            <a:r>
              <a:rPr lang="en-US" altLang="en-US" sz="2800" dirty="0"/>
              <a:t>– Execute one line at a time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Breakpoints (F9) </a:t>
            </a:r>
            <a:r>
              <a:rPr lang="en-US" altLang="en-US" sz="2800" dirty="0"/>
              <a:t>– Pause execution specific line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Immediate Window </a:t>
            </a:r>
            <a:r>
              <a:rPr lang="en-US" altLang="en-US" sz="2800" dirty="0"/>
              <a:t>– Print values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Watch Window </a:t>
            </a:r>
            <a:r>
              <a:rPr lang="en-US" altLang="en-US" sz="2800" dirty="0"/>
              <a:t>– Monitor variables as code runs</a:t>
            </a:r>
          </a:p>
          <a:p>
            <a:pPr>
              <a:lnSpc>
                <a:spcPct val="160000"/>
              </a:lnSpc>
            </a:pPr>
            <a:r>
              <a:rPr lang="en-US" altLang="en-US" sz="2800" b="1" dirty="0"/>
              <a:t>Error Messages</a:t>
            </a:r>
            <a:endParaRPr lang="en-US" altLang="en-US" sz="2400" b="1" dirty="0"/>
          </a:p>
          <a:p>
            <a:pPr lvl="1">
              <a:lnSpc>
                <a:spcPct val="15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2363778"/>
      </p:ext>
    </p:extLst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67EBF-3A86-6C91-DECE-6E956961E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CDA33DD2-A77A-1F12-5EFC-70AAAEDFA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VBA Best Practices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3939BB7E-269A-47C3-D595-71ACD2E2DC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524000"/>
            <a:ext cx="8278812" cy="4826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en-US" sz="3200" dirty="0"/>
              <a:t>Comment your code 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Use meaningful names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Write modular code</a:t>
            </a:r>
          </a:p>
          <a:p>
            <a:pPr>
              <a:lnSpc>
                <a:spcPct val="160000"/>
              </a:lnSpc>
            </a:pPr>
            <a:r>
              <a:rPr lang="en-US" altLang="en-US" sz="3200" dirty="0"/>
              <a:t>Protect workbooks – Lock with a password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1909345"/>
      </p:ext>
    </p:extLst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0022F-E9C9-A244-FB6A-A51CF263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20E0F0E-4576-DCDA-2DD3-76B70DEF9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8278812" cy="1166812"/>
          </a:xfrm>
        </p:spPr>
        <p:txBody>
          <a:bodyPr>
            <a:normAutofit/>
          </a:bodyPr>
          <a:lstStyle/>
          <a:p>
            <a:r>
              <a:rPr lang="en-US" altLang="en-US" dirty="0"/>
              <a:t>Limitations and Next Steps</a:t>
            </a: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4DF2769A-DBC5-7051-FD0A-398A82E33B98}"/>
              </a:ext>
            </a:extLst>
          </p:cNvPr>
          <p:cNvSpPr/>
          <p:nvPr/>
        </p:nvSpPr>
        <p:spPr>
          <a:xfrm>
            <a:off x="457200" y="1447800"/>
            <a:ext cx="3840480" cy="431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500"/>
              </a:spcAft>
              <a:buSzPct val="100000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VBA is Windows/Mac-centric; no cloud or web support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limits with very large datasets (100K+ rows)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native machine learning or advanced statistics libraries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Limited data visualization compared to modern tools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Consider Python for advanced analytics and automation</a:t>
            </a:r>
            <a:endParaRPr lang="en-US" sz="200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EF6110A2-5BAB-1673-F1B4-2347353C967B}"/>
              </a:ext>
            </a:extLst>
          </p:cNvPr>
          <p:cNvSpPr/>
          <p:nvPr/>
        </p:nvSpPr>
        <p:spPr>
          <a:xfrm>
            <a:off x="4754880" y="1447800"/>
            <a:ext cx="3931920" cy="431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500"/>
              </a:spcAft>
              <a:buSzPct val="100000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Resources for further learning:</a:t>
            </a:r>
            <a:endParaRPr lang="en-US" sz="20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VBA Programming for Dummies (Walkenbach)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Modeling (Benninga) includes VBA chapters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VBA documentation (docs.microsoft.com)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Stack Overflow — search [excel-vba] tag</a:t>
            </a:r>
            <a:endParaRPr lang="en-US" sz="2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Practice by automating your own workflows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451243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4BAA1-AB22-BE44-ADC6-78F400539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3B500C86-C69D-29A3-0CF5-D4149CE31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Why VBA Matters for Finance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5F6C05D0-3F05-9549-FC69-01DD04E63A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/>
              <a:t>Automation</a:t>
            </a:r>
            <a:r>
              <a:rPr lang="en-US" altLang="en-US" sz="2800" dirty="0"/>
              <a:t> – Eliminate hours of repetitive spreadsheet tasks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Custom Models </a:t>
            </a:r>
            <a:r>
              <a:rPr lang="en-US" altLang="en-US" sz="2800" dirty="0"/>
              <a:t>– Build pricing and valuation tools tailored to your needs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Data Processing </a:t>
            </a:r>
            <a:r>
              <a:rPr lang="en-US" altLang="en-US" sz="2800" dirty="0"/>
              <a:t>– Handle large datasets that overwhelm manual methods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Accuracy</a:t>
            </a:r>
            <a:r>
              <a:rPr lang="en-US" altLang="en-US" sz="2800" dirty="0"/>
              <a:t> – Reduce human error by replacing manual steps with code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/>
              <a:t>Career Advantage </a:t>
            </a:r>
            <a:r>
              <a:rPr lang="en-US" altLang="en-US" sz="2800" dirty="0"/>
              <a:t>– A differentiating skill in finance job markets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735048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44C25-14A1-4414-D9CF-CF617FA84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76C34141-1868-1375-0DE0-39B4FD61A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28588"/>
            <a:ext cx="7715250" cy="10906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Real-World VBA Applications in Finance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A0DC7532-B516-DC8D-00B0-0B44005636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Automating monthly financial reporting packages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Building custom option pricing and Greeks calculators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Backtesting trading strategies across historical data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Automating portfolio rebalancing workflows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Creating custom risk dashboards and sensitivity analyses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Generating loan amortization schedules on demand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1787722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C9A3B-6B1A-C4A2-3E03-3572E594B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EA80126-38DE-7327-2226-D1ADA2DFD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Excel Functions vs. VBA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8E430640-FBF8-4131-9D76-35F74E45CF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155700"/>
            <a:ext cx="8278812" cy="51943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Excel Functions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Pre‑built, single‑purpose calculations (SUM, VLOOKUP, etc.)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Ideal for one‑off or simple analyses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VBA Automation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Custom logic spanning multiple steps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Conditional execution and loops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Direct control over worksheets, charts, formatting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57576163"/>
      </p:ext>
    </p:ext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4319</TotalTime>
  <Words>2753</Words>
  <Application>Microsoft Office PowerPoint</Application>
  <PresentationFormat>On-screen Show (4:3)</PresentationFormat>
  <Paragraphs>460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Agency FB</vt:lpstr>
      <vt:lpstr>Arial</vt:lpstr>
      <vt:lpstr>Arial Black</vt:lpstr>
      <vt:lpstr>Calibri</vt:lpstr>
      <vt:lpstr>Century Gothic</vt:lpstr>
      <vt:lpstr>Consolas</vt:lpstr>
      <vt:lpstr>Contemporary blue</vt:lpstr>
      <vt:lpstr>FIN 470: Financial Analysis in Excel</vt:lpstr>
      <vt:lpstr>Overview</vt:lpstr>
      <vt:lpstr>1. What is VBA?</vt:lpstr>
      <vt:lpstr>Introduction to VBA</vt:lpstr>
      <vt:lpstr>Who Benefits from VBA?</vt:lpstr>
      <vt:lpstr>Real‑World Workflow Examples</vt:lpstr>
      <vt:lpstr>Why VBA Matters for Finance</vt:lpstr>
      <vt:lpstr>Real-World VBA Applications in Finance</vt:lpstr>
      <vt:lpstr>Excel Functions vs. VBA</vt:lpstr>
      <vt:lpstr>Where VBA Lives in Excel</vt:lpstr>
      <vt:lpstr>The Excel Object Model</vt:lpstr>
      <vt:lpstr>2. The VBA Editor</vt:lpstr>
      <vt:lpstr>Accessing the VBA Editor</vt:lpstr>
      <vt:lpstr>Enabling the Developer</vt:lpstr>
      <vt:lpstr>VBA Editor</vt:lpstr>
      <vt:lpstr>The Visual Basic Editor (VBE)</vt:lpstr>
      <vt:lpstr>3. Procedures</vt:lpstr>
      <vt:lpstr>Writing Your First Procedure</vt:lpstr>
      <vt:lpstr>Variables, Data Types &amp; Control Structures</vt:lpstr>
      <vt:lpstr>Saving &amp; Security</vt:lpstr>
      <vt:lpstr>Best Practices</vt:lpstr>
      <vt:lpstr>4. Excel Macros</vt:lpstr>
      <vt:lpstr>What are Excel Macros?</vt:lpstr>
      <vt:lpstr>Macros in Financial Analysis</vt:lpstr>
      <vt:lpstr>The Macro Recorder</vt:lpstr>
      <vt:lpstr>Recording Your First Macro</vt:lpstr>
      <vt:lpstr>Recording Macros I</vt:lpstr>
      <vt:lpstr>Recording Macros II</vt:lpstr>
      <vt:lpstr>Configuring Macro Properties</vt:lpstr>
      <vt:lpstr>Shortcut Keys</vt:lpstr>
      <vt:lpstr>Performing &amp; Stopping</vt:lpstr>
      <vt:lpstr>From Actions to VBA Code</vt:lpstr>
      <vt:lpstr>Macro Security Settings</vt:lpstr>
      <vt:lpstr>Running Macros</vt:lpstr>
      <vt:lpstr>Summary</vt:lpstr>
      <vt:lpstr>4.1. Finance Examples</vt:lpstr>
      <vt:lpstr>5.1 Standardize Layout</vt:lpstr>
      <vt:lpstr>5.2 Batch Apply Number Formats</vt:lpstr>
      <vt:lpstr>5.3 Highlight Negative Values in Red</vt:lpstr>
      <vt:lpstr>5.4 Freeze Top Row &amp; First Column</vt:lpstr>
      <vt:lpstr>5.5 Insert Chart</vt:lpstr>
      <vt:lpstr>4.2. Macros by AI</vt:lpstr>
      <vt:lpstr>Macros by AI</vt:lpstr>
      <vt:lpstr>6.1 Insert Chart I</vt:lpstr>
      <vt:lpstr>6.1 Insert Chart II</vt:lpstr>
      <vt:lpstr>6.1 Insert Chart III</vt:lpstr>
      <vt:lpstr>6.1 Insert Chart IV</vt:lpstr>
      <vt:lpstr>4.3. Editing Macros</vt:lpstr>
      <vt:lpstr>Locating Your Recorded Macro</vt:lpstr>
      <vt:lpstr>Macro Code Structure</vt:lpstr>
      <vt:lpstr>Making Simple Edits</vt:lpstr>
      <vt:lpstr>Adding Logic and Error Handling</vt:lpstr>
      <vt:lpstr>Testing/Debugging Techniques</vt:lpstr>
      <vt:lpstr>Best Practices and Maintenance</vt:lpstr>
      <vt:lpstr>Remember</vt:lpstr>
      <vt:lpstr>5. VBA Programming</vt:lpstr>
      <vt:lpstr>What Is a Variable?</vt:lpstr>
      <vt:lpstr>Data Types in VBA</vt:lpstr>
      <vt:lpstr>Declaring Variables with Dim</vt:lpstr>
      <vt:lpstr>Arithmetic Operators</vt:lpstr>
      <vt:lpstr>Comparison and Logical Operators</vt:lpstr>
      <vt:lpstr>If/Then/Else: Making Decisions</vt:lpstr>
      <vt:lpstr>Select Case: Multiple Conditions</vt:lpstr>
      <vt:lpstr>5. VBA Programming</vt:lpstr>
      <vt:lpstr>Debugging Techniques</vt:lpstr>
      <vt:lpstr>VBA Best Practices</vt:lpstr>
      <vt:lpstr>Limitations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529</cp:revision>
  <dcterms:created xsi:type="dcterms:W3CDTF">2004-10-03T21:09:17Z</dcterms:created>
  <dcterms:modified xsi:type="dcterms:W3CDTF">2026-04-11T23:08:29Z</dcterms:modified>
</cp:coreProperties>
</file>