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32"/>
  </p:notesMasterIdLst>
  <p:handoutMasterIdLst>
    <p:handoutMasterId r:id="rId33"/>
  </p:handoutMasterIdLst>
  <p:sldIdLst>
    <p:sldId id="397" r:id="rId2"/>
    <p:sldId id="383" r:id="rId3"/>
    <p:sldId id="384" r:id="rId4"/>
    <p:sldId id="265" r:id="rId5"/>
    <p:sldId id="266" r:id="rId6"/>
    <p:sldId id="407" r:id="rId7"/>
    <p:sldId id="398" r:id="rId8"/>
    <p:sldId id="409" r:id="rId9"/>
    <p:sldId id="408" r:id="rId10"/>
    <p:sldId id="267" r:id="rId11"/>
    <p:sldId id="400" r:id="rId12"/>
    <p:sldId id="268" r:id="rId13"/>
    <p:sldId id="411" r:id="rId14"/>
    <p:sldId id="399" r:id="rId15"/>
    <p:sldId id="269" r:id="rId16"/>
    <p:sldId id="412" r:id="rId17"/>
    <p:sldId id="401" r:id="rId18"/>
    <p:sldId id="258" r:id="rId19"/>
    <p:sldId id="406" r:id="rId20"/>
    <p:sldId id="270" r:id="rId21"/>
    <p:sldId id="405" r:id="rId22"/>
    <p:sldId id="259" r:id="rId23"/>
    <p:sldId id="271" r:id="rId24"/>
    <p:sldId id="272" r:id="rId25"/>
    <p:sldId id="292" r:id="rId26"/>
    <p:sldId id="273" r:id="rId27"/>
    <p:sldId id="274" r:id="rId28"/>
    <p:sldId id="293" r:id="rId29"/>
    <p:sldId id="294" r:id="rId30"/>
    <p:sldId id="275" r:id="rId31"/>
  </p:sldIdLst>
  <p:sldSz cx="9144000" cy="6858000" type="screen4x3"/>
  <p:notesSz cx="6858000" cy="91440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3C3D3"/>
    <a:srgbClr val="002B5C"/>
    <a:srgbClr val="ADC6D7"/>
    <a:srgbClr val="00BEB9"/>
    <a:srgbClr val="00CAC5"/>
    <a:srgbClr val="00CFC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autoAdjust="0"/>
    <p:restoredTop sz="96163" autoAdjust="0"/>
  </p:normalViewPr>
  <p:slideViewPr>
    <p:cSldViewPr>
      <p:cViewPr varScale="1">
        <p:scale>
          <a:sx n="81" d="100"/>
          <a:sy n="81" d="100"/>
        </p:scale>
        <p:origin x="1565" y="67"/>
      </p:cViewPr>
      <p:guideLst>
        <p:guide orient="horz" pos="2160"/>
        <p:guide pos="2880"/>
      </p:guideLst>
    </p:cSldViewPr>
  </p:slideViewPr>
  <p:outlineViewPr>
    <p:cViewPr>
      <p:scale>
        <a:sx n="33" d="100"/>
        <a:sy n="33" d="100"/>
      </p:scale>
      <p:origin x="0" y="15414"/>
    </p:cViewPr>
  </p:outlineViewPr>
  <p:notesTextViewPr>
    <p:cViewPr>
      <p:scale>
        <a:sx n="100" d="100"/>
        <a:sy n="100" d="100"/>
      </p:scale>
      <p:origin x="0" y="0"/>
    </p:cViewPr>
  </p:notesTextViewPr>
  <p:sorterViewPr>
    <p:cViewPr>
      <p:scale>
        <a:sx n="125" d="100"/>
        <a:sy n="125" d="100"/>
      </p:scale>
      <p:origin x="0" y="-3714"/>
    </p:cViewPr>
  </p:sorterViewPr>
  <p:notesViewPr>
    <p:cSldViewPr>
      <p:cViewPr varScale="1">
        <p:scale>
          <a:sx n="87" d="100"/>
          <a:sy n="87" d="100"/>
        </p:scale>
        <p:origin x="38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endParaRPr lang="en-US"/>
          </a:p>
        </p:txBody>
      </p:sp>
    </p:spTree>
    <p:extLst>
      <p:ext uri="{BB962C8B-B14F-4D97-AF65-F5344CB8AC3E}">
        <p14:creationId xmlns:p14="http://schemas.microsoft.com/office/powerpoint/2010/main" val="202956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fld id="{03F7FA54-1521-4DD7-9404-29EC1BA7038B}" type="datetimeFigureOut">
              <a:rPr lang="en-US"/>
              <a:pPr>
                <a:defRPr/>
              </a:pPr>
              <a:t>11/27/2022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EBFD8F90-EA37-43C3-8ED6-D915013D749C}" type="slidenum">
              <a:rPr lang="en-US"/>
              <a:pPr>
                <a:defRPr/>
              </a:pPr>
              <a:t>‹#›</a:t>
            </a:fld>
            <a:endParaRPr lang="en-US"/>
          </a:p>
        </p:txBody>
      </p:sp>
    </p:spTree>
    <p:extLst>
      <p:ext uri="{BB962C8B-B14F-4D97-AF65-F5344CB8AC3E}">
        <p14:creationId xmlns:p14="http://schemas.microsoft.com/office/powerpoint/2010/main" val="266802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A81C3A-03B8-4D3D-B92C-47086D082661}"/>
              </a:ext>
            </a:extLst>
          </p:cNvPr>
          <p:cNvSpPr>
            <a:spLocks noGrp="1" noChangeArrowheads="1"/>
          </p:cNvSpPr>
          <p:nvPr>
            <p:ph type="sldNum" sz="quarter" idx="5"/>
          </p:nvPr>
        </p:nvSpPr>
        <p:spPr>
          <a:ln/>
        </p:spPr>
        <p:txBody>
          <a:bodyPr/>
          <a:lstStyle/>
          <a:p>
            <a:fld id="{8DD819DA-AE85-412D-8A58-0C5F8A53E945}" type="slidenum">
              <a:rPr lang="en-US" altLang="en-US"/>
              <a:pPr/>
              <a:t>18</a:t>
            </a:fld>
            <a:endParaRPr lang="en-US" altLang="en-US"/>
          </a:p>
        </p:txBody>
      </p:sp>
      <p:sp>
        <p:nvSpPr>
          <p:cNvPr id="6146" name="Rectangle 2">
            <a:extLst>
              <a:ext uri="{FF2B5EF4-FFF2-40B4-BE49-F238E27FC236}">
                <a16:creationId xmlns:a16="http://schemas.microsoft.com/office/drawing/2014/main" id="{2520814B-F484-4C7B-A376-33CBC247BF35}"/>
              </a:ext>
            </a:extLst>
          </p:cNvPr>
          <p:cNvSpPr>
            <a:spLocks noGrp="1" noRot="1" noChangeAspect="1" noChangeArrowheads="1" noTextEdit="1"/>
          </p:cNvSpPr>
          <p:nvPr>
            <p:ph type="sldImg"/>
          </p:nvPr>
        </p:nvSpPr>
        <p:spPr>
          <a:xfrm>
            <a:off x="858838" y="735013"/>
            <a:ext cx="4905375" cy="3679825"/>
          </a:xfrm>
          <a:ln/>
        </p:spPr>
      </p:sp>
      <p:sp>
        <p:nvSpPr>
          <p:cNvPr id="6147" name="Rectangle 3">
            <a:extLst>
              <a:ext uri="{FF2B5EF4-FFF2-40B4-BE49-F238E27FC236}">
                <a16:creationId xmlns:a16="http://schemas.microsoft.com/office/drawing/2014/main" id="{57D632C2-970F-4032-B2C2-047BCB0E1908}"/>
              </a:ext>
            </a:extLst>
          </p:cNvPr>
          <p:cNvSpPr>
            <a:spLocks noGrp="1" noChangeArrowheads="1"/>
          </p:cNvSpPr>
          <p:nvPr>
            <p:ph type="body" idx="1"/>
          </p:nvPr>
        </p:nvSpPr>
        <p:spPr/>
        <p:txBody>
          <a:bodyPr/>
          <a:lstStyle/>
          <a:p>
            <a:pPr marL="228600" indent="-228600">
              <a:lnSpc>
                <a:spcPct val="80000"/>
              </a:lnSpc>
            </a:pPr>
            <a:endParaRPr lang="nl-NL" altLang="en-US"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A81C3A-03B8-4D3D-B92C-47086D082661}"/>
              </a:ext>
            </a:extLst>
          </p:cNvPr>
          <p:cNvSpPr>
            <a:spLocks noGrp="1" noChangeArrowheads="1"/>
          </p:cNvSpPr>
          <p:nvPr>
            <p:ph type="sldNum" sz="quarter" idx="5"/>
          </p:nvPr>
        </p:nvSpPr>
        <p:spPr>
          <a:ln/>
        </p:spPr>
        <p:txBody>
          <a:bodyPr/>
          <a:lstStyle/>
          <a:p>
            <a:fld id="{8DD819DA-AE85-412D-8A58-0C5F8A53E945}" type="slidenum">
              <a:rPr lang="en-US" altLang="en-US"/>
              <a:pPr/>
              <a:t>19</a:t>
            </a:fld>
            <a:endParaRPr lang="en-US" altLang="en-US"/>
          </a:p>
        </p:txBody>
      </p:sp>
      <p:sp>
        <p:nvSpPr>
          <p:cNvPr id="6146" name="Rectangle 2">
            <a:extLst>
              <a:ext uri="{FF2B5EF4-FFF2-40B4-BE49-F238E27FC236}">
                <a16:creationId xmlns:a16="http://schemas.microsoft.com/office/drawing/2014/main" id="{2520814B-F484-4C7B-A376-33CBC247BF35}"/>
              </a:ext>
            </a:extLst>
          </p:cNvPr>
          <p:cNvSpPr>
            <a:spLocks noGrp="1" noRot="1" noChangeAspect="1" noChangeArrowheads="1" noTextEdit="1"/>
          </p:cNvSpPr>
          <p:nvPr>
            <p:ph type="sldImg"/>
          </p:nvPr>
        </p:nvSpPr>
        <p:spPr>
          <a:xfrm>
            <a:off x="858838" y="735013"/>
            <a:ext cx="4905375" cy="3679825"/>
          </a:xfrm>
          <a:ln/>
        </p:spPr>
      </p:sp>
      <p:sp>
        <p:nvSpPr>
          <p:cNvPr id="6147" name="Rectangle 3">
            <a:extLst>
              <a:ext uri="{FF2B5EF4-FFF2-40B4-BE49-F238E27FC236}">
                <a16:creationId xmlns:a16="http://schemas.microsoft.com/office/drawing/2014/main" id="{57D632C2-970F-4032-B2C2-047BCB0E1908}"/>
              </a:ext>
            </a:extLst>
          </p:cNvPr>
          <p:cNvSpPr>
            <a:spLocks noGrp="1" noChangeArrowheads="1"/>
          </p:cNvSpPr>
          <p:nvPr>
            <p:ph type="body" idx="1"/>
          </p:nvPr>
        </p:nvSpPr>
        <p:spPr/>
        <p:txBody>
          <a:bodyPr/>
          <a:lstStyle/>
          <a:p>
            <a:pPr marL="228600" indent="-228600">
              <a:lnSpc>
                <a:spcPct val="80000"/>
              </a:lnSpc>
            </a:pPr>
            <a:endParaRPr lang="nl-NL" altLang="en-US" sz="800"/>
          </a:p>
        </p:txBody>
      </p:sp>
    </p:spTree>
    <p:extLst>
      <p:ext uri="{BB962C8B-B14F-4D97-AF65-F5344CB8AC3E}">
        <p14:creationId xmlns:p14="http://schemas.microsoft.com/office/powerpoint/2010/main" val="239216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00E6D50-BD71-4D12-A37E-082BCAA99F8B}"/>
              </a:ext>
            </a:extLst>
          </p:cNvPr>
          <p:cNvSpPr>
            <a:spLocks noGrp="1" noChangeArrowheads="1"/>
          </p:cNvSpPr>
          <p:nvPr>
            <p:ph type="sldNum" sz="quarter" idx="5"/>
          </p:nvPr>
        </p:nvSpPr>
        <p:spPr>
          <a:ln/>
        </p:spPr>
        <p:txBody>
          <a:bodyPr/>
          <a:lstStyle/>
          <a:p>
            <a:fld id="{4D8E1FD1-5ABA-4193-BDB6-262BB131CA84}" type="slidenum">
              <a:rPr lang="en-US" altLang="en-US"/>
              <a:pPr/>
              <a:t>21</a:t>
            </a:fld>
            <a:endParaRPr lang="en-US" altLang="en-US"/>
          </a:p>
        </p:txBody>
      </p:sp>
      <p:sp>
        <p:nvSpPr>
          <p:cNvPr id="52226" name="Rectangle 2">
            <a:extLst>
              <a:ext uri="{FF2B5EF4-FFF2-40B4-BE49-F238E27FC236}">
                <a16:creationId xmlns:a16="http://schemas.microsoft.com/office/drawing/2014/main" id="{61AAAD4A-F637-4567-9820-F1B225988A09}"/>
              </a:ext>
            </a:extLst>
          </p:cNvPr>
          <p:cNvSpPr>
            <a:spLocks noGrp="1" noRot="1" noChangeAspect="1" noChangeArrowheads="1" noTextEdit="1"/>
          </p:cNvSpPr>
          <p:nvPr>
            <p:ph type="sldImg"/>
          </p:nvPr>
        </p:nvSpPr>
        <p:spPr>
          <a:xfrm>
            <a:off x="858838" y="735013"/>
            <a:ext cx="4905375" cy="3679825"/>
          </a:xfrm>
          <a:ln/>
        </p:spPr>
      </p:sp>
      <p:sp>
        <p:nvSpPr>
          <p:cNvPr id="52227" name="Rectangle 3">
            <a:extLst>
              <a:ext uri="{FF2B5EF4-FFF2-40B4-BE49-F238E27FC236}">
                <a16:creationId xmlns:a16="http://schemas.microsoft.com/office/drawing/2014/main" id="{A5153C65-BD0E-48F8-A544-4BACEBA63329}"/>
              </a:ext>
            </a:extLst>
          </p:cNvPr>
          <p:cNvSpPr>
            <a:spLocks noGrp="1" noChangeArrowheads="1"/>
          </p:cNvSpPr>
          <p:nvPr>
            <p:ph type="body" idx="1"/>
          </p:nvPr>
        </p:nvSpPr>
        <p:spPr/>
        <p:txBody>
          <a:bodyPr/>
          <a:lstStyle/>
          <a:p>
            <a:endParaRPr lang="nl-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E94A2A-629B-45FB-B0FD-AD739D178522}"/>
              </a:ext>
            </a:extLst>
          </p:cNvPr>
          <p:cNvSpPr>
            <a:spLocks noGrp="1" noChangeArrowheads="1"/>
          </p:cNvSpPr>
          <p:nvPr>
            <p:ph type="sldNum" sz="quarter" idx="5"/>
          </p:nvPr>
        </p:nvSpPr>
        <p:spPr>
          <a:ln/>
        </p:spPr>
        <p:txBody>
          <a:bodyPr/>
          <a:lstStyle/>
          <a:p>
            <a:fld id="{B24B4502-7BCB-4DB2-B621-811EE0D49F7F}" type="slidenum">
              <a:rPr lang="en-US" altLang="en-US"/>
              <a:pPr/>
              <a:t>25</a:t>
            </a:fld>
            <a:endParaRPr lang="en-US" altLang="en-US"/>
          </a:p>
        </p:txBody>
      </p:sp>
      <p:sp>
        <p:nvSpPr>
          <p:cNvPr id="55298" name="Rectangle 2">
            <a:extLst>
              <a:ext uri="{FF2B5EF4-FFF2-40B4-BE49-F238E27FC236}">
                <a16:creationId xmlns:a16="http://schemas.microsoft.com/office/drawing/2014/main" id="{68A2D2FB-DDA5-476C-BB7A-B014A347FB88}"/>
              </a:ext>
            </a:extLst>
          </p:cNvPr>
          <p:cNvSpPr>
            <a:spLocks noGrp="1" noRot="1" noChangeAspect="1" noChangeArrowheads="1" noTextEdit="1"/>
          </p:cNvSpPr>
          <p:nvPr>
            <p:ph type="sldImg"/>
          </p:nvPr>
        </p:nvSpPr>
        <p:spPr>
          <a:xfrm>
            <a:off x="858838" y="735013"/>
            <a:ext cx="4905375" cy="3679825"/>
          </a:xfrm>
          <a:ln/>
        </p:spPr>
      </p:sp>
      <p:sp>
        <p:nvSpPr>
          <p:cNvPr id="55299" name="Rectangle 3">
            <a:extLst>
              <a:ext uri="{FF2B5EF4-FFF2-40B4-BE49-F238E27FC236}">
                <a16:creationId xmlns:a16="http://schemas.microsoft.com/office/drawing/2014/main" id="{33600588-5F2F-49EB-B326-F4BB6B1319C6}"/>
              </a:ext>
            </a:extLst>
          </p:cNvPr>
          <p:cNvSpPr>
            <a:spLocks noGrp="1" noChangeArrowheads="1"/>
          </p:cNvSpPr>
          <p:nvPr>
            <p:ph type="body" idx="1"/>
          </p:nvPr>
        </p:nvSpPr>
        <p:spPr/>
        <p:txBody>
          <a:bodyPr/>
          <a:lstStyle/>
          <a:p>
            <a:pPr>
              <a:spcBef>
                <a:spcPct val="50000"/>
              </a:spcBef>
            </a:pPr>
            <a:endParaRPr lang="nl-NL"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Century Gothic" pitchFamily="34" charset="0"/>
              </a:defRPr>
            </a:lvl1pPr>
          </a:lstStyle>
          <a:p>
            <a:r>
              <a:rPr lang="en-US"/>
              <a:t>Click to edit Master title style</a:t>
            </a:r>
          </a:p>
        </p:txBody>
      </p:sp>
      <p:sp>
        <p:nvSpPr>
          <p:cNvPr id="12" name="Footer Placeholder 11"/>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52600" y="395839"/>
            <a:ext cx="5638273" cy="3089704"/>
          </a:xfrm>
          <a:prstGeom prst="rect">
            <a:avLst/>
          </a:prstGeom>
        </p:spPr>
      </p:pic>
    </p:spTree>
    <p:extLst>
      <p:ext uri="{BB962C8B-B14F-4D97-AF65-F5344CB8AC3E}">
        <p14:creationId xmlns:p14="http://schemas.microsoft.com/office/powerpoint/2010/main" val="394572618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34364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lvl1pPr>
              <a:defRPr>
                <a:latin typeface="Century Gothic" pitchFamily="34" charset="0"/>
              </a:defRPr>
            </a:lvl1pPr>
          </a:lstStyle>
          <a:p>
            <a:pPr algn="l"/>
            <a:r>
              <a:rPr lang="en-US"/>
              <a:t>Click to edit Master title style</a:t>
            </a: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231559801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99099554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3" name="Footer Placeholder 12"/>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92858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298886133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2728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Content Placeholder 3">
            <a:extLst>
              <a:ext uri="{FF2B5EF4-FFF2-40B4-BE49-F238E27FC236}">
                <a16:creationId xmlns:a16="http://schemas.microsoft.com/office/drawing/2014/main" id="{D3BFCE23-AF64-4B06-9BAD-B6606BBFB7D8}"/>
              </a:ext>
            </a:extLst>
          </p:cNvPr>
          <p:cNvSpPr>
            <a:spLocks noGrp="1"/>
          </p:cNvSpPr>
          <p:nvPr>
            <p:ph sz="quarter" idx="18" hasCustomPrompt="1"/>
          </p:nvPr>
        </p:nvSpPr>
        <p:spPr>
          <a:xfrm>
            <a:off x="557212" y="1638301"/>
            <a:ext cx="8034338" cy="3906157"/>
          </a:xfrm>
        </p:spPr>
        <p:txBody>
          <a:bodyPr/>
          <a:lstStyle>
            <a:lvl1pPr marL="218700" indent="-218700">
              <a:spcBef>
                <a:spcPts val="750"/>
              </a:spcBef>
              <a:buClr>
                <a:srgbClr val="004A78"/>
              </a:buClr>
              <a:buFont typeface="Arial" panose="020B0604020202020204" pitchFamily="34" charset="0"/>
              <a:buChar char="•"/>
              <a:defRPr sz="1800"/>
            </a:lvl1pPr>
            <a:lvl2pPr marL="467100" indent="-240300">
              <a:spcBef>
                <a:spcPts val="750"/>
              </a:spcBef>
              <a:buClr>
                <a:srgbClr val="C00000"/>
              </a:buClr>
              <a:defRPr sz="1650">
                <a:solidFill>
                  <a:srgbClr val="000000"/>
                </a:solidFill>
              </a:defRPr>
            </a:lvl2pPr>
            <a:lvl3pPr>
              <a:spcBef>
                <a:spcPts val="750"/>
              </a:spcBef>
              <a:buClr>
                <a:srgbClr val="000000"/>
              </a:buClr>
              <a:defRPr sz="1500">
                <a:solidFill>
                  <a:srgbClr val="000000"/>
                </a:solidFill>
              </a:defRPr>
            </a:lvl3pPr>
            <a:lvl4pPr marL="1200150" indent="-171450">
              <a:spcBef>
                <a:spcPts val="750"/>
              </a:spcBef>
              <a:buClr>
                <a:srgbClr val="000000"/>
              </a:buClr>
              <a:defRPr lang="en-US" sz="1350" kern="1200" baseline="0" dirty="0" smtClean="0">
                <a:solidFill>
                  <a:srgbClr val="000000"/>
                </a:solidFill>
                <a:latin typeface="Arial" charset="0"/>
                <a:ea typeface="Arial" charset="0"/>
                <a:cs typeface="Arial" charset="0"/>
              </a:defRPr>
            </a:lvl4pPr>
            <a:lvl5pPr marL="1543050" indent="-171450">
              <a:spcBef>
                <a:spcPts val="750"/>
              </a:spcBef>
              <a:defRPr lang="en-US" sz="1350" kern="1200" baseline="0" dirty="0">
                <a:solidFill>
                  <a:srgbClr val="000000"/>
                </a:solidFill>
                <a:latin typeface="Arial" charset="0"/>
                <a:ea typeface="Arial" charset="0"/>
                <a:cs typeface="Arial" charset="0"/>
              </a:defRPr>
            </a:lvl5pPr>
          </a:lstStyle>
          <a:p>
            <a:pPr lvl="0"/>
            <a:r>
              <a:rPr lang="en-US" dirty="0"/>
              <a:t>First level</a:t>
            </a:r>
          </a:p>
          <a:p>
            <a:pPr lvl="1"/>
            <a:r>
              <a:rPr lang="en-US" dirty="0"/>
              <a:t>Second level</a:t>
            </a:r>
          </a:p>
          <a:p>
            <a:pPr lvl="2"/>
            <a:r>
              <a:rPr lang="en-US" dirty="0"/>
              <a:t>Third level</a:t>
            </a:r>
          </a:p>
          <a:p>
            <a:pPr marL="1200150" lvl="3" indent="-171450" algn="l" rtl="0" eaLnBrk="1" fontAlgn="base" hangingPunct="1">
              <a:lnSpc>
                <a:spcPct val="90000"/>
              </a:lnSpc>
              <a:spcBef>
                <a:spcPts val="375"/>
              </a:spcBef>
              <a:spcAft>
                <a:spcPct val="0"/>
              </a:spcAft>
              <a:buClr>
                <a:srgbClr val="000000"/>
              </a:buClr>
              <a:buSzPct val="50000"/>
              <a:buFont typeface="LucidaGrande" charset="0"/>
              <a:buChar char="▶"/>
            </a:pPr>
            <a:r>
              <a:rPr lang="en-US" dirty="0"/>
              <a:t>Fourth level</a:t>
            </a:r>
          </a:p>
          <a:p>
            <a:pPr marL="1543050" lvl="4" indent="-171450" algn="l" rtl="0" eaLnBrk="1" fontAlgn="base" hangingPunct="1">
              <a:lnSpc>
                <a:spcPct val="90000"/>
              </a:lnSpc>
              <a:spcBef>
                <a:spcPts val="375"/>
              </a:spcBef>
              <a:spcAft>
                <a:spcPct val="0"/>
              </a:spcAft>
              <a:buClr>
                <a:srgbClr val="000000"/>
              </a:buClr>
              <a:buFont typeface="Helvetica" charset="0"/>
              <a:buChar char="⁃"/>
            </a:pPr>
            <a:r>
              <a:rPr lang="en-US" dirty="0"/>
              <a:t>Fifth level</a:t>
            </a:r>
          </a:p>
        </p:txBody>
      </p:sp>
    </p:spTree>
    <p:extLst>
      <p:ext uri="{BB962C8B-B14F-4D97-AF65-F5344CB8AC3E}">
        <p14:creationId xmlns:p14="http://schemas.microsoft.com/office/powerpoint/2010/main" val="185299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Content Placeholder 3">
            <a:extLst>
              <a:ext uri="{FF2B5EF4-FFF2-40B4-BE49-F238E27FC236}">
                <a16:creationId xmlns:a16="http://schemas.microsoft.com/office/drawing/2014/main" id="{D3BFCE23-AF64-4B06-9BAD-B6606BBFB7D8}"/>
              </a:ext>
            </a:extLst>
          </p:cNvPr>
          <p:cNvSpPr>
            <a:spLocks noGrp="1"/>
          </p:cNvSpPr>
          <p:nvPr>
            <p:ph sz="quarter" idx="18" hasCustomPrompt="1"/>
          </p:nvPr>
        </p:nvSpPr>
        <p:spPr>
          <a:xfrm>
            <a:off x="557212" y="1638300"/>
            <a:ext cx="8034338" cy="415498"/>
          </a:xfrm>
        </p:spPr>
        <p:txBody>
          <a:bodyPr/>
          <a:lstStyle>
            <a:lvl1pPr marL="218700" indent="-218700">
              <a:spcBef>
                <a:spcPts val="750"/>
              </a:spcBef>
              <a:buClr>
                <a:srgbClr val="004A78"/>
              </a:buClr>
              <a:buFont typeface="Arial" panose="020B0604020202020204" pitchFamily="34" charset="0"/>
              <a:buChar char="•"/>
              <a:defRPr sz="1800"/>
            </a:lvl1pPr>
            <a:lvl2pPr marL="467100" indent="-240300">
              <a:spcBef>
                <a:spcPts val="750"/>
              </a:spcBef>
              <a:buClr>
                <a:srgbClr val="C00000"/>
              </a:buClr>
              <a:defRPr sz="1650">
                <a:solidFill>
                  <a:srgbClr val="000000"/>
                </a:solidFill>
              </a:defRPr>
            </a:lvl2pPr>
            <a:lvl3pPr>
              <a:spcBef>
                <a:spcPts val="750"/>
              </a:spcBef>
              <a:buClr>
                <a:srgbClr val="000000"/>
              </a:buClr>
              <a:defRPr sz="1500">
                <a:solidFill>
                  <a:srgbClr val="000000"/>
                </a:solidFill>
              </a:defRPr>
            </a:lvl3pPr>
            <a:lvl4pPr marL="1200150" indent="-171450">
              <a:spcBef>
                <a:spcPts val="750"/>
              </a:spcBef>
              <a:buClr>
                <a:srgbClr val="000000"/>
              </a:buClr>
              <a:defRPr lang="en-US" sz="1350" kern="1200" baseline="0" dirty="0" smtClean="0">
                <a:solidFill>
                  <a:srgbClr val="000000"/>
                </a:solidFill>
                <a:latin typeface="Arial" charset="0"/>
                <a:ea typeface="Arial" charset="0"/>
                <a:cs typeface="Arial" charset="0"/>
              </a:defRPr>
            </a:lvl4pPr>
            <a:lvl5pPr marL="1543050" indent="-171450">
              <a:spcBef>
                <a:spcPts val="750"/>
              </a:spcBef>
              <a:defRPr lang="en-US" sz="1350" kern="1200" baseline="0" dirty="0">
                <a:solidFill>
                  <a:srgbClr val="000000"/>
                </a:solidFill>
                <a:latin typeface="Arial" charset="0"/>
                <a:ea typeface="Arial" charset="0"/>
                <a:cs typeface="Arial" charset="0"/>
              </a:defRPr>
            </a:lvl5pPr>
          </a:lstStyle>
          <a:p>
            <a:pPr lvl="0"/>
            <a:r>
              <a:rPr lang="en-US" dirty="0"/>
              <a:t>First level</a:t>
            </a:r>
          </a:p>
          <a:p>
            <a:pPr lvl="1"/>
            <a:r>
              <a:rPr lang="en-US" dirty="0"/>
              <a:t>Second level</a:t>
            </a:r>
          </a:p>
          <a:p>
            <a:pPr lvl="2"/>
            <a:r>
              <a:rPr lang="en-US" dirty="0"/>
              <a:t>Third level</a:t>
            </a:r>
          </a:p>
          <a:p>
            <a:pPr marL="1200150" lvl="3" indent="-171450" algn="l" rtl="0" eaLnBrk="1" fontAlgn="base" hangingPunct="1">
              <a:lnSpc>
                <a:spcPct val="90000"/>
              </a:lnSpc>
              <a:spcBef>
                <a:spcPts val="375"/>
              </a:spcBef>
              <a:spcAft>
                <a:spcPct val="0"/>
              </a:spcAft>
              <a:buClr>
                <a:srgbClr val="000000"/>
              </a:buClr>
              <a:buSzPct val="50000"/>
              <a:buFont typeface="LucidaGrande" charset="0"/>
              <a:buChar char="▶"/>
            </a:pPr>
            <a:r>
              <a:rPr lang="en-US" dirty="0"/>
              <a:t>Fourth level</a:t>
            </a:r>
          </a:p>
          <a:p>
            <a:pPr marL="1543050" lvl="4" indent="-171450" algn="l" rtl="0" eaLnBrk="1" fontAlgn="base" hangingPunct="1">
              <a:lnSpc>
                <a:spcPct val="90000"/>
              </a:lnSpc>
              <a:spcBef>
                <a:spcPts val="375"/>
              </a:spcBef>
              <a:spcAft>
                <a:spcPct val="0"/>
              </a:spcAft>
              <a:buClr>
                <a:srgbClr val="000000"/>
              </a:buClr>
              <a:buFont typeface="Helvetica" charset="0"/>
              <a:buChar char="⁃"/>
            </a:pPr>
            <a:r>
              <a:rPr lang="en-US" dirty="0"/>
              <a:t>Fifth level</a:t>
            </a:r>
          </a:p>
        </p:txBody>
      </p:sp>
      <p:sp>
        <p:nvSpPr>
          <p:cNvPr id="7" name="Content Placeholder 3">
            <a:extLst>
              <a:ext uri="{FF2B5EF4-FFF2-40B4-BE49-F238E27FC236}">
                <a16:creationId xmlns:a16="http://schemas.microsoft.com/office/drawing/2014/main" id="{06D794AB-597F-405D-B722-77A335A11247}"/>
              </a:ext>
            </a:extLst>
          </p:cNvPr>
          <p:cNvSpPr>
            <a:spLocks noGrp="1"/>
          </p:cNvSpPr>
          <p:nvPr>
            <p:ph sz="quarter" idx="19"/>
          </p:nvPr>
        </p:nvSpPr>
        <p:spPr>
          <a:xfrm>
            <a:off x="564356" y="2171700"/>
            <a:ext cx="8034338" cy="415498"/>
          </a:xfrm>
        </p:spPr>
        <p:txBody>
          <a:bodyPr/>
          <a:lstStyle>
            <a:lvl1pPr marL="218700" indent="-218700">
              <a:spcBef>
                <a:spcPts val="750"/>
              </a:spcBef>
              <a:buClr>
                <a:srgbClr val="004A78"/>
              </a:buClr>
              <a:buFont typeface="Arial" panose="020B0604020202020204" pitchFamily="34" charset="0"/>
              <a:buChar char="•"/>
              <a:defRPr sz="1800"/>
            </a:lvl1pPr>
            <a:lvl2pPr marL="467100" indent="-240300">
              <a:spcBef>
                <a:spcPts val="750"/>
              </a:spcBef>
              <a:buClr>
                <a:srgbClr val="C00000"/>
              </a:buClr>
              <a:defRPr sz="1650">
                <a:solidFill>
                  <a:srgbClr val="000000"/>
                </a:solidFill>
              </a:defRPr>
            </a:lvl2pPr>
            <a:lvl3pPr>
              <a:spcBef>
                <a:spcPts val="750"/>
              </a:spcBef>
              <a:buClr>
                <a:srgbClr val="000000"/>
              </a:buClr>
              <a:defRPr sz="1500">
                <a:solidFill>
                  <a:srgbClr val="000000"/>
                </a:solidFill>
              </a:defRPr>
            </a:lvl3pPr>
            <a:lvl4pPr marL="1200150" indent="-171450">
              <a:spcBef>
                <a:spcPts val="750"/>
              </a:spcBef>
              <a:buClr>
                <a:srgbClr val="000000"/>
              </a:buClr>
              <a:defRPr lang="en-US" sz="1350" kern="1200" baseline="0" dirty="0" smtClean="0">
                <a:solidFill>
                  <a:srgbClr val="000000"/>
                </a:solidFill>
                <a:latin typeface="Arial" charset="0"/>
                <a:ea typeface="Arial" charset="0"/>
                <a:cs typeface="Arial" charset="0"/>
              </a:defRPr>
            </a:lvl4pPr>
            <a:lvl5pPr marL="1543050" indent="-171450">
              <a:spcBef>
                <a:spcPts val="750"/>
              </a:spcBef>
              <a:defRPr lang="en-US" sz="1350" kern="1200" baseline="0" dirty="0">
                <a:solidFill>
                  <a:srgbClr val="000000"/>
                </a:solidFill>
                <a:latin typeface="Arial" charset="0"/>
                <a:ea typeface="Arial" charset="0"/>
                <a:cs typeface="Arial" charset="0"/>
              </a:defRPr>
            </a:lvl5pPr>
          </a:lstStyle>
          <a:p>
            <a:pPr lvl="0"/>
            <a:endParaRPr lang="en-US" dirty="0"/>
          </a:p>
        </p:txBody>
      </p:sp>
      <p:sp>
        <p:nvSpPr>
          <p:cNvPr id="8" name="Content Placeholder 3">
            <a:extLst>
              <a:ext uri="{FF2B5EF4-FFF2-40B4-BE49-F238E27FC236}">
                <a16:creationId xmlns:a16="http://schemas.microsoft.com/office/drawing/2014/main" id="{14EF11EA-9635-4730-A53F-CD0E7B3CE293}"/>
              </a:ext>
            </a:extLst>
          </p:cNvPr>
          <p:cNvSpPr>
            <a:spLocks noGrp="1"/>
          </p:cNvSpPr>
          <p:nvPr>
            <p:ph sz="quarter" idx="20"/>
          </p:nvPr>
        </p:nvSpPr>
        <p:spPr>
          <a:xfrm>
            <a:off x="564356" y="2743200"/>
            <a:ext cx="8034338" cy="415498"/>
          </a:xfrm>
        </p:spPr>
        <p:txBody>
          <a:bodyPr/>
          <a:lstStyle>
            <a:lvl1pPr marL="218700" indent="-218700">
              <a:spcBef>
                <a:spcPts val="750"/>
              </a:spcBef>
              <a:buClr>
                <a:srgbClr val="004A78"/>
              </a:buClr>
              <a:buFont typeface="Arial" panose="020B0604020202020204" pitchFamily="34" charset="0"/>
              <a:buChar char="•"/>
              <a:defRPr sz="1800"/>
            </a:lvl1pPr>
            <a:lvl2pPr marL="467100" indent="-240300">
              <a:spcBef>
                <a:spcPts val="750"/>
              </a:spcBef>
              <a:buClr>
                <a:srgbClr val="C00000"/>
              </a:buClr>
              <a:defRPr sz="1650">
                <a:solidFill>
                  <a:srgbClr val="000000"/>
                </a:solidFill>
              </a:defRPr>
            </a:lvl2pPr>
            <a:lvl3pPr>
              <a:spcBef>
                <a:spcPts val="750"/>
              </a:spcBef>
              <a:buClr>
                <a:srgbClr val="000000"/>
              </a:buClr>
              <a:defRPr sz="1500">
                <a:solidFill>
                  <a:srgbClr val="000000"/>
                </a:solidFill>
              </a:defRPr>
            </a:lvl3pPr>
            <a:lvl4pPr marL="1200150" indent="-171450">
              <a:spcBef>
                <a:spcPts val="750"/>
              </a:spcBef>
              <a:buClr>
                <a:srgbClr val="000000"/>
              </a:buClr>
              <a:defRPr lang="en-US" sz="1350" kern="1200" baseline="0" dirty="0" smtClean="0">
                <a:solidFill>
                  <a:srgbClr val="000000"/>
                </a:solidFill>
                <a:latin typeface="Arial" charset="0"/>
                <a:ea typeface="Arial" charset="0"/>
                <a:cs typeface="Arial" charset="0"/>
              </a:defRPr>
            </a:lvl4pPr>
            <a:lvl5pPr marL="1543050" indent="-171450">
              <a:spcBef>
                <a:spcPts val="750"/>
              </a:spcBef>
              <a:defRPr lang="en-US" sz="1350" kern="1200" baseline="0" dirty="0">
                <a:solidFill>
                  <a:srgbClr val="000000"/>
                </a:solidFill>
                <a:latin typeface="Arial" charset="0"/>
                <a:ea typeface="Arial" charset="0"/>
                <a:cs typeface="Arial" charset="0"/>
              </a:defRPr>
            </a:lvl5pPr>
          </a:lstStyle>
          <a:p>
            <a:pPr lvl="0"/>
            <a:endParaRPr lang="en-US" dirty="0"/>
          </a:p>
        </p:txBody>
      </p:sp>
      <p:sp>
        <p:nvSpPr>
          <p:cNvPr id="9" name="Content Placeholder 3">
            <a:extLst>
              <a:ext uri="{FF2B5EF4-FFF2-40B4-BE49-F238E27FC236}">
                <a16:creationId xmlns:a16="http://schemas.microsoft.com/office/drawing/2014/main" id="{6B2C209C-E767-4E02-BB45-51CF771A556E}"/>
              </a:ext>
            </a:extLst>
          </p:cNvPr>
          <p:cNvSpPr>
            <a:spLocks noGrp="1"/>
          </p:cNvSpPr>
          <p:nvPr>
            <p:ph sz="quarter" idx="21"/>
          </p:nvPr>
        </p:nvSpPr>
        <p:spPr>
          <a:xfrm>
            <a:off x="564356" y="3286125"/>
            <a:ext cx="8034338" cy="415498"/>
          </a:xfrm>
        </p:spPr>
        <p:txBody>
          <a:bodyPr/>
          <a:lstStyle>
            <a:lvl1pPr marL="218700" indent="-218700">
              <a:spcBef>
                <a:spcPts val="750"/>
              </a:spcBef>
              <a:buClr>
                <a:srgbClr val="004A78"/>
              </a:buClr>
              <a:buFont typeface="Arial" panose="020B0604020202020204" pitchFamily="34" charset="0"/>
              <a:buChar char="•"/>
              <a:defRPr sz="1800"/>
            </a:lvl1pPr>
            <a:lvl2pPr marL="467100" indent="-240300">
              <a:spcBef>
                <a:spcPts val="750"/>
              </a:spcBef>
              <a:buClr>
                <a:srgbClr val="C00000"/>
              </a:buClr>
              <a:defRPr sz="1650">
                <a:solidFill>
                  <a:srgbClr val="000000"/>
                </a:solidFill>
              </a:defRPr>
            </a:lvl2pPr>
            <a:lvl3pPr>
              <a:spcBef>
                <a:spcPts val="750"/>
              </a:spcBef>
              <a:buClr>
                <a:srgbClr val="000000"/>
              </a:buClr>
              <a:defRPr sz="1500">
                <a:solidFill>
                  <a:srgbClr val="000000"/>
                </a:solidFill>
              </a:defRPr>
            </a:lvl3pPr>
            <a:lvl4pPr marL="1200150" indent="-171450">
              <a:spcBef>
                <a:spcPts val="750"/>
              </a:spcBef>
              <a:buClr>
                <a:srgbClr val="000000"/>
              </a:buClr>
              <a:defRPr lang="en-US" sz="1350" kern="1200" baseline="0" dirty="0" smtClean="0">
                <a:solidFill>
                  <a:srgbClr val="000000"/>
                </a:solidFill>
                <a:latin typeface="Arial" charset="0"/>
                <a:ea typeface="Arial" charset="0"/>
                <a:cs typeface="Arial" charset="0"/>
              </a:defRPr>
            </a:lvl4pPr>
            <a:lvl5pPr marL="1543050" indent="-171450">
              <a:spcBef>
                <a:spcPts val="750"/>
              </a:spcBef>
              <a:defRPr lang="en-US" sz="1350" kern="1200" baseline="0" dirty="0">
                <a:solidFill>
                  <a:srgbClr val="000000"/>
                </a:solidFill>
                <a:latin typeface="Arial" charset="0"/>
                <a:ea typeface="Arial" charset="0"/>
                <a:cs typeface="Arial" charset="0"/>
              </a:defRPr>
            </a:lvl5pPr>
          </a:lstStyle>
          <a:p>
            <a:pPr lvl="0"/>
            <a:endParaRPr lang="en-US" dirty="0"/>
          </a:p>
        </p:txBody>
      </p:sp>
      <p:sp>
        <p:nvSpPr>
          <p:cNvPr id="10" name="Content Placeholder 3">
            <a:extLst>
              <a:ext uri="{FF2B5EF4-FFF2-40B4-BE49-F238E27FC236}">
                <a16:creationId xmlns:a16="http://schemas.microsoft.com/office/drawing/2014/main" id="{22353F37-C644-446D-8D22-8AF529D9128B}"/>
              </a:ext>
            </a:extLst>
          </p:cNvPr>
          <p:cNvSpPr>
            <a:spLocks noGrp="1"/>
          </p:cNvSpPr>
          <p:nvPr>
            <p:ph sz="quarter" idx="22" hasCustomPrompt="1"/>
          </p:nvPr>
        </p:nvSpPr>
        <p:spPr>
          <a:xfrm>
            <a:off x="564356" y="3876675"/>
            <a:ext cx="8034338" cy="415498"/>
          </a:xfrm>
        </p:spPr>
        <p:txBody>
          <a:bodyPr/>
          <a:lstStyle>
            <a:lvl1pPr marL="218700" indent="-218700">
              <a:spcBef>
                <a:spcPts val="750"/>
              </a:spcBef>
              <a:buClr>
                <a:srgbClr val="004A78"/>
              </a:buClr>
              <a:buFont typeface="Arial" panose="020B0604020202020204" pitchFamily="34" charset="0"/>
              <a:buChar char="•"/>
              <a:defRPr sz="1800"/>
            </a:lvl1pPr>
            <a:lvl2pPr marL="467100" indent="-240300">
              <a:spcBef>
                <a:spcPts val="750"/>
              </a:spcBef>
              <a:buClr>
                <a:srgbClr val="C00000"/>
              </a:buClr>
              <a:defRPr sz="1650">
                <a:solidFill>
                  <a:srgbClr val="000000"/>
                </a:solidFill>
              </a:defRPr>
            </a:lvl2pPr>
            <a:lvl3pPr>
              <a:spcBef>
                <a:spcPts val="750"/>
              </a:spcBef>
              <a:buClr>
                <a:srgbClr val="000000"/>
              </a:buClr>
              <a:defRPr sz="1500">
                <a:solidFill>
                  <a:srgbClr val="000000"/>
                </a:solidFill>
              </a:defRPr>
            </a:lvl3pPr>
            <a:lvl4pPr marL="1200150" indent="-171450">
              <a:spcBef>
                <a:spcPts val="750"/>
              </a:spcBef>
              <a:buClr>
                <a:srgbClr val="000000"/>
              </a:buClr>
              <a:defRPr lang="en-US" sz="1350" kern="1200" baseline="0" dirty="0" smtClean="0">
                <a:solidFill>
                  <a:srgbClr val="000000"/>
                </a:solidFill>
                <a:latin typeface="Arial" charset="0"/>
                <a:ea typeface="Arial" charset="0"/>
                <a:cs typeface="Arial" charset="0"/>
              </a:defRPr>
            </a:lvl4pPr>
            <a:lvl5pPr marL="1543050" indent="-171450">
              <a:spcBef>
                <a:spcPts val="750"/>
              </a:spcBef>
              <a:defRPr lang="en-US" sz="1350" kern="1200" baseline="0" dirty="0">
                <a:solidFill>
                  <a:srgbClr val="000000"/>
                </a:solidFill>
                <a:latin typeface="Arial" charset="0"/>
                <a:ea typeface="Arial" charset="0"/>
                <a:cs typeface="Arial" charset="0"/>
              </a:defRPr>
            </a:lvl5pPr>
          </a:lstStyle>
          <a:p>
            <a:pPr lvl="0"/>
            <a:r>
              <a:rPr lang="en-US" dirty="0"/>
              <a:t>First level</a:t>
            </a:r>
          </a:p>
          <a:p>
            <a:pPr lvl="1"/>
            <a:r>
              <a:rPr lang="en-US" dirty="0"/>
              <a:t>Second level</a:t>
            </a:r>
          </a:p>
          <a:p>
            <a:pPr lvl="2"/>
            <a:r>
              <a:rPr lang="en-US" dirty="0"/>
              <a:t>Third level</a:t>
            </a:r>
          </a:p>
          <a:p>
            <a:pPr marL="1200150" lvl="3" indent="-171450" algn="l" rtl="0" eaLnBrk="1" fontAlgn="base" hangingPunct="1">
              <a:lnSpc>
                <a:spcPct val="90000"/>
              </a:lnSpc>
              <a:spcBef>
                <a:spcPts val="375"/>
              </a:spcBef>
              <a:spcAft>
                <a:spcPct val="0"/>
              </a:spcAft>
              <a:buClr>
                <a:srgbClr val="000000"/>
              </a:buClr>
              <a:buSzPct val="50000"/>
              <a:buFont typeface="LucidaGrande" charset="0"/>
              <a:buChar char="▶"/>
            </a:pPr>
            <a:r>
              <a:rPr lang="en-US" dirty="0"/>
              <a:t>Fourth level</a:t>
            </a:r>
          </a:p>
          <a:p>
            <a:pPr marL="1543050" lvl="4" indent="-171450" algn="l" rtl="0" eaLnBrk="1" fontAlgn="base" hangingPunct="1">
              <a:lnSpc>
                <a:spcPct val="90000"/>
              </a:lnSpc>
              <a:spcBef>
                <a:spcPts val="375"/>
              </a:spcBef>
              <a:spcAft>
                <a:spcPct val="0"/>
              </a:spcAft>
              <a:buClr>
                <a:srgbClr val="000000"/>
              </a:buClr>
              <a:buFont typeface="Helvetica" charset="0"/>
              <a:buChar char="⁃"/>
            </a:pPr>
            <a:r>
              <a:rPr lang="en-US" dirty="0"/>
              <a:t>Fifth level</a:t>
            </a:r>
          </a:p>
        </p:txBody>
      </p:sp>
      <p:sp>
        <p:nvSpPr>
          <p:cNvPr id="11" name="Content Placeholder 3">
            <a:extLst>
              <a:ext uri="{FF2B5EF4-FFF2-40B4-BE49-F238E27FC236}">
                <a16:creationId xmlns:a16="http://schemas.microsoft.com/office/drawing/2014/main" id="{4FC72971-3BA5-4D91-964A-CC8B740A0380}"/>
              </a:ext>
            </a:extLst>
          </p:cNvPr>
          <p:cNvSpPr>
            <a:spLocks noGrp="1"/>
          </p:cNvSpPr>
          <p:nvPr>
            <p:ph sz="quarter" idx="23"/>
          </p:nvPr>
        </p:nvSpPr>
        <p:spPr>
          <a:xfrm>
            <a:off x="571500" y="4410075"/>
            <a:ext cx="8034338" cy="415498"/>
          </a:xfrm>
        </p:spPr>
        <p:txBody>
          <a:bodyPr/>
          <a:lstStyle>
            <a:lvl1pPr marL="218700" indent="-218700">
              <a:spcBef>
                <a:spcPts val="750"/>
              </a:spcBef>
              <a:buClr>
                <a:srgbClr val="004A78"/>
              </a:buClr>
              <a:buFont typeface="Arial" panose="020B0604020202020204" pitchFamily="34" charset="0"/>
              <a:buChar char="•"/>
              <a:defRPr sz="1800"/>
            </a:lvl1pPr>
            <a:lvl2pPr marL="467100" indent="-240300">
              <a:spcBef>
                <a:spcPts val="750"/>
              </a:spcBef>
              <a:buClr>
                <a:srgbClr val="C00000"/>
              </a:buClr>
              <a:defRPr sz="1650">
                <a:solidFill>
                  <a:srgbClr val="000000"/>
                </a:solidFill>
              </a:defRPr>
            </a:lvl2pPr>
            <a:lvl3pPr>
              <a:spcBef>
                <a:spcPts val="750"/>
              </a:spcBef>
              <a:buClr>
                <a:srgbClr val="000000"/>
              </a:buClr>
              <a:defRPr sz="1500">
                <a:solidFill>
                  <a:srgbClr val="000000"/>
                </a:solidFill>
              </a:defRPr>
            </a:lvl3pPr>
            <a:lvl4pPr marL="1200150" indent="-171450">
              <a:spcBef>
                <a:spcPts val="750"/>
              </a:spcBef>
              <a:buClr>
                <a:srgbClr val="000000"/>
              </a:buClr>
              <a:defRPr lang="en-US" sz="1350" kern="1200" baseline="0" dirty="0" smtClean="0">
                <a:solidFill>
                  <a:srgbClr val="000000"/>
                </a:solidFill>
                <a:latin typeface="Arial" charset="0"/>
                <a:ea typeface="Arial" charset="0"/>
                <a:cs typeface="Arial" charset="0"/>
              </a:defRPr>
            </a:lvl4pPr>
            <a:lvl5pPr marL="1543050" indent="-171450">
              <a:spcBef>
                <a:spcPts val="750"/>
              </a:spcBef>
              <a:defRPr lang="en-US" sz="1350" kern="1200" baseline="0" dirty="0">
                <a:solidFill>
                  <a:srgbClr val="000000"/>
                </a:solidFill>
                <a:latin typeface="Arial" charset="0"/>
                <a:ea typeface="Arial" charset="0"/>
                <a:cs typeface="Arial" charset="0"/>
              </a:defRPr>
            </a:lvl5pPr>
          </a:lstStyle>
          <a:p>
            <a:pPr lvl="0"/>
            <a:endParaRPr lang="en-US" dirty="0"/>
          </a:p>
        </p:txBody>
      </p:sp>
      <p:sp>
        <p:nvSpPr>
          <p:cNvPr id="12" name="Content Placeholder 3">
            <a:extLst>
              <a:ext uri="{FF2B5EF4-FFF2-40B4-BE49-F238E27FC236}">
                <a16:creationId xmlns:a16="http://schemas.microsoft.com/office/drawing/2014/main" id="{F5810924-46F9-49F6-90E9-1CAD01952962}"/>
              </a:ext>
            </a:extLst>
          </p:cNvPr>
          <p:cNvSpPr>
            <a:spLocks noGrp="1"/>
          </p:cNvSpPr>
          <p:nvPr>
            <p:ph sz="quarter" idx="24"/>
          </p:nvPr>
        </p:nvSpPr>
        <p:spPr>
          <a:xfrm>
            <a:off x="571500" y="4981575"/>
            <a:ext cx="8034338" cy="415498"/>
          </a:xfrm>
        </p:spPr>
        <p:txBody>
          <a:bodyPr/>
          <a:lstStyle>
            <a:lvl1pPr marL="218700" indent="-218700">
              <a:spcBef>
                <a:spcPts val="750"/>
              </a:spcBef>
              <a:buClr>
                <a:srgbClr val="004A78"/>
              </a:buClr>
              <a:buFont typeface="Arial" panose="020B0604020202020204" pitchFamily="34" charset="0"/>
              <a:buChar char="•"/>
              <a:defRPr sz="1800"/>
            </a:lvl1pPr>
            <a:lvl2pPr marL="467100" indent="-240300">
              <a:spcBef>
                <a:spcPts val="750"/>
              </a:spcBef>
              <a:buClr>
                <a:srgbClr val="C00000"/>
              </a:buClr>
              <a:defRPr sz="1650">
                <a:solidFill>
                  <a:srgbClr val="000000"/>
                </a:solidFill>
              </a:defRPr>
            </a:lvl2pPr>
            <a:lvl3pPr>
              <a:spcBef>
                <a:spcPts val="750"/>
              </a:spcBef>
              <a:buClr>
                <a:srgbClr val="000000"/>
              </a:buClr>
              <a:defRPr sz="1500">
                <a:solidFill>
                  <a:srgbClr val="000000"/>
                </a:solidFill>
              </a:defRPr>
            </a:lvl3pPr>
            <a:lvl4pPr marL="1200150" indent="-171450">
              <a:spcBef>
                <a:spcPts val="750"/>
              </a:spcBef>
              <a:buClr>
                <a:srgbClr val="000000"/>
              </a:buClr>
              <a:defRPr lang="en-US" sz="1350" kern="1200" baseline="0" dirty="0" smtClean="0">
                <a:solidFill>
                  <a:srgbClr val="000000"/>
                </a:solidFill>
                <a:latin typeface="Arial" charset="0"/>
                <a:ea typeface="Arial" charset="0"/>
                <a:cs typeface="Arial" charset="0"/>
              </a:defRPr>
            </a:lvl4pPr>
            <a:lvl5pPr marL="1543050" indent="-171450">
              <a:spcBef>
                <a:spcPts val="750"/>
              </a:spcBef>
              <a:defRPr lang="en-US" sz="1350" kern="1200" baseline="0" dirty="0">
                <a:solidFill>
                  <a:srgbClr val="000000"/>
                </a:solidFill>
                <a:latin typeface="Arial" charset="0"/>
                <a:ea typeface="Arial" charset="0"/>
                <a:cs typeface="Arial" charset="0"/>
              </a:defRPr>
            </a:lvl5pPr>
          </a:lstStyle>
          <a:p>
            <a:pPr lvl="0"/>
            <a:endParaRPr lang="en-US" dirty="0"/>
          </a:p>
        </p:txBody>
      </p:sp>
      <p:sp>
        <p:nvSpPr>
          <p:cNvPr id="13" name="Content Placeholder 3">
            <a:extLst>
              <a:ext uri="{FF2B5EF4-FFF2-40B4-BE49-F238E27FC236}">
                <a16:creationId xmlns:a16="http://schemas.microsoft.com/office/drawing/2014/main" id="{117E4622-2D35-4929-909A-99EC9229DC74}"/>
              </a:ext>
            </a:extLst>
          </p:cNvPr>
          <p:cNvSpPr>
            <a:spLocks noGrp="1"/>
          </p:cNvSpPr>
          <p:nvPr>
            <p:ph sz="quarter" idx="25"/>
          </p:nvPr>
        </p:nvSpPr>
        <p:spPr>
          <a:xfrm>
            <a:off x="571500" y="5524500"/>
            <a:ext cx="8034338" cy="415498"/>
          </a:xfrm>
        </p:spPr>
        <p:txBody>
          <a:bodyPr/>
          <a:lstStyle>
            <a:lvl1pPr marL="218700" indent="-218700">
              <a:spcBef>
                <a:spcPts val="750"/>
              </a:spcBef>
              <a:buClr>
                <a:srgbClr val="004A78"/>
              </a:buClr>
              <a:buFont typeface="Arial" panose="020B0604020202020204" pitchFamily="34" charset="0"/>
              <a:buChar char="•"/>
              <a:defRPr sz="1800"/>
            </a:lvl1pPr>
            <a:lvl2pPr marL="467100" indent="-240300">
              <a:spcBef>
                <a:spcPts val="750"/>
              </a:spcBef>
              <a:buClr>
                <a:srgbClr val="C00000"/>
              </a:buClr>
              <a:defRPr sz="1650">
                <a:solidFill>
                  <a:srgbClr val="000000"/>
                </a:solidFill>
              </a:defRPr>
            </a:lvl2pPr>
            <a:lvl3pPr>
              <a:spcBef>
                <a:spcPts val="750"/>
              </a:spcBef>
              <a:buClr>
                <a:srgbClr val="000000"/>
              </a:buClr>
              <a:defRPr sz="1500">
                <a:solidFill>
                  <a:srgbClr val="000000"/>
                </a:solidFill>
              </a:defRPr>
            </a:lvl3pPr>
            <a:lvl4pPr marL="1200150" indent="-171450">
              <a:spcBef>
                <a:spcPts val="750"/>
              </a:spcBef>
              <a:buClr>
                <a:srgbClr val="000000"/>
              </a:buClr>
              <a:defRPr lang="en-US" sz="1350" kern="1200" baseline="0" dirty="0" smtClean="0">
                <a:solidFill>
                  <a:srgbClr val="000000"/>
                </a:solidFill>
                <a:latin typeface="Arial" charset="0"/>
                <a:ea typeface="Arial" charset="0"/>
                <a:cs typeface="Arial" charset="0"/>
              </a:defRPr>
            </a:lvl4pPr>
            <a:lvl5pPr marL="1543050" indent="-171450">
              <a:spcBef>
                <a:spcPts val="750"/>
              </a:spcBef>
              <a:defRPr lang="en-US" sz="1350" kern="1200" baseline="0" dirty="0">
                <a:solidFill>
                  <a:srgbClr val="000000"/>
                </a:solidFill>
                <a:latin typeface="Arial" charset="0"/>
                <a:ea typeface="Arial" charset="0"/>
                <a:cs typeface="Arial" charset="0"/>
              </a:defRPr>
            </a:lvl5pPr>
          </a:lstStyle>
          <a:p>
            <a:pPr lvl="0"/>
            <a:endParaRPr lang="en-US" dirty="0"/>
          </a:p>
        </p:txBody>
      </p:sp>
    </p:spTree>
    <p:extLst>
      <p:ext uri="{BB962C8B-B14F-4D97-AF65-F5344CB8AC3E}">
        <p14:creationId xmlns:p14="http://schemas.microsoft.com/office/powerpoint/2010/main" val="140692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11" cstate="print">
            <a:duotone>
              <a:schemeClr val="accent1"/>
              <a:srgbClr val="FFFFFF"/>
            </a:duotone>
          </a:blip>
          <a:stretch>
            <a:fillRect/>
          </a:stretch>
        </p:blipFill>
        <p:spPr>
          <a:xfrm>
            <a:off x="1142" y="428"/>
            <a:ext cx="9142858" cy="6857143"/>
          </a:xfrm>
          <a:prstGeom prst="rect">
            <a:avLst/>
          </a:prstGeom>
          <a:noFill/>
          <a:ln>
            <a:noFill/>
          </a:ln>
        </p:spPr>
      </p:pic>
      <p:pic>
        <p:nvPicPr>
          <p:cNvPr id="9" name="image6.png"/>
          <p:cNvPicPr>
            <a:picLocks noChangeAspect="1"/>
          </p:cNvPicPr>
          <p:nvPr/>
        </p:nvPicPr>
        <p:blipFill>
          <a:blip r:embed="rId12" cstate="print"/>
          <a:stretch>
            <a:fillRect/>
          </a:stretch>
        </p:blipFill>
        <p:spPr>
          <a:xfrm>
            <a:off x="1142" y="428"/>
            <a:ext cx="9142858" cy="6857143"/>
          </a:xfrm>
          <a:prstGeom prst="rect">
            <a:avLst/>
          </a:prstGeom>
          <a:noFill/>
        </p:spPr>
      </p:pic>
      <p:sp>
        <p:nvSpPr>
          <p:cNvPr id="30" name="Rectangle 30"/>
          <p:cNvSpPr>
            <a:spLocks noGrp="1"/>
          </p:cNvSpPr>
          <p:nvPr>
            <p:ph type="title"/>
          </p:nvPr>
        </p:nvSpPr>
        <p:spPr>
          <a:xfrm>
            <a:off x="457771" y="359465"/>
            <a:ext cx="8229600" cy="1143000"/>
          </a:xfrm>
          <a:prstGeom prst="rect">
            <a:avLst/>
          </a:prstGeom>
        </p:spPr>
        <p:txBody>
          <a:bodyPr anchor="b" anchorCtr="0">
            <a:normAutofit/>
          </a:bodyPr>
          <a:lstStyle/>
          <a:p>
            <a:pPr algn="l"/>
            <a:r>
              <a:rPr lang="en-US" dirty="0"/>
              <a:t>Click to edit Master title style</a:t>
            </a:r>
          </a:p>
        </p:txBody>
      </p:sp>
      <p:sp>
        <p:nvSpPr>
          <p:cNvPr id="12" name="Rectangle 12"/>
          <p:cNvSpPr>
            <a:spLocks noGrp="1"/>
          </p:cNvSpPr>
          <p:nvPr>
            <p:ph type="body" idx="1"/>
          </p:nvPr>
        </p:nvSpPr>
        <p:spPr>
          <a:xfrm>
            <a:off x="457771" y="1600200"/>
            <a:ext cx="8229600" cy="45259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620571" y="6324600"/>
            <a:ext cx="1066800" cy="369332"/>
          </a:xfrm>
          <a:prstGeom prst="rect">
            <a:avLst/>
          </a:prstGeom>
          <a:noFill/>
        </p:spPr>
        <p:txBody>
          <a:bodyPr wrap="square" rtlCol="0">
            <a:spAutoFit/>
          </a:bodyPr>
          <a:lstStyle/>
          <a:p>
            <a:pPr algn="r"/>
            <a:fld id="{5142B5BB-0271-4951-9864-F5338956FB89}" type="slidenum">
              <a:rPr lang="en-US" smtClean="0">
                <a:latin typeface="Arial" panose="020B0604020202020204" pitchFamily="34" charset="0"/>
                <a:cs typeface="Arial" panose="020B0604020202020204" pitchFamily="34" charset="0"/>
              </a:rPr>
              <a:pPr algn="r"/>
              <a:t>‹#›</a:t>
            </a:fld>
            <a:r>
              <a:rPr lang="en-US" dirty="0">
                <a:latin typeface="Arial" panose="020B0604020202020204" pitchFamily="34" charset="0"/>
                <a:cs typeface="Arial" panose="020B0604020202020204" pitchFamily="34" charset="0"/>
              </a:rPr>
              <a:t> of 30</a:t>
            </a:r>
          </a:p>
        </p:txBody>
      </p:sp>
      <p:sp>
        <p:nvSpPr>
          <p:cNvPr id="13" name="TextBox 12"/>
          <p:cNvSpPr txBox="1"/>
          <p:nvPr userDrawn="1"/>
        </p:nvSpPr>
        <p:spPr>
          <a:xfrm>
            <a:off x="305371" y="6324600"/>
            <a:ext cx="1447800" cy="369332"/>
          </a:xfrm>
          <a:prstGeom prst="rect">
            <a:avLst/>
          </a:prstGeom>
          <a:noFill/>
        </p:spPr>
        <p:txBody>
          <a:bodyPr wrap="square" rtlCol="0">
            <a:spAutoFit/>
          </a:bodyPr>
          <a:lstStyle/>
          <a:p>
            <a:fld id="{49EF39E9-0DEB-488D-A1FF-A8C274C77028}" type="datetime12">
              <a:rPr lang="en-US" smtClean="0">
                <a:latin typeface="Arial" panose="020B0604020202020204" pitchFamily="34" charset="0"/>
                <a:cs typeface="Arial" panose="020B0604020202020204" pitchFamily="34" charset="0"/>
              </a:rPr>
              <a:pPr/>
              <a:t>2:03 PM</a:t>
            </a:fld>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962971" y="6157813"/>
            <a:ext cx="1219200" cy="668107"/>
          </a:xfrm>
          <a:prstGeom prst="rect">
            <a:avLst/>
          </a:prstGeom>
        </p:spPr>
      </p:pic>
    </p:spTree>
    <p:extLst>
      <p:ext uri="{BB962C8B-B14F-4D97-AF65-F5344CB8AC3E}">
        <p14:creationId xmlns:p14="http://schemas.microsoft.com/office/powerpoint/2010/main" val="207912345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Lst>
  <p:transition spd="med">
    <p:fade thruBlk="1"/>
  </p:transition>
  <p:txStyles>
    <p:titleStyle>
      <a:defPPr>
        <a:defRPr sz="4400">
          <a:solidFill>
            <a:schemeClr val="tx1"/>
          </a:solidFill>
          <a:latin typeface="+mj-lt"/>
          <a:ea typeface="+mj-ea"/>
          <a:cs typeface="+mj-cs"/>
        </a:defRPr>
      </a:defPPr>
      <a:lvl1pPr algn="l" eaLnBrk="1" hangingPunct="1">
        <a:buNone/>
        <a:defRPr sz="4400" b="1">
          <a:solidFill>
            <a:schemeClr val="tx1">
              <a:alpha val="100000"/>
            </a:schemeClr>
          </a:solidFill>
          <a:latin typeface="Arial" panose="020B0604020202020204" pitchFamily="34" charset="0"/>
          <a:cs typeface="Arial" panose="020B0604020202020204" pitchFamily="34" charset="0"/>
        </a:defRPr>
      </a:lvl1pPr>
    </p:titleStyle>
    <p:body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094577"/>
            <a:ext cx="8153400" cy="1306223"/>
          </a:xfrm>
        </p:spPr>
        <p:txBody>
          <a:bodyPr>
            <a:normAutofit/>
          </a:bodyPr>
          <a:lstStyle/>
          <a:p>
            <a:r>
              <a:rPr lang="en-US" dirty="0"/>
              <a:t>Topic 13.1: Pivot Tables</a:t>
            </a:r>
            <a:endParaRPr lang="en-IN" dirty="0"/>
          </a:p>
          <a:p>
            <a:r>
              <a:rPr lang="en-US" sz="2400" dirty="0"/>
              <a:t>Larry Schrenk, Instructor</a:t>
            </a:r>
          </a:p>
        </p:txBody>
      </p:sp>
      <p:sp>
        <p:nvSpPr>
          <p:cNvPr id="2" name="Title 1"/>
          <p:cNvSpPr>
            <a:spLocks noGrp="1"/>
          </p:cNvSpPr>
          <p:nvPr>
            <p:ph type="ctrTitle"/>
          </p:nvPr>
        </p:nvSpPr>
        <p:spPr/>
        <p:txBody>
          <a:bodyPr/>
          <a:lstStyle/>
          <a:p>
            <a:r>
              <a:rPr lang="en-US" dirty="0"/>
              <a:t>FIN 470: Financial Analysis in Excel</a:t>
            </a:r>
          </a:p>
        </p:txBody>
      </p:sp>
      <p:sp>
        <p:nvSpPr>
          <p:cNvPr id="4" name="Subtitle 2">
            <a:extLst>
              <a:ext uri="{FF2B5EF4-FFF2-40B4-BE49-F238E27FC236}">
                <a16:creationId xmlns:a16="http://schemas.microsoft.com/office/drawing/2014/main" id="{F07208CB-5544-4A24-BEB8-B31091042B95}"/>
              </a:ext>
            </a:extLst>
          </p:cNvPr>
          <p:cNvSpPr txBox="1">
            <a:spLocks/>
          </p:cNvSpPr>
          <p:nvPr/>
        </p:nvSpPr>
        <p:spPr>
          <a:xfrm>
            <a:off x="76200" y="6172201"/>
            <a:ext cx="8839200" cy="685800"/>
          </a:xfrm>
          <a:prstGeom prst="rect">
            <a:avLst/>
          </a:prstGeom>
        </p:spPr>
        <p:txBody>
          <a:bodyPr>
            <a:noAutofit/>
          </a:bodyPr>
          <a:lstStyle>
            <a:defPPr>
              <a:defRPr>
                <a:solidFill>
                  <a:schemeClr val="tx1"/>
                </a:solidFill>
                <a:latin typeface="+mn-lt"/>
                <a:ea typeface="+mn-ea"/>
                <a:cs typeface="+mn-cs"/>
              </a:defRPr>
            </a:defPPr>
            <a:lvl1pPr marL="0" indent="0" algn="r" eaLnBrk="1" hangingPunct="1">
              <a:buNone/>
              <a:defRPr sz="2800">
                <a:latin typeface="Century Gothic" pitchFamily="34" charset="0"/>
                <a:cs typeface="Arial" panose="020B0604020202020204" pitchFamily="34" charset="0"/>
              </a:defRPr>
            </a:lvl1pPr>
            <a:lvl2pPr marL="457200" indent="0" algn="ctr" eaLnBrk="1" hangingPunct="1">
              <a:buNone/>
              <a:defRPr sz="2800">
                <a:latin typeface="Arial" panose="020B0604020202020204" pitchFamily="34" charset="0"/>
                <a:cs typeface="Arial" panose="020B0604020202020204" pitchFamily="34" charset="0"/>
              </a:defRPr>
            </a:lvl2pPr>
            <a:lvl3pPr marL="914400" indent="0" algn="ctr" eaLnBrk="1" hangingPunct="1">
              <a:buNone/>
              <a:defRPr sz="2400">
                <a:latin typeface="Arial" panose="020B0604020202020204" pitchFamily="34" charset="0"/>
                <a:cs typeface="Arial" panose="020B0604020202020204" pitchFamily="34" charset="0"/>
              </a:defRPr>
            </a:lvl3pPr>
            <a:lvl4pPr marL="1371600" indent="0" algn="ctr" eaLnBrk="1" hangingPunct="1">
              <a:buNone/>
              <a:defRPr sz="2000">
                <a:latin typeface="Arial" panose="020B0604020202020204" pitchFamily="34" charset="0"/>
                <a:cs typeface="Arial" panose="020B0604020202020204" pitchFamily="34" charset="0"/>
              </a:defRPr>
            </a:lvl4pPr>
            <a:lvl5pPr marL="1828800" indent="0" algn="ctr" eaLnBrk="1" hangingPunct="1">
              <a:buNone/>
              <a:defRPr sz="1800">
                <a:latin typeface="Arial" panose="020B0604020202020204" pitchFamily="34" charset="0"/>
                <a:cs typeface="Arial" panose="020B0604020202020204" pitchFamily="34" charset="0"/>
              </a:defRPr>
            </a:lvl5pPr>
            <a:lvl6pPr marL="2286000" indent="0" algn="ctr" eaLnBrk="1" hangingPunct="1">
              <a:buNone/>
              <a:defRPr sz="2000"/>
            </a:lvl6pPr>
            <a:lvl7pPr marL="2743200" indent="0" algn="ctr" eaLnBrk="1" hangingPunct="1">
              <a:buNone/>
              <a:defRPr sz="2000"/>
            </a:lvl7pPr>
            <a:lvl8pPr marL="3200400" indent="0" algn="ctr" eaLnBrk="1" hangingPunct="1">
              <a:buNone/>
              <a:defRPr sz="2000"/>
            </a:lvl8pPr>
            <a:lvl9pPr marL="3657600" indent="0" algn="ctr" eaLnBrk="1" hangingPunct="1">
              <a:buNone/>
              <a:defRPr sz="2000"/>
            </a:lvl9pPr>
          </a:lstStyle>
          <a:p>
            <a:pPr marL="0" indent="0">
              <a:spcBef>
                <a:spcPts val="600"/>
              </a:spcBef>
              <a:buNone/>
            </a:pPr>
            <a:r>
              <a:rPr lang="en-US" sz="1800" dirty="0"/>
              <a:t>The slides for this course are adapted from: Timothy R. Mayes, </a:t>
            </a:r>
            <a:r>
              <a:rPr lang="en-US" sz="1800" i="1" dirty="0"/>
              <a:t>Financial Analysis with Microsoft Excel</a:t>
            </a:r>
            <a:r>
              <a:rPr lang="en-US" sz="1800" dirty="0"/>
              <a:t>, 9</a:t>
            </a:r>
            <a:r>
              <a:rPr lang="en-US" sz="1800" baseline="30000" dirty="0"/>
              <a:t>th</a:t>
            </a:r>
            <a:r>
              <a:rPr lang="en-US" sz="1800" dirty="0"/>
              <a:t> Edition. © 2021 Cengage. All Rights Reserved. </a:t>
            </a:r>
          </a:p>
        </p:txBody>
      </p:sp>
    </p:spTree>
    <p:extLst>
      <p:ext uri="{BB962C8B-B14F-4D97-AF65-F5344CB8AC3E}">
        <p14:creationId xmlns:p14="http://schemas.microsoft.com/office/powerpoint/2010/main" val="3760586671"/>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4F7-1C9C-4F3B-9B7F-1460BD27D763}"/>
              </a:ext>
            </a:extLst>
          </p:cNvPr>
          <p:cNvSpPr>
            <a:spLocks noGrp="1"/>
          </p:cNvSpPr>
          <p:nvPr>
            <p:ph type="title"/>
          </p:nvPr>
        </p:nvSpPr>
        <p:spPr/>
        <p:txBody>
          <a:bodyPr>
            <a:normAutofit fontScale="90000"/>
          </a:bodyPr>
          <a:lstStyle/>
          <a:p>
            <a:r>
              <a:rPr lang="en-US" dirty="0"/>
              <a:t>Structured Referencing for Formulas in Tables II</a:t>
            </a:r>
            <a:endParaRPr lang="en-IN" dirty="0"/>
          </a:p>
        </p:txBody>
      </p:sp>
      <p:sp>
        <p:nvSpPr>
          <p:cNvPr id="3" name="Content Placeholder 2">
            <a:extLst>
              <a:ext uri="{FF2B5EF4-FFF2-40B4-BE49-F238E27FC236}">
                <a16:creationId xmlns:a16="http://schemas.microsoft.com/office/drawing/2014/main" id="{D49D22E9-0395-4D19-915C-6484E88FDB22}"/>
              </a:ext>
            </a:extLst>
          </p:cNvPr>
          <p:cNvSpPr>
            <a:spLocks noGrp="1"/>
          </p:cNvSpPr>
          <p:nvPr>
            <p:ph sz="quarter" idx="18"/>
          </p:nvPr>
        </p:nvSpPr>
        <p:spPr>
          <a:xfrm>
            <a:off x="557212" y="1502465"/>
            <a:ext cx="8034338" cy="4593535"/>
          </a:xfrm>
        </p:spPr>
        <p:txBody>
          <a:bodyPr>
            <a:noAutofit/>
          </a:bodyPr>
          <a:lstStyle/>
          <a:p>
            <a:r>
              <a:rPr lang="en-US" sz="2400" dirty="0"/>
              <a:t>Structured references have several parts:</a:t>
            </a:r>
          </a:p>
          <a:p>
            <a:pPr lvl="1"/>
            <a:r>
              <a:rPr lang="en-US" sz="2400" dirty="0"/>
              <a:t>The name of the table</a:t>
            </a:r>
          </a:p>
          <a:p>
            <a:pPr lvl="1"/>
            <a:r>
              <a:rPr lang="en-US" sz="2400" dirty="0"/>
              <a:t>The name of the column in square brackets</a:t>
            </a:r>
          </a:p>
          <a:p>
            <a:pPr lvl="1"/>
            <a:r>
              <a:rPr lang="en-US" sz="2400" dirty="0"/>
              <a:t>An @ sign if you wish to refer to a value in the same row as the formula</a:t>
            </a:r>
          </a:p>
          <a:p>
            <a:pPr lvl="1"/>
            <a:r>
              <a:rPr lang="en-US" sz="2400" dirty="0"/>
              <a:t>[#Headers] or [#Totals] to refer to a column name or to a value on a totals row</a:t>
            </a:r>
          </a:p>
          <a:p>
            <a:r>
              <a:rPr lang="en-US" sz="2400" dirty="0"/>
              <a:t>For example, </a:t>
            </a:r>
          </a:p>
          <a:p>
            <a:pPr marL="0" indent="0">
              <a:buNone/>
            </a:pPr>
            <a:r>
              <a:rPr lang="en-US" sz="2400" dirty="0"/>
              <a:t>	=TableName[@[ColumnName]] </a:t>
            </a:r>
          </a:p>
          <a:p>
            <a:pPr marL="924300" lvl="2" indent="0">
              <a:buNone/>
            </a:pPr>
            <a:r>
              <a:rPr lang="en-US" sz="2100" dirty="0"/>
              <a:t>refer to the same row in a column named ColumnName from a Table named TableName</a:t>
            </a:r>
            <a:endParaRPr lang="en-IN" sz="2100" dirty="0"/>
          </a:p>
        </p:txBody>
      </p:sp>
    </p:spTree>
    <p:extLst>
      <p:ext uri="{BB962C8B-B14F-4D97-AF65-F5344CB8AC3E}">
        <p14:creationId xmlns:p14="http://schemas.microsoft.com/office/powerpoint/2010/main" val="117811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606800"/>
            <a:ext cx="8458200" cy="1470025"/>
          </a:xfrm>
        </p:spPr>
        <p:txBody>
          <a:bodyPr>
            <a:normAutofit/>
          </a:bodyPr>
          <a:lstStyle/>
          <a:p>
            <a:r>
              <a:rPr lang="en-US" sz="4000" dirty="0"/>
              <a:t>2. </a:t>
            </a:r>
            <a:r>
              <a:rPr lang="en-US" dirty="0"/>
              <a:t>Get &amp; Transform (Power Query)</a:t>
            </a:r>
          </a:p>
        </p:txBody>
      </p:sp>
    </p:spTree>
    <p:extLst>
      <p:ext uri="{BB962C8B-B14F-4D97-AF65-F5344CB8AC3E}">
        <p14:creationId xmlns:p14="http://schemas.microsoft.com/office/powerpoint/2010/main" val="1262136396"/>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ABA7-CC3B-46F5-8CC5-B4A04EF66172}"/>
              </a:ext>
            </a:extLst>
          </p:cNvPr>
          <p:cNvSpPr>
            <a:spLocks noGrp="1"/>
          </p:cNvSpPr>
          <p:nvPr>
            <p:ph type="title"/>
          </p:nvPr>
        </p:nvSpPr>
        <p:spPr/>
        <p:txBody>
          <a:bodyPr/>
          <a:lstStyle/>
          <a:p>
            <a:r>
              <a:rPr lang="en-US" dirty="0"/>
              <a:t>Using Get &amp; Transform I</a:t>
            </a:r>
            <a:endParaRPr lang="en-IN" dirty="0"/>
          </a:p>
        </p:txBody>
      </p:sp>
      <p:sp>
        <p:nvSpPr>
          <p:cNvPr id="3" name="Content Placeholder 2">
            <a:extLst>
              <a:ext uri="{FF2B5EF4-FFF2-40B4-BE49-F238E27FC236}">
                <a16:creationId xmlns:a16="http://schemas.microsoft.com/office/drawing/2014/main" id="{CB06F86D-4C89-4DEC-8BFC-2A413F28B8FB}"/>
              </a:ext>
            </a:extLst>
          </p:cNvPr>
          <p:cNvSpPr>
            <a:spLocks noGrp="1"/>
          </p:cNvSpPr>
          <p:nvPr>
            <p:ph sz="quarter" idx="18"/>
          </p:nvPr>
        </p:nvSpPr>
        <p:spPr>
          <a:xfrm>
            <a:off x="554831" y="1528389"/>
            <a:ext cx="8034338" cy="4495799"/>
          </a:xfrm>
        </p:spPr>
        <p:txBody>
          <a:bodyPr>
            <a:noAutofit/>
          </a:bodyPr>
          <a:lstStyle/>
          <a:p>
            <a:pPr lvl="0"/>
            <a:r>
              <a:rPr lang="en-US" sz="2200" dirty="0"/>
              <a:t>Get &amp; Transform is a powerful ETL (Extract, Transform, Load) tool </a:t>
            </a:r>
          </a:p>
          <a:p>
            <a:pPr lvl="1"/>
            <a:r>
              <a:rPr lang="en-US" sz="2200" dirty="0"/>
              <a:t>Data tab → Get Data</a:t>
            </a:r>
          </a:p>
          <a:p>
            <a:pPr lvl="0"/>
            <a:r>
              <a:rPr lang="en-US" sz="2200" dirty="0"/>
              <a:t>Choose data from many different sources</a:t>
            </a:r>
          </a:p>
          <a:p>
            <a:r>
              <a:rPr lang="en-US" sz="2200" dirty="0"/>
              <a:t>Query Editor opens to transform the data</a:t>
            </a:r>
          </a:p>
          <a:p>
            <a:r>
              <a:rPr lang="en-US" sz="2200" dirty="0"/>
              <a:t>Transformations include:</a:t>
            </a:r>
          </a:p>
          <a:p>
            <a:pPr lvl="1"/>
            <a:r>
              <a:rPr lang="en-US" sz="2200" dirty="0"/>
              <a:t>Removing duplicates</a:t>
            </a:r>
          </a:p>
          <a:p>
            <a:pPr lvl="1"/>
            <a:r>
              <a:rPr lang="en-US" sz="2200" dirty="0"/>
              <a:t>Creating new columns, or removing existing columns</a:t>
            </a:r>
          </a:p>
          <a:p>
            <a:pPr lvl="1"/>
            <a:r>
              <a:rPr lang="en-US" sz="2200" dirty="0"/>
              <a:t>Split a column into component parts </a:t>
            </a:r>
          </a:p>
          <a:p>
            <a:pPr lvl="1"/>
            <a:r>
              <a:rPr lang="en-US" sz="2200" dirty="0"/>
              <a:t>Replace values</a:t>
            </a:r>
          </a:p>
          <a:p>
            <a:r>
              <a:rPr lang="en-US" sz="2200" dirty="0"/>
              <a:t>After transforming, load it into a Table or create a Data Model</a:t>
            </a:r>
            <a:endParaRPr lang="en-IN" sz="2200" dirty="0"/>
          </a:p>
        </p:txBody>
      </p:sp>
    </p:spTree>
    <p:extLst>
      <p:ext uri="{BB962C8B-B14F-4D97-AF65-F5344CB8AC3E}">
        <p14:creationId xmlns:p14="http://schemas.microsoft.com/office/powerpoint/2010/main" val="301845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6A43E075-6581-456C-BF2F-E963970CCF13}"/>
              </a:ext>
            </a:extLst>
          </p:cNvPr>
          <p:cNvPicPr>
            <a:picLocks noChangeAspect="1"/>
          </p:cNvPicPr>
          <p:nvPr/>
        </p:nvPicPr>
        <p:blipFill>
          <a:blip r:embed="rId2"/>
          <a:stretch>
            <a:fillRect/>
          </a:stretch>
        </p:blipFill>
        <p:spPr>
          <a:xfrm>
            <a:off x="1963947" y="1600201"/>
            <a:ext cx="4436853" cy="3848970"/>
          </a:xfrm>
          <a:prstGeom prst="rect">
            <a:avLst/>
          </a:prstGeom>
          <a:noFill/>
        </p:spPr>
      </p:pic>
      <p:sp>
        <p:nvSpPr>
          <p:cNvPr id="2" name="Title 1">
            <a:extLst>
              <a:ext uri="{FF2B5EF4-FFF2-40B4-BE49-F238E27FC236}">
                <a16:creationId xmlns:a16="http://schemas.microsoft.com/office/drawing/2014/main" id="{4F22ABA7-CC3B-46F5-8CC5-B4A04EF66172}"/>
              </a:ext>
            </a:extLst>
          </p:cNvPr>
          <p:cNvSpPr>
            <a:spLocks noGrp="1"/>
          </p:cNvSpPr>
          <p:nvPr>
            <p:ph type="title"/>
          </p:nvPr>
        </p:nvSpPr>
        <p:spPr>
          <a:xfrm>
            <a:off x="457200" y="359465"/>
            <a:ext cx="8229600" cy="1143000"/>
          </a:xfrm>
        </p:spPr>
        <p:txBody>
          <a:bodyPr anchor="b">
            <a:normAutofit/>
          </a:bodyPr>
          <a:lstStyle/>
          <a:p>
            <a:r>
              <a:rPr lang="en-US" dirty="0"/>
              <a:t>Get &amp; Transform Menu</a:t>
            </a:r>
            <a:endParaRPr lang="en-IN" dirty="0"/>
          </a:p>
        </p:txBody>
      </p:sp>
      <p:sp>
        <p:nvSpPr>
          <p:cNvPr id="10" name="Content Placeholder 2">
            <a:extLst>
              <a:ext uri="{FF2B5EF4-FFF2-40B4-BE49-F238E27FC236}">
                <a16:creationId xmlns:a16="http://schemas.microsoft.com/office/drawing/2014/main" id="{F98F7CF6-F5DD-480C-8A71-9F093F55918B}"/>
              </a:ext>
            </a:extLst>
          </p:cNvPr>
          <p:cNvSpPr txBox="1">
            <a:spLocks/>
          </p:cNvSpPr>
          <p:nvPr/>
        </p:nvSpPr>
        <p:spPr>
          <a:xfrm>
            <a:off x="554831" y="1528389"/>
            <a:ext cx="8034338" cy="4495799"/>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fontAlgn="auto">
              <a:spcBef>
                <a:spcPts val="0"/>
              </a:spcBef>
              <a:spcAft>
                <a:spcPts val="0"/>
              </a:spcAft>
            </a:pPr>
            <a:endParaRPr lang="en-IN" sz="2200" kern="0" dirty="0">
              <a:solidFill>
                <a:sysClr val="windowText" lastClr="000000"/>
              </a:solidFill>
            </a:endParaRPr>
          </a:p>
          <a:p>
            <a:pPr fontAlgn="auto">
              <a:spcBef>
                <a:spcPts val="0"/>
              </a:spcBef>
              <a:spcAft>
                <a:spcPts val="0"/>
              </a:spcAft>
            </a:pPr>
            <a:endParaRPr lang="en-IN" sz="2200" kern="0" dirty="0">
              <a:solidFill>
                <a:sysClr val="windowText" lastClr="000000"/>
              </a:solidFill>
            </a:endParaRPr>
          </a:p>
          <a:p>
            <a:pPr fontAlgn="auto">
              <a:spcBef>
                <a:spcPts val="0"/>
              </a:spcBef>
              <a:spcAft>
                <a:spcPts val="0"/>
              </a:spcAft>
            </a:pPr>
            <a:endParaRPr lang="en-IN" sz="2200" kern="0" dirty="0">
              <a:solidFill>
                <a:sysClr val="windowText" lastClr="000000"/>
              </a:solidFill>
            </a:endParaRPr>
          </a:p>
          <a:p>
            <a:pPr fontAlgn="auto">
              <a:spcBef>
                <a:spcPts val="0"/>
              </a:spcBef>
              <a:spcAft>
                <a:spcPts val="0"/>
              </a:spcAft>
            </a:pPr>
            <a:endParaRPr lang="en-IN" sz="2200" kern="0" dirty="0">
              <a:solidFill>
                <a:sysClr val="windowText" lastClr="000000"/>
              </a:solidFill>
            </a:endParaRPr>
          </a:p>
          <a:p>
            <a:pPr fontAlgn="auto">
              <a:spcBef>
                <a:spcPts val="0"/>
              </a:spcBef>
              <a:spcAft>
                <a:spcPts val="0"/>
              </a:spcAft>
            </a:pPr>
            <a:endParaRPr lang="en-IN" sz="2200" kern="0" dirty="0">
              <a:solidFill>
                <a:sysClr val="windowText" lastClr="000000"/>
              </a:solidFill>
            </a:endParaRPr>
          </a:p>
          <a:p>
            <a:pPr fontAlgn="auto">
              <a:spcBef>
                <a:spcPts val="0"/>
              </a:spcBef>
              <a:spcAft>
                <a:spcPts val="0"/>
              </a:spcAft>
            </a:pPr>
            <a:endParaRPr lang="en-IN" sz="2200" kern="0" dirty="0">
              <a:solidFill>
                <a:sysClr val="windowText" lastClr="000000"/>
              </a:solidFill>
            </a:endParaRPr>
          </a:p>
          <a:p>
            <a:pPr fontAlgn="auto">
              <a:spcBef>
                <a:spcPts val="0"/>
              </a:spcBef>
              <a:spcAft>
                <a:spcPts val="0"/>
              </a:spcAft>
            </a:pPr>
            <a:endParaRPr lang="en-IN" sz="2200" kern="0" dirty="0">
              <a:solidFill>
                <a:sysClr val="windowText" lastClr="000000"/>
              </a:solidFill>
            </a:endParaRPr>
          </a:p>
          <a:p>
            <a:pPr fontAlgn="auto">
              <a:spcBef>
                <a:spcPts val="0"/>
              </a:spcBef>
              <a:spcAft>
                <a:spcPts val="0"/>
              </a:spcAft>
            </a:pPr>
            <a:endParaRPr lang="en-IN" sz="2200" kern="0" dirty="0">
              <a:solidFill>
                <a:sysClr val="windowText" lastClr="000000"/>
              </a:solidFill>
            </a:endParaRPr>
          </a:p>
          <a:p>
            <a:pPr fontAlgn="auto">
              <a:spcBef>
                <a:spcPts val="0"/>
              </a:spcBef>
              <a:spcAft>
                <a:spcPts val="0"/>
              </a:spcAft>
            </a:pPr>
            <a:endParaRPr lang="en-IN" sz="2200" kern="0" dirty="0">
              <a:solidFill>
                <a:sysClr val="windowText" lastClr="000000"/>
              </a:solidFill>
            </a:endParaRPr>
          </a:p>
          <a:p>
            <a:pPr fontAlgn="auto">
              <a:spcBef>
                <a:spcPts val="0"/>
              </a:spcBef>
              <a:spcAft>
                <a:spcPts val="0"/>
              </a:spcAft>
            </a:pPr>
            <a:endParaRPr lang="en-IN" sz="2200" kern="0" dirty="0">
              <a:solidFill>
                <a:sysClr val="windowText" lastClr="000000"/>
              </a:solidFill>
            </a:endParaRPr>
          </a:p>
          <a:p>
            <a:pPr fontAlgn="auto">
              <a:spcBef>
                <a:spcPts val="0"/>
              </a:spcBef>
              <a:spcAft>
                <a:spcPts val="0"/>
              </a:spcAft>
            </a:pPr>
            <a:endParaRPr lang="en-IN" sz="2200" kern="0" dirty="0">
              <a:solidFill>
                <a:sysClr val="windowText" lastClr="000000"/>
              </a:solidFill>
            </a:endParaRPr>
          </a:p>
          <a:p>
            <a:pPr fontAlgn="auto">
              <a:spcBef>
                <a:spcPts val="0"/>
              </a:spcBef>
              <a:spcAft>
                <a:spcPts val="0"/>
              </a:spcAft>
            </a:pPr>
            <a:endParaRPr lang="en-IN" sz="2200" kern="0" dirty="0">
              <a:solidFill>
                <a:sysClr val="windowText" lastClr="000000"/>
              </a:solidFill>
            </a:endParaRPr>
          </a:p>
          <a:p>
            <a:pPr marL="0" indent="0" fontAlgn="auto">
              <a:spcBef>
                <a:spcPts val="0"/>
              </a:spcBef>
              <a:spcAft>
                <a:spcPts val="0"/>
              </a:spcAft>
              <a:buNone/>
            </a:pPr>
            <a:r>
              <a:rPr lang="en-IN" sz="2200" kern="0" dirty="0">
                <a:solidFill>
                  <a:sysClr val="windowText" lastClr="000000"/>
                </a:solidFill>
              </a:rPr>
              <a:t>NOTE: From Table/Range</a:t>
            </a:r>
          </a:p>
        </p:txBody>
      </p:sp>
    </p:spTree>
    <p:extLst>
      <p:ext uri="{BB962C8B-B14F-4D97-AF65-F5344CB8AC3E}">
        <p14:creationId xmlns:p14="http://schemas.microsoft.com/office/powerpoint/2010/main" val="1303496817"/>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A9FF130-8A15-4EB1-B842-1587DAD62F86}"/>
              </a:ext>
            </a:extLst>
          </p:cNvPr>
          <p:cNvPicPr>
            <a:picLocks noChangeAspect="1"/>
          </p:cNvPicPr>
          <p:nvPr/>
        </p:nvPicPr>
        <p:blipFill>
          <a:blip r:embed="rId2"/>
          <a:stretch>
            <a:fillRect/>
          </a:stretch>
        </p:blipFill>
        <p:spPr>
          <a:xfrm>
            <a:off x="567294" y="1600200"/>
            <a:ext cx="8010554" cy="4525963"/>
          </a:xfrm>
          <a:prstGeom prst="rect">
            <a:avLst/>
          </a:prstGeom>
          <a:noFill/>
        </p:spPr>
      </p:pic>
      <p:sp>
        <p:nvSpPr>
          <p:cNvPr id="2" name="Title 1">
            <a:extLst>
              <a:ext uri="{FF2B5EF4-FFF2-40B4-BE49-F238E27FC236}">
                <a16:creationId xmlns:a16="http://schemas.microsoft.com/office/drawing/2014/main" id="{4F22ABA7-CC3B-46F5-8CC5-B4A04EF66172}"/>
              </a:ext>
            </a:extLst>
          </p:cNvPr>
          <p:cNvSpPr>
            <a:spLocks noGrp="1"/>
          </p:cNvSpPr>
          <p:nvPr>
            <p:ph type="title"/>
          </p:nvPr>
        </p:nvSpPr>
        <p:spPr>
          <a:xfrm>
            <a:off x="457200" y="359465"/>
            <a:ext cx="8229600" cy="1143000"/>
          </a:xfrm>
        </p:spPr>
        <p:txBody>
          <a:bodyPr anchor="b">
            <a:normAutofit/>
          </a:bodyPr>
          <a:lstStyle/>
          <a:p>
            <a:r>
              <a:rPr lang="en-US" dirty="0"/>
              <a:t>Get &amp; Transform</a:t>
            </a:r>
            <a:endParaRPr lang="en-IN" dirty="0"/>
          </a:p>
        </p:txBody>
      </p:sp>
    </p:spTree>
    <p:extLst>
      <p:ext uri="{BB962C8B-B14F-4D97-AF65-F5344CB8AC3E}">
        <p14:creationId xmlns:p14="http://schemas.microsoft.com/office/powerpoint/2010/main" val="2146952323"/>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9B99-C8A7-41B5-B6FC-F7E004450FE1}"/>
              </a:ext>
            </a:extLst>
          </p:cNvPr>
          <p:cNvSpPr>
            <a:spLocks noGrp="1"/>
          </p:cNvSpPr>
          <p:nvPr>
            <p:ph type="title"/>
          </p:nvPr>
        </p:nvSpPr>
        <p:spPr/>
        <p:txBody>
          <a:bodyPr/>
          <a:lstStyle/>
          <a:p>
            <a:r>
              <a:rPr lang="en-US" dirty="0"/>
              <a:t>The Power Query Editor</a:t>
            </a:r>
            <a:endParaRPr lang="en-IN" dirty="0"/>
          </a:p>
        </p:txBody>
      </p:sp>
      <p:pic>
        <p:nvPicPr>
          <p:cNvPr id="4" name="Content Placeholder 3" descr="A Power Query Editor is divided into 7 different sections. The first section is a title bar which contains the title of the page. There are 3 icons for minimize, maximize and close on the right-side corner. The second section is a ribbon area, below the title bar with 5 different tabs namely File, Home, Transform, Add Column, and View. The Home tab is enabled. The ribbon area is divided into different sections namely Close, Query, Manage Columns, Reduce Rows, Sort, Transform, Parameters, Data Sources, New Query. The close section contains the Close and Load icon. The Query section contains icons for Refresh, Preview, Properties, Advanced Editor, and Manage. The Manage Columns section contains icons for Choose Columns and Remove Columns. The reduce rows section contains icons for Keep Rows and Remove Rows. The Sort section contains icons for Sort A to Z and Sort Z to A. The Transform section contains icons for Split Column, Group By, Data Type: Text, Use First Row as Headers, Replace Values. The Combine section contains in the Combine icon. The parameter section contains Manage Parameters icon. The Data Sources section contains Data source settings icon. The New Query section contains icons for New Source and Recent Sources. The third section is the left pane which contains a collapsed list titled Queries. The fourth section is a row below ribbon area that contains a Launch Insert Formula box, and a Formula Bar. The Formula bar displays the formula equals Table dot Transform Column Types, Left Parenthesis Source comma left brace, left brace, left double quotes E T F slash E T N Name right double quotes comma type text right brace comma left brace left double quotes Symbol right double quotes comma type text right brace comma. The fifth section is the worksheet area below the formula bar. There are 5 columns in the worksheet area namely E T F/ E T N Name, Symbol, Issuer, Brand, E T F Structure. The data in the worksheet is as follows:&#10;i Path Bloomberg Natural Gas Subindex Total Return E T N; G A Z Z T; Barclays Bank P L C; i Path; Yes.&#10;i Path Global Carbon E T N; G R N T F; Barclays Bank P L C; i Path; Yes.&#10;Velocity Shares V I X Short-Term E T N; V I I X; Credit Suisse Group; Velocity Shares; Yes.&#10;Pro Shares V I X Short-Term Futures E T F; V I X Y; Pro Shares; Pro Shares; No.&#10;Pro Shares Ultra V I X Short-Term Futures E T F; U V X Y; Pro Shares; Pro Shares; No.&#10;Direxion Daily M S C I Developed Markets Bear 3 x Shares; D P K; Rafferty Asset Management, L L C; Direxion; No.&#10;Direxion Daily Energy Bear 3 x Shares; E R Y; Rafferty Asset Management, L L C; Direxion; No.&#10;Pro Shares Ultra Short Oil and Gas; D U G; Pro Shares; Pro Shares; No.&#10;Pro Shares Ultra Short Consumer Goods; S Z K; Pro Shares; Pro Shares; No.&#10;Pro Shares Ultra Pro Short Mid Cap 400; S M D D; Pro Shares; Pro Shares; No.&#10;Direxion Daily M S C I Emerging Markets Bear 3 x Shares; E D Z; Rafferty Asset Management, L L C; Direxion; No.&#10;Pro Shares Ultra Short Basic Materials; S M N; Pro Shares; Pro Shares; No.&#10;Pro Shares Ultra Short M S C I, E A F E; E F U; Pro Shares; Pro Shares; No.&#10;Pro Shares Ultra Short F T S E Europe; E P V; Pro Shares; Pro Shares; No.&#10;Pro Shares Ultra Pro Short Financial Select Selector; F I N Z; Pro Shares; Pro Shares; No.&#10;The sixth section is the right pane which has the Query Settings. There are 2 drop down sections in the Query settings namely Properties and Applied Steps. In the Properties section, an edit box labeled Name has an input value of Table 1. Below the edit box is an html link for All Properties. The Applied Steps section has a text box with a list menu namely Source and Changed Type. The Change Type option is enabled.">
            <a:extLst>
              <a:ext uri="{FF2B5EF4-FFF2-40B4-BE49-F238E27FC236}">
                <a16:creationId xmlns:a16="http://schemas.microsoft.com/office/drawing/2014/main" id="{EF12D1CA-FF12-4A20-9F25-2F3B1D640801}"/>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rcRect/>
          <a:stretch/>
        </p:blipFill>
        <p:spPr>
          <a:xfrm>
            <a:off x="457772" y="1676400"/>
            <a:ext cx="8229599" cy="4173899"/>
          </a:xfrm>
          <a:prstGeom prst="rect">
            <a:avLst/>
          </a:prstGeom>
        </p:spPr>
      </p:pic>
    </p:spTree>
    <p:extLst>
      <p:ext uri="{BB962C8B-B14F-4D97-AF65-F5344CB8AC3E}">
        <p14:creationId xmlns:p14="http://schemas.microsoft.com/office/powerpoint/2010/main" val="190161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ABA7-CC3B-46F5-8CC5-B4A04EF66172}"/>
              </a:ext>
            </a:extLst>
          </p:cNvPr>
          <p:cNvSpPr>
            <a:spLocks noGrp="1"/>
          </p:cNvSpPr>
          <p:nvPr>
            <p:ph type="title"/>
          </p:nvPr>
        </p:nvSpPr>
        <p:spPr/>
        <p:txBody>
          <a:bodyPr/>
          <a:lstStyle/>
          <a:p>
            <a:r>
              <a:rPr lang="en-US" dirty="0"/>
              <a:t>The Power Query Editor</a:t>
            </a:r>
            <a:endParaRPr lang="en-IN" dirty="0"/>
          </a:p>
        </p:txBody>
      </p:sp>
      <p:sp>
        <p:nvSpPr>
          <p:cNvPr id="3" name="Content Placeholder 2">
            <a:extLst>
              <a:ext uri="{FF2B5EF4-FFF2-40B4-BE49-F238E27FC236}">
                <a16:creationId xmlns:a16="http://schemas.microsoft.com/office/drawing/2014/main" id="{CB06F86D-4C89-4DEC-8BFC-2A413F28B8FB}"/>
              </a:ext>
            </a:extLst>
          </p:cNvPr>
          <p:cNvSpPr>
            <a:spLocks noGrp="1"/>
          </p:cNvSpPr>
          <p:nvPr>
            <p:ph sz="quarter" idx="18"/>
          </p:nvPr>
        </p:nvSpPr>
        <p:spPr>
          <a:xfrm>
            <a:off x="554831" y="1371600"/>
            <a:ext cx="8034338" cy="4495799"/>
          </a:xfrm>
        </p:spPr>
        <p:txBody>
          <a:bodyPr>
            <a:noAutofit/>
          </a:bodyPr>
          <a:lstStyle/>
          <a:p>
            <a:pPr lvl="0"/>
            <a:r>
              <a:rPr lang="en-US" sz="2200" dirty="0"/>
              <a:t>Query Settings</a:t>
            </a:r>
          </a:p>
          <a:p>
            <a:pPr lvl="1"/>
            <a:r>
              <a:rPr lang="en-US" sz="2050" dirty="0"/>
              <a:t>Name: Name of Table</a:t>
            </a:r>
          </a:p>
          <a:p>
            <a:pPr lvl="1"/>
            <a:r>
              <a:rPr lang="en-US" sz="2050" dirty="0"/>
              <a:t>Applied Steps: List of Changes</a:t>
            </a:r>
          </a:p>
          <a:p>
            <a:r>
              <a:rPr lang="en-US" sz="2200" dirty="0"/>
              <a:t>Power Query Tabs</a:t>
            </a:r>
          </a:p>
          <a:p>
            <a:endParaRPr lang="en-US" sz="2200" dirty="0"/>
          </a:p>
          <a:p>
            <a:endParaRPr lang="en-US" sz="2200" dirty="0"/>
          </a:p>
          <a:p>
            <a:endParaRPr lang="en-US" sz="2200" dirty="0"/>
          </a:p>
          <a:p>
            <a:r>
              <a:rPr lang="en-US" sz="2200" dirty="0"/>
              <a:t>Transforms</a:t>
            </a:r>
          </a:p>
          <a:p>
            <a:pPr lvl="1"/>
            <a:r>
              <a:rPr lang="en-US" sz="2050" dirty="0"/>
              <a:t>Formatting</a:t>
            </a:r>
          </a:p>
          <a:p>
            <a:pPr lvl="1"/>
            <a:r>
              <a:rPr lang="en-US" sz="2050" dirty="0"/>
              <a:t>Replace Values</a:t>
            </a:r>
          </a:p>
          <a:p>
            <a:pPr lvl="1"/>
            <a:r>
              <a:rPr lang="en-US" sz="2050" dirty="0"/>
              <a:t>Column (split, merge, new,…)</a:t>
            </a:r>
          </a:p>
          <a:p>
            <a:pPr lvl="1"/>
            <a:r>
              <a:rPr lang="en-US" sz="2050" dirty="0"/>
              <a:t>Many More</a:t>
            </a:r>
          </a:p>
          <a:p>
            <a:pPr lvl="1"/>
            <a:endParaRPr lang="en-US" sz="2050" dirty="0"/>
          </a:p>
          <a:p>
            <a:endParaRPr lang="en-IN" sz="2050" dirty="0"/>
          </a:p>
        </p:txBody>
      </p:sp>
      <p:pic>
        <p:nvPicPr>
          <p:cNvPr id="5" name="Picture 4">
            <a:extLst>
              <a:ext uri="{FF2B5EF4-FFF2-40B4-BE49-F238E27FC236}">
                <a16:creationId xmlns:a16="http://schemas.microsoft.com/office/drawing/2014/main" id="{718E580C-1EBF-40CF-9F84-DB78365C1EFE}"/>
              </a:ext>
            </a:extLst>
          </p:cNvPr>
          <p:cNvPicPr>
            <a:picLocks noChangeAspect="1"/>
          </p:cNvPicPr>
          <p:nvPr/>
        </p:nvPicPr>
        <p:blipFill>
          <a:blip r:embed="rId2"/>
          <a:stretch>
            <a:fillRect/>
          </a:stretch>
        </p:blipFill>
        <p:spPr>
          <a:xfrm>
            <a:off x="0" y="3149516"/>
            <a:ext cx="9144000" cy="1094400"/>
          </a:xfrm>
          <a:prstGeom prst="rect">
            <a:avLst/>
          </a:prstGeom>
        </p:spPr>
      </p:pic>
    </p:spTree>
    <p:extLst>
      <p:ext uri="{BB962C8B-B14F-4D97-AF65-F5344CB8AC3E}">
        <p14:creationId xmlns:p14="http://schemas.microsoft.com/office/powerpoint/2010/main" val="399550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normAutofit/>
          </a:bodyPr>
          <a:lstStyle/>
          <a:p>
            <a:r>
              <a:rPr lang="en-US" sz="4000" dirty="0"/>
              <a:t>3. </a:t>
            </a:r>
            <a:r>
              <a:rPr lang="en-US" dirty="0"/>
              <a:t>Pivot Tables </a:t>
            </a:r>
            <a:r>
              <a:rPr lang="en-US" kern="0" dirty="0">
                <a:solidFill>
                  <a:sysClr val="windowText" lastClr="000000"/>
                </a:solidFill>
              </a:rPr>
              <a:t>(and Pivot Charts)</a:t>
            </a:r>
            <a:endParaRPr lang="en-US" dirty="0"/>
          </a:p>
        </p:txBody>
      </p:sp>
    </p:spTree>
    <p:extLst>
      <p:ext uri="{BB962C8B-B14F-4D97-AF65-F5344CB8AC3E}">
        <p14:creationId xmlns:p14="http://schemas.microsoft.com/office/powerpoint/2010/main" val="2983217278"/>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D8AD26B-327A-4C8E-A9BC-0F65F5511E69}"/>
              </a:ext>
            </a:extLst>
          </p:cNvPr>
          <p:cNvSpPr>
            <a:spLocks noGrp="1" noChangeArrowheads="1"/>
          </p:cNvSpPr>
          <p:nvPr>
            <p:ph type="title"/>
          </p:nvPr>
        </p:nvSpPr>
        <p:spPr/>
        <p:txBody>
          <a:bodyPr/>
          <a:lstStyle/>
          <a:p>
            <a:r>
              <a:rPr lang="en-US" altLang="en-US"/>
              <a:t>Pivot Tables</a:t>
            </a:r>
          </a:p>
        </p:txBody>
      </p:sp>
      <p:sp>
        <p:nvSpPr>
          <p:cNvPr id="4099" name="Rectangle 3">
            <a:extLst>
              <a:ext uri="{FF2B5EF4-FFF2-40B4-BE49-F238E27FC236}">
                <a16:creationId xmlns:a16="http://schemas.microsoft.com/office/drawing/2014/main" id="{0CE42686-7187-461A-9F0A-31CAC5A46FD7}"/>
              </a:ext>
            </a:extLst>
          </p:cNvPr>
          <p:cNvSpPr>
            <a:spLocks noGrp="1" noChangeArrowheads="1"/>
          </p:cNvSpPr>
          <p:nvPr>
            <p:ph type="body" idx="1"/>
          </p:nvPr>
        </p:nvSpPr>
        <p:spPr/>
        <p:txBody>
          <a:bodyPr>
            <a:normAutofit lnSpcReduction="10000"/>
          </a:bodyPr>
          <a:lstStyle/>
          <a:p>
            <a:pPr>
              <a:lnSpc>
                <a:spcPct val="120000"/>
              </a:lnSpc>
            </a:pPr>
            <a:r>
              <a:rPr lang="en-US" altLang="en-US"/>
              <a:t>Transform large amounts of data from a table or database into an organized summary report </a:t>
            </a:r>
          </a:p>
          <a:p>
            <a:pPr>
              <a:lnSpc>
                <a:spcPct val="120000"/>
              </a:lnSpc>
            </a:pPr>
            <a:r>
              <a:rPr lang="en-US" altLang="en-US"/>
              <a:t>Ability to rotate and reorganize the information via “drag-and drop”</a:t>
            </a:r>
          </a:p>
          <a:p>
            <a:pPr>
              <a:lnSpc>
                <a:spcPct val="120000"/>
              </a:lnSpc>
            </a:pPr>
            <a:r>
              <a:rPr lang="en-US" altLang="en-US"/>
              <a:t>Ability to filter and sort data as desired</a:t>
            </a:r>
          </a:p>
          <a:p>
            <a:pPr>
              <a:lnSpc>
                <a:spcPct val="120000"/>
              </a:lnSpc>
              <a:buFont typeface="Wingdings" panose="05000000000000000000" pitchFamily="2" charset="2"/>
              <a:buNone/>
            </a:pPr>
            <a:endParaRPr lang="en-US" altLang="en-US"/>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 table, Excel&#10;&#10;Description automatically generated">
            <a:extLst>
              <a:ext uri="{FF2B5EF4-FFF2-40B4-BE49-F238E27FC236}">
                <a16:creationId xmlns:a16="http://schemas.microsoft.com/office/drawing/2014/main" id="{36FB2E30-4A0F-45D8-93AF-78353B4E5A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524784" y="1600200"/>
            <a:ext cx="6095573" cy="4525963"/>
          </a:xfrm>
          <a:prstGeom prst="rect">
            <a:avLst/>
          </a:prstGeom>
          <a:noFill/>
          <a:ln/>
        </p:spPr>
      </p:pic>
      <p:sp>
        <p:nvSpPr>
          <p:cNvPr id="4098" name="Rectangle 2">
            <a:extLst>
              <a:ext uri="{FF2B5EF4-FFF2-40B4-BE49-F238E27FC236}">
                <a16:creationId xmlns:a16="http://schemas.microsoft.com/office/drawing/2014/main" id="{5D8AD26B-327A-4C8E-A9BC-0F65F5511E69}"/>
              </a:ext>
            </a:extLst>
          </p:cNvPr>
          <p:cNvSpPr>
            <a:spLocks noGrp="1" noChangeArrowheads="1"/>
          </p:cNvSpPr>
          <p:nvPr>
            <p:ph type="title"/>
          </p:nvPr>
        </p:nvSpPr>
        <p:spPr>
          <a:xfrm>
            <a:off x="457200" y="359465"/>
            <a:ext cx="8229600" cy="1143000"/>
          </a:xfrm>
        </p:spPr>
        <p:txBody>
          <a:bodyPr anchor="b">
            <a:normAutofit/>
          </a:bodyPr>
          <a:lstStyle/>
          <a:p>
            <a:r>
              <a:rPr lang="en-US" altLang="en-US" dirty="0"/>
              <a:t>Pivot Table: Example</a:t>
            </a:r>
          </a:p>
        </p:txBody>
      </p:sp>
    </p:spTree>
    <p:extLst>
      <p:ext uri="{BB962C8B-B14F-4D97-AF65-F5344CB8AC3E}">
        <p14:creationId xmlns:p14="http://schemas.microsoft.com/office/powerpoint/2010/main" val="1326357808"/>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742950" indent="-742950">
              <a:buFont typeface="+mj-lt"/>
              <a:buAutoNum type="arabicPeriod"/>
            </a:pPr>
            <a:endParaRPr lang="en-US" dirty="0"/>
          </a:p>
          <a:p>
            <a:pPr marL="742950" indent="-742950">
              <a:buFont typeface="+mj-lt"/>
              <a:buAutoNum type="arabicPeriod"/>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Overview</a:t>
            </a:r>
          </a:p>
        </p:txBody>
      </p:sp>
      <p:sp>
        <p:nvSpPr>
          <p:cNvPr id="4" name="Text Placeholder 1">
            <a:extLst>
              <a:ext uri="{FF2B5EF4-FFF2-40B4-BE49-F238E27FC236}">
                <a16:creationId xmlns:a16="http://schemas.microsoft.com/office/drawing/2014/main" id="{C593C3AF-0D9E-483D-9BF2-60225C707924}"/>
              </a:ext>
            </a:extLst>
          </p:cNvPr>
          <p:cNvSpPr txBox="1">
            <a:spLocks/>
          </p:cNvSpPr>
          <p:nvPr/>
        </p:nvSpPr>
        <p:spPr>
          <a:xfrm>
            <a:off x="610171" y="1752600"/>
            <a:ext cx="8229600" cy="4525963"/>
          </a:xfrm>
          <a:prstGeom prst="rect">
            <a:avLst/>
          </a:prstGeom>
        </p:spPr>
        <p:txBody>
          <a:bodyPr>
            <a:norm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742950" indent="-742950" fontAlgn="auto">
              <a:spcBef>
                <a:spcPts val="0"/>
              </a:spcBef>
              <a:spcAft>
                <a:spcPts val="0"/>
              </a:spcAft>
              <a:buFont typeface="+mj-lt"/>
              <a:buAutoNum type="arabicPeriod"/>
            </a:pPr>
            <a:r>
              <a:rPr lang="en-US" sz="3600" dirty="0"/>
              <a:t>Excel </a:t>
            </a:r>
            <a:r>
              <a:rPr lang="en-US" kern="0" dirty="0">
                <a:solidFill>
                  <a:sysClr val="windowText" lastClr="000000"/>
                </a:solidFill>
              </a:rPr>
              <a:t>Tables</a:t>
            </a:r>
          </a:p>
          <a:p>
            <a:pPr marL="742950" indent="-742950" fontAlgn="auto">
              <a:spcBef>
                <a:spcPts val="0"/>
              </a:spcBef>
              <a:spcAft>
                <a:spcPts val="0"/>
              </a:spcAft>
              <a:buFont typeface="+mj-lt"/>
              <a:buAutoNum type="arabicPeriod"/>
            </a:pPr>
            <a:endParaRPr lang="en-US" kern="0" dirty="0">
              <a:solidFill>
                <a:sysClr val="windowText" lastClr="000000"/>
              </a:solidFill>
            </a:endParaRPr>
          </a:p>
          <a:p>
            <a:pPr marL="742950" indent="-742950" fontAlgn="auto">
              <a:spcBef>
                <a:spcPts val="0"/>
              </a:spcBef>
              <a:spcAft>
                <a:spcPts val="0"/>
              </a:spcAft>
              <a:buFont typeface="+mj-lt"/>
              <a:buAutoNum type="arabicPeriod"/>
            </a:pPr>
            <a:r>
              <a:rPr lang="en-US" kern="0" dirty="0">
                <a:solidFill>
                  <a:sysClr val="windowText" lastClr="000000"/>
                </a:solidFill>
              </a:rPr>
              <a:t>Get &amp; Transform (Power Query)</a:t>
            </a:r>
          </a:p>
          <a:p>
            <a:pPr marL="742950" indent="-742950" fontAlgn="auto">
              <a:spcBef>
                <a:spcPts val="0"/>
              </a:spcBef>
              <a:spcAft>
                <a:spcPts val="0"/>
              </a:spcAft>
              <a:buFont typeface="+mj-lt"/>
              <a:buAutoNum type="arabicPeriod"/>
            </a:pPr>
            <a:endParaRPr lang="en-US" kern="0" dirty="0">
              <a:solidFill>
                <a:sysClr val="windowText" lastClr="000000"/>
              </a:solidFill>
            </a:endParaRPr>
          </a:p>
          <a:p>
            <a:pPr marL="742950" indent="-742950" fontAlgn="auto">
              <a:spcBef>
                <a:spcPts val="0"/>
              </a:spcBef>
              <a:spcAft>
                <a:spcPts val="0"/>
              </a:spcAft>
              <a:buFont typeface="+mj-lt"/>
              <a:buAutoNum type="arabicPeriod"/>
            </a:pPr>
            <a:r>
              <a:rPr lang="en-US" kern="0" dirty="0">
                <a:solidFill>
                  <a:sysClr val="windowText" lastClr="000000"/>
                </a:solidFill>
              </a:rPr>
              <a:t>Pivot Tables (and Pivot Charts)</a:t>
            </a:r>
          </a:p>
          <a:p>
            <a:pPr marL="742950" indent="-742950" fontAlgn="auto">
              <a:spcBef>
                <a:spcPts val="0"/>
              </a:spcBef>
              <a:spcAft>
                <a:spcPts val="0"/>
              </a:spcAft>
              <a:buFont typeface="+mj-lt"/>
              <a:buAutoNum type="arabicPeriod"/>
            </a:pPr>
            <a:endParaRPr lang="en-US" kern="0" dirty="0">
              <a:solidFill>
                <a:sysClr val="windowText" lastClr="000000"/>
              </a:solidFill>
            </a:endParaRPr>
          </a:p>
          <a:p>
            <a:pPr marL="742950" indent="-742950" fontAlgn="auto">
              <a:spcBef>
                <a:spcPts val="0"/>
              </a:spcBef>
              <a:spcAft>
                <a:spcPts val="0"/>
              </a:spcAft>
              <a:buFont typeface="+mj-lt"/>
              <a:buAutoNum type="arabicPeriod"/>
            </a:pPr>
            <a:endParaRPr lang="en-US" kern="0" dirty="0">
              <a:solidFill>
                <a:sysClr val="windowText" lastClr="000000"/>
              </a:solidFill>
            </a:endParaRPr>
          </a:p>
          <a:p>
            <a:pPr marL="0" indent="0" fontAlgn="auto">
              <a:spcBef>
                <a:spcPts val="0"/>
              </a:spcBef>
              <a:spcAft>
                <a:spcPts val="0"/>
              </a:spcAft>
              <a:buFontTx/>
              <a:buNone/>
            </a:pPr>
            <a:endParaRPr lang="en-US" kern="0" dirty="0">
              <a:solidFill>
                <a:sysClr val="windowText" lastClr="000000"/>
              </a:solidFill>
            </a:endParaRPr>
          </a:p>
        </p:txBody>
      </p:sp>
    </p:spTree>
    <p:extLst>
      <p:ext uri="{BB962C8B-B14F-4D97-AF65-F5344CB8AC3E}">
        <p14:creationId xmlns:p14="http://schemas.microsoft.com/office/powerpoint/2010/main" val="1544689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06A5-AE50-4F2C-8304-4CACBD166299}"/>
              </a:ext>
            </a:extLst>
          </p:cNvPr>
          <p:cNvSpPr>
            <a:spLocks noGrp="1"/>
          </p:cNvSpPr>
          <p:nvPr>
            <p:ph type="title"/>
          </p:nvPr>
        </p:nvSpPr>
        <p:spPr/>
        <p:txBody>
          <a:bodyPr/>
          <a:lstStyle/>
          <a:p>
            <a:r>
              <a:rPr lang="en-US" dirty="0"/>
              <a:t>Creating Pivot Tables</a:t>
            </a:r>
            <a:endParaRPr lang="en-IN" dirty="0"/>
          </a:p>
        </p:txBody>
      </p:sp>
      <p:sp>
        <p:nvSpPr>
          <p:cNvPr id="4" name="Content Placeholder 3">
            <a:extLst>
              <a:ext uri="{FF2B5EF4-FFF2-40B4-BE49-F238E27FC236}">
                <a16:creationId xmlns:a16="http://schemas.microsoft.com/office/drawing/2014/main" id="{CDF05FA3-1985-46B7-9261-B35EFBB63AD4}"/>
              </a:ext>
            </a:extLst>
          </p:cNvPr>
          <p:cNvSpPr>
            <a:spLocks noGrp="1"/>
          </p:cNvSpPr>
          <p:nvPr>
            <p:ph sz="quarter" idx="18"/>
          </p:nvPr>
        </p:nvSpPr>
        <p:spPr>
          <a:xfrm>
            <a:off x="557212" y="1502465"/>
            <a:ext cx="4956620" cy="4669735"/>
          </a:xfrm>
        </p:spPr>
        <p:txBody>
          <a:bodyPr>
            <a:noAutofit/>
          </a:bodyPr>
          <a:lstStyle/>
          <a:p>
            <a:pPr marL="214313" indent="-214313"/>
            <a:r>
              <a:rPr lang="en-US" sz="2000" dirty="0"/>
              <a:t>Pivot tables allows us to summarize, filter, and rearrange a dataset using a drag-and-drop interface</a:t>
            </a:r>
          </a:p>
          <a:p>
            <a:pPr marL="214313" indent="-214313"/>
            <a:r>
              <a:rPr lang="en-US" sz="2000" dirty="0"/>
              <a:t>Pivot table data can come from a table or range, from an external source, or even from a text file</a:t>
            </a:r>
          </a:p>
          <a:p>
            <a:pPr marL="214313" indent="-214313"/>
            <a:r>
              <a:rPr lang="en-US" sz="2000" dirty="0"/>
              <a:t>Insert tab → Pivot Table </a:t>
            </a:r>
          </a:p>
          <a:p>
            <a:pPr marL="462713" lvl="1" indent="-214313"/>
            <a:r>
              <a:rPr lang="en-US" sz="2000" dirty="0"/>
              <a:t>If the active cell is in a Table, Pivot Table uses data in the Table</a:t>
            </a:r>
          </a:p>
          <a:p>
            <a:pPr marL="462713" lvl="1" indent="-214313"/>
            <a:r>
              <a:rPr lang="en-US" sz="2000" dirty="0"/>
              <a:t>Or, choose the external data from dialog box</a:t>
            </a:r>
          </a:p>
        </p:txBody>
      </p:sp>
      <p:pic>
        <p:nvPicPr>
          <p:cNvPr id="12" name="Content Placeholder 11" descr="A dialog box for a Create Pivot Table has three sections. The first section is labeled Choose the data that you want to analyze. There is an enabled radio button option for Select a table or range, an input data range text box for Table/Range with an input value of E T F_E T N_Data_Table. Below the text box is a radio box option labeled Use an external data source with a disabled area. The disabled area has a button option for Choose Connection, a text that reads Connection name and a radio button option that reads Use this workbook’s Data Model. The second section labeled Choose where you want the Pivot Table report to be placed has two radio button options namely New Worksheet and Existing Worksheet with an input data range text box for Location. The New Worksheet is enabled. The third section labeled Choose whether you want to analyze multiple tables has a check box option for Add this data to the Data Model. The bottom right corner of the dialog box has two button options for OK and Cancel. The OK button is enabled.">
            <a:extLst>
              <a:ext uri="{FF2B5EF4-FFF2-40B4-BE49-F238E27FC236}">
                <a16:creationId xmlns:a16="http://schemas.microsoft.com/office/drawing/2014/main" id="{BBD9DCB1-04B4-45C9-AB25-42A1B15636D7}"/>
              </a:ext>
            </a:extLst>
          </p:cNvPr>
          <p:cNvPicPr>
            <a:picLocks noGrp="1" noChangeAspect="1"/>
          </p:cNvPicPr>
          <p:nvPr>
            <p:ph sz="quarter" idx="19"/>
          </p:nvPr>
        </p:nvPicPr>
        <p:blipFill>
          <a:blip r:embed="rId2" cstate="print">
            <a:extLst>
              <a:ext uri="{28A0092B-C50C-407E-A947-70E740481C1C}">
                <a14:useLocalDpi xmlns:a14="http://schemas.microsoft.com/office/drawing/2010/main" val="0"/>
              </a:ext>
            </a:extLst>
          </a:blip>
          <a:srcRect/>
          <a:stretch/>
        </p:blipFill>
        <p:spPr>
          <a:xfrm>
            <a:off x="5793215" y="2193524"/>
            <a:ext cx="3108977" cy="2759084"/>
          </a:xfrm>
          <a:prstGeom prst="rect">
            <a:avLst/>
          </a:prstGeom>
        </p:spPr>
      </p:pic>
    </p:spTree>
    <p:extLst>
      <p:ext uri="{BB962C8B-B14F-4D97-AF65-F5344CB8AC3E}">
        <p14:creationId xmlns:p14="http://schemas.microsoft.com/office/powerpoint/2010/main" val="91383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21CAEA9-A57C-4DAC-8EED-71BF2222940B}"/>
              </a:ext>
            </a:extLst>
          </p:cNvPr>
          <p:cNvSpPr>
            <a:spLocks noGrp="1" noChangeArrowheads="1"/>
          </p:cNvSpPr>
          <p:nvPr>
            <p:ph type="title"/>
          </p:nvPr>
        </p:nvSpPr>
        <p:spPr/>
        <p:txBody>
          <a:bodyPr/>
          <a:lstStyle/>
          <a:p>
            <a:r>
              <a:rPr lang="en-US" altLang="en-US"/>
              <a:t> Layout</a:t>
            </a:r>
          </a:p>
        </p:txBody>
      </p:sp>
      <p:pic>
        <p:nvPicPr>
          <p:cNvPr id="13317" name="Picture 5">
            <a:extLst>
              <a:ext uri="{FF2B5EF4-FFF2-40B4-BE49-F238E27FC236}">
                <a16:creationId xmlns:a16="http://schemas.microsoft.com/office/drawing/2014/main" id="{DB0AAAFF-B9D3-4C01-913A-5CE0FDF8CF2C}"/>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476375" y="1628775"/>
            <a:ext cx="5765800" cy="4549775"/>
          </a:xfrm>
          <a:noFill/>
          <a:ln/>
        </p:spPr>
      </p:pic>
      <p:sp>
        <p:nvSpPr>
          <p:cNvPr id="13319" name="AutoShape 7">
            <a:extLst>
              <a:ext uri="{FF2B5EF4-FFF2-40B4-BE49-F238E27FC236}">
                <a16:creationId xmlns:a16="http://schemas.microsoft.com/office/drawing/2014/main" id="{8C2D6A3E-AA98-4717-940A-C411915D3B95}"/>
              </a:ext>
            </a:extLst>
          </p:cNvPr>
          <p:cNvSpPr>
            <a:spLocks/>
          </p:cNvSpPr>
          <p:nvPr/>
        </p:nvSpPr>
        <p:spPr bwMode="auto">
          <a:xfrm>
            <a:off x="7164388" y="3213100"/>
            <a:ext cx="215900" cy="1944688"/>
          </a:xfrm>
          <a:prstGeom prst="rightBrace">
            <a:avLst>
              <a:gd name="adj1" fmla="val 7506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Text Box 8">
            <a:extLst>
              <a:ext uri="{FF2B5EF4-FFF2-40B4-BE49-F238E27FC236}">
                <a16:creationId xmlns:a16="http://schemas.microsoft.com/office/drawing/2014/main" id="{58176B8D-DA68-45BC-A378-674A7DC93671}"/>
              </a:ext>
            </a:extLst>
          </p:cNvPr>
          <p:cNvSpPr txBox="1">
            <a:spLocks noChangeArrowheads="1"/>
          </p:cNvSpPr>
          <p:nvPr/>
        </p:nvSpPr>
        <p:spPr bwMode="auto">
          <a:xfrm>
            <a:off x="7596188" y="3795713"/>
            <a:ext cx="1079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Field buttons</a:t>
            </a: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18C93F1-0818-454C-B96C-D627ECD8F07F}"/>
              </a:ext>
            </a:extLst>
          </p:cNvPr>
          <p:cNvSpPr>
            <a:spLocks noGrp="1" noChangeArrowheads="1"/>
          </p:cNvSpPr>
          <p:nvPr>
            <p:ph type="title"/>
          </p:nvPr>
        </p:nvSpPr>
        <p:spPr/>
        <p:txBody>
          <a:bodyPr/>
          <a:lstStyle/>
          <a:p>
            <a:r>
              <a:rPr lang="en-US" altLang="en-US"/>
              <a:t>Terminology</a:t>
            </a:r>
          </a:p>
        </p:txBody>
      </p:sp>
      <p:sp>
        <p:nvSpPr>
          <p:cNvPr id="7171" name="Rectangle 3">
            <a:extLst>
              <a:ext uri="{FF2B5EF4-FFF2-40B4-BE49-F238E27FC236}">
                <a16:creationId xmlns:a16="http://schemas.microsoft.com/office/drawing/2014/main" id="{00F607F3-BBD0-4966-AB1C-C89BCC9BB1AC}"/>
              </a:ext>
            </a:extLst>
          </p:cNvPr>
          <p:cNvSpPr>
            <a:spLocks noGrp="1" noChangeArrowheads="1"/>
          </p:cNvSpPr>
          <p:nvPr>
            <p:ph type="body" idx="1"/>
          </p:nvPr>
        </p:nvSpPr>
        <p:spPr/>
        <p:txBody>
          <a:bodyPr>
            <a:normAutofit lnSpcReduction="10000"/>
          </a:bodyPr>
          <a:lstStyle/>
          <a:p>
            <a:pPr>
              <a:lnSpc>
                <a:spcPct val="120000"/>
              </a:lnSpc>
            </a:pPr>
            <a:r>
              <a:rPr lang="en-US" altLang="en-US" sz="2400" b="1" i="1" dirty="0"/>
              <a:t>Fields</a:t>
            </a:r>
            <a:r>
              <a:rPr lang="en-US" altLang="en-US" sz="2400" dirty="0"/>
              <a:t> are categories of data (these may usually be row or column headings in a table)</a:t>
            </a:r>
            <a:endParaRPr lang="en-US" altLang="en-US" sz="2400" b="1" i="1" dirty="0"/>
          </a:p>
          <a:p>
            <a:pPr>
              <a:lnSpc>
                <a:spcPct val="120000"/>
              </a:lnSpc>
            </a:pPr>
            <a:r>
              <a:rPr lang="en-US" altLang="en-US" sz="2400" b="1" i="1" dirty="0"/>
              <a:t>Row Fields </a:t>
            </a:r>
            <a:r>
              <a:rPr lang="en-US" altLang="en-US" sz="2400" dirty="0"/>
              <a:t>show each value, or item, in the field as a row </a:t>
            </a:r>
          </a:p>
          <a:p>
            <a:pPr>
              <a:lnSpc>
                <a:spcPct val="120000"/>
              </a:lnSpc>
            </a:pPr>
            <a:r>
              <a:rPr lang="en-US" altLang="en-US" sz="2400" b="1" i="1" dirty="0"/>
              <a:t>Column Fields </a:t>
            </a:r>
            <a:r>
              <a:rPr lang="en-US" altLang="en-US" sz="2400" dirty="0"/>
              <a:t>show each value as a column heading</a:t>
            </a:r>
            <a:endParaRPr lang="en-US" altLang="en-US" sz="2400" b="1" i="1" dirty="0"/>
          </a:p>
          <a:p>
            <a:pPr>
              <a:lnSpc>
                <a:spcPct val="120000"/>
              </a:lnSpc>
            </a:pPr>
            <a:r>
              <a:rPr lang="en-US" altLang="en-US" sz="2400" b="1" i="1" dirty="0"/>
              <a:t>Data Area </a:t>
            </a:r>
            <a:r>
              <a:rPr lang="en-US" altLang="en-US" sz="2400" dirty="0"/>
              <a:t>is the main area of the table where comparative values are shown</a:t>
            </a:r>
            <a:endParaRPr lang="en-US" altLang="en-US" sz="2400" b="1" i="1" dirty="0"/>
          </a:p>
          <a:p>
            <a:pPr>
              <a:lnSpc>
                <a:spcPct val="120000"/>
              </a:lnSpc>
            </a:pPr>
            <a:r>
              <a:rPr lang="en-US" altLang="en-US" sz="2400" b="1" i="1" dirty="0"/>
              <a:t>Grand Totals </a:t>
            </a:r>
            <a:r>
              <a:rPr lang="en-US" altLang="en-US" sz="2400" dirty="0"/>
              <a:t>and </a:t>
            </a:r>
            <a:r>
              <a:rPr lang="en-US" altLang="en-US" sz="2400" b="1" i="1" dirty="0"/>
              <a:t>Subtotals </a:t>
            </a:r>
            <a:r>
              <a:rPr lang="en-US" altLang="en-US" sz="2400" dirty="0"/>
              <a:t>are sum calculations that appear at the end of relative rows or columns</a:t>
            </a:r>
          </a:p>
          <a:p>
            <a:pPr>
              <a:lnSpc>
                <a:spcPct val="120000"/>
              </a:lnSpc>
            </a:pPr>
            <a:r>
              <a:rPr lang="en-US" altLang="en-US" sz="2400" b="1" i="1" dirty="0"/>
              <a:t>Page Field </a:t>
            </a:r>
            <a:r>
              <a:rPr lang="en-US" altLang="en-US" sz="2400" dirty="0"/>
              <a:t>is a larger category which can group all of the data in the table</a:t>
            </a:r>
            <a:endParaRPr lang="en-US" altLang="en-US" sz="2400" b="1" i="1" dirty="0"/>
          </a:p>
          <a:p>
            <a:pPr>
              <a:lnSpc>
                <a:spcPct val="90000"/>
              </a:lnSpc>
            </a:pPr>
            <a:endParaRPr lang="en-US" altLang="en-US" sz="2100" dirty="0"/>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06A5-AE50-4F2C-8304-4CACBD166299}"/>
              </a:ext>
            </a:extLst>
          </p:cNvPr>
          <p:cNvSpPr>
            <a:spLocks noGrp="1"/>
          </p:cNvSpPr>
          <p:nvPr>
            <p:ph type="title"/>
          </p:nvPr>
        </p:nvSpPr>
        <p:spPr/>
        <p:txBody>
          <a:bodyPr/>
          <a:lstStyle/>
          <a:p>
            <a:r>
              <a:rPr lang="en-US" dirty="0"/>
              <a:t>Using Pivot Tables</a:t>
            </a:r>
            <a:endParaRPr lang="en-IN" dirty="0"/>
          </a:p>
        </p:txBody>
      </p:sp>
      <p:sp>
        <p:nvSpPr>
          <p:cNvPr id="4" name="Content Placeholder 3">
            <a:extLst>
              <a:ext uri="{FF2B5EF4-FFF2-40B4-BE49-F238E27FC236}">
                <a16:creationId xmlns:a16="http://schemas.microsoft.com/office/drawing/2014/main" id="{CDF05FA3-1985-46B7-9261-B35EFBB63AD4}"/>
              </a:ext>
            </a:extLst>
          </p:cNvPr>
          <p:cNvSpPr>
            <a:spLocks noGrp="1"/>
          </p:cNvSpPr>
          <p:nvPr>
            <p:ph sz="quarter" idx="18"/>
          </p:nvPr>
        </p:nvSpPr>
        <p:spPr>
          <a:xfrm>
            <a:off x="304800" y="1741932"/>
            <a:ext cx="4050031" cy="3785616"/>
          </a:xfrm>
        </p:spPr>
        <p:txBody>
          <a:bodyPr>
            <a:noAutofit/>
          </a:bodyPr>
          <a:lstStyle/>
          <a:p>
            <a:pPr marL="214313" indent="-214313"/>
            <a:r>
              <a:rPr lang="en-US" sz="2000" dirty="0"/>
              <a:t>To get the data from the PivotTable Fields area simply click an item</a:t>
            </a:r>
          </a:p>
          <a:p>
            <a:pPr marL="462713" lvl="1" indent="-214313"/>
            <a:r>
              <a:rPr lang="en-US" sz="1850" dirty="0"/>
              <a:t>Or drag the item to another area</a:t>
            </a:r>
          </a:p>
          <a:p>
            <a:pPr marL="214313" indent="-214313"/>
            <a:r>
              <a:rPr lang="en-US" sz="2000" dirty="0"/>
              <a:t>Four areas:</a:t>
            </a:r>
          </a:p>
          <a:p>
            <a:pPr marL="462713" lvl="1" indent="-214313"/>
            <a:r>
              <a:rPr lang="en-US" sz="1850" b="1" dirty="0"/>
              <a:t>Filters</a:t>
            </a:r>
            <a:r>
              <a:rPr lang="en-US" sz="1850" dirty="0"/>
              <a:t> – item to examine</a:t>
            </a:r>
          </a:p>
          <a:p>
            <a:pPr marL="462713" lvl="1" indent="-214313"/>
            <a:r>
              <a:rPr lang="en-US" sz="2000" b="1" dirty="0"/>
              <a:t>Columns</a:t>
            </a:r>
            <a:r>
              <a:rPr lang="en-US" sz="2000" dirty="0"/>
              <a:t> – Column headers</a:t>
            </a:r>
          </a:p>
          <a:p>
            <a:pPr marL="462713" lvl="1" indent="-214313"/>
            <a:r>
              <a:rPr lang="en-US" sz="2000" b="1" dirty="0"/>
              <a:t>Rows</a:t>
            </a:r>
            <a:r>
              <a:rPr lang="en-US" sz="2000" dirty="0"/>
              <a:t> – Row headers </a:t>
            </a:r>
          </a:p>
          <a:p>
            <a:pPr marL="462713" lvl="1" indent="-214313"/>
            <a:r>
              <a:rPr lang="en-US" sz="2000" b="1" dirty="0"/>
              <a:t>Values</a:t>
            </a:r>
            <a:r>
              <a:rPr lang="en-US" sz="2000" dirty="0"/>
              <a:t> – Values in the Pivot Table </a:t>
            </a:r>
          </a:p>
        </p:txBody>
      </p:sp>
      <p:pic>
        <p:nvPicPr>
          <p:cNvPr id="6" name="Content Placeholder 5" descr="An illustration shows a blank Pivot Table on a blank excel output worksheet. The text on the Pivot Table reads To build a report, choose fields from the Pivot Table Field List. Below the text on the left side, is a table the row and column headers. On the right of the Pivot Table is a document with a list of check box on the top half and the bottom half of the document is divided into 4 rectangles. The check box list is magnified. The right pane is labeled Pivot Table Fields. The text below reads Choose fields to add to report. On the right of the text is a gear icon with a drop-down button. Below the text is a search bar. There are 4 check box options namely E T F/ E T N Name, Symbol, Issuer, Brand. Below is a section labeled Drag fields between areas below: which is divided into four sections with icons for Filters, Columns, Rows and Values. A check box option is labeled Defer Layout Update.">
            <a:extLst>
              <a:ext uri="{FF2B5EF4-FFF2-40B4-BE49-F238E27FC236}">
                <a16:creationId xmlns:a16="http://schemas.microsoft.com/office/drawing/2014/main" id="{65506935-3B0D-4C7B-B5A1-D65E7A4397F1}"/>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rcRect/>
          <a:stretch/>
        </p:blipFill>
        <p:spPr>
          <a:xfrm>
            <a:off x="4420833" y="2563838"/>
            <a:ext cx="4628207" cy="2151519"/>
          </a:xfrm>
          <a:prstGeom prst="rect">
            <a:avLst/>
          </a:prstGeom>
        </p:spPr>
      </p:pic>
    </p:spTree>
    <p:extLst>
      <p:ext uri="{BB962C8B-B14F-4D97-AF65-F5344CB8AC3E}">
        <p14:creationId xmlns:p14="http://schemas.microsoft.com/office/powerpoint/2010/main" val="157094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C9E8-DF8D-4B2B-A43A-410DE7A717B9}"/>
              </a:ext>
            </a:extLst>
          </p:cNvPr>
          <p:cNvSpPr>
            <a:spLocks noGrp="1"/>
          </p:cNvSpPr>
          <p:nvPr>
            <p:ph type="title"/>
          </p:nvPr>
        </p:nvSpPr>
        <p:spPr/>
        <p:txBody>
          <a:bodyPr>
            <a:normAutofit fontScale="90000"/>
          </a:bodyPr>
          <a:lstStyle/>
          <a:p>
            <a:r>
              <a:rPr lang="en-US" dirty="0"/>
              <a:t>Pivot Tables for Financial Statements</a:t>
            </a:r>
            <a:endParaRPr lang="en-IN" dirty="0"/>
          </a:p>
        </p:txBody>
      </p:sp>
      <p:sp>
        <p:nvSpPr>
          <p:cNvPr id="3" name="Content Placeholder 2">
            <a:extLst>
              <a:ext uri="{FF2B5EF4-FFF2-40B4-BE49-F238E27FC236}">
                <a16:creationId xmlns:a16="http://schemas.microsoft.com/office/drawing/2014/main" id="{5057B5B3-99EE-4D9B-A395-E17623F52F80}"/>
              </a:ext>
            </a:extLst>
          </p:cNvPr>
          <p:cNvSpPr>
            <a:spLocks noGrp="1"/>
          </p:cNvSpPr>
          <p:nvPr>
            <p:ph sz="quarter" idx="18"/>
          </p:nvPr>
        </p:nvSpPr>
        <p:spPr>
          <a:xfrm>
            <a:off x="557212" y="1502465"/>
            <a:ext cx="8034338" cy="4593535"/>
          </a:xfrm>
        </p:spPr>
        <p:txBody>
          <a:bodyPr>
            <a:noAutofit/>
          </a:bodyPr>
          <a:lstStyle/>
          <a:p>
            <a:pPr lvl="0"/>
            <a:r>
              <a:rPr lang="en-US" sz="2400" dirty="0"/>
              <a:t>Data from historical financial statements:</a:t>
            </a:r>
          </a:p>
          <a:p>
            <a:pPr lvl="1"/>
            <a:r>
              <a:rPr lang="en-US" sz="2400" dirty="0"/>
              <a:t>View trends over time</a:t>
            </a:r>
          </a:p>
          <a:p>
            <a:pPr lvl="1"/>
            <a:r>
              <a:rPr lang="en-US" sz="2400" dirty="0"/>
              <a:t>Compare items (e.g., sales and net income)</a:t>
            </a:r>
          </a:p>
          <a:p>
            <a:pPr lvl="1"/>
            <a:r>
              <a:rPr lang="en-US" sz="2400" dirty="0"/>
              <a:t>Group the data by year and/or quarter</a:t>
            </a:r>
          </a:p>
          <a:p>
            <a:pPr lvl="1"/>
            <a:r>
              <a:rPr lang="en-US" sz="2400" dirty="0"/>
              <a:t>Create new variables by combining items</a:t>
            </a:r>
          </a:p>
          <a:p>
            <a:pPr lvl="1"/>
            <a:r>
              <a:rPr lang="en-US" sz="2400" dirty="0"/>
              <a:t>Calculate totals and subtotals (e.g., calculate total sales for the first five years and the second five years)</a:t>
            </a:r>
          </a:p>
          <a:p>
            <a:pPr lvl="1"/>
            <a:r>
              <a:rPr lang="en-US" sz="2400" dirty="0"/>
              <a:t>And much more…</a:t>
            </a:r>
          </a:p>
          <a:p>
            <a:r>
              <a:rPr lang="en-US" sz="2400" dirty="0"/>
              <a:t>NOTE: Transpose the range so that the dates running down the first column and item names are the column headers</a:t>
            </a:r>
            <a:endParaRPr lang="en-IN" sz="2400" dirty="0"/>
          </a:p>
        </p:txBody>
      </p:sp>
    </p:spTree>
    <p:extLst>
      <p:ext uri="{BB962C8B-B14F-4D97-AF65-F5344CB8AC3E}">
        <p14:creationId xmlns:p14="http://schemas.microsoft.com/office/powerpoint/2010/main" val="4111012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a:extLst>
              <a:ext uri="{FF2B5EF4-FFF2-40B4-BE49-F238E27FC236}">
                <a16:creationId xmlns:a16="http://schemas.microsoft.com/office/drawing/2014/main" id="{51F456A8-B9F1-4EF0-8597-F19AFB2308D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830263"/>
            <a:ext cx="8351837" cy="5813425"/>
          </a:xfrm>
          <a:noFill/>
          <a:ln/>
        </p:spPr>
      </p:pic>
      <p:sp>
        <p:nvSpPr>
          <p:cNvPr id="53255" name="Text Box 7">
            <a:extLst>
              <a:ext uri="{FF2B5EF4-FFF2-40B4-BE49-F238E27FC236}">
                <a16:creationId xmlns:a16="http://schemas.microsoft.com/office/drawing/2014/main" id="{72D93447-54AA-4459-B4BC-D38E9E8CCE61}"/>
              </a:ext>
            </a:extLst>
          </p:cNvPr>
          <p:cNvSpPr txBox="1">
            <a:spLocks noChangeArrowheads="1"/>
          </p:cNvSpPr>
          <p:nvPr/>
        </p:nvSpPr>
        <p:spPr bwMode="auto">
          <a:xfrm>
            <a:off x="34925" y="4875213"/>
            <a:ext cx="4968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Column and Row fields: define how data will be displayed in table</a:t>
            </a:r>
          </a:p>
        </p:txBody>
      </p:sp>
      <p:sp>
        <p:nvSpPr>
          <p:cNvPr id="53256" name="Text Box 8">
            <a:extLst>
              <a:ext uri="{FF2B5EF4-FFF2-40B4-BE49-F238E27FC236}">
                <a16:creationId xmlns:a16="http://schemas.microsoft.com/office/drawing/2014/main" id="{B00EFDA9-CB90-432A-A03A-9DD2A08F489C}"/>
              </a:ext>
            </a:extLst>
          </p:cNvPr>
          <p:cNvSpPr txBox="1">
            <a:spLocks noChangeArrowheads="1"/>
          </p:cNvSpPr>
          <p:nvPr/>
        </p:nvSpPr>
        <p:spPr bwMode="auto">
          <a:xfrm>
            <a:off x="2338388" y="541338"/>
            <a:ext cx="4321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Page field: creates a filter for your table</a:t>
            </a:r>
          </a:p>
        </p:txBody>
      </p:sp>
      <p:sp>
        <p:nvSpPr>
          <p:cNvPr id="53257" name="Text Box 9">
            <a:extLst>
              <a:ext uri="{FF2B5EF4-FFF2-40B4-BE49-F238E27FC236}">
                <a16:creationId xmlns:a16="http://schemas.microsoft.com/office/drawing/2014/main" id="{8E0ADDC7-F44A-4F48-A5F1-B6D584B53732}"/>
              </a:ext>
            </a:extLst>
          </p:cNvPr>
          <p:cNvSpPr txBox="1">
            <a:spLocks noChangeArrowheads="1"/>
          </p:cNvSpPr>
          <p:nvPr/>
        </p:nvSpPr>
        <p:spPr bwMode="auto">
          <a:xfrm>
            <a:off x="5724525" y="4156075"/>
            <a:ext cx="3348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Data field: what information do you want to summarize?</a:t>
            </a:r>
          </a:p>
        </p:txBody>
      </p:sp>
      <p:sp>
        <p:nvSpPr>
          <p:cNvPr id="53258" name="Line 10">
            <a:extLst>
              <a:ext uri="{FF2B5EF4-FFF2-40B4-BE49-F238E27FC236}">
                <a16:creationId xmlns:a16="http://schemas.microsoft.com/office/drawing/2014/main" id="{A9665851-39FA-4DBD-9990-B53CBCE0FC8D}"/>
              </a:ext>
            </a:extLst>
          </p:cNvPr>
          <p:cNvSpPr>
            <a:spLocks noChangeShapeType="1"/>
          </p:cNvSpPr>
          <p:nvPr/>
        </p:nvSpPr>
        <p:spPr bwMode="auto">
          <a:xfrm rot="9095697" flipH="1">
            <a:off x="-23813" y="3570288"/>
            <a:ext cx="1355726" cy="1011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9" name="Line 11">
            <a:extLst>
              <a:ext uri="{FF2B5EF4-FFF2-40B4-BE49-F238E27FC236}">
                <a16:creationId xmlns:a16="http://schemas.microsoft.com/office/drawing/2014/main" id="{36E64CCF-63ED-43B9-AD60-429C250449E5}"/>
              </a:ext>
            </a:extLst>
          </p:cNvPr>
          <p:cNvSpPr>
            <a:spLocks noChangeShapeType="1"/>
          </p:cNvSpPr>
          <p:nvPr/>
        </p:nvSpPr>
        <p:spPr bwMode="auto">
          <a:xfrm rot="2554850" flipH="1" flipV="1">
            <a:off x="1187450" y="1917700"/>
            <a:ext cx="287338" cy="2663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0" name="Line 12">
            <a:extLst>
              <a:ext uri="{FF2B5EF4-FFF2-40B4-BE49-F238E27FC236}">
                <a16:creationId xmlns:a16="http://schemas.microsoft.com/office/drawing/2014/main" id="{A82344CF-49D6-4B31-B2AF-7252BF5EDB03}"/>
              </a:ext>
            </a:extLst>
          </p:cNvPr>
          <p:cNvSpPr>
            <a:spLocks noChangeShapeType="1"/>
          </p:cNvSpPr>
          <p:nvPr/>
        </p:nvSpPr>
        <p:spPr bwMode="auto">
          <a:xfrm flipH="1">
            <a:off x="2700338" y="908050"/>
            <a:ext cx="863600"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1" name="Line 13">
            <a:extLst>
              <a:ext uri="{FF2B5EF4-FFF2-40B4-BE49-F238E27FC236}">
                <a16:creationId xmlns:a16="http://schemas.microsoft.com/office/drawing/2014/main" id="{D00E3ED9-2F7F-4B8C-9602-BAA928FF900C}"/>
              </a:ext>
            </a:extLst>
          </p:cNvPr>
          <p:cNvSpPr>
            <a:spLocks noChangeShapeType="1"/>
          </p:cNvSpPr>
          <p:nvPr/>
        </p:nvSpPr>
        <p:spPr bwMode="auto">
          <a:xfrm flipH="1" flipV="1">
            <a:off x="3348038" y="3213100"/>
            <a:ext cx="2592387"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2" name="Text Box 14">
            <a:extLst>
              <a:ext uri="{FF2B5EF4-FFF2-40B4-BE49-F238E27FC236}">
                <a16:creationId xmlns:a16="http://schemas.microsoft.com/office/drawing/2014/main" id="{DFA53004-354A-4ABF-A6DC-F0A8CB4BAADD}"/>
              </a:ext>
            </a:extLst>
          </p:cNvPr>
          <p:cNvSpPr txBox="1">
            <a:spLocks noChangeArrowheads="1"/>
          </p:cNvSpPr>
          <p:nvPr/>
        </p:nvSpPr>
        <p:spPr bwMode="auto">
          <a:xfrm>
            <a:off x="684213" y="0"/>
            <a:ext cx="720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t>Pivot table template</a:t>
            </a: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06A5-AE50-4F2C-8304-4CACBD166299}"/>
              </a:ext>
            </a:extLst>
          </p:cNvPr>
          <p:cNvSpPr>
            <a:spLocks noGrp="1"/>
          </p:cNvSpPr>
          <p:nvPr>
            <p:ph type="title"/>
          </p:nvPr>
        </p:nvSpPr>
        <p:spPr/>
        <p:txBody>
          <a:bodyPr/>
          <a:lstStyle/>
          <a:p>
            <a:r>
              <a:rPr lang="en-US" dirty="0"/>
              <a:t>Using Calculated Fields</a:t>
            </a:r>
            <a:endParaRPr lang="en-IN" dirty="0"/>
          </a:p>
        </p:txBody>
      </p:sp>
      <p:sp>
        <p:nvSpPr>
          <p:cNvPr id="4" name="Content Placeholder 3">
            <a:extLst>
              <a:ext uri="{FF2B5EF4-FFF2-40B4-BE49-F238E27FC236}">
                <a16:creationId xmlns:a16="http://schemas.microsoft.com/office/drawing/2014/main" id="{CDF05FA3-1985-46B7-9261-B35EFBB63AD4}"/>
              </a:ext>
            </a:extLst>
          </p:cNvPr>
          <p:cNvSpPr>
            <a:spLocks noGrp="1"/>
          </p:cNvSpPr>
          <p:nvPr>
            <p:ph sz="quarter" idx="18"/>
          </p:nvPr>
        </p:nvSpPr>
        <p:spPr>
          <a:xfrm>
            <a:off x="557212" y="1502465"/>
            <a:ext cx="4490726" cy="4517335"/>
          </a:xfrm>
        </p:spPr>
        <p:txBody>
          <a:bodyPr>
            <a:noAutofit/>
          </a:bodyPr>
          <a:lstStyle/>
          <a:p>
            <a:pPr marL="214313" indent="-214313"/>
            <a:r>
              <a:rPr lang="en-US" sz="2000" dirty="0"/>
              <a:t>Calculated fields create new fields by combining data items</a:t>
            </a:r>
          </a:p>
          <a:p>
            <a:pPr marL="214313" indent="-214313"/>
            <a:r>
              <a:rPr lang="en-US" sz="2000" dirty="0"/>
              <a:t>To create a calculated field:</a:t>
            </a:r>
          </a:p>
          <a:p>
            <a:pPr marL="557213" lvl="1" indent="-214313">
              <a:buFont typeface="Arial" panose="020B0604020202020204" pitchFamily="34" charset="0"/>
              <a:buChar char="•"/>
            </a:pPr>
            <a:r>
              <a:rPr lang="en-US" sz="2000" dirty="0"/>
              <a:t>Analyze tab → Fields, Items, &amp; Sets button → Calculated Field</a:t>
            </a:r>
          </a:p>
          <a:p>
            <a:pPr marL="557213" lvl="1" indent="-214313">
              <a:buFont typeface="Arial" panose="020B0604020202020204" pitchFamily="34" charset="0"/>
              <a:buChar char="•"/>
            </a:pPr>
            <a:r>
              <a:rPr lang="en-US" sz="2000" dirty="0"/>
              <a:t>Give the Field a name</a:t>
            </a:r>
          </a:p>
          <a:p>
            <a:pPr marL="557213" lvl="1" indent="-214313">
              <a:buFont typeface="Arial" panose="020B0604020202020204" pitchFamily="34" charset="0"/>
              <a:buChar char="•"/>
            </a:pPr>
            <a:r>
              <a:rPr lang="en-US" sz="2000" dirty="0"/>
              <a:t>Enter formula using existing fields</a:t>
            </a:r>
          </a:p>
          <a:p>
            <a:pPr marL="214313" indent="-214313"/>
            <a:r>
              <a:rPr lang="en-US" sz="2000" dirty="0"/>
              <a:t>Use the calculated field in your Pivot Table</a:t>
            </a:r>
          </a:p>
        </p:txBody>
      </p:sp>
      <p:pic>
        <p:nvPicPr>
          <p:cNvPr id="6" name="Content Placeholder 5" descr="A dialog box for Insert calculated field. A text box with drop-down button labeled Name has an input value Of Relative to Cat. A button option on the right for Add is enabled. A text box for Formula has an input value of equals ‘Total Return 2019’ to ‘Cat 2019 Return’. A button option on the right for Delete is disabled. A name list box with scroll bar labeled Fields has a list of menus namely E T F/ E T N Name, Symbol, Issuer, Brand, Legal Structure, Launch Date, First Trade, and Geo Region. There is a button option Insert Field below the name list box. On the bottom right corner are two button options for OK and Close.">
            <a:extLst>
              <a:ext uri="{FF2B5EF4-FFF2-40B4-BE49-F238E27FC236}">
                <a16:creationId xmlns:a16="http://schemas.microsoft.com/office/drawing/2014/main" id="{8F77C165-6C07-49E8-995C-0D0DF34FCEE0}"/>
              </a:ext>
            </a:extLst>
          </p:cNvPr>
          <p:cNvPicPr>
            <a:picLocks noGrp="1" noChangeAspect="1"/>
          </p:cNvPicPr>
          <p:nvPr>
            <p:ph sz="quarter" idx="19"/>
          </p:nvPr>
        </p:nvPicPr>
        <p:blipFill>
          <a:blip r:embed="rId2" cstate="print">
            <a:extLst>
              <a:ext uri="{28A0092B-C50C-407E-A947-70E740481C1C}">
                <a14:useLocalDpi xmlns:a14="http://schemas.microsoft.com/office/drawing/2010/main" val="0"/>
              </a:ext>
            </a:extLst>
          </a:blip>
          <a:srcRect/>
          <a:stretch/>
        </p:blipFill>
        <p:spPr>
          <a:xfrm>
            <a:off x="5149617" y="2269485"/>
            <a:ext cx="3696515" cy="2490482"/>
          </a:xfrm>
          <a:prstGeom prst="rect">
            <a:avLst/>
          </a:prstGeom>
        </p:spPr>
      </p:pic>
    </p:spTree>
    <p:extLst>
      <p:ext uri="{BB962C8B-B14F-4D97-AF65-F5344CB8AC3E}">
        <p14:creationId xmlns:p14="http://schemas.microsoft.com/office/powerpoint/2010/main" val="1434270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0483-FB8D-413A-B6BC-E2F210916FB4}"/>
              </a:ext>
            </a:extLst>
          </p:cNvPr>
          <p:cNvSpPr>
            <a:spLocks noGrp="1"/>
          </p:cNvSpPr>
          <p:nvPr>
            <p:ph type="title"/>
          </p:nvPr>
        </p:nvSpPr>
        <p:spPr/>
        <p:txBody>
          <a:bodyPr>
            <a:normAutofit fontScale="90000"/>
          </a:bodyPr>
          <a:lstStyle/>
          <a:p>
            <a:r>
              <a:rPr lang="en-US" dirty="0"/>
              <a:t>Filtering Data with Slicers and Timelines</a:t>
            </a:r>
            <a:endParaRPr lang="en-IN" dirty="0"/>
          </a:p>
        </p:txBody>
      </p:sp>
      <p:sp>
        <p:nvSpPr>
          <p:cNvPr id="3" name="Content Placeholder 2">
            <a:extLst>
              <a:ext uri="{FF2B5EF4-FFF2-40B4-BE49-F238E27FC236}">
                <a16:creationId xmlns:a16="http://schemas.microsoft.com/office/drawing/2014/main" id="{C941BF96-F81A-4228-AB81-0246DB3DE341}"/>
              </a:ext>
            </a:extLst>
          </p:cNvPr>
          <p:cNvSpPr>
            <a:spLocks noGrp="1"/>
          </p:cNvSpPr>
          <p:nvPr>
            <p:ph sz="quarter" idx="18"/>
          </p:nvPr>
        </p:nvSpPr>
        <p:spPr>
          <a:xfrm>
            <a:off x="381000" y="1502465"/>
            <a:ext cx="4488180" cy="4517335"/>
          </a:xfrm>
        </p:spPr>
        <p:txBody>
          <a:bodyPr>
            <a:noAutofit/>
          </a:bodyPr>
          <a:lstStyle/>
          <a:p>
            <a:pPr marL="214313" indent="-214313"/>
            <a:r>
              <a:rPr lang="en-US" sz="2000" dirty="0"/>
              <a:t>Two tools (Tables or Pivot Tables):</a:t>
            </a:r>
          </a:p>
          <a:p>
            <a:pPr marL="462713" lvl="1" indent="-214313"/>
            <a:r>
              <a:rPr lang="en-US" sz="2000" b="1" dirty="0"/>
              <a:t>Slicers</a:t>
            </a:r>
            <a:r>
              <a:rPr lang="en-US" sz="2000" dirty="0"/>
              <a:t>  – Select items</a:t>
            </a:r>
          </a:p>
          <a:p>
            <a:pPr marL="462713" lvl="1" indent="-214313"/>
            <a:r>
              <a:rPr lang="en-US" sz="2000" b="1" dirty="0"/>
              <a:t>Timelines</a:t>
            </a:r>
            <a:r>
              <a:rPr lang="en-US" sz="2000" dirty="0"/>
              <a:t> – Select date ranges</a:t>
            </a:r>
          </a:p>
          <a:p>
            <a:pPr marL="214313" indent="-214313"/>
            <a:r>
              <a:rPr lang="en-US" sz="2000" dirty="0"/>
              <a:t>Slicers and Timelines especially useful to create dashboards from your data</a:t>
            </a:r>
          </a:p>
          <a:p>
            <a:pPr marL="462713" lvl="1" indent="-214313"/>
            <a:r>
              <a:rPr lang="en-US" sz="1850" dirty="0"/>
              <a:t>Dashboard is a display of key performance indicators (KPIs)</a:t>
            </a:r>
            <a:endParaRPr lang="en-IN" sz="1850" dirty="0"/>
          </a:p>
        </p:txBody>
      </p:sp>
      <p:pic>
        <p:nvPicPr>
          <p:cNvPr id="11" name="Content Placeholder 10" descr="Graph exhibit for Pivot Table with Slicer and Pivot Chart. The worksheet has 9 column and the column headers are Quarters; 2013; 2014; 2015; 2016; 2017; 2018; 2019; Grand Total. The data are as follows:&#10;Quarter 2: 2013, # D I V / 0 !; 2014, 26.66%; 2015, 25.23%; 2016, 27.50%; 2017, 26.40%; 24.36%; 2019, 23.36%; Grand Total, 25.23%.&#10;Quarter 3: 2013, 23.09%; 2014, 24.78%; 2015, 24.05%; 2016, 25.34%; 2017, 28.51%; 2018, 24.44%; 2019, # D I V / 0 !; Grand Total,25.28%.&#10;Grand Total: 2013, 23.09%; 2014, 25.70%; 2015, 24.62%; 2016, 26.39%; 2017, 27.49%; 2018, 24.40%;  2019, 23.36%; Grand Total, 25.25%.&#10;The Bar Graph has a vertical axis labeled Sum of N O P M ranging from 0.00% to 40.00% in increments of 20.00% and a horizontal axis reads Quarter 2, and Quarter 3. There are 6 different colored bars for each quadrant, Orange, Grey, Yellow, Light Blue, Green, Dark Blue. &#10;For Quadrant 2: Orange is 25.89%, Grey is 24.73%, Yellow is 27.08%, Light Blue is 26.45%, Green is 23.51%, Dark Blue is 22.95%.&#10;For Quadrant 3: Orange is 22.08%, Grey is 24.23%, Yellow is 23.89%, Light Blue is 24.45%, Green is 27.67%, Dark Blue is 21.95%.&#10;The right pane is labeled Quarters. There is a text box menu list with a scroll bar namely Quarter 1, Quarter 2, Quarter 3, and Quarter 4. There is a disabled area in the menu list namely less than September 30, 2013; greater than July 1, 2019.">
            <a:extLst>
              <a:ext uri="{FF2B5EF4-FFF2-40B4-BE49-F238E27FC236}">
                <a16:creationId xmlns:a16="http://schemas.microsoft.com/office/drawing/2014/main" id="{CFFE7C32-AF55-44C5-88E7-FABF1FCF26CE}"/>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p:blipFill>
        <p:spPr>
          <a:xfrm>
            <a:off x="4981717" y="2216652"/>
            <a:ext cx="4073652" cy="1444003"/>
          </a:xfrm>
          <a:prstGeom prst="rect">
            <a:avLst/>
          </a:prstGeom>
        </p:spPr>
      </p:pic>
      <p:pic>
        <p:nvPicPr>
          <p:cNvPr id="18" name="Content Placeholder 17" descr="A Timeline Filtering for Q1 2017 to Q4 2019 Data. The horizontal timeline is labeled on a Quarterly basis from the Year 2016 to 2019. The Year 2016 is divided from Q 2 to Q 4. The Year 2017 is marked from Q 1 to Q 4. The Year 2018 is marked from Q 1 to Q 4.The Year 2019 is marked from Q 1 to Q 4. The horizontal bar is highlighted from Q 1 in the year 2017 to Q 4 in the year 2019. A horizontal scroll bar is displayed at the bottom and is moved to the extreme right. At the top right of the timeline is a text, Quarters with a drop down arrow head beside. At the top left of the timeline are the texts, Date and 2017 - 2019.">
            <a:extLst>
              <a:ext uri="{FF2B5EF4-FFF2-40B4-BE49-F238E27FC236}">
                <a16:creationId xmlns:a16="http://schemas.microsoft.com/office/drawing/2014/main" id="{495AD50F-7DCA-4660-97B8-27D551A87751}"/>
              </a:ext>
            </a:extLst>
          </p:cNvPr>
          <p:cNvPicPr>
            <a:picLocks noGrp="1" noChangeAspect="1"/>
          </p:cNvPicPr>
          <p:nvPr>
            <p:ph sz="quarter" idx="20"/>
          </p:nvPr>
        </p:nvPicPr>
        <p:blipFill>
          <a:blip r:embed="rId3" cstate="print">
            <a:extLst>
              <a:ext uri="{28A0092B-C50C-407E-A947-70E740481C1C}">
                <a14:useLocalDpi xmlns:a14="http://schemas.microsoft.com/office/drawing/2010/main" val="0"/>
              </a:ext>
            </a:extLst>
          </a:blip>
          <a:srcRect/>
          <a:stretch/>
        </p:blipFill>
        <p:spPr>
          <a:xfrm>
            <a:off x="5081766" y="3956773"/>
            <a:ext cx="3872033" cy="1023253"/>
          </a:xfrm>
          <a:prstGeom prst="rect">
            <a:avLst/>
          </a:prstGeom>
        </p:spPr>
      </p:pic>
    </p:spTree>
    <p:extLst>
      <p:ext uri="{BB962C8B-B14F-4D97-AF65-F5344CB8AC3E}">
        <p14:creationId xmlns:p14="http://schemas.microsoft.com/office/powerpoint/2010/main" val="913546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58D6D7A-40EE-4F99-871E-3C999B1982E9}"/>
              </a:ext>
            </a:extLst>
          </p:cNvPr>
          <p:cNvSpPr>
            <a:spLocks noGrp="1" noChangeArrowheads="1"/>
          </p:cNvSpPr>
          <p:nvPr>
            <p:ph type="title"/>
          </p:nvPr>
        </p:nvSpPr>
        <p:spPr/>
        <p:txBody>
          <a:bodyPr/>
          <a:lstStyle/>
          <a:p>
            <a:r>
              <a:rPr lang="en-US" altLang="en-US"/>
              <a:t>Pivot table Page Field	</a:t>
            </a:r>
          </a:p>
        </p:txBody>
      </p:sp>
      <p:sp>
        <p:nvSpPr>
          <p:cNvPr id="58371" name="Rectangle 3">
            <a:extLst>
              <a:ext uri="{FF2B5EF4-FFF2-40B4-BE49-F238E27FC236}">
                <a16:creationId xmlns:a16="http://schemas.microsoft.com/office/drawing/2014/main" id="{0E8D27B1-DFB4-43FE-91F3-EADAAD3EB3B6}"/>
              </a:ext>
            </a:extLst>
          </p:cNvPr>
          <p:cNvSpPr>
            <a:spLocks noGrp="1" noChangeArrowheads="1"/>
          </p:cNvSpPr>
          <p:nvPr>
            <p:ph type="body" idx="1"/>
          </p:nvPr>
        </p:nvSpPr>
        <p:spPr/>
        <p:txBody>
          <a:bodyPr>
            <a:normAutofit fontScale="92500"/>
          </a:bodyPr>
          <a:lstStyle/>
          <a:p>
            <a:r>
              <a:rPr lang="en-US" altLang="en-US"/>
              <a:t>Operates like row and column fields but provides a third dimension to your data</a:t>
            </a:r>
          </a:p>
          <a:p>
            <a:r>
              <a:rPr lang="en-US" altLang="en-US"/>
              <a:t>Without necessarily viewing all its values at the same time (filter)</a:t>
            </a:r>
          </a:p>
          <a:p>
            <a:endParaRPr lang="en-US" altLang="en-US"/>
          </a:p>
          <a:p>
            <a:r>
              <a:rPr lang="en-US" altLang="en-US"/>
              <a:t>You can also choose to</a:t>
            </a:r>
          </a:p>
          <a:p>
            <a:pPr>
              <a:buFont typeface="Wingdings" panose="05000000000000000000" pitchFamily="2" charset="2"/>
              <a:buNone/>
            </a:pPr>
            <a:r>
              <a:rPr lang="en-US" altLang="en-US"/>
              <a:t>	 display pivot table pages </a:t>
            </a:r>
          </a:p>
          <a:p>
            <a:pPr>
              <a:buFont typeface="Wingdings" panose="05000000000000000000" pitchFamily="2" charset="2"/>
              <a:buNone/>
            </a:pPr>
            <a:r>
              <a:rPr lang="en-US" altLang="en-US"/>
              <a:t>	on separate worksheets</a:t>
            </a:r>
          </a:p>
        </p:txBody>
      </p:sp>
      <p:pic>
        <p:nvPicPr>
          <p:cNvPr id="58372" name="Picture 4">
            <a:extLst>
              <a:ext uri="{FF2B5EF4-FFF2-40B4-BE49-F238E27FC236}">
                <a16:creationId xmlns:a16="http://schemas.microsoft.com/office/drawing/2014/main" id="{3A2A28EF-DC9F-49A6-8ABF-8EEEE11CA173}"/>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35574" t="43822" r="46999" b="22855"/>
          <a:stretch>
            <a:fillRect/>
          </a:stretch>
        </p:blipFill>
        <p:spPr>
          <a:xfrm>
            <a:off x="5810250" y="3357563"/>
            <a:ext cx="2290763" cy="3284537"/>
          </a:xfrm>
          <a:noFill/>
          <a:ln/>
        </p:spPr>
      </p:pic>
      <p:sp>
        <p:nvSpPr>
          <p:cNvPr id="58374" name="Oval 6">
            <a:extLst>
              <a:ext uri="{FF2B5EF4-FFF2-40B4-BE49-F238E27FC236}">
                <a16:creationId xmlns:a16="http://schemas.microsoft.com/office/drawing/2014/main" id="{7BFC7B57-7A6F-4311-BB71-AA0961FA4DE0}"/>
              </a:ext>
            </a:extLst>
          </p:cNvPr>
          <p:cNvSpPr>
            <a:spLocks noChangeArrowheads="1"/>
          </p:cNvSpPr>
          <p:nvPr/>
        </p:nvSpPr>
        <p:spPr bwMode="auto">
          <a:xfrm>
            <a:off x="5867400" y="6022975"/>
            <a:ext cx="2305050" cy="43021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a:extLst>
              <a:ext uri="{FF2B5EF4-FFF2-40B4-BE49-F238E27FC236}">
                <a16:creationId xmlns:a16="http://schemas.microsoft.com/office/drawing/2014/main" id="{62B05FC3-805E-45DD-8601-493103265929}"/>
              </a:ext>
            </a:extLst>
          </p:cNvPr>
          <p:cNvSpPr>
            <a:spLocks noGrp="1" noChangeArrowheads="1"/>
          </p:cNvSpPr>
          <p:nvPr>
            <p:ph type="title"/>
          </p:nvPr>
        </p:nvSpPr>
        <p:spPr/>
        <p:txBody>
          <a:bodyPr/>
          <a:lstStyle/>
          <a:p>
            <a:r>
              <a:rPr lang="en-US" altLang="en-US"/>
              <a:t>Page Field</a:t>
            </a:r>
          </a:p>
        </p:txBody>
      </p:sp>
      <p:pic>
        <p:nvPicPr>
          <p:cNvPr id="59396" name="Picture 4">
            <a:extLst>
              <a:ext uri="{FF2B5EF4-FFF2-40B4-BE49-F238E27FC236}">
                <a16:creationId xmlns:a16="http://schemas.microsoft.com/office/drawing/2014/main" id="{C2B45AAB-D66F-4D06-980C-315ADCA213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296988"/>
            <a:ext cx="6503987" cy="4829175"/>
          </a:xfrm>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normAutofit/>
          </a:bodyPr>
          <a:lstStyle/>
          <a:p>
            <a:r>
              <a:rPr lang="en-US" sz="4000" dirty="0"/>
              <a:t>1. Excel Tables </a:t>
            </a:r>
            <a:endParaRPr lang="en-US" dirty="0"/>
          </a:p>
        </p:txBody>
      </p:sp>
    </p:spTree>
    <p:extLst>
      <p:ext uri="{BB962C8B-B14F-4D97-AF65-F5344CB8AC3E}">
        <p14:creationId xmlns:p14="http://schemas.microsoft.com/office/powerpoint/2010/main" val="3887655154"/>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0483-FB8D-413A-B6BC-E2F210916FB4}"/>
              </a:ext>
            </a:extLst>
          </p:cNvPr>
          <p:cNvSpPr>
            <a:spLocks noGrp="1"/>
          </p:cNvSpPr>
          <p:nvPr>
            <p:ph type="title"/>
          </p:nvPr>
        </p:nvSpPr>
        <p:spPr/>
        <p:txBody>
          <a:bodyPr/>
          <a:lstStyle/>
          <a:p>
            <a:r>
              <a:rPr lang="en-US" dirty="0"/>
              <a:t>Using Pivot Charts</a:t>
            </a:r>
            <a:endParaRPr lang="en-IN" dirty="0"/>
          </a:p>
        </p:txBody>
      </p:sp>
      <p:sp>
        <p:nvSpPr>
          <p:cNvPr id="3" name="Content Placeholder 2">
            <a:extLst>
              <a:ext uri="{FF2B5EF4-FFF2-40B4-BE49-F238E27FC236}">
                <a16:creationId xmlns:a16="http://schemas.microsoft.com/office/drawing/2014/main" id="{C941BF96-F81A-4228-AB81-0246DB3DE341}"/>
              </a:ext>
            </a:extLst>
          </p:cNvPr>
          <p:cNvSpPr>
            <a:spLocks noGrp="1"/>
          </p:cNvSpPr>
          <p:nvPr>
            <p:ph sz="quarter" idx="18"/>
          </p:nvPr>
        </p:nvSpPr>
        <p:spPr>
          <a:xfrm>
            <a:off x="456629" y="1502465"/>
            <a:ext cx="4115371" cy="4669735"/>
          </a:xfrm>
        </p:spPr>
        <p:txBody>
          <a:bodyPr>
            <a:noAutofit/>
          </a:bodyPr>
          <a:lstStyle/>
          <a:p>
            <a:pPr marL="214313" indent="-214313"/>
            <a:r>
              <a:rPr lang="en-US" sz="2000" dirty="0"/>
              <a:t>Pivot Chart is chart created from Pivot Table data</a:t>
            </a:r>
          </a:p>
          <a:p>
            <a:pPr marL="214313" indent="-214313"/>
            <a:r>
              <a:rPr lang="en-US" sz="2000" dirty="0"/>
              <a:t>To create the Pivot Chart, </a:t>
            </a:r>
          </a:p>
          <a:p>
            <a:pPr marL="462713" lvl="1" indent="-214313"/>
            <a:r>
              <a:rPr lang="en-US" sz="1850" dirty="0"/>
              <a:t>Analyze tab</a:t>
            </a:r>
            <a:r>
              <a:rPr lang="en-US" sz="1800" dirty="0"/>
              <a:t> → </a:t>
            </a:r>
            <a:r>
              <a:rPr lang="en-US" sz="1850" dirty="0"/>
              <a:t>PivotChart button </a:t>
            </a:r>
          </a:p>
          <a:p>
            <a:pPr marL="462713" lvl="1" indent="-214313"/>
            <a:r>
              <a:rPr lang="en-US" sz="1850" dirty="0"/>
              <a:t>Insert Chart dialog box will appear</a:t>
            </a:r>
          </a:p>
          <a:p>
            <a:pPr marL="214313" indent="-214313"/>
            <a:r>
              <a:rPr lang="en-US" sz="2000" dirty="0"/>
              <a:t>Can perform certain filtering from field buttons on Pivot Chart</a:t>
            </a:r>
          </a:p>
          <a:p>
            <a:pPr marL="214313" indent="-214313"/>
            <a:r>
              <a:rPr lang="en-US" sz="2000" dirty="0"/>
              <a:t>Pivot Charts </a:t>
            </a:r>
            <a:r>
              <a:rPr lang="en-US" sz="2000" u="sng" dirty="0"/>
              <a:t>must</a:t>
            </a:r>
            <a:r>
              <a:rPr lang="en-US" sz="2000" dirty="0"/>
              <a:t> include all items from the Pivot Table</a:t>
            </a:r>
          </a:p>
          <a:p>
            <a:pPr marL="557213" lvl="1" indent="-214313">
              <a:buFont typeface="Arial" panose="020B0604020202020204" pitchFamily="34" charset="0"/>
              <a:buChar char="•"/>
            </a:pPr>
            <a:r>
              <a:rPr lang="en-US" sz="2000" dirty="0"/>
              <a:t>Otherwise, create new Pivot Table and Pivot Chart</a:t>
            </a:r>
          </a:p>
        </p:txBody>
      </p:sp>
      <p:pic>
        <p:nvPicPr>
          <p:cNvPr id="8" name="Content Placeholder 7" descr="A Graph plotting Sales Growth Rates Year-Over-Year. A vertical axis labeled Sum of Sales ranges from 0.00% to 30.00% in increments of 5% and a horizontal axis labeled Quarterly data in Years ranges from 2013 to 2019 in increments of 1 year. A Sales growth curve starts at a value of (11.04 %, Quarter 3)in 2014 passes through (6.53%, Quarter 4) in 2014, (9.96%, Quarter 1) in 2015, (23.24%, Quarter 4) in 2016, (21.40%, Quarter 2) in 2017, (25.68%, Quarter 4) in 2017, (20.00%, Quarter 3) in 2018and ends at a value of (18.97%, Quarter 2) in 2019. All values are approximate.">
            <a:extLst>
              <a:ext uri="{FF2B5EF4-FFF2-40B4-BE49-F238E27FC236}">
                <a16:creationId xmlns:a16="http://schemas.microsoft.com/office/drawing/2014/main" id="{6FC190D7-F12B-404F-85CD-D98F344F45CE}"/>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rcRect/>
          <a:stretch/>
        </p:blipFill>
        <p:spPr>
          <a:xfrm>
            <a:off x="4709275" y="2807054"/>
            <a:ext cx="4374215" cy="1298758"/>
          </a:xfrm>
          <a:prstGeom prst="rect">
            <a:avLst/>
          </a:prstGeom>
        </p:spPr>
      </p:pic>
    </p:spTree>
    <p:extLst>
      <p:ext uri="{BB962C8B-B14F-4D97-AF65-F5344CB8AC3E}">
        <p14:creationId xmlns:p14="http://schemas.microsoft.com/office/powerpoint/2010/main" val="1449832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C02E-57F1-4B9B-B056-D5C476E1CFC3}"/>
              </a:ext>
            </a:extLst>
          </p:cNvPr>
          <p:cNvSpPr>
            <a:spLocks noGrp="1"/>
          </p:cNvSpPr>
          <p:nvPr>
            <p:ph type="title"/>
          </p:nvPr>
        </p:nvSpPr>
        <p:spPr/>
        <p:txBody>
          <a:bodyPr/>
          <a:lstStyle/>
          <a:p>
            <a:r>
              <a:rPr lang="en-US" dirty="0"/>
              <a:t>Purpose of this Chapter</a:t>
            </a:r>
            <a:endParaRPr lang="en-IN" dirty="0"/>
          </a:p>
        </p:txBody>
      </p:sp>
      <p:sp>
        <p:nvSpPr>
          <p:cNvPr id="3" name="Content Placeholder 2">
            <a:extLst>
              <a:ext uri="{FF2B5EF4-FFF2-40B4-BE49-F238E27FC236}">
                <a16:creationId xmlns:a16="http://schemas.microsoft.com/office/drawing/2014/main" id="{207D2066-9BD1-44BD-BD10-7873BFBEC439}"/>
              </a:ext>
            </a:extLst>
          </p:cNvPr>
          <p:cNvSpPr>
            <a:spLocks noGrp="1"/>
          </p:cNvSpPr>
          <p:nvPr>
            <p:ph sz="quarter" idx="18"/>
          </p:nvPr>
        </p:nvSpPr>
        <p:spPr>
          <a:xfrm>
            <a:off x="557212" y="1600200"/>
            <a:ext cx="8337614" cy="4495799"/>
          </a:xfrm>
        </p:spPr>
        <p:txBody>
          <a:bodyPr>
            <a:normAutofit/>
          </a:bodyPr>
          <a:lstStyle/>
          <a:p>
            <a:r>
              <a:rPr lang="en-US" sz="2800" dirty="0"/>
              <a:t>Processing raw data (Not a strictly financial topic)</a:t>
            </a:r>
          </a:p>
          <a:p>
            <a:r>
              <a:rPr lang="en-US" sz="2800" dirty="0"/>
              <a:t>Much of finance depends on gathering raw data from various sources, processing it into a usable form, and then using it</a:t>
            </a:r>
          </a:p>
          <a:p>
            <a:r>
              <a:rPr lang="en-US" sz="2800" dirty="0"/>
              <a:t>Three very powerful Excel tools:</a:t>
            </a:r>
          </a:p>
          <a:p>
            <a:pPr lvl="1"/>
            <a:r>
              <a:rPr lang="en-US" sz="2800" dirty="0"/>
              <a:t>Tables</a:t>
            </a:r>
          </a:p>
          <a:p>
            <a:pPr lvl="1"/>
            <a:r>
              <a:rPr lang="en-US" sz="2800" dirty="0"/>
              <a:t>Get &amp; Transform (also called Power Query)</a:t>
            </a:r>
          </a:p>
          <a:p>
            <a:pPr lvl="1"/>
            <a:r>
              <a:rPr lang="en-US" sz="2800" dirty="0"/>
              <a:t>Pivot Tables</a:t>
            </a:r>
          </a:p>
        </p:txBody>
      </p:sp>
    </p:spTree>
    <p:extLst>
      <p:ext uri="{BB962C8B-B14F-4D97-AF65-F5344CB8AC3E}">
        <p14:creationId xmlns:p14="http://schemas.microsoft.com/office/powerpoint/2010/main" val="219743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86F6-EEA8-4A36-906F-5E4E3DF07EAC}"/>
              </a:ext>
            </a:extLst>
          </p:cNvPr>
          <p:cNvSpPr>
            <a:spLocks noGrp="1"/>
          </p:cNvSpPr>
          <p:nvPr>
            <p:ph type="title"/>
          </p:nvPr>
        </p:nvSpPr>
        <p:spPr/>
        <p:txBody>
          <a:bodyPr>
            <a:normAutofit fontScale="90000"/>
          </a:bodyPr>
          <a:lstStyle/>
          <a:p>
            <a:r>
              <a:rPr lang="en-US" dirty="0"/>
              <a:t>Creating and Using an Excel Table</a:t>
            </a:r>
            <a:endParaRPr lang="en-IN" dirty="0"/>
          </a:p>
        </p:txBody>
      </p:sp>
      <p:sp>
        <p:nvSpPr>
          <p:cNvPr id="3" name="Content Placeholder 2">
            <a:extLst>
              <a:ext uri="{FF2B5EF4-FFF2-40B4-BE49-F238E27FC236}">
                <a16:creationId xmlns:a16="http://schemas.microsoft.com/office/drawing/2014/main" id="{F82315B7-C2C8-4CF9-9AF3-7521000A19AF}"/>
              </a:ext>
            </a:extLst>
          </p:cNvPr>
          <p:cNvSpPr>
            <a:spLocks noGrp="1"/>
          </p:cNvSpPr>
          <p:nvPr>
            <p:ph sz="quarter" idx="18"/>
          </p:nvPr>
        </p:nvSpPr>
        <p:spPr>
          <a:xfrm>
            <a:off x="557212" y="1502465"/>
            <a:ext cx="8034338" cy="4593535"/>
          </a:xfrm>
        </p:spPr>
        <p:txBody>
          <a:bodyPr>
            <a:normAutofit lnSpcReduction="10000"/>
          </a:bodyPr>
          <a:lstStyle/>
          <a:p>
            <a:pPr lvl="0"/>
            <a:r>
              <a:rPr lang="en-US" sz="2400" dirty="0"/>
              <a:t>Converting data into Excel table allows easy management of data</a:t>
            </a:r>
          </a:p>
          <a:p>
            <a:pPr lvl="0"/>
            <a:r>
              <a:rPr lang="en-US" sz="2400" dirty="0"/>
              <a:t>To create the table</a:t>
            </a:r>
          </a:p>
          <a:p>
            <a:pPr lvl="1"/>
            <a:r>
              <a:rPr lang="en-US" sz="2000" dirty="0"/>
              <a:t>Select any cell within data area </a:t>
            </a:r>
          </a:p>
          <a:p>
            <a:pPr lvl="1"/>
            <a:r>
              <a:rPr lang="en-US" sz="2000" dirty="0"/>
              <a:t>Choose Table from Insert tab</a:t>
            </a:r>
          </a:p>
          <a:p>
            <a:pPr lvl="0"/>
            <a:r>
              <a:rPr lang="en-US" sz="2400" dirty="0"/>
              <a:t>Tables are data sources for Get &amp; Transform or for Pivot </a:t>
            </a:r>
          </a:p>
          <a:p>
            <a:pPr lvl="0"/>
            <a:r>
              <a:rPr lang="en-US" sz="2400" dirty="0"/>
              <a:t>Tables and are a first step in processing a large dataset</a:t>
            </a:r>
          </a:p>
          <a:p>
            <a:pPr lvl="0"/>
            <a:r>
              <a:rPr lang="en-US" sz="2400" dirty="0"/>
              <a:t>Tables allow data processing tasks:</a:t>
            </a:r>
          </a:p>
          <a:p>
            <a:pPr lvl="1"/>
            <a:r>
              <a:rPr lang="en-US" sz="2400" dirty="0"/>
              <a:t>Remove Duplicate Records</a:t>
            </a:r>
          </a:p>
          <a:p>
            <a:pPr lvl="1"/>
            <a:r>
              <a:rPr lang="en-US" sz="2400" dirty="0"/>
              <a:t>Filter the data in the Table to show only relevant items</a:t>
            </a:r>
          </a:p>
          <a:p>
            <a:pPr lvl="1"/>
            <a:r>
              <a:rPr lang="en-US" sz="2400" dirty="0"/>
              <a:t>Sort the data</a:t>
            </a:r>
            <a:endParaRPr lang="en-IN" sz="2400" dirty="0"/>
          </a:p>
        </p:txBody>
      </p:sp>
    </p:spTree>
    <p:extLst>
      <p:ext uri="{BB962C8B-B14F-4D97-AF65-F5344CB8AC3E}">
        <p14:creationId xmlns:p14="http://schemas.microsoft.com/office/powerpoint/2010/main" val="238005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le&#10;&#10;Description automatically generated">
            <a:extLst>
              <a:ext uri="{FF2B5EF4-FFF2-40B4-BE49-F238E27FC236}">
                <a16:creationId xmlns:a16="http://schemas.microsoft.com/office/drawing/2014/main" id="{905F49B9-36BE-461F-8552-02C86361FC62}"/>
              </a:ext>
            </a:extLst>
          </p:cNvPr>
          <p:cNvPicPr>
            <a:picLocks noChangeAspect="1"/>
          </p:cNvPicPr>
          <p:nvPr/>
        </p:nvPicPr>
        <p:blipFill>
          <a:blip r:embed="rId2"/>
          <a:stretch>
            <a:fillRect/>
          </a:stretch>
        </p:blipFill>
        <p:spPr>
          <a:xfrm>
            <a:off x="457771" y="2258410"/>
            <a:ext cx="8229600" cy="3209542"/>
          </a:xfrm>
          <a:prstGeom prst="rect">
            <a:avLst/>
          </a:prstGeom>
          <a:noFill/>
        </p:spPr>
      </p:pic>
      <p:sp>
        <p:nvSpPr>
          <p:cNvPr id="2" name="Title 1">
            <a:extLst>
              <a:ext uri="{FF2B5EF4-FFF2-40B4-BE49-F238E27FC236}">
                <a16:creationId xmlns:a16="http://schemas.microsoft.com/office/drawing/2014/main" id="{0B1286F6-EEA8-4A36-906F-5E4E3DF07EAC}"/>
              </a:ext>
            </a:extLst>
          </p:cNvPr>
          <p:cNvSpPr>
            <a:spLocks noGrp="1"/>
          </p:cNvSpPr>
          <p:nvPr>
            <p:ph type="title"/>
          </p:nvPr>
        </p:nvSpPr>
        <p:spPr>
          <a:xfrm>
            <a:off x="457200" y="359465"/>
            <a:ext cx="8229600" cy="1143000"/>
          </a:xfrm>
        </p:spPr>
        <p:txBody>
          <a:bodyPr anchor="b">
            <a:normAutofit/>
          </a:bodyPr>
          <a:lstStyle/>
          <a:p>
            <a:r>
              <a:rPr lang="en-US" dirty="0"/>
              <a:t>Excel Table: Example</a:t>
            </a:r>
            <a:endParaRPr lang="en-IN" dirty="0"/>
          </a:p>
        </p:txBody>
      </p:sp>
    </p:spTree>
    <p:extLst>
      <p:ext uri="{BB962C8B-B14F-4D97-AF65-F5344CB8AC3E}">
        <p14:creationId xmlns:p14="http://schemas.microsoft.com/office/powerpoint/2010/main" val="1411571122"/>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4F7-1C9C-4F3B-9B7F-1460BD27D763}"/>
              </a:ext>
            </a:extLst>
          </p:cNvPr>
          <p:cNvSpPr>
            <a:spLocks noGrp="1"/>
          </p:cNvSpPr>
          <p:nvPr>
            <p:ph type="title"/>
          </p:nvPr>
        </p:nvSpPr>
        <p:spPr/>
        <p:txBody>
          <a:bodyPr>
            <a:normAutofit fontScale="90000"/>
          </a:bodyPr>
          <a:lstStyle/>
          <a:p>
            <a:r>
              <a:rPr lang="en-US" dirty="0"/>
              <a:t>Excel Table (vs Normal Range)</a:t>
            </a:r>
            <a:endParaRPr lang="en-IN" dirty="0"/>
          </a:p>
        </p:txBody>
      </p:sp>
      <p:sp>
        <p:nvSpPr>
          <p:cNvPr id="3" name="Content Placeholder 2">
            <a:extLst>
              <a:ext uri="{FF2B5EF4-FFF2-40B4-BE49-F238E27FC236}">
                <a16:creationId xmlns:a16="http://schemas.microsoft.com/office/drawing/2014/main" id="{D49D22E9-0395-4D19-915C-6484E88FDB22}"/>
              </a:ext>
            </a:extLst>
          </p:cNvPr>
          <p:cNvSpPr>
            <a:spLocks noGrp="1"/>
          </p:cNvSpPr>
          <p:nvPr>
            <p:ph sz="quarter" idx="18"/>
          </p:nvPr>
        </p:nvSpPr>
        <p:spPr>
          <a:xfrm>
            <a:off x="554831" y="1295400"/>
            <a:ext cx="8034338" cy="4593535"/>
          </a:xfrm>
        </p:spPr>
        <p:txBody>
          <a:bodyPr>
            <a:noAutofit/>
          </a:bodyPr>
          <a:lstStyle/>
          <a:p>
            <a:pPr>
              <a:lnSpc>
                <a:spcPct val="150000"/>
              </a:lnSpc>
            </a:pPr>
            <a:r>
              <a:rPr lang="en-US" sz="2800" dirty="0"/>
              <a:t>Unique Name (in the name box)</a:t>
            </a:r>
          </a:p>
          <a:p>
            <a:pPr>
              <a:lnSpc>
                <a:spcPct val="150000"/>
              </a:lnSpc>
            </a:pPr>
            <a:r>
              <a:rPr lang="en-US" sz="2800" dirty="0"/>
              <a:t>Automatic Formatting (customizable)</a:t>
            </a:r>
          </a:p>
          <a:p>
            <a:pPr>
              <a:lnSpc>
                <a:spcPct val="150000"/>
              </a:lnSpc>
            </a:pPr>
            <a:r>
              <a:rPr lang="en-US" sz="2800" dirty="0"/>
              <a:t>Filter Applied (sort and filter data)</a:t>
            </a:r>
          </a:p>
          <a:p>
            <a:pPr>
              <a:lnSpc>
                <a:spcPct val="150000"/>
              </a:lnSpc>
            </a:pPr>
            <a:r>
              <a:rPr lang="en-US" sz="2800" dirty="0"/>
              <a:t>Key Features</a:t>
            </a:r>
          </a:p>
          <a:p>
            <a:pPr lvl="1">
              <a:lnSpc>
                <a:spcPct val="150000"/>
              </a:lnSpc>
            </a:pPr>
            <a:r>
              <a:rPr lang="en-US" sz="2650" dirty="0"/>
              <a:t>Automatically expand for new data (updating)</a:t>
            </a:r>
          </a:p>
          <a:p>
            <a:pPr lvl="1">
              <a:lnSpc>
                <a:spcPct val="150000"/>
              </a:lnSpc>
            </a:pPr>
            <a:r>
              <a:rPr lang="en-US" sz="2650" dirty="0"/>
              <a:t>Structured References (below)</a:t>
            </a:r>
          </a:p>
          <a:p>
            <a:pPr lvl="1">
              <a:lnSpc>
                <a:spcPct val="150000"/>
              </a:lnSpc>
            </a:pPr>
            <a:r>
              <a:rPr lang="en-US" sz="2650" dirty="0"/>
              <a:t>Special Row and Column Tools</a:t>
            </a:r>
          </a:p>
          <a:p>
            <a:pPr lvl="1">
              <a:lnSpc>
                <a:spcPct val="150000"/>
              </a:lnSpc>
            </a:pPr>
            <a:endParaRPr lang="en-US" sz="2650" dirty="0"/>
          </a:p>
          <a:p>
            <a:pPr>
              <a:lnSpc>
                <a:spcPct val="150000"/>
              </a:lnSpc>
            </a:pPr>
            <a:endParaRPr lang="en-US" sz="2800" dirty="0"/>
          </a:p>
          <a:p>
            <a:pPr>
              <a:lnSpc>
                <a:spcPct val="150000"/>
              </a:lnSpc>
            </a:pPr>
            <a:endParaRPr lang="en-US" sz="2800" dirty="0"/>
          </a:p>
        </p:txBody>
      </p:sp>
    </p:spTree>
    <p:extLst>
      <p:ext uri="{BB962C8B-B14F-4D97-AF65-F5344CB8AC3E}">
        <p14:creationId xmlns:p14="http://schemas.microsoft.com/office/powerpoint/2010/main" val="302876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979C45A4-882D-4C83-A34F-58AC1917D659}"/>
              </a:ext>
            </a:extLst>
          </p:cNvPr>
          <p:cNvPicPr>
            <a:picLocks noChangeAspect="1"/>
          </p:cNvPicPr>
          <p:nvPr/>
        </p:nvPicPr>
        <p:blipFill>
          <a:blip r:embed="rId2"/>
          <a:stretch>
            <a:fillRect/>
          </a:stretch>
        </p:blipFill>
        <p:spPr>
          <a:xfrm>
            <a:off x="1395522" y="1600200"/>
            <a:ext cx="6354097" cy="4525963"/>
          </a:xfrm>
          <a:prstGeom prst="rect">
            <a:avLst/>
          </a:prstGeom>
          <a:noFill/>
        </p:spPr>
      </p:pic>
      <p:sp>
        <p:nvSpPr>
          <p:cNvPr id="2" name="Title 1">
            <a:extLst>
              <a:ext uri="{FF2B5EF4-FFF2-40B4-BE49-F238E27FC236}">
                <a16:creationId xmlns:a16="http://schemas.microsoft.com/office/drawing/2014/main" id="{0B1286F6-EEA8-4A36-906F-5E4E3DF07EAC}"/>
              </a:ext>
            </a:extLst>
          </p:cNvPr>
          <p:cNvSpPr>
            <a:spLocks noGrp="1"/>
          </p:cNvSpPr>
          <p:nvPr>
            <p:ph type="title"/>
          </p:nvPr>
        </p:nvSpPr>
        <p:spPr>
          <a:xfrm>
            <a:off x="457200" y="359465"/>
            <a:ext cx="8229600" cy="1143000"/>
          </a:xfrm>
        </p:spPr>
        <p:txBody>
          <a:bodyPr anchor="b">
            <a:normAutofit/>
          </a:bodyPr>
          <a:lstStyle/>
          <a:p>
            <a:r>
              <a:rPr lang="en-US" dirty="0"/>
              <a:t>Excel Table Filter: Example</a:t>
            </a:r>
            <a:endParaRPr lang="en-IN" dirty="0"/>
          </a:p>
        </p:txBody>
      </p:sp>
    </p:spTree>
    <p:extLst>
      <p:ext uri="{BB962C8B-B14F-4D97-AF65-F5344CB8AC3E}">
        <p14:creationId xmlns:p14="http://schemas.microsoft.com/office/powerpoint/2010/main" val="2603745108"/>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4F7-1C9C-4F3B-9B7F-1460BD27D763}"/>
              </a:ext>
            </a:extLst>
          </p:cNvPr>
          <p:cNvSpPr>
            <a:spLocks noGrp="1"/>
          </p:cNvSpPr>
          <p:nvPr>
            <p:ph type="title"/>
          </p:nvPr>
        </p:nvSpPr>
        <p:spPr/>
        <p:txBody>
          <a:bodyPr>
            <a:normAutofit fontScale="90000"/>
          </a:bodyPr>
          <a:lstStyle/>
          <a:p>
            <a:r>
              <a:rPr lang="en-US" dirty="0"/>
              <a:t>Structured Referencing for Formulas in Tables I</a:t>
            </a:r>
            <a:endParaRPr lang="en-IN" dirty="0"/>
          </a:p>
        </p:txBody>
      </p:sp>
      <p:sp>
        <p:nvSpPr>
          <p:cNvPr id="3" name="Content Placeholder 2">
            <a:extLst>
              <a:ext uri="{FF2B5EF4-FFF2-40B4-BE49-F238E27FC236}">
                <a16:creationId xmlns:a16="http://schemas.microsoft.com/office/drawing/2014/main" id="{D49D22E9-0395-4D19-915C-6484E88FDB22}"/>
              </a:ext>
            </a:extLst>
          </p:cNvPr>
          <p:cNvSpPr>
            <a:spLocks noGrp="1"/>
          </p:cNvSpPr>
          <p:nvPr>
            <p:ph sz="quarter" idx="18"/>
          </p:nvPr>
        </p:nvSpPr>
        <p:spPr>
          <a:xfrm>
            <a:off x="557212" y="1502465"/>
            <a:ext cx="8034338" cy="4593535"/>
          </a:xfrm>
        </p:spPr>
        <p:txBody>
          <a:bodyPr>
            <a:noAutofit/>
          </a:bodyPr>
          <a:lstStyle/>
          <a:p>
            <a:pPr>
              <a:lnSpc>
                <a:spcPct val="150000"/>
              </a:lnSpc>
            </a:pPr>
            <a:r>
              <a:rPr lang="en-US" sz="2800" dirty="0"/>
              <a:t>Table formulas use different cell referencing (structured referencing) than A1 style. </a:t>
            </a:r>
          </a:p>
          <a:p>
            <a:pPr>
              <a:lnSpc>
                <a:spcPct val="150000"/>
              </a:lnSpc>
            </a:pPr>
            <a:r>
              <a:rPr lang="en-US" sz="2800" dirty="0"/>
              <a:t>Structured referencing allows easy reference to entire columns, to special items (column headers), or to the totals row</a:t>
            </a:r>
          </a:p>
          <a:p>
            <a:pPr>
              <a:lnSpc>
                <a:spcPct val="150000"/>
              </a:lnSpc>
            </a:pPr>
            <a:r>
              <a:rPr lang="en-US" sz="2800" dirty="0"/>
              <a:t>Structured references are created by default when you select cell references with a mouse</a:t>
            </a:r>
          </a:p>
        </p:txBody>
      </p:sp>
    </p:spTree>
    <p:extLst>
      <p:ext uri="{BB962C8B-B14F-4D97-AF65-F5344CB8AC3E}">
        <p14:creationId xmlns:p14="http://schemas.microsoft.com/office/powerpoint/2010/main" val="41623166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3980</TotalTime>
  <Words>1126</Words>
  <Application>Microsoft Office PowerPoint</Application>
  <PresentationFormat>On-screen Show (4:3)</PresentationFormat>
  <Paragraphs>172</Paragraphs>
  <Slides>30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Gothic</vt:lpstr>
      <vt:lpstr>Helvetica</vt:lpstr>
      <vt:lpstr>LucidaGrande</vt:lpstr>
      <vt:lpstr>Wingdings</vt:lpstr>
      <vt:lpstr>Contemporary blue</vt:lpstr>
      <vt:lpstr>FIN 470: Financial Analysis in Excel</vt:lpstr>
      <vt:lpstr>Overview</vt:lpstr>
      <vt:lpstr>1. Excel Tables </vt:lpstr>
      <vt:lpstr>Purpose of this Chapter</vt:lpstr>
      <vt:lpstr>Creating and Using an Excel Table</vt:lpstr>
      <vt:lpstr>Excel Table: Example</vt:lpstr>
      <vt:lpstr>Excel Table (vs Normal Range)</vt:lpstr>
      <vt:lpstr>Excel Table Filter: Example</vt:lpstr>
      <vt:lpstr>Structured Referencing for Formulas in Tables I</vt:lpstr>
      <vt:lpstr>Structured Referencing for Formulas in Tables II</vt:lpstr>
      <vt:lpstr>2. Get &amp; Transform (Power Query)</vt:lpstr>
      <vt:lpstr>Using Get &amp; Transform I</vt:lpstr>
      <vt:lpstr>Get &amp; Transform Menu</vt:lpstr>
      <vt:lpstr>Get &amp; Transform</vt:lpstr>
      <vt:lpstr>The Power Query Editor</vt:lpstr>
      <vt:lpstr>The Power Query Editor</vt:lpstr>
      <vt:lpstr>3. Pivot Tables (and Pivot Charts)</vt:lpstr>
      <vt:lpstr>Pivot Tables</vt:lpstr>
      <vt:lpstr>Pivot Table: Example</vt:lpstr>
      <vt:lpstr>Creating Pivot Tables</vt:lpstr>
      <vt:lpstr> Layout</vt:lpstr>
      <vt:lpstr>Terminology</vt:lpstr>
      <vt:lpstr>Using Pivot Tables</vt:lpstr>
      <vt:lpstr>Pivot Tables for Financial Statements</vt:lpstr>
      <vt:lpstr>PowerPoint Presentation</vt:lpstr>
      <vt:lpstr>Using Calculated Fields</vt:lpstr>
      <vt:lpstr>Filtering Data with Slicers and Timelines</vt:lpstr>
      <vt:lpstr>Pivot table Page Field </vt:lpstr>
      <vt:lpstr>Page Field</vt:lpstr>
      <vt:lpstr>Using Pivot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Schrenk, Lawrence</cp:lastModifiedBy>
  <cp:revision>495</cp:revision>
  <dcterms:created xsi:type="dcterms:W3CDTF">2004-10-03T21:09:17Z</dcterms:created>
  <dcterms:modified xsi:type="dcterms:W3CDTF">2022-11-27T21:00:59Z</dcterms:modified>
</cp:coreProperties>
</file>