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28"/>
  </p:notesMasterIdLst>
  <p:handoutMasterIdLst>
    <p:handoutMasterId r:id="rId29"/>
  </p:handoutMasterIdLst>
  <p:sldIdLst>
    <p:sldId id="397" r:id="rId2"/>
    <p:sldId id="383" r:id="rId3"/>
    <p:sldId id="384" r:id="rId4"/>
    <p:sldId id="265" r:id="rId5"/>
    <p:sldId id="279" r:id="rId6"/>
    <p:sldId id="280" r:id="rId7"/>
    <p:sldId id="281" r:id="rId8"/>
    <p:sldId id="284" r:id="rId9"/>
    <p:sldId id="283" r:id="rId10"/>
    <p:sldId id="286" r:id="rId11"/>
    <p:sldId id="267" r:id="rId12"/>
    <p:sldId id="288" r:id="rId13"/>
    <p:sldId id="416" r:id="rId14"/>
    <p:sldId id="295" r:id="rId15"/>
    <p:sldId id="417" r:id="rId16"/>
    <p:sldId id="419" r:id="rId17"/>
    <p:sldId id="420" r:id="rId18"/>
    <p:sldId id="422" r:id="rId19"/>
    <p:sldId id="421" r:id="rId20"/>
    <p:sldId id="423" r:id="rId21"/>
    <p:sldId id="398" r:id="rId22"/>
    <p:sldId id="269" r:id="rId23"/>
    <p:sldId id="270" r:id="rId24"/>
    <p:sldId id="271" r:id="rId25"/>
    <p:sldId id="272" r:id="rId26"/>
    <p:sldId id="273" r:id="rId27"/>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B3C3D3"/>
    <a:srgbClr val="002B5C"/>
    <a:srgbClr val="ADC6D7"/>
    <a:srgbClr val="00BEB9"/>
    <a:srgbClr val="00CAC5"/>
    <a:srgbClr val="00CFC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6163" autoAdjust="0"/>
  </p:normalViewPr>
  <p:slideViewPr>
    <p:cSldViewPr>
      <p:cViewPr varScale="1">
        <p:scale>
          <a:sx n="81" d="100"/>
          <a:sy n="81" d="100"/>
        </p:scale>
        <p:origin x="1565" y="67"/>
      </p:cViewPr>
      <p:guideLst>
        <p:guide orient="horz" pos="2160"/>
        <p:guide pos="2880"/>
      </p:guideLst>
    </p:cSldViewPr>
  </p:slideViewPr>
  <p:outlineViewPr>
    <p:cViewPr>
      <p:scale>
        <a:sx n="33" d="100"/>
        <a:sy n="33" d="100"/>
      </p:scale>
      <p:origin x="0" y="15414"/>
    </p:cViewPr>
  </p:outlineViewPr>
  <p:notesTextViewPr>
    <p:cViewPr>
      <p:scale>
        <a:sx n="100" d="100"/>
        <a:sy n="100" d="100"/>
      </p:scale>
      <p:origin x="0" y="0"/>
    </p:cViewPr>
  </p:notesTextViewPr>
  <p:sorterViewPr>
    <p:cViewPr>
      <p:scale>
        <a:sx n="125" d="100"/>
        <a:sy n="125" d="100"/>
      </p:scale>
      <p:origin x="0" y="-3714"/>
    </p:cViewPr>
  </p:sorterViewPr>
  <p:notesViewPr>
    <p:cSldViewPr>
      <p:cViewPr varScale="1">
        <p:scale>
          <a:sx n="87" d="100"/>
          <a:sy n="87" d="100"/>
        </p:scale>
        <p:origin x="38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endParaRPr lang="en-US"/>
          </a:p>
        </p:txBody>
      </p:sp>
    </p:spTree>
    <p:extLst>
      <p:ext uri="{BB962C8B-B14F-4D97-AF65-F5344CB8AC3E}">
        <p14:creationId xmlns:p14="http://schemas.microsoft.com/office/powerpoint/2010/main" val="2029562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fld id="{03F7FA54-1521-4DD7-9404-29EC1BA7038B}" type="datetimeFigureOut">
              <a:rPr lang="en-US"/>
              <a:pPr>
                <a:defRPr/>
              </a:pPr>
              <a:t>11/8/2022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0"/>
                <a:cs typeface="+mn-cs"/>
              </a:defRPr>
            </a:lvl1pPr>
          </a:lstStyle>
          <a:p>
            <a:pPr>
              <a:defRPr/>
            </a:pPr>
            <a:fld id="{EBFD8F90-EA37-43C3-8ED6-D915013D749C}" type="slidenum">
              <a:rPr lang="en-US"/>
              <a:pPr>
                <a:defRPr/>
              </a:pPr>
              <a:t>‹#›</a:t>
            </a:fld>
            <a:endParaRPr lang="en-US"/>
          </a:p>
        </p:txBody>
      </p:sp>
    </p:spTree>
    <p:extLst>
      <p:ext uri="{BB962C8B-B14F-4D97-AF65-F5344CB8AC3E}">
        <p14:creationId xmlns:p14="http://schemas.microsoft.com/office/powerpoint/2010/main" val="2668020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13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02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02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67991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28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466671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02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25015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28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542496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02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22331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24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54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44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28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49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49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9508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31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3945726181"/>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343641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231559801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99099554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92858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2988861331"/>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2728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Content Placeholder 3">
            <a:extLst>
              <a:ext uri="{FF2B5EF4-FFF2-40B4-BE49-F238E27FC236}">
                <a16:creationId xmlns:a16="http://schemas.microsoft.com/office/drawing/2014/main" id="{D3BFCE23-AF64-4B06-9BAD-B6606BBFB7D8}"/>
              </a:ext>
            </a:extLst>
          </p:cNvPr>
          <p:cNvSpPr>
            <a:spLocks noGrp="1"/>
          </p:cNvSpPr>
          <p:nvPr>
            <p:ph sz="quarter" idx="18" hasCustomPrompt="1"/>
          </p:nvPr>
        </p:nvSpPr>
        <p:spPr>
          <a:xfrm>
            <a:off x="557212" y="1638300"/>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
        <p:nvSpPr>
          <p:cNvPr id="7" name="Content Placeholder 3">
            <a:extLst>
              <a:ext uri="{FF2B5EF4-FFF2-40B4-BE49-F238E27FC236}">
                <a16:creationId xmlns:a16="http://schemas.microsoft.com/office/drawing/2014/main" id="{06D794AB-597F-405D-B722-77A335A11247}"/>
              </a:ext>
            </a:extLst>
          </p:cNvPr>
          <p:cNvSpPr>
            <a:spLocks noGrp="1"/>
          </p:cNvSpPr>
          <p:nvPr>
            <p:ph sz="quarter" idx="19"/>
          </p:nvPr>
        </p:nvSpPr>
        <p:spPr>
          <a:xfrm>
            <a:off x="564356" y="2171700"/>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8" name="Content Placeholder 3">
            <a:extLst>
              <a:ext uri="{FF2B5EF4-FFF2-40B4-BE49-F238E27FC236}">
                <a16:creationId xmlns:a16="http://schemas.microsoft.com/office/drawing/2014/main" id="{14EF11EA-9635-4730-A53F-CD0E7B3CE293}"/>
              </a:ext>
            </a:extLst>
          </p:cNvPr>
          <p:cNvSpPr>
            <a:spLocks noGrp="1"/>
          </p:cNvSpPr>
          <p:nvPr>
            <p:ph sz="quarter" idx="20"/>
          </p:nvPr>
        </p:nvSpPr>
        <p:spPr>
          <a:xfrm>
            <a:off x="564356" y="2743200"/>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9" name="Content Placeholder 3">
            <a:extLst>
              <a:ext uri="{FF2B5EF4-FFF2-40B4-BE49-F238E27FC236}">
                <a16:creationId xmlns:a16="http://schemas.microsoft.com/office/drawing/2014/main" id="{6B2C209C-E767-4E02-BB45-51CF771A556E}"/>
              </a:ext>
            </a:extLst>
          </p:cNvPr>
          <p:cNvSpPr>
            <a:spLocks noGrp="1"/>
          </p:cNvSpPr>
          <p:nvPr>
            <p:ph sz="quarter" idx="21"/>
          </p:nvPr>
        </p:nvSpPr>
        <p:spPr>
          <a:xfrm>
            <a:off x="564356" y="3286125"/>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10" name="Content Placeholder 3">
            <a:extLst>
              <a:ext uri="{FF2B5EF4-FFF2-40B4-BE49-F238E27FC236}">
                <a16:creationId xmlns:a16="http://schemas.microsoft.com/office/drawing/2014/main" id="{22353F37-C644-446D-8D22-8AF529D9128B}"/>
              </a:ext>
            </a:extLst>
          </p:cNvPr>
          <p:cNvSpPr>
            <a:spLocks noGrp="1"/>
          </p:cNvSpPr>
          <p:nvPr>
            <p:ph sz="quarter" idx="22" hasCustomPrompt="1"/>
          </p:nvPr>
        </p:nvSpPr>
        <p:spPr>
          <a:xfrm>
            <a:off x="564356" y="3876675"/>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
        <p:nvSpPr>
          <p:cNvPr id="11" name="Content Placeholder 3">
            <a:extLst>
              <a:ext uri="{FF2B5EF4-FFF2-40B4-BE49-F238E27FC236}">
                <a16:creationId xmlns:a16="http://schemas.microsoft.com/office/drawing/2014/main" id="{4FC72971-3BA5-4D91-964A-CC8B740A0380}"/>
              </a:ext>
            </a:extLst>
          </p:cNvPr>
          <p:cNvSpPr>
            <a:spLocks noGrp="1"/>
          </p:cNvSpPr>
          <p:nvPr>
            <p:ph sz="quarter" idx="23"/>
          </p:nvPr>
        </p:nvSpPr>
        <p:spPr>
          <a:xfrm>
            <a:off x="571500" y="4410075"/>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12" name="Content Placeholder 3">
            <a:extLst>
              <a:ext uri="{FF2B5EF4-FFF2-40B4-BE49-F238E27FC236}">
                <a16:creationId xmlns:a16="http://schemas.microsoft.com/office/drawing/2014/main" id="{F5810924-46F9-49F6-90E9-1CAD01952962}"/>
              </a:ext>
            </a:extLst>
          </p:cNvPr>
          <p:cNvSpPr>
            <a:spLocks noGrp="1"/>
          </p:cNvSpPr>
          <p:nvPr>
            <p:ph sz="quarter" idx="24"/>
          </p:nvPr>
        </p:nvSpPr>
        <p:spPr>
          <a:xfrm>
            <a:off x="571500" y="4981575"/>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13" name="Content Placeholder 3">
            <a:extLst>
              <a:ext uri="{FF2B5EF4-FFF2-40B4-BE49-F238E27FC236}">
                <a16:creationId xmlns:a16="http://schemas.microsoft.com/office/drawing/2014/main" id="{117E4622-2D35-4929-909A-99EC9229DC74}"/>
              </a:ext>
            </a:extLst>
          </p:cNvPr>
          <p:cNvSpPr>
            <a:spLocks noGrp="1"/>
          </p:cNvSpPr>
          <p:nvPr>
            <p:ph sz="quarter" idx="25"/>
          </p:nvPr>
        </p:nvSpPr>
        <p:spPr>
          <a:xfrm>
            <a:off x="571500" y="5524500"/>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Tree>
    <p:extLst>
      <p:ext uri="{BB962C8B-B14F-4D97-AF65-F5344CB8AC3E}">
        <p14:creationId xmlns:p14="http://schemas.microsoft.com/office/powerpoint/2010/main" val="602667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Content Placeholder 3">
            <a:extLst>
              <a:ext uri="{FF2B5EF4-FFF2-40B4-BE49-F238E27FC236}">
                <a16:creationId xmlns:a16="http://schemas.microsoft.com/office/drawing/2014/main" id="{D3BFCE23-AF64-4B06-9BAD-B6606BBFB7D8}"/>
              </a:ext>
            </a:extLst>
          </p:cNvPr>
          <p:cNvSpPr>
            <a:spLocks noGrp="1"/>
          </p:cNvSpPr>
          <p:nvPr>
            <p:ph sz="quarter" idx="18" hasCustomPrompt="1"/>
          </p:nvPr>
        </p:nvSpPr>
        <p:spPr>
          <a:xfrm>
            <a:off x="557212" y="1638301"/>
            <a:ext cx="8034338" cy="3906157"/>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Tree>
    <p:extLst>
      <p:ext uri="{BB962C8B-B14F-4D97-AF65-F5344CB8AC3E}">
        <p14:creationId xmlns:p14="http://schemas.microsoft.com/office/powerpoint/2010/main" val="326425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1" cstate="print">
            <a:duotone>
              <a:schemeClr val="accent1"/>
              <a:srgbClr val="FFFFFF"/>
            </a:duotone>
          </a:blip>
          <a:stretch>
            <a:fillRect/>
          </a:stretch>
        </p:blipFill>
        <p:spPr>
          <a:xfrm>
            <a:off x="1142" y="428"/>
            <a:ext cx="9142858" cy="6857143"/>
          </a:xfrm>
          <a:prstGeom prst="rect">
            <a:avLst/>
          </a:prstGeom>
          <a:noFill/>
          <a:ln>
            <a:noFill/>
          </a:ln>
        </p:spPr>
      </p:pic>
      <p:pic>
        <p:nvPicPr>
          <p:cNvPr id="9" name="image6.png"/>
          <p:cNvPicPr>
            <a:picLocks noChangeAspect="1"/>
          </p:cNvPicPr>
          <p:nvPr/>
        </p:nvPicPr>
        <p:blipFill>
          <a:blip r:embed="rId12" cstate="print"/>
          <a:stretch>
            <a:fillRect/>
          </a:stretch>
        </p:blipFill>
        <p:spPr>
          <a:xfrm>
            <a:off x="1142" y="428"/>
            <a:ext cx="9142858" cy="6857143"/>
          </a:xfrm>
          <a:prstGeom prst="rect">
            <a:avLst/>
          </a:prstGeom>
          <a:noFill/>
        </p:spPr>
      </p:pic>
      <p:sp>
        <p:nvSpPr>
          <p:cNvPr id="30" name="Rectangle 30"/>
          <p:cNvSpPr>
            <a:spLocks noGrp="1"/>
          </p:cNvSpPr>
          <p:nvPr>
            <p:ph type="title"/>
          </p:nvPr>
        </p:nvSpPr>
        <p:spPr>
          <a:xfrm>
            <a:off x="457771"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771"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571" y="6324600"/>
            <a:ext cx="1066800" cy="369332"/>
          </a:xfrm>
          <a:prstGeom prst="rect">
            <a:avLst/>
          </a:prstGeom>
          <a:noFill/>
        </p:spPr>
        <p:txBody>
          <a:bodyPr wrap="square" rtlCol="0">
            <a:spAutoFit/>
          </a:bodyPr>
          <a:lstStyle/>
          <a:p>
            <a:pPr algn="r"/>
            <a:fld id="{5142B5BB-0271-4951-9864-F5338956FB89}" type="slidenum">
              <a:rPr lang="en-US" smtClean="0">
                <a:latin typeface="Arial" panose="020B0604020202020204" pitchFamily="34" charset="0"/>
                <a:cs typeface="Arial" panose="020B0604020202020204" pitchFamily="34" charset="0"/>
              </a:rPr>
              <a:pPr algn="r"/>
              <a:t>‹#›</a:t>
            </a:fld>
            <a:r>
              <a:rPr lang="en-US" dirty="0">
                <a:latin typeface="Arial" panose="020B0604020202020204" pitchFamily="34" charset="0"/>
                <a:cs typeface="Arial" panose="020B0604020202020204" pitchFamily="34" charset="0"/>
              </a:rPr>
              <a:t> of 26</a:t>
            </a:r>
          </a:p>
        </p:txBody>
      </p:sp>
      <p:sp>
        <p:nvSpPr>
          <p:cNvPr id="13" name="TextBox 12"/>
          <p:cNvSpPr txBox="1"/>
          <p:nvPr userDrawn="1"/>
        </p:nvSpPr>
        <p:spPr>
          <a:xfrm>
            <a:off x="305371" y="6324600"/>
            <a:ext cx="1447800" cy="369332"/>
          </a:xfrm>
          <a:prstGeom prst="rect">
            <a:avLst/>
          </a:prstGeom>
          <a:noFill/>
        </p:spPr>
        <p:txBody>
          <a:bodyPr wrap="square" rtlCol="0">
            <a:spAutoFit/>
          </a:bodyPr>
          <a:lstStyle/>
          <a:p>
            <a:fld id="{49EF39E9-0DEB-488D-A1FF-A8C274C77028}" type="datetime12">
              <a:rPr lang="en-US" smtClean="0">
                <a:latin typeface="Arial" panose="020B0604020202020204" pitchFamily="34" charset="0"/>
                <a:cs typeface="Arial" panose="020B0604020202020204" pitchFamily="34" charset="0"/>
              </a:rPr>
              <a:pPr/>
              <a:t>8:42 AM</a:t>
            </a:fld>
            <a:endParaRPr lang="en-US" dirty="0">
              <a:latin typeface="Arial" panose="020B0604020202020204" pitchFamily="34" charset="0"/>
              <a:cs typeface="Arial" panose="020B0604020202020204" pitchFamily="34" charset="0"/>
            </a:endParaRPr>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962971" y="6157813"/>
            <a:ext cx="1219200" cy="668107"/>
          </a:xfrm>
          <a:prstGeom prst="rect">
            <a:avLst/>
          </a:prstGeom>
        </p:spPr>
      </p:pic>
    </p:spTree>
    <p:extLst>
      <p:ext uri="{BB962C8B-B14F-4D97-AF65-F5344CB8AC3E}">
        <p14:creationId xmlns:p14="http://schemas.microsoft.com/office/powerpoint/2010/main" val="2079123450"/>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Lst>
  <p:transition spd="med">
    <p:fade thruBlk="1"/>
  </p:transition>
  <p:txStyles>
    <p:titleStyle>
      <a:defPPr>
        <a:defRPr sz="4400">
          <a:solidFill>
            <a:schemeClr val="tx1"/>
          </a:solidFill>
          <a:latin typeface="+mj-lt"/>
          <a:ea typeface="+mj-ea"/>
          <a:cs typeface="+mj-cs"/>
        </a:defRPr>
      </a:defPPr>
      <a:lvl1pPr algn="l" eaLnBrk="1" hangingPunct="1">
        <a:buNone/>
        <a:defRPr sz="4400" b="1">
          <a:solidFill>
            <a:schemeClr val="tx1">
              <a:alpha val="100000"/>
            </a:schemeClr>
          </a:solidFill>
          <a:latin typeface="Arial" panose="020B0604020202020204" pitchFamily="34" charset="0"/>
          <a:cs typeface="Arial" panose="020B0604020202020204"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Arial" panose="020B0604020202020204" pitchFamily="34" charset="0"/>
          <a:cs typeface="Arial" panose="020B0604020202020204" pitchFamily="34" charset="0"/>
        </a:defRPr>
      </a:lvl1pPr>
      <a:lvl2pPr marL="742950" indent="-285750" eaLnBrk="1" hangingPunct="1">
        <a:buChar char="–"/>
        <a:defRPr sz="2800">
          <a:latin typeface="Arial" panose="020B0604020202020204" pitchFamily="34" charset="0"/>
          <a:cs typeface="Arial" panose="020B0604020202020204" pitchFamily="34" charset="0"/>
        </a:defRPr>
      </a:lvl2pPr>
      <a:lvl3pPr marL="1143000" indent="-228600" eaLnBrk="1" hangingPunct="1">
        <a:buChar char="•"/>
        <a:defRPr sz="2400">
          <a:latin typeface="Arial" panose="020B0604020202020204" pitchFamily="34" charset="0"/>
          <a:cs typeface="Arial" panose="020B0604020202020204" pitchFamily="34" charset="0"/>
        </a:defRPr>
      </a:lvl3pPr>
      <a:lvl4pPr marL="1600200" indent="-228600" eaLnBrk="1" hangingPunct="1">
        <a:buChar char="–"/>
        <a:defRPr sz="2000">
          <a:latin typeface="Arial" panose="020B0604020202020204" pitchFamily="34" charset="0"/>
          <a:cs typeface="Arial" panose="020B0604020202020204" pitchFamily="34" charset="0"/>
        </a:defRPr>
      </a:lvl4pPr>
      <a:lvl5pPr marL="2057400" indent="-228600" eaLnBrk="1" hangingPunct="1">
        <a:buChar char="»"/>
        <a:defRPr sz="1800">
          <a:latin typeface="Arial" panose="020B0604020202020204" pitchFamily="34" charset="0"/>
          <a:cs typeface="Arial" panose="020B0604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4.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15.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16.w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17.wmf"/><Relationship Id="rId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0.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9.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11.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1306223"/>
          </a:xfrm>
        </p:spPr>
        <p:txBody>
          <a:bodyPr>
            <a:normAutofit/>
          </a:bodyPr>
          <a:lstStyle/>
          <a:p>
            <a:r>
              <a:rPr lang="en-US" dirty="0"/>
              <a:t>Topic 11.1: Risk and </a:t>
            </a:r>
            <a:r>
              <a:rPr lang="en-US"/>
              <a:t>Capital Budgeting</a:t>
            </a:r>
          </a:p>
          <a:p>
            <a:r>
              <a:rPr lang="en-US" sz="2400"/>
              <a:t>Larry </a:t>
            </a:r>
            <a:r>
              <a:rPr lang="en-US" sz="2400" dirty="0"/>
              <a:t>Schrenk, Instructor</a:t>
            </a:r>
          </a:p>
        </p:txBody>
      </p:sp>
      <p:sp>
        <p:nvSpPr>
          <p:cNvPr id="2" name="Title 1"/>
          <p:cNvSpPr>
            <a:spLocks noGrp="1"/>
          </p:cNvSpPr>
          <p:nvPr>
            <p:ph type="ctrTitle"/>
          </p:nvPr>
        </p:nvSpPr>
        <p:spPr/>
        <p:txBody>
          <a:bodyPr/>
          <a:lstStyle/>
          <a:p>
            <a:r>
              <a:rPr lang="en-US" dirty="0"/>
              <a:t>FIN 470: Financial Analysis in Excel</a:t>
            </a:r>
          </a:p>
        </p:txBody>
      </p:sp>
      <p:sp>
        <p:nvSpPr>
          <p:cNvPr id="4" name="Subtitle 2">
            <a:extLst>
              <a:ext uri="{FF2B5EF4-FFF2-40B4-BE49-F238E27FC236}">
                <a16:creationId xmlns:a16="http://schemas.microsoft.com/office/drawing/2014/main" id="{F07208CB-5544-4A24-BEB8-B31091042B95}"/>
              </a:ext>
            </a:extLst>
          </p:cNvPr>
          <p:cNvSpPr txBox="1">
            <a:spLocks/>
          </p:cNvSpPr>
          <p:nvPr/>
        </p:nvSpPr>
        <p:spPr>
          <a:xfrm>
            <a:off x="76200" y="5986490"/>
            <a:ext cx="8839200" cy="849023"/>
          </a:xfrm>
          <a:prstGeom prst="rect">
            <a:avLst/>
          </a:prstGeom>
        </p:spPr>
        <p:txBody>
          <a:bodyPr>
            <a:noAutofit/>
          </a:bodyPr>
          <a:lstStyle>
            <a:defPPr>
              <a:defRPr>
                <a:solidFill>
                  <a:schemeClr val="tx1"/>
                </a:solidFill>
                <a:latin typeface="+mn-lt"/>
                <a:ea typeface="+mn-ea"/>
                <a:cs typeface="+mn-cs"/>
              </a:defRPr>
            </a:defPPr>
            <a:lvl1pPr marL="0" indent="0" algn="r" eaLnBrk="1" hangingPunct="1">
              <a:buNone/>
              <a:defRPr sz="2800">
                <a:latin typeface="Century Gothic" pitchFamily="34" charset="0"/>
                <a:cs typeface="Arial" panose="020B0604020202020204" pitchFamily="34" charset="0"/>
              </a:defRPr>
            </a:lvl1pPr>
            <a:lvl2pPr marL="457200" indent="0" algn="ctr" eaLnBrk="1" hangingPunct="1">
              <a:buNone/>
              <a:defRPr sz="2800">
                <a:latin typeface="Arial" panose="020B0604020202020204" pitchFamily="34" charset="0"/>
                <a:cs typeface="Arial" panose="020B0604020202020204" pitchFamily="34" charset="0"/>
              </a:defRPr>
            </a:lvl2pPr>
            <a:lvl3pPr marL="914400" indent="0" algn="ctr" eaLnBrk="1" hangingPunct="1">
              <a:buNone/>
              <a:defRPr sz="2400">
                <a:latin typeface="Arial" panose="020B0604020202020204" pitchFamily="34" charset="0"/>
                <a:cs typeface="Arial" panose="020B0604020202020204" pitchFamily="34" charset="0"/>
              </a:defRPr>
            </a:lvl3pPr>
            <a:lvl4pPr marL="1371600" indent="0" algn="ctr" eaLnBrk="1" hangingPunct="1">
              <a:buNone/>
              <a:defRPr sz="2000">
                <a:latin typeface="Arial" panose="020B0604020202020204" pitchFamily="34" charset="0"/>
                <a:cs typeface="Arial" panose="020B0604020202020204" pitchFamily="34" charset="0"/>
              </a:defRPr>
            </a:lvl4pPr>
            <a:lvl5pPr marL="1828800" indent="0" algn="ctr" eaLnBrk="1" hangingPunct="1">
              <a:buNone/>
              <a:defRPr sz="1800">
                <a:latin typeface="Arial" panose="020B0604020202020204" pitchFamily="34" charset="0"/>
                <a:cs typeface="Arial" panose="020B0604020202020204" pitchFamily="34" charset="0"/>
              </a:defRPr>
            </a:lvl5pPr>
            <a:lvl6pPr marL="2286000" indent="0" algn="ctr" eaLnBrk="1" hangingPunct="1">
              <a:buNone/>
              <a:defRPr sz="2000"/>
            </a:lvl6pPr>
            <a:lvl7pPr marL="2743200" indent="0" algn="ctr" eaLnBrk="1" hangingPunct="1">
              <a:buNone/>
              <a:defRPr sz="2000"/>
            </a:lvl7pPr>
            <a:lvl8pPr marL="3200400" indent="0" algn="ctr" eaLnBrk="1" hangingPunct="1">
              <a:buNone/>
              <a:defRPr sz="2000"/>
            </a:lvl8pPr>
            <a:lvl9pPr marL="3657600" indent="0" algn="ctr" eaLnBrk="1" hangingPunct="1">
              <a:buNone/>
              <a:defRPr sz="2000"/>
            </a:lvl9pPr>
          </a:lstStyle>
          <a:p>
            <a:pPr marL="0" indent="0">
              <a:spcBef>
                <a:spcPts val="600"/>
              </a:spcBef>
              <a:buNone/>
            </a:pPr>
            <a:r>
              <a:rPr lang="en-US" sz="1800" dirty="0"/>
              <a:t>The slides for this course are adapted from: Timothy R. Mayes, </a:t>
            </a:r>
            <a:r>
              <a:rPr lang="en-US" sz="1800" i="1" dirty="0"/>
              <a:t>Financial Analysis with Microsoft Excel</a:t>
            </a:r>
            <a:r>
              <a:rPr lang="en-US" sz="1800" dirty="0"/>
              <a:t>, 9</a:t>
            </a:r>
            <a:r>
              <a:rPr lang="en-US" sz="1800" baseline="30000" dirty="0"/>
              <a:t>th</a:t>
            </a:r>
            <a:r>
              <a:rPr lang="en-US" sz="1800" dirty="0"/>
              <a:t> Edition. © 2021 Cengage. All Rights Reserved. </a:t>
            </a:r>
          </a:p>
        </p:txBody>
      </p:sp>
    </p:spTree>
    <p:extLst>
      <p:ext uri="{BB962C8B-B14F-4D97-AF65-F5344CB8AC3E}">
        <p14:creationId xmlns:p14="http://schemas.microsoft.com/office/powerpoint/2010/main" val="3760586671"/>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marL="800100" indent="-800100"/>
            <a:r>
              <a:rPr lang="en-US">
                <a:latin typeface="Arial" panose="020B0604020202020204" pitchFamily="34" charset="0"/>
                <a:cs typeface="Arial" panose="020B0604020202020204" pitchFamily="34" charset="0"/>
              </a:rPr>
              <a:t>Measures of Dispersion</a:t>
            </a:r>
          </a:p>
        </p:txBody>
      </p:sp>
      <p:sp>
        <p:nvSpPr>
          <p:cNvPr id="108548" name="Line 4"/>
          <p:cNvSpPr>
            <a:spLocks noChangeShapeType="1"/>
          </p:cNvSpPr>
          <p:nvPr/>
        </p:nvSpPr>
        <p:spPr bwMode="auto">
          <a:xfrm>
            <a:off x="1447800" y="5334000"/>
            <a:ext cx="5791200" cy="0"/>
          </a:xfrm>
          <a:prstGeom prst="line">
            <a:avLst/>
          </a:prstGeom>
          <a:noFill/>
          <a:ln w="12700">
            <a:solidFill>
              <a:schemeClr val="tx1"/>
            </a:solidFill>
            <a:round/>
            <a:headEnd type="none" w="sm" len="sm"/>
            <a:tailEnd type="none" w="sm" len="sm"/>
          </a:ln>
          <a:effectLst/>
        </p:spPr>
        <p:txBody>
          <a:bodyPr/>
          <a:lstStyle/>
          <a:p>
            <a:endParaRPr lang="en-US">
              <a:latin typeface="Arial" panose="020B0604020202020204" pitchFamily="34" charset="0"/>
              <a:cs typeface="Arial" panose="020B0604020202020204" pitchFamily="34" charset="0"/>
            </a:endParaRPr>
          </a:p>
        </p:txBody>
      </p:sp>
      <p:sp>
        <p:nvSpPr>
          <p:cNvPr id="108549" name="Freeform 5"/>
          <p:cNvSpPr>
            <a:spLocks/>
          </p:cNvSpPr>
          <p:nvPr/>
        </p:nvSpPr>
        <p:spPr bwMode="auto">
          <a:xfrm>
            <a:off x="1600200" y="2895600"/>
            <a:ext cx="5562600" cy="2438400"/>
          </a:xfrm>
          <a:custGeom>
            <a:avLst/>
            <a:gdLst/>
            <a:ahLst/>
            <a:cxnLst>
              <a:cxn ang="0">
                <a:pos x="0" y="1536"/>
              </a:cxn>
              <a:cxn ang="0">
                <a:pos x="1392" y="0"/>
              </a:cxn>
              <a:cxn ang="0">
                <a:pos x="3504" y="1536"/>
              </a:cxn>
            </a:cxnLst>
            <a:rect l="0" t="0" r="r" b="b"/>
            <a:pathLst>
              <a:path w="3504" h="1536">
                <a:moveTo>
                  <a:pt x="0" y="1536"/>
                </a:moveTo>
                <a:cubicBezTo>
                  <a:pt x="404" y="768"/>
                  <a:pt x="808" y="0"/>
                  <a:pt x="1392" y="0"/>
                </a:cubicBezTo>
                <a:cubicBezTo>
                  <a:pt x="1976" y="0"/>
                  <a:pt x="2740" y="768"/>
                  <a:pt x="3504" y="1536"/>
                </a:cubicBezTo>
              </a:path>
            </a:pathLst>
          </a:custGeom>
          <a:noFill/>
          <a:ln w="12700" cap="flat" cmpd="sng">
            <a:solidFill>
              <a:schemeClr val="tx1"/>
            </a:solidFill>
            <a:prstDash val="solid"/>
            <a:round/>
            <a:headEnd type="none" w="sm" len="sm"/>
            <a:tailEnd type="none" w="sm" len="sm"/>
          </a:ln>
          <a:effectLst/>
        </p:spPr>
        <p:txBody>
          <a:bodyPr/>
          <a:lstStyle/>
          <a:p>
            <a:endParaRPr lang="en-US">
              <a:latin typeface="Arial" panose="020B0604020202020204" pitchFamily="34" charset="0"/>
              <a:cs typeface="Arial" panose="020B0604020202020204" pitchFamily="34" charset="0"/>
            </a:endParaRPr>
          </a:p>
        </p:txBody>
      </p:sp>
      <p:sp>
        <p:nvSpPr>
          <p:cNvPr id="108552" name="Line 8"/>
          <p:cNvSpPr>
            <a:spLocks noChangeShapeType="1"/>
          </p:cNvSpPr>
          <p:nvPr/>
        </p:nvSpPr>
        <p:spPr bwMode="auto">
          <a:xfrm>
            <a:off x="1600200" y="5486400"/>
            <a:ext cx="5562600" cy="0"/>
          </a:xfrm>
          <a:prstGeom prst="line">
            <a:avLst/>
          </a:prstGeom>
          <a:noFill/>
          <a:ln w="12700">
            <a:solidFill>
              <a:srgbClr val="FF0000"/>
            </a:solidFill>
            <a:round/>
            <a:headEnd type="diamond" w="lg" len="lg"/>
            <a:tailEnd type="diamond" w="lg" len="lg"/>
          </a:ln>
          <a:effectLst/>
        </p:spPr>
        <p:txBody>
          <a:bodyPr/>
          <a:lstStyle/>
          <a:p>
            <a:endParaRPr lang="en-US">
              <a:latin typeface="Arial" panose="020B0604020202020204" pitchFamily="34" charset="0"/>
              <a:cs typeface="Arial" panose="020B0604020202020204" pitchFamily="34" charset="0"/>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B1CC3-DA2F-4C5D-B352-C52473428F2F}"/>
              </a:ext>
            </a:extLst>
          </p:cNvPr>
          <p:cNvSpPr>
            <a:spLocks noGrp="1"/>
          </p:cNvSpPr>
          <p:nvPr>
            <p:ph type="title"/>
          </p:nvPr>
        </p:nvSpPr>
        <p:spPr>
          <a:xfrm>
            <a:off x="629080" y="954669"/>
            <a:ext cx="7886700" cy="412353"/>
          </a:xfrm>
        </p:spPr>
        <p:txBody>
          <a:bodyPr>
            <a:normAutofit fontScale="90000"/>
          </a:bodyPr>
          <a:lstStyle/>
          <a:p>
            <a:r>
              <a:rPr lang="en-US" dirty="0"/>
              <a:t>Measures of Dispersion</a:t>
            </a:r>
            <a:endParaRPr lang="en-IN" dirty="0"/>
          </a:p>
        </p:txBody>
      </p:sp>
      <p:sp>
        <p:nvSpPr>
          <p:cNvPr id="3" name="Content Placeholder 2">
            <a:extLst>
              <a:ext uri="{FF2B5EF4-FFF2-40B4-BE49-F238E27FC236}">
                <a16:creationId xmlns:a16="http://schemas.microsoft.com/office/drawing/2014/main" id="{399F09E8-0A55-4F51-ACF8-711F8E3F1194}"/>
              </a:ext>
            </a:extLst>
          </p:cNvPr>
          <p:cNvSpPr>
            <a:spLocks noGrp="1"/>
          </p:cNvSpPr>
          <p:nvPr>
            <p:ph sz="quarter" idx="18"/>
          </p:nvPr>
        </p:nvSpPr>
        <p:spPr>
          <a:xfrm>
            <a:off x="464870" y="1337956"/>
            <a:ext cx="8269034" cy="5247052"/>
          </a:xfrm>
        </p:spPr>
        <p:txBody>
          <a:bodyPr>
            <a:noAutofit/>
          </a:bodyPr>
          <a:lstStyle/>
          <a:p>
            <a:r>
              <a:rPr lang="en-US" sz="2000" dirty="0"/>
              <a:t>We also want to know the spread of possible outcomes</a:t>
            </a:r>
          </a:p>
          <a:p>
            <a:r>
              <a:rPr lang="en-US" sz="2000" dirty="0"/>
              <a:t>Greater spread, less certain actual outcome </a:t>
            </a:r>
          </a:p>
          <a:p>
            <a:r>
              <a:rPr lang="en-US" sz="2000" dirty="0"/>
              <a:t>Measure the spread of the distribution with variance (</a:t>
            </a:r>
            <a:r>
              <a:rPr lang="el-GR" sz="2000" i="1" dirty="0"/>
              <a:t>σ</a:t>
            </a:r>
            <a:r>
              <a:rPr lang="en-US" sz="2000" i="1" baseline="30000" dirty="0"/>
              <a:t>2</a:t>
            </a:r>
            <a:r>
              <a:rPr lang="en-US" sz="2000" dirty="0"/>
              <a:t>) or more commonly standard deviation (</a:t>
            </a:r>
            <a:r>
              <a:rPr lang="el-GR" sz="2000" i="1" dirty="0"/>
              <a:t>σ</a:t>
            </a:r>
            <a:r>
              <a:rPr lang="en-US" sz="2000" dirty="0"/>
              <a:t>):</a:t>
            </a:r>
          </a:p>
          <a:p>
            <a:endParaRPr lang="en-US" sz="2000" dirty="0"/>
          </a:p>
          <a:p>
            <a:endParaRPr lang="en-US" sz="2000" dirty="0"/>
          </a:p>
          <a:p>
            <a:endParaRPr lang="en-US" sz="2000" dirty="0"/>
          </a:p>
          <a:p>
            <a:endParaRPr lang="en-US" sz="2000" dirty="0"/>
          </a:p>
          <a:p>
            <a:endParaRPr lang="en-US" sz="2000" dirty="0"/>
          </a:p>
          <a:p>
            <a:r>
              <a:rPr lang="en-US" sz="2000" dirty="0"/>
              <a:t>Standard deviation is how far, on average, the values deviate from the expected value (measured in the original units)</a:t>
            </a:r>
          </a:p>
          <a:p>
            <a:r>
              <a:rPr lang="en-US" sz="2000" dirty="0"/>
              <a:t>Coefficient of variation compares two, or more, distributions with different expected values</a:t>
            </a:r>
            <a:endParaRPr lang="en-IN" sz="2000" dirty="0"/>
          </a:p>
          <a:p>
            <a:endParaRPr lang="en-IN" sz="2000" dirty="0"/>
          </a:p>
        </p:txBody>
      </p:sp>
      <p:pic>
        <p:nvPicPr>
          <p:cNvPr id="11" name="Content Placeholder 10" descr="A graph shows the Comparison of the Riskiness of two Distributions. The horizontal axis ranges from negative 40.0% to 60% in increments of 10%. The mean of the normal distribution curves is at 10.0%. A Lower Risk curve starts at negative 20.0%, rises sharply to reach a peak at 10% and falls sharply to end at 40.0%. A Higher Risk Curve starts at negative 35% rises gradually to reach a peak at 10.0% and falls gradually to end at 55%. The peak attained by the Lower Risk curve is higher than the peak attained by Higher Risk.">
            <a:extLst>
              <a:ext uri="{FF2B5EF4-FFF2-40B4-BE49-F238E27FC236}">
                <a16:creationId xmlns:a16="http://schemas.microsoft.com/office/drawing/2014/main" id="{BF367A3D-E134-4FFA-9509-81A53E17B123}"/>
              </a:ext>
            </a:extLst>
          </p:cNvPr>
          <p:cNvPicPr>
            <a:picLocks noGrp="1" noChangeAspect="1"/>
          </p:cNvPicPr>
          <p:nvPr>
            <p:ph sz="quarter" idx="21"/>
          </p:nvPr>
        </p:nvPicPr>
        <p:blipFill>
          <a:blip r:embed="rId2" cstate="print">
            <a:extLst>
              <a:ext uri="{28A0092B-C50C-407E-A947-70E740481C1C}">
                <a14:useLocalDpi xmlns:a14="http://schemas.microsoft.com/office/drawing/2010/main" val="0"/>
              </a:ext>
            </a:extLst>
          </a:blip>
          <a:srcRect/>
          <a:stretch/>
        </p:blipFill>
        <p:spPr>
          <a:xfrm>
            <a:off x="989006" y="2971800"/>
            <a:ext cx="3610381" cy="1699522"/>
          </a:xfrm>
          <a:prstGeom prst="rect">
            <a:avLst/>
          </a:prstGeom>
        </p:spPr>
      </p:pic>
      <p:pic>
        <p:nvPicPr>
          <p:cNvPr id="13" name="Content Placeholder 12" descr="sigma_x^2 = (sum_t = 1 to N)((rho_t)(X_t minus X-bar)^2&#10;sigma_x = sqrt(sigma_x^2)&#10;Coefficient of Variation = ((sigma_x)/E(X))"/>
          <p:cNvPicPr>
            <a:picLocks noGrp="1"/>
          </p:cNvPicPr>
          <p:nvPr>
            <p:ph sz="quarter" idx="22"/>
          </p:nvPr>
        </p:nvPicPr>
        <p:blipFill>
          <a:blip r:embed="rId3"/>
          <a:stretch>
            <a:fillRect/>
          </a:stretch>
        </p:blipFill>
        <p:spPr>
          <a:xfrm>
            <a:off x="4923407" y="2971800"/>
            <a:ext cx="3486476" cy="1828800"/>
          </a:xfrm>
          <a:prstGeom prst="rect">
            <a:avLst/>
          </a:prstGeom>
        </p:spPr>
      </p:pic>
    </p:spTree>
    <p:extLst>
      <p:ext uri="{BB962C8B-B14F-4D97-AF65-F5344CB8AC3E}">
        <p14:creationId xmlns:p14="http://schemas.microsoft.com/office/powerpoint/2010/main" val="33709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latin typeface="Arial" panose="020B0604020202020204" pitchFamily="34" charset="0"/>
                <a:cs typeface="Arial" panose="020B0604020202020204" pitchFamily="34" charset="0"/>
              </a:rPr>
              <a:t>Variance</a:t>
            </a:r>
          </a:p>
        </p:txBody>
      </p:sp>
      <p:sp>
        <p:nvSpPr>
          <p:cNvPr id="109571" name="Rectangle 3"/>
          <p:cNvSpPr>
            <a:spLocks noGrp="1" noChangeArrowheads="1"/>
          </p:cNvSpPr>
          <p:nvPr>
            <p:ph type="body" idx="1"/>
          </p:nvPr>
        </p:nvSpPr>
        <p:spPr/>
        <p:txBody>
          <a:bodyPr>
            <a:normAutofit/>
          </a:bodyPr>
          <a:lstStyle/>
          <a:p>
            <a:r>
              <a:rPr lang="en-US" sz="2800" dirty="0">
                <a:latin typeface="Arial" panose="020B0604020202020204" pitchFamily="34" charset="0"/>
                <a:cs typeface="Arial" panose="020B0604020202020204" pitchFamily="34" charset="0"/>
              </a:rPr>
              <a:t>Variance (</a:t>
            </a:r>
            <a:r>
              <a:rPr lang="en-US" sz="2800" dirty="0">
                <a:latin typeface="Symbol" panose="05050102010706020507" pitchFamily="18" charset="2"/>
                <a:cs typeface="Arial" panose="020B0604020202020204" pitchFamily="34" charset="0"/>
              </a:rPr>
              <a:t>s</a:t>
            </a:r>
            <a:r>
              <a:rPr lang="en-US" sz="2800" baseline="300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Applications</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Calculation:</a:t>
            </a:r>
          </a:p>
          <a:p>
            <a:pPr lvl="1"/>
            <a:r>
              <a:rPr lang="en-US" dirty="0">
                <a:latin typeface="Arial" panose="020B0604020202020204" pitchFamily="34" charset="0"/>
                <a:cs typeface="Arial" panose="020B0604020202020204" pitchFamily="34" charset="0"/>
              </a:rPr>
              <a:t>Sample versus Population</a:t>
            </a:r>
          </a:p>
          <a:p>
            <a:pPr lvl="1"/>
            <a:endParaRPr lang="en-US" dirty="0"/>
          </a:p>
          <a:p>
            <a:r>
              <a:rPr lang="en-US" dirty="0">
                <a:latin typeface="Arial" panose="020B0604020202020204" pitchFamily="34" charset="0"/>
                <a:cs typeface="Arial" panose="020B0604020202020204" pitchFamily="34" charset="0"/>
              </a:rPr>
              <a:t>Excel:</a:t>
            </a:r>
          </a:p>
          <a:p>
            <a:pPr lvl="1"/>
            <a:r>
              <a:rPr lang="en-US" b="1" dirty="0">
                <a:latin typeface="Arial" panose="020B0604020202020204" pitchFamily="34" charset="0"/>
                <a:cs typeface="Arial" panose="020B0604020202020204" pitchFamily="34" charset="0"/>
              </a:rPr>
              <a:t>VAR.S</a:t>
            </a:r>
            <a:r>
              <a:rPr lang="en-US" dirty="0">
                <a:latin typeface="Arial" panose="020B0604020202020204" pitchFamily="34" charset="0"/>
                <a:cs typeface="Arial" panose="020B0604020202020204" pitchFamily="34" charset="0"/>
              </a:rPr>
              <a:t>(number1,[number2],...)</a:t>
            </a:r>
          </a:p>
          <a:p>
            <a:pPr lvl="1"/>
            <a:r>
              <a:rPr lang="en-US" b="1" dirty="0">
                <a:latin typeface="Arial" panose="020B0604020202020204" pitchFamily="34" charset="0"/>
                <a:cs typeface="Arial" panose="020B0604020202020204" pitchFamily="34" charset="0"/>
              </a:rPr>
              <a:t>VAR.P</a:t>
            </a:r>
            <a:r>
              <a:rPr lang="en-US" dirty="0">
                <a:latin typeface="Arial" panose="020B0604020202020204" pitchFamily="34" charset="0"/>
                <a:cs typeface="Arial" panose="020B0604020202020204" pitchFamily="34" charset="0"/>
              </a:rPr>
              <a:t>(number1,[number2],...)</a:t>
            </a:r>
          </a:p>
          <a:p>
            <a:pPr lvl="1"/>
            <a:endParaRPr lang="en-US" dirty="0">
              <a:latin typeface="Arial" panose="020B0604020202020204" pitchFamily="34" charset="0"/>
              <a:cs typeface="Arial" panose="020B0604020202020204" pitchFamily="34" charset="0"/>
            </a:endParaRPr>
          </a:p>
        </p:txBody>
      </p:sp>
      <p:sp>
        <p:nvSpPr>
          <p:cNvPr id="109573" name="Rectangle 5"/>
          <p:cNvSpPr>
            <a:spLocks noChangeArrowheads="1"/>
          </p:cNvSpPr>
          <p:nvPr/>
        </p:nvSpPr>
        <p:spPr bwMode="auto">
          <a:xfrm>
            <a:off x="0" y="2939534"/>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graphicFrame>
        <p:nvGraphicFramePr>
          <p:cNvPr id="109572" name="Object 4"/>
          <p:cNvGraphicFramePr>
            <a:graphicFrameLocks noChangeAspect="1"/>
          </p:cNvGraphicFramePr>
          <p:nvPr>
            <p:extLst>
              <p:ext uri="{D42A27DB-BD31-4B8C-83A1-F6EECF244321}">
                <p14:modId xmlns:p14="http://schemas.microsoft.com/office/powerpoint/2010/main" val="2787189066"/>
              </p:ext>
            </p:extLst>
          </p:nvPr>
        </p:nvGraphicFramePr>
        <p:xfrm>
          <a:off x="4419600" y="2514600"/>
          <a:ext cx="2267850" cy="1219200"/>
        </p:xfrm>
        <a:graphic>
          <a:graphicData uri="http://schemas.openxmlformats.org/presentationml/2006/ole">
            <mc:AlternateContent xmlns:mc="http://schemas.openxmlformats.org/markup-compatibility/2006">
              <mc:Choice xmlns:v="urn:schemas-microsoft-com:vml" Requires="v">
                <p:oleObj spid="_x0000_s10249" name="Equation" r:id="rId4" imgW="1129810" imgH="609336" progId="Equation.DSMT4">
                  <p:embed/>
                </p:oleObj>
              </mc:Choice>
              <mc:Fallback>
                <p:oleObj name="Equation" r:id="rId4" imgW="1129810" imgH="609336" progId="Equation.DSMT4">
                  <p:embed/>
                  <p:pic>
                    <p:nvPicPr>
                      <p:cNvPr id="10957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2514600"/>
                        <a:ext cx="2267850" cy="1219200"/>
                      </a:xfrm>
                      <a:prstGeom prst="rect">
                        <a:avLst/>
                      </a:prstGeom>
                      <a:noFill/>
                    </p:spPr>
                  </p:pic>
                </p:oleObj>
              </mc:Fallback>
            </mc:AlternateContent>
          </a:graphicData>
        </a:graphic>
      </p:graphicFrame>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a:latin typeface="Arial" panose="020B0604020202020204" pitchFamily="34" charset="0"/>
                <a:cs typeface="Arial" panose="020B0604020202020204" pitchFamily="34" charset="0"/>
              </a:rPr>
              <a:t>Standard Deviation </a:t>
            </a:r>
          </a:p>
        </p:txBody>
      </p:sp>
      <p:sp>
        <p:nvSpPr>
          <p:cNvPr id="109571" name="Rectangle 3"/>
          <p:cNvSpPr>
            <a:spLocks noGrp="1" noChangeArrowheads="1"/>
          </p:cNvSpPr>
          <p:nvPr>
            <p:ph type="body" idx="1"/>
          </p:nvPr>
        </p:nvSpPr>
        <p:spPr/>
        <p:txBody>
          <a:bodyPr>
            <a:normAutofit/>
          </a:bodyPr>
          <a:lstStyle/>
          <a:p>
            <a:r>
              <a:rPr lang="en-US" sz="2800" dirty="0">
                <a:latin typeface="Arial" panose="020B0604020202020204" pitchFamily="34" charset="0"/>
                <a:cs typeface="Arial" panose="020B0604020202020204" pitchFamily="34" charset="0"/>
              </a:rPr>
              <a:t>Standard Deviation  (</a:t>
            </a:r>
            <a:r>
              <a:rPr lang="en-US" sz="2800" dirty="0">
                <a:latin typeface="Symbol" panose="05050102010706020507" pitchFamily="18" charset="2"/>
                <a:cs typeface="Arial" panose="020B0604020202020204" pitchFamily="34" charset="0"/>
              </a:rPr>
              <a:t>s</a:t>
            </a:r>
            <a:r>
              <a:rPr lang="en-US" sz="2800" dirty="0">
                <a:latin typeface="Arial" panose="020B0604020202020204" pitchFamily="34" charset="0"/>
                <a:cs typeface="Arial" panose="020B0604020202020204" pitchFamily="34" charset="0"/>
              </a:rPr>
              <a:t>)</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Applications</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Calculation:</a:t>
            </a:r>
          </a:p>
          <a:p>
            <a:pPr lvl="1"/>
            <a:r>
              <a:rPr lang="en-US" dirty="0">
                <a:latin typeface="Arial" panose="020B0604020202020204" pitchFamily="34" charset="0"/>
                <a:cs typeface="Arial" panose="020B0604020202020204" pitchFamily="34" charset="0"/>
              </a:rPr>
              <a:t>Sample versus Population</a:t>
            </a:r>
          </a:p>
          <a:p>
            <a:pPr lvl="1"/>
            <a:endParaRPr lang="en-US" dirty="0"/>
          </a:p>
          <a:p>
            <a:r>
              <a:rPr lang="en-US" sz="2800" dirty="0">
                <a:latin typeface="Arial" panose="020B0604020202020204" pitchFamily="34" charset="0"/>
                <a:cs typeface="Arial" panose="020B0604020202020204" pitchFamily="34" charset="0"/>
              </a:rPr>
              <a:t>Excel:</a:t>
            </a:r>
          </a:p>
          <a:p>
            <a:pPr lvl="1"/>
            <a:r>
              <a:rPr lang="en-US" b="1" dirty="0">
                <a:latin typeface="Arial" panose="020B0604020202020204" pitchFamily="34" charset="0"/>
                <a:cs typeface="Arial" panose="020B0604020202020204" pitchFamily="34" charset="0"/>
              </a:rPr>
              <a:t>STDEV.S</a:t>
            </a:r>
            <a:r>
              <a:rPr lang="en-US" dirty="0">
                <a:latin typeface="Arial" panose="020B0604020202020204" pitchFamily="34" charset="0"/>
                <a:cs typeface="Arial" panose="020B0604020202020204" pitchFamily="34" charset="0"/>
              </a:rPr>
              <a:t>(number1,[number2],...)</a:t>
            </a:r>
          </a:p>
          <a:p>
            <a:pPr lvl="1"/>
            <a:r>
              <a:rPr lang="en-US" b="1" dirty="0"/>
              <a:t>STDEV</a:t>
            </a:r>
            <a:r>
              <a:rPr lang="en-US" b="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(number1,[number2],...)</a:t>
            </a:r>
          </a:p>
          <a:p>
            <a:pPr lvl="1"/>
            <a:endParaRPr lang="en-US" dirty="0">
              <a:latin typeface="Arial" panose="020B0604020202020204" pitchFamily="34" charset="0"/>
              <a:cs typeface="Arial" panose="020B0604020202020204" pitchFamily="34" charset="0"/>
            </a:endParaRPr>
          </a:p>
        </p:txBody>
      </p:sp>
      <p:sp>
        <p:nvSpPr>
          <p:cNvPr id="109573" name="Rectangle 5"/>
          <p:cNvSpPr>
            <a:spLocks noChangeArrowheads="1"/>
          </p:cNvSpPr>
          <p:nvPr/>
        </p:nvSpPr>
        <p:spPr bwMode="auto">
          <a:xfrm>
            <a:off x="0" y="2939534"/>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graphicFrame>
        <p:nvGraphicFramePr>
          <p:cNvPr id="6" name="Object 5">
            <a:extLst>
              <a:ext uri="{FF2B5EF4-FFF2-40B4-BE49-F238E27FC236}">
                <a16:creationId xmlns:a16="http://schemas.microsoft.com/office/drawing/2014/main" id="{055F025D-C8D6-492C-9663-2937C4602AA4}"/>
              </a:ext>
            </a:extLst>
          </p:cNvPr>
          <p:cNvGraphicFramePr>
            <a:graphicFrameLocks noChangeAspect="1"/>
          </p:cNvGraphicFramePr>
          <p:nvPr>
            <p:extLst>
              <p:ext uri="{D42A27DB-BD31-4B8C-83A1-F6EECF244321}">
                <p14:modId xmlns:p14="http://schemas.microsoft.com/office/powerpoint/2010/main" val="4092845837"/>
              </p:ext>
            </p:extLst>
          </p:nvPr>
        </p:nvGraphicFramePr>
        <p:xfrm>
          <a:off x="4114800" y="2353251"/>
          <a:ext cx="2895600" cy="1172565"/>
        </p:xfrm>
        <a:graphic>
          <a:graphicData uri="http://schemas.openxmlformats.org/presentationml/2006/ole">
            <mc:AlternateContent xmlns:mc="http://schemas.openxmlformats.org/markup-compatibility/2006">
              <mc:Choice xmlns:v="urn:schemas-microsoft-com:vml" Requires="v">
                <p:oleObj spid="_x0000_s6155" name="Equation" r:id="rId4" imgW="1625400" imgH="660240" progId="Equation.DSMT4">
                  <p:embed/>
                </p:oleObj>
              </mc:Choice>
              <mc:Fallback>
                <p:oleObj name="Equation" r:id="rId4" imgW="1625400" imgH="660240" progId="Equation.DSMT4">
                  <p:embed/>
                  <p:pic>
                    <p:nvPicPr>
                      <p:cNvPr id="115717"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2353251"/>
                        <a:ext cx="2895600" cy="1172565"/>
                      </a:xfrm>
                      <a:prstGeom prst="rect">
                        <a:avLst/>
                      </a:prstGeom>
                      <a:noFill/>
                    </p:spPr>
                  </p:pic>
                </p:oleObj>
              </mc:Fallback>
            </mc:AlternateContent>
          </a:graphicData>
        </a:graphic>
      </p:graphicFrame>
    </p:spTree>
    <p:extLst>
      <p:ext uri="{BB962C8B-B14F-4D97-AF65-F5344CB8AC3E}">
        <p14:creationId xmlns:p14="http://schemas.microsoft.com/office/powerpoint/2010/main" val="411510350"/>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marL="800100" indent="-800100"/>
            <a:r>
              <a:rPr lang="en-US" dirty="0">
                <a:latin typeface="Arial" panose="020B0604020202020204" pitchFamily="34" charset="0"/>
                <a:cs typeface="Arial" panose="020B0604020202020204" pitchFamily="34" charset="0"/>
              </a:rPr>
              <a:t>Measures of Dependence</a:t>
            </a:r>
          </a:p>
        </p:txBody>
      </p:sp>
      <p:sp>
        <p:nvSpPr>
          <p:cNvPr id="132100" name="Freeform 4"/>
          <p:cNvSpPr>
            <a:spLocks/>
          </p:cNvSpPr>
          <p:nvPr/>
        </p:nvSpPr>
        <p:spPr bwMode="auto">
          <a:xfrm>
            <a:off x="914400" y="2641600"/>
            <a:ext cx="7620000" cy="2552700"/>
          </a:xfrm>
          <a:custGeom>
            <a:avLst/>
            <a:gdLst/>
            <a:ahLst/>
            <a:cxnLst>
              <a:cxn ang="0">
                <a:pos x="0" y="1168"/>
              </a:cxn>
              <a:cxn ang="0">
                <a:pos x="672" y="304"/>
              </a:cxn>
              <a:cxn ang="0">
                <a:pos x="1440" y="1024"/>
              </a:cxn>
              <a:cxn ang="0">
                <a:pos x="2304" y="448"/>
              </a:cxn>
              <a:cxn ang="0">
                <a:pos x="3072" y="1024"/>
              </a:cxn>
              <a:cxn ang="0">
                <a:pos x="3552" y="64"/>
              </a:cxn>
              <a:cxn ang="0">
                <a:pos x="4560" y="1408"/>
              </a:cxn>
              <a:cxn ang="0">
                <a:pos x="4800" y="1264"/>
              </a:cxn>
            </a:cxnLst>
            <a:rect l="0" t="0" r="r" b="b"/>
            <a:pathLst>
              <a:path w="4800" h="1608">
                <a:moveTo>
                  <a:pt x="0" y="1168"/>
                </a:moveTo>
                <a:cubicBezTo>
                  <a:pt x="216" y="748"/>
                  <a:pt x="432" y="328"/>
                  <a:pt x="672" y="304"/>
                </a:cubicBezTo>
                <a:cubicBezTo>
                  <a:pt x="912" y="280"/>
                  <a:pt x="1168" y="1000"/>
                  <a:pt x="1440" y="1024"/>
                </a:cubicBezTo>
                <a:cubicBezTo>
                  <a:pt x="1712" y="1048"/>
                  <a:pt x="2032" y="448"/>
                  <a:pt x="2304" y="448"/>
                </a:cubicBezTo>
                <a:cubicBezTo>
                  <a:pt x="2576" y="448"/>
                  <a:pt x="2864" y="1088"/>
                  <a:pt x="3072" y="1024"/>
                </a:cubicBezTo>
                <a:cubicBezTo>
                  <a:pt x="3280" y="960"/>
                  <a:pt x="3304" y="0"/>
                  <a:pt x="3552" y="64"/>
                </a:cubicBezTo>
                <a:cubicBezTo>
                  <a:pt x="3800" y="128"/>
                  <a:pt x="4352" y="1208"/>
                  <a:pt x="4560" y="1408"/>
                </a:cubicBezTo>
                <a:cubicBezTo>
                  <a:pt x="4768" y="1608"/>
                  <a:pt x="4784" y="1436"/>
                  <a:pt x="4800" y="1264"/>
                </a:cubicBezTo>
              </a:path>
            </a:pathLst>
          </a:custGeom>
          <a:noFill/>
          <a:ln w="28575" cap="flat" cmpd="sng">
            <a:solidFill>
              <a:srgbClr val="FF0000"/>
            </a:solidFill>
            <a:prstDash val="solid"/>
            <a:round/>
            <a:headEnd type="none" w="sm" len="sm"/>
            <a:tailEnd type="none" w="sm" len="sm"/>
          </a:ln>
          <a:effectLst/>
        </p:spPr>
        <p:txBody>
          <a:bodyPr/>
          <a:lstStyle/>
          <a:p>
            <a:endParaRPr lang="en-US">
              <a:latin typeface="Arial" panose="020B0604020202020204" pitchFamily="34" charset="0"/>
              <a:cs typeface="Arial" panose="020B0604020202020204" pitchFamily="34" charset="0"/>
            </a:endParaRPr>
          </a:p>
        </p:txBody>
      </p:sp>
      <p:sp>
        <p:nvSpPr>
          <p:cNvPr id="132102" name="Freeform 6"/>
          <p:cNvSpPr>
            <a:spLocks/>
          </p:cNvSpPr>
          <p:nvPr/>
        </p:nvSpPr>
        <p:spPr bwMode="auto">
          <a:xfrm>
            <a:off x="1066800" y="2667000"/>
            <a:ext cx="7162800" cy="3149600"/>
          </a:xfrm>
          <a:custGeom>
            <a:avLst/>
            <a:gdLst/>
            <a:ahLst/>
            <a:cxnLst>
              <a:cxn ang="0">
                <a:pos x="0" y="1152"/>
              </a:cxn>
              <a:cxn ang="0">
                <a:pos x="288" y="192"/>
              </a:cxn>
              <a:cxn ang="0">
                <a:pos x="1200" y="1968"/>
              </a:cxn>
              <a:cxn ang="0">
                <a:pos x="2784" y="288"/>
              </a:cxn>
              <a:cxn ang="0">
                <a:pos x="3648" y="1056"/>
              </a:cxn>
              <a:cxn ang="0">
                <a:pos x="4512" y="0"/>
              </a:cxn>
            </a:cxnLst>
            <a:rect l="0" t="0" r="r" b="b"/>
            <a:pathLst>
              <a:path w="4512" h="1984">
                <a:moveTo>
                  <a:pt x="0" y="1152"/>
                </a:moveTo>
                <a:cubicBezTo>
                  <a:pt x="44" y="604"/>
                  <a:pt x="88" y="56"/>
                  <a:pt x="288" y="192"/>
                </a:cubicBezTo>
                <a:cubicBezTo>
                  <a:pt x="488" y="328"/>
                  <a:pt x="784" y="1952"/>
                  <a:pt x="1200" y="1968"/>
                </a:cubicBezTo>
                <a:cubicBezTo>
                  <a:pt x="1616" y="1984"/>
                  <a:pt x="2376" y="440"/>
                  <a:pt x="2784" y="288"/>
                </a:cubicBezTo>
                <a:cubicBezTo>
                  <a:pt x="3192" y="136"/>
                  <a:pt x="3360" y="1104"/>
                  <a:pt x="3648" y="1056"/>
                </a:cubicBezTo>
                <a:cubicBezTo>
                  <a:pt x="3936" y="1008"/>
                  <a:pt x="4224" y="504"/>
                  <a:pt x="4512" y="0"/>
                </a:cubicBezTo>
              </a:path>
            </a:pathLst>
          </a:custGeom>
          <a:noFill/>
          <a:ln w="28575" cap="flat" cmpd="sng">
            <a:solidFill>
              <a:srgbClr val="0000FF"/>
            </a:solidFill>
            <a:prstDash val="solid"/>
            <a:round/>
            <a:headEnd type="none" w="sm" len="sm"/>
            <a:tailEnd type="none" w="sm" len="sm"/>
          </a:ln>
          <a:effectLst/>
        </p:spPr>
        <p:txBody>
          <a:bodyPr/>
          <a:lstStyle/>
          <a:p>
            <a:endParaRPr lang="en-US">
              <a:latin typeface="Arial" panose="020B0604020202020204" pitchFamily="34" charset="0"/>
              <a:cs typeface="Arial" panose="020B0604020202020204" pitchFamily="34" charset="0"/>
            </a:endParaRPr>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marL="800100" indent="-800100"/>
            <a:r>
              <a:rPr lang="en-US">
                <a:latin typeface="Arial" panose="020B0604020202020204" pitchFamily="34" charset="0"/>
                <a:cs typeface="Arial" panose="020B0604020202020204" pitchFamily="34" charset="0"/>
              </a:rPr>
              <a:t>Covariance</a:t>
            </a:r>
          </a:p>
        </p:txBody>
      </p:sp>
      <p:sp>
        <p:nvSpPr>
          <p:cNvPr id="134147" name="Rectangle 3"/>
          <p:cNvSpPr>
            <a:spLocks noGrp="1" noChangeArrowheads="1"/>
          </p:cNvSpPr>
          <p:nvPr>
            <p:ph type="body" idx="1"/>
          </p:nvPr>
        </p:nvSpPr>
        <p:spPr/>
        <p:txBody>
          <a:bodyPr>
            <a:normAutofit fontScale="92500" lnSpcReduction="10000"/>
          </a:bodyPr>
          <a:lstStyle/>
          <a:p>
            <a:pPr marL="609600" indent="-609600"/>
            <a:r>
              <a:rPr lang="en-US" sz="2800" dirty="0">
                <a:latin typeface="Arial" panose="020B0604020202020204" pitchFamily="34" charset="0"/>
                <a:cs typeface="Arial" panose="020B0604020202020204" pitchFamily="34" charset="0"/>
              </a:rPr>
              <a:t>Covariance (</a:t>
            </a:r>
            <a:r>
              <a:rPr lang="en-US" sz="2800" dirty="0" err="1">
                <a:latin typeface="Symbol" panose="05050102010706020507" pitchFamily="18" charset="2"/>
                <a:cs typeface="Arial" panose="020B0604020202020204" pitchFamily="34" charset="0"/>
              </a:rPr>
              <a:t>s</a:t>
            </a:r>
            <a:r>
              <a:rPr lang="en-US" sz="2800" baseline="-25000" dirty="0" err="1">
                <a:latin typeface="Arial" panose="020B0604020202020204" pitchFamily="34" charset="0"/>
                <a:cs typeface="Arial" panose="020B0604020202020204" pitchFamily="34" charset="0"/>
              </a:rPr>
              <a:t>X,Y</a:t>
            </a:r>
            <a:r>
              <a:rPr lang="en-US" sz="2800" dirty="0">
                <a:latin typeface="Arial" panose="020B0604020202020204" pitchFamily="34" charset="0"/>
                <a:cs typeface="Arial" panose="020B0604020202020204" pitchFamily="34" charset="0"/>
              </a:rPr>
              <a:t>)</a:t>
            </a:r>
          </a:p>
          <a:p>
            <a:pPr marL="609600" indent="-609600"/>
            <a:endParaRPr lang="en-US" sz="2800" dirty="0">
              <a:latin typeface="Arial" panose="020B0604020202020204" pitchFamily="34" charset="0"/>
              <a:cs typeface="Arial" panose="020B0604020202020204" pitchFamily="34" charset="0"/>
            </a:endParaRPr>
          </a:p>
          <a:p>
            <a:pPr marL="609600" indent="-609600"/>
            <a:r>
              <a:rPr lang="en-US" sz="2800" dirty="0">
                <a:latin typeface="Arial" panose="020B0604020202020204" pitchFamily="34" charset="0"/>
                <a:cs typeface="Arial" panose="020B0604020202020204" pitchFamily="34" charset="0"/>
              </a:rPr>
              <a:t>Applications</a:t>
            </a:r>
          </a:p>
          <a:p>
            <a:pPr marL="609600" indent="-609600"/>
            <a:endParaRPr lang="en-US" sz="2800" dirty="0">
              <a:latin typeface="Arial" panose="020B0604020202020204" pitchFamily="34" charset="0"/>
              <a:cs typeface="Arial" panose="020B0604020202020204" pitchFamily="34" charset="0"/>
            </a:endParaRPr>
          </a:p>
          <a:p>
            <a:pPr marL="609600" indent="-609600"/>
            <a:r>
              <a:rPr lang="en-US" sz="2800" dirty="0">
                <a:latin typeface="Arial" panose="020B0604020202020204" pitchFamily="34" charset="0"/>
                <a:cs typeface="Arial" panose="020B0604020202020204" pitchFamily="34" charset="0"/>
              </a:rPr>
              <a:t>Calculation:</a:t>
            </a:r>
          </a:p>
          <a:p>
            <a:pPr marL="609600" indent="-609600"/>
            <a:endParaRPr lang="en-US" sz="2800" dirty="0"/>
          </a:p>
          <a:p>
            <a:pPr marL="609600" indent="-609600"/>
            <a:r>
              <a:rPr lang="en-US" sz="2800" dirty="0">
                <a:latin typeface="Arial" panose="020B0604020202020204" pitchFamily="34" charset="0"/>
                <a:cs typeface="Arial" panose="020B0604020202020204" pitchFamily="34" charset="0"/>
              </a:rPr>
              <a:t>Excel:</a:t>
            </a:r>
          </a:p>
          <a:p>
            <a:pPr marL="1009650" lvl="1" indent="-609600"/>
            <a:r>
              <a:rPr lang="en-US" b="1" dirty="0">
                <a:latin typeface="Arial" panose="020B0604020202020204" pitchFamily="34" charset="0"/>
                <a:cs typeface="Arial" panose="020B0604020202020204" pitchFamily="34" charset="0"/>
              </a:rPr>
              <a:t>COVARIANCE.P</a:t>
            </a:r>
            <a:r>
              <a:rPr lang="en-US" dirty="0">
                <a:latin typeface="Arial" panose="020B0604020202020204" pitchFamily="34" charset="0"/>
                <a:cs typeface="Arial" panose="020B0604020202020204" pitchFamily="34" charset="0"/>
              </a:rPr>
              <a:t>(array1, array2)</a:t>
            </a:r>
          </a:p>
          <a:p>
            <a:pPr marL="1409700" lvl="2" indent="-609600"/>
            <a:r>
              <a:rPr lang="en-US" dirty="0">
                <a:latin typeface="Arial" panose="020B0604020202020204" pitchFamily="34" charset="0"/>
                <a:cs typeface="Arial" panose="020B0604020202020204" pitchFamily="34" charset="0"/>
              </a:rPr>
              <a:t>Population Covariance</a:t>
            </a:r>
          </a:p>
          <a:p>
            <a:pPr marL="1009650" lvl="1" indent="-609600"/>
            <a:r>
              <a:rPr lang="en-US" b="1" dirty="0">
                <a:latin typeface="Arial" panose="020B0604020202020204" pitchFamily="34" charset="0"/>
                <a:cs typeface="Arial" panose="020B0604020202020204" pitchFamily="34" charset="0"/>
              </a:rPr>
              <a:t>COVARIANCE.S</a:t>
            </a:r>
            <a:r>
              <a:rPr lang="en-US" dirty="0">
                <a:latin typeface="Arial" panose="020B0604020202020204" pitchFamily="34" charset="0"/>
                <a:cs typeface="Arial" panose="020B0604020202020204" pitchFamily="34" charset="0"/>
              </a:rPr>
              <a:t>(array1, array2)</a:t>
            </a:r>
          </a:p>
          <a:p>
            <a:pPr marL="1409700" lvl="2" indent="-609600"/>
            <a:r>
              <a:rPr lang="en-US" dirty="0">
                <a:latin typeface="Arial" panose="020B0604020202020204" pitchFamily="34" charset="0"/>
                <a:cs typeface="Arial" panose="020B0604020202020204" pitchFamily="34" charset="0"/>
              </a:rPr>
              <a:t>Sample Covariance</a:t>
            </a:r>
          </a:p>
          <a:p>
            <a:pPr marL="1009650" lvl="1" indent="-609600"/>
            <a:r>
              <a:rPr lang="en-US" dirty="0"/>
              <a:t>Replaces </a:t>
            </a:r>
            <a:r>
              <a:rPr lang="en-US" b="1" dirty="0">
                <a:latin typeface="Arial" panose="020B0604020202020204" pitchFamily="34" charset="0"/>
                <a:cs typeface="Arial" panose="020B0604020202020204" pitchFamily="34" charset="0"/>
              </a:rPr>
              <a:t>COVAR</a:t>
            </a:r>
            <a:r>
              <a:rPr lang="en-US" dirty="0">
                <a:latin typeface="Arial" panose="020B0604020202020204" pitchFamily="34" charset="0"/>
                <a:cs typeface="Arial" panose="020B0604020202020204" pitchFamily="34" charset="0"/>
              </a:rPr>
              <a:t>(array1, array2)</a:t>
            </a:r>
          </a:p>
          <a:p>
            <a:pPr marL="400050" lvl="1" indent="0">
              <a:buNone/>
            </a:pPr>
            <a:endParaRPr lang="en-US" dirty="0">
              <a:latin typeface="Arial" panose="020B0604020202020204" pitchFamily="34" charset="0"/>
              <a:cs typeface="Arial" panose="020B0604020202020204" pitchFamily="34" charset="0"/>
            </a:endParaRPr>
          </a:p>
          <a:p>
            <a:pPr marL="609600" indent="-609600"/>
            <a:endParaRPr lang="en-US" sz="2800" dirty="0">
              <a:latin typeface="Arial" panose="020B0604020202020204" pitchFamily="34" charset="0"/>
              <a:cs typeface="Arial" panose="020B0604020202020204" pitchFamily="34" charset="0"/>
            </a:endParaRPr>
          </a:p>
          <a:p>
            <a:pPr marL="609600" indent="-609600"/>
            <a:endParaRPr lang="en-US" sz="2800" dirty="0">
              <a:latin typeface="Arial" panose="020B0604020202020204" pitchFamily="34" charset="0"/>
              <a:cs typeface="Arial" panose="020B0604020202020204" pitchFamily="34" charset="0"/>
            </a:endParaRPr>
          </a:p>
          <a:p>
            <a:pPr marL="609600" indent="-609600"/>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134150" name="Rectangle 6"/>
          <p:cNvSpPr>
            <a:spLocks noChangeArrowheads="1"/>
          </p:cNvSpPr>
          <p:nvPr/>
        </p:nvSpPr>
        <p:spPr bwMode="auto">
          <a:xfrm>
            <a:off x="0" y="2939534"/>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graphicFrame>
        <p:nvGraphicFramePr>
          <p:cNvPr id="134149" name="Object 5"/>
          <p:cNvGraphicFramePr>
            <a:graphicFrameLocks noChangeAspect="1"/>
          </p:cNvGraphicFramePr>
          <p:nvPr>
            <p:extLst>
              <p:ext uri="{D42A27DB-BD31-4B8C-83A1-F6EECF244321}">
                <p14:modId xmlns:p14="http://schemas.microsoft.com/office/powerpoint/2010/main" val="703541739"/>
              </p:ext>
            </p:extLst>
          </p:nvPr>
        </p:nvGraphicFramePr>
        <p:xfrm>
          <a:off x="3581400" y="2939534"/>
          <a:ext cx="2819400" cy="1040455"/>
        </p:xfrm>
        <a:graphic>
          <a:graphicData uri="http://schemas.openxmlformats.org/presentationml/2006/ole">
            <mc:AlternateContent xmlns:mc="http://schemas.openxmlformats.org/markup-compatibility/2006">
              <mc:Choice xmlns:v="urn:schemas-microsoft-com:vml" Requires="v">
                <p:oleObj spid="_x0000_s15369" name="Equation" r:id="rId4" imgW="1650960" imgH="609480" progId="Equation.DSMT4">
                  <p:embed/>
                </p:oleObj>
              </mc:Choice>
              <mc:Fallback>
                <p:oleObj name="Equation" r:id="rId4" imgW="1650960" imgH="609480" progId="Equation.DSMT4">
                  <p:embed/>
                  <p:pic>
                    <p:nvPicPr>
                      <p:cNvPr id="134149" name="Object 5"/>
                      <p:cNvPicPr>
                        <a:picLocks noChangeAspect="1" noChangeArrowheads="1"/>
                      </p:cNvPicPr>
                      <p:nvPr/>
                    </p:nvPicPr>
                    <p:blipFill>
                      <a:blip r:embed="rId5"/>
                      <a:srcRect/>
                      <a:stretch>
                        <a:fillRect/>
                      </a:stretch>
                    </p:blipFill>
                    <p:spPr bwMode="auto">
                      <a:xfrm>
                        <a:off x="3581400" y="2939534"/>
                        <a:ext cx="2819400" cy="1040455"/>
                      </a:xfrm>
                      <a:prstGeom prst="rect">
                        <a:avLst/>
                      </a:prstGeom>
                      <a:noFill/>
                    </p:spPr>
                  </p:pic>
                </p:oleObj>
              </mc:Fallback>
            </mc:AlternateContent>
          </a:graphicData>
        </a:graphic>
      </p:graphicFrame>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marL="800100" indent="-800100"/>
            <a:r>
              <a:rPr lang="en-US" dirty="0">
                <a:latin typeface="Arial" panose="020B0604020202020204" pitchFamily="34" charset="0"/>
                <a:cs typeface="Arial" panose="020B0604020202020204" pitchFamily="34" charset="0"/>
              </a:rPr>
              <a:t>Correlation</a:t>
            </a:r>
          </a:p>
        </p:txBody>
      </p:sp>
      <p:sp>
        <p:nvSpPr>
          <p:cNvPr id="134147" name="Rectangle 3"/>
          <p:cNvSpPr>
            <a:spLocks noGrp="1" noChangeArrowheads="1"/>
          </p:cNvSpPr>
          <p:nvPr>
            <p:ph type="body" idx="1"/>
          </p:nvPr>
        </p:nvSpPr>
        <p:spPr/>
        <p:txBody>
          <a:bodyPr>
            <a:normAutofit lnSpcReduction="10000"/>
          </a:bodyPr>
          <a:lstStyle/>
          <a:p>
            <a:r>
              <a:rPr lang="en-US" sz="3000" dirty="0">
                <a:latin typeface="Arial" panose="020B0604020202020204" pitchFamily="34" charset="0"/>
                <a:cs typeface="Arial" panose="020B0604020202020204" pitchFamily="34" charset="0"/>
              </a:rPr>
              <a:t>Correlation (</a:t>
            </a:r>
            <a:r>
              <a:rPr lang="en-US" sz="3000" dirty="0" err="1">
                <a:latin typeface="Symbol" panose="05050102010706020507" pitchFamily="18" charset="2"/>
                <a:cs typeface="Arial" panose="020B0604020202020204" pitchFamily="34" charset="0"/>
              </a:rPr>
              <a:t>r</a:t>
            </a:r>
            <a:r>
              <a:rPr lang="en-US" sz="3000" baseline="-25000" dirty="0" err="1">
                <a:latin typeface="Arial" panose="020B0604020202020204" pitchFamily="34" charset="0"/>
                <a:cs typeface="Arial" panose="020B0604020202020204" pitchFamily="34" charset="0"/>
              </a:rPr>
              <a:t>X,Y</a:t>
            </a:r>
            <a:r>
              <a:rPr lang="en-US" sz="3000" dirty="0">
                <a:latin typeface="Arial" panose="020B0604020202020204" pitchFamily="34" charset="0"/>
                <a:cs typeface="Arial" panose="020B0604020202020204" pitchFamily="34" charset="0"/>
              </a:rPr>
              <a:t>)</a:t>
            </a:r>
          </a:p>
          <a:p>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Applications</a:t>
            </a:r>
          </a:p>
          <a:p>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Calculation:</a:t>
            </a:r>
          </a:p>
          <a:p>
            <a:endParaRPr lang="en-US" sz="3000" dirty="0">
              <a:latin typeface="Arial" panose="020B0604020202020204" pitchFamily="34" charset="0"/>
              <a:cs typeface="Arial" panose="020B0604020202020204" pitchFamily="34" charset="0"/>
            </a:endParaRPr>
          </a:p>
          <a:p>
            <a:pPr marL="1009650" lvl="1" indent="-609600"/>
            <a:r>
              <a:rPr lang="en-US" sz="3000" dirty="0">
                <a:latin typeface="Arial" panose="020B0604020202020204" pitchFamily="34" charset="0"/>
                <a:cs typeface="Arial" panose="020B0604020202020204" pitchFamily="34" charset="0"/>
              </a:rPr>
              <a:t>Range: -1 &lt; </a:t>
            </a:r>
            <a:r>
              <a:rPr lang="en-US" sz="3000" dirty="0">
                <a:latin typeface="Symbol" panose="05050102010706020507" pitchFamily="18" charset="2"/>
                <a:cs typeface="Arial" panose="020B0604020202020204" pitchFamily="34" charset="0"/>
              </a:rPr>
              <a:t>r</a:t>
            </a:r>
            <a:r>
              <a:rPr lang="en-US" sz="3000" dirty="0">
                <a:latin typeface="Arial" panose="020B0604020202020204" pitchFamily="34" charset="0"/>
                <a:cs typeface="Arial" panose="020B0604020202020204" pitchFamily="34" charset="0"/>
              </a:rPr>
              <a:t> &lt;1</a:t>
            </a:r>
          </a:p>
          <a:p>
            <a:pPr marL="1009650" lvl="1" indent="-609600"/>
            <a:endParaRPr lang="en-US" sz="3000" dirty="0">
              <a:latin typeface="Arial" panose="020B0604020202020204" pitchFamily="34" charset="0"/>
              <a:cs typeface="Arial" panose="020B0604020202020204" pitchFamily="34" charset="0"/>
            </a:endParaRPr>
          </a:p>
          <a:p>
            <a:pPr marL="609600" indent="-609600"/>
            <a:r>
              <a:rPr lang="en-US" sz="3000" dirty="0">
                <a:latin typeface="Arial" panose="020B0604020202020204" pitchFamily="34" charset="0"/>
                <a:cs typeface="Arial" panose="020B0604020202020204" pitchFamily="34" charset="0"/>
              </a:rPr>
              <a:t>Excel:</a:t>
            </a:r>
          </a:p>
          <a:p>
            <a:pPr marL="1009650" lvl="1" indent="-609600"/>
            <a:r>
              <a:rPr lang="en-US" sz="3000" b="1" dirty="0">
                <a:latin typeface="Arial" panose="020B0604020202020204" pitchFamily="34" charset="0"/>
                <a:cs typeface="Arial" panose="020B0604020202020204" pitchFamily="34" charset="0"/>
              </a:rPr>
              <a:t>CORREL</a:t>
            </a:r>
            <a:r>
              <a:rPr lang="en-US" sz="3000" dirty="0">
                <a:latin typeface="Arial" panose="020B0604020202020204" pitchFamily="34" charset="0"/>
                <a:cs typeface="Arial" panose="020B0604020202020204" pitchFamily="34" charset="0"/>
              </a:rPr>
              <a:t>(array1, array2)</a:t>
            </a:r>
          </a:p>
          <a:p>
            <a:pPr marL="609600" indent="-609600"/>
            <a:endParaRPr lang="en-US" sz="2800" dirty="0">
              <a:latin typeface="Arial" panose="020B0604020202020204" pitchFamily="34" charset="0"/>
              <a:cs typeface="Arial" panose="020B0604020202020204" pitchFamily="34" charset="0"/>
            </a:endParaRPr>
          </a:p>
          <a:p>
            <a:pPr marL="609600" indent="-609600"/>
            <a:endParaRPr lang="en-US" sz="2800" dirty="0">
              <a:latin typeface="Arial" panose="020B0604020202020204" pitchFamily="34" charset="0"/>
              <a:cs typeface="Arial" panose="020B0604020202020204" pitchFamily="34" charset="0"/>
            </a:endParaRPr>
          </a:p>
          <a:p>
            <a:pPr marL="609600" indent="-609600"/>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134150" name="Rectangle 6"/>
          <p:cNvSpPr>
            <a:spLocks noChangeArrowheads="1"/>
          </p:cNvSpPr>
          <p:nvPr/>
        </p:nvSpPr>
        <p:spPr bwMode="auto">
          <a:xfrm>
            <a:off x="0" y="2939534"/>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graphicFrame>
        <p:nvGraphicFramePr>
          <p:cNvPr id="6" name="Object 4">
            <a:extLst>
              <a:ext uri="{FF2B5EF4-FFF2-40B4-BE49-F238E27FC236}">
                <a16:creationId xmlns:a16="http://schemas.microsoft.com/office/drawing/2014/main" id="{8EADAE4B-F6E1-4A30-9EE5-6CFA1437E9B4}"/>
              </a:ext>
            </a:extLst>
          </p:cNvPr>
          <p:cNvGraphicFramePr>
            <a:graphicFrameLocks noChangeAspect="1"/>
          </p:cNvGraphicFramePr>
          <p:nvPr>
            <p:extLst>
              <p:ext uri="{D42A27DB-BD31-4B8C-83A1-F6EECF244321}">
                <p14:modId xmlns:p14="http://schemas.microsoft.com/office/powerpoint/2010/main" val="3425831360"/>
              </p:ext>
            </p:extLst>
          </p:nvPr>
        </p:nvGraphicFramePr>
        <p:xfrm>
          <a:off x="4343400" y="2805112"/>
          <a:ext cx="2347912" cy="1247775"/>
        </p:xfrm>
        <a:graphic>
          <a:graphicData uri="http://schemas.openxmlformats.org/presentationml/2006/ole">
            <mc:AlternateContent xmlns:mc="http://schemas.openxmlformats.org/markup-compatibility/2006">
              <mc:Choice xmlns:v="urn:schemas-microsoft-com:vml" Requires="v">
                <p:oleObj spid="_x0000_s12299" name="Equation" r:id="rId4" imgW="863280" imgH="457200" progId="Equation.DSMT4">
                  <p:embed/>
                </p:oleObj>
              </mc:Choice>
              <mc:Fallback>
                <p:oleObj name="Equation" r:id="rId4" imgW="863280" imgH="457200" progId="Equation.DSMT4">
                  <p:embed/>
                  <p:pic>
                    <p:nvPicPr>
                      <p:cNvPr id="137220" name="Object 4"/>
                      <p:cNvPicPr>
                        <a:picLocks noChangeAspect="1" noChangeArrowheads="1"/>
                      </p:cNvPicPr>
                      <p:nvPr/>
                    </p:nvPicPr>
                    <p:blipFill>
                      <a:blip r:embed="rId5"/>
                      <a:srcRect/>
                      <a:stretch>
                        <a:fillRect/>
                      </a:stretch>
                    </p:blipFill>
                    <p:spPr bwMode="auto">
                      <a:xfrm>
                        <a:off x="4343400" y="2805112"/>
                        <a:ext cx="2347912" cy="124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11857780"/>
      </p:ext>
    </p:extLst>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marL="800100" indent="-800100"/>
            <a:r>
              <a:rPr lang="en-US" dirty="0">
                <a:latin typeface="Arial" panose="020B0604020202020204" pitchFamily="34" charset="0"/>
                <a:cs typeface="Arial" panose="020B0604020202020204" pitchFamily="34" charset="0"/>
              </a:rPr>
              <a:t>Higher Moments: Skewness</a:t>
            </a:r>
          </a:p>
        </p:txBody>
      </p:sp>
      <p:sp>
        <p:nvSpPr>
          <p:cNvPr id="108548" name="Line 4"/>
          <p:cNvSpPr>
            <a:spLocks noChangeShapeType="1"/>
          </p:cNvSpPr>
          <p:nvPr/>
        </p:nvSpPr>
        <p:spPr bwMode="auto">
          <a:xfrm>
            <a:off x="1447800" y="5334000"/>
            <a:ext cx="5791200" cy="0"/>
          </a:xfrm>
          <a:prstGeom prst="line">
            <a:avLst/>
          </a:prstGeom>
          <a:noFill/>
          <a:ln w="12700">
            <a:solidFill>
              <a:schemeClr val="tx1"/>
            </a:solidFill>
            <a:round/>
            <a:headEnd type="none" w="sm" len="sm"/>
            <a:tailEnd type="none" w="sm" len="sm"/>
          </a:ln>
          <a:effectLst/>
        </p:spPr>
        <p:txBody>
          <a:bodyPr/>
          <a:lstStyle/>
          <a:p>
            <a:endParaRPr lang="en-US">
              <a:latin typeface="Arial" panose="020B0604020202020204" pitchFamily="34" charset="0"/>
              <a:cs typeface="Arial" panose="020B0604020202020204" pitchFamily="34" charset="0"/>
            </a:endParaRPr>
          </a:p>
        </p:txBody>
      </p:sp>
      <p:sp>
        <p:nvSpPr>
          <p:cNvPr id="108552" name="Line 8"/>
          <p:cNvSpPr>
            <a:spLocks noChangeShapeType="1"/>
          </p:cNvSpPr>
          <p:nvPr/>
        </p:nvSpPr>
        <p:spPr bwMode="auto">
          <a:xfrm>
            <a:off x="1600200" y="5486400"/>
            <a:ext cx="5562600" cy="0"/>
          </a:xfrm>
          <a:prstGeom prst="line">
            <a:avLst/>
          </a:prstGeom>
          <a:noFill/>
          <a:ln w="12700">
            <a:solidFill>
              <a:srgbClr val="FF0000"/>
            </a:solidFill>
            <a:round/>
            <a:headEnd type="diamond" w="lg" len="lg"/>
            <a:tailEnd type="diamond" w="lg" len="lg"/>
          </a:ln>
          <a:effectLst/>
        </p:spPr>
        <p:txBody>
          <a:bodyPr/>
          <a:lstStyle/>
          <a:p>
            <a:endParaRPr lang="en-US">
              <a:latin typeface="Arial" panose="020B0604020202020204" pitchFamily="34" charset="0"/>
              <a:cs typeface="Arial" panose="020B0604020202020204" pitchFamily="34" charset="0"/>
            </a:endParaRPr>
          </a:p>
        </p:txBody>
      </p:sp>
      <p:sp>
        <p:nvSpPr>
          <p:cNvPr id="4" name="Freeform: Shape 3">
            <a:extLst>
              <a:ext uri="{FF2B5EF4-FFF2-40B4-BE49-F238E27FC236}">
                <a16:creationId xmlns:a16="http://schemas.microsoft.com/office/drawing/2014/main" id="{D4D56C3D-FFA9-44C5-97B9-2F49D8A34697}"/>
              </a:ext>
            </a:extLst>
          </p:cNvPr>
          <p:cNvSpPr/>
          <p:nvPr/>
        </p:nvSpPr>
        <p:spPr>
          <a:xfrm>
            <a:off x="1451728" y="2130454"/>
            <a:ext cx="5759777" cy="3186264"/>
          </a:xfrm>
          <a:custGeom>
            <a:avLst/>
            <a:gdLst>
              <a:gd name="connsiteX0" fmla="*/ 0 w 5759777"/>
              <a:gd name="connsiteY0" fmla="*/ 3186264 h 3186264"/>
              <a:gd name="connsiteX1" fmla="*/ 1677971 w 5759777"/>
              <a:gd name="connsiteY1" fmla="*/ 4 h 3186264"/>
              <a:gd name="connsiteX2" fmla="*/ 5759777 w 5759777"/>
              <a:gd name="connsiteY2" fmla="*/ 3167410 h 3186264"/>
            </a:gdLst>
            <a:ahLst/>
            <a:cxnLst>
              <a:cxn ang="0">
                <a:pos x="connsiteX0" y="connsiteY0"/>
              </a:cxn>
              <a:cxn ang="0">
                <a:pos x="connsiteX1" y="connsiteY1"/>
              </a:cxn>
              <a:cxn ang="0">
                <a:pos x="connsiteX2" y="connsiteY2"/>
              </a:cxn>
            </a:cxnLst>
            <a:rect l="l" t="t" r="r" b="b"/>
            <a:pathLst>
              <a:path w="5759777" h="3186264">
                <a:moveTo>
                  <a:pt x="0" y="3186264"/>
                </a:moveTo>
                <a:cubicBezTo>
                  <a:pt x="359004" y="1594705"/>
                  <a:pt x="718008" y="3146"/>
                  <a:pt x="1677971" y="4"/>
                </a:cubicBezTo>
                <a:cubicBezTo>
                  <a:pt x="2637934" y="-3138"/>
                  <a:pt x="4198855" y="1582136"/>
                  <a:pt x="5759777" y="31674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ine 8">
            <a:extLst>
              <a:ext uri="{FF2B5EF4-FFF2-40B4-BE49-F238E27FC236}">
                <a16:creationId xmlns:a16="http://schemas.microsoft.com/office/drawing/2014/main" id="{04D1A5C0-0EBC-41C1-A044-A2B74B5DDED6}"/>
              </a:ext>
            </a:extLst>
          </p:cNvPr>
          <p:cNvSpPr>
            <a:spLocks noChangeShapeType="1"/>
          </p:cNvSpPr>
          <p:nvPr/>
        </p:nvSpPr>
        <p:spPr bwMode="auto">
          <a:xfrm flipH="1">
            <a:off x="1905000" y="1828799"/>
            <a:ext cx="2514600" cy="1"/>
          </a:xfrm>
          <a:prstGeom prst="line">
            <a:avLst/>
          </a:prstGeom>
          <a:noFill/>
          <a:ln w="38100">
            <a:solidFill>
              <a:srgbClr val="FF0000"/>
            </a:solidFill>
            <a:round/>
            <a:headEnd type="none" w="med" len="med"/>
            <a:tailEnd type="triangle" w="med" len="med"/>
          </a:ln>
          <a:effectLst/>
        </p:spPr>
        <p:txBody>
          <a:bodyP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9237415"/>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marL="800100" indent="-800100"/>
            <a:r>
              <a:rPr lang="en-US" dirty="0">
                <a:latin typeface="Arial" panose="020B0604020202020204" pitchFamily="34" charset="0"/>
                <a:cs typeface="Arial" panose="020B0604020202020204" pitchFamily="34" charset="0"/>
              </a:rPr>
              <a:t>Skewness</a:t>
            </a:r>
          </a:p>
        </p:txBody>
      </p:sp>
      <p:sp>
        <p:nvSpPr>
          <p:cNvPr id="134147" name="Rectangle 3"/>
          <p:cNvSpPr>
            <a:spLocks noGrp="1" noChangeArrowheads="1"/>
          </p:cNvSpPr>
          <p:nvPr>
            <p:ph type="body" idx="1"/>
          </p:nvPr>
        </p:nvSpPr>
        <p:spPr/>
        <p:txBody>
          <a:bodyPr>
            <a:normAutofit/>
          </a:bodyPr>
          <a:lstStyle/>
          <a:p>
            <a:pPr marL="609600" indent="-609600"/>
            <a:r>
              <a:rPr lang="en-US" sz="2800" dirty="0">
                <a:latin typeface="Arial" panose="020B0604020202020204" pitchFamily="34" charset="0"/>
                <a:cs typeface="Arial" panose="020B0604020202020204" pitchFamily="34" charset="0"/>
              </a:rPr>
              <a:t>Asymmetrical; ‘Tilt’/’Shift’</a:t>
            </a:r>
          </a:p>
          <a:p>
            <a:pPr marL="609600" indent="-609600"/>
            <a:endParaRPr lang="en-US" sz="2800" dirty="0">
              <a:latin typeface="Arial" panose="020B0604020202020204" pitchFamily="34" charset="0"/>
              <a:cs typeface="Arial" panose="020B0604020202020204" pitchFamily="34" charset="0"/>
            </a:endParaRPr>
          </a:p>
          <a:p>
            <a:pPr marL="609600" indent="-609600"/>
            <a:r>
              <a:rPr lang="en-US" sz="2800" dirty="0">
                <a:latin typeface="Arial" panose="020B0604020202020204" pitchFamily="34" charset="0"/>
                <a:cs typeface="Arial" panose="020B0604020202020204" pitchFamily="34" charset="0"/>
              </a:rPr>
              <a:t>Normal = 0</a:t>
            </a:r>
          </a:p>
          <a:p>
            <a:pPr marL="609600" indent="-609600"/>
            <a:endParaRPr lang="en-US" sz="2800" dirty="0">
              <a:latin typeface="Arial" panose="020B0604020202020204" pitchFamily="34" charset="0"/>
              <a:cs typeface="Arial" panose="020B0604020202020204" pitchFamily="34" charset="0"/>
            </a:endParaRPr>
          </a:p>
          <a:p>
            <a:pPr marL="609600" indent="-609600"/>
            <a:r>
              <a:rPr lang="en-US" sz="2800" dirty="0">
                <a:latin typeface="Arial" panose="020B0604020202020204" pitchFamily="34" charset="0"/>
                <a:cs typeface="Arial" panose="020B0604020202020204" pitchFamily="34" charset="0"/>
              </a:rPr>
              <a:t>Applications</a:t>
            </a:r>
          </a:p>
          <a:p>
            <a:pPr marL="609600" indent="-609600"/>
            <a:endParaRPr lang="en-US" sz="2800" dirty="0">
              <a:latin typeface="Arial" panose="020B0604020202020204" pitchFamily="34" charset="0"/>
              <a:cs typeface="Arial" panose="020B0604020202020204" pitchFamily="34" charset="0"/>
            </a:endParaRPr>
          </a:p>
          <a:p>
            <a:pPr marL="609600" indent="-609600"/>
            <a:r>
              <a:rPr lang="en-US" sz="2800" dirty="0">
                <a:latin typeface="Arial" panose="020B0604020202020204" pitchFamily="34" charset="0"/>
                <a:cs typeface="Arial" panose="020B0604020202020204" pitchFamily="34" charset="0"/>
              </a:rPr>
              <a:t>Excel:</a:t>
            </a:r>
          </a:p>
          <a:p>
            <a:pPr marL="1009650" lvl="1" indent="-609600"/>
            <a:r>
              <a:rPr lang="en-US" b="1" dirty="0">
                <a:latin typeface="Arial" panose="020B0604020202020204" pitchFamily="34" charset="0"/>
                <a:cs typeface="Arial" panose="020B0604020202020204" pitchFamily="34" charset="0"/>
              </a:rPr>
              <a:t>SKEW</a:t>
            </a:r>
            <a:r>
              <a:rPr lang="en-US" dirty="0">
                <a:latin typeface="Arial" panose="020B0604020202020204" pitchFamily="34" charset="0"/>
                <a:cs typeface="Arial" panose="020B0604020202020204" pitchFamily="34" charset="0"/>
              </a:rPr>
              <a:t>(number1, [number2], ...)</a:t>
            </a:r>
            <a:endParaRPr lang="en-US" sz="2800" dirty="0">
              <a:latin typeface="Arial" panose="020B0604020202020204" pitchFamily="34" charset="0"/>
              <a:cs typeface="Arial" panose="020B0604020202020204" pitchFamily="34" charset="0"/>
            </a:endParaRPr>
          </a:p>
          <a:p>
            <a:pPr marL="609600" indent="-609600"/>
            <a:endParaRPr lang="en-US" sz="2800" dirty="0">
              <a:latin typeface="Arial" panose="020B0604020202020204" pitchFamily="34" charset="0"/>
              <a:cs typeface="Arial" panose="020B0604020202020204" pitchFamily="34" charset="0"/>
            </a:endParaRPr>
          </a:p>
          <a:p>
            <a:pPr marL="609600" indent="-609600"/>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134150" name="Rectangle 6"/>
          <p:cNvSpPr>
            <a:spLocks noChangeArrowheads="1"/>
          </p:cNvSpPr>
          <p:nvPr/>
        </p:nvSpPr>
        <p:spPr bwMode="auto">
          <a:xfrm>
            <a:off x="0" y="2939534"/>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8275616"/>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marL="800100" indent="-800100"/>
            <a:r>
              <a:rPr lang="en-US" dirty="0">
                <a:latin typeface="Arial" panose="020B0604020202020204" pitchFamily="34" charset="0"/>
                <a:cs typeface="Arial" panose="020B0604020202020204" pitchFamily="34" charset="0"/>
              </a:rPr>
              <a:t>Higher Moments: Kurtosis</a:t>
            </a:r>
          </a:p>
        </p:txBody>
      </p:sp>
      <p:sp>
        <p:nvSpPr>
          <p:cNvPr id="108548" name="Line 4"/>
          <p:cNvSpPr>
            <a:spLocks noChangeShapeType="1"/>
          </p:cNvSpPr>
          <p:nvPr/>
        </p:nvSpPr>
        <p:spPr bwMode="auto">
          <a:xfrm>
            <a:off x="1447800" y="5334000"/>
            <a:ext cx="5791200" cy="0"/>
          </a:xfrm>
          <a:prstGeom prst="line">
            <a:avLst/>
          </a:prstGeom>
          <a:noFill/>
          <a:ln w="12700">
            <a:solidFill>
              <a:schemeClr val="tx1"/>
            </a:solidFill>
            <a:round/>
            <a:headEnd type="none" w="sm" len="sm"/>
            <a:tailEnd type="none" w="sm" len="sm"/>
          </a:ln>
          <a:effectLst/>
        </p:spPr>
        <p:txBody>
          <a:bodyPr/>
          <a:lstStyle/>
          <a:p>
            <a:endParaRPr lang="en-US">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6255E5A9-19DD-4961-8A47-64219225520A}"/>
              </a:ext>
            </a:extLst>
          </p:cNvPr>
          <p:cNvSpPr/>
          <p:nvPr/>
        </p:nvSpPr>
        <p:spPr>
          <a:xfrm>
            <a:off x="1451728" y="2111542"/>
            <a:ext cx="5703216" cy="3205176"/>
          </a:xfrm>
          <a:custGeom>
            <a:avLst/>
            <a:gdLst>
              <a:gd name="connsiteX0" fmla="*/ 0 w 5703216"/>
              <a:gd name="connsiteY0" fmla="*/ 3205176 h 3205176"/>
              <a:gd name="connsiteX1" fmla="*/ 1357460 w 5703216"/>
              <a:gd name="connsiteY1" fmla="*/ 2403897 h 3205176"/>
              <a:gd name="connsiteX2" fmla="*/ 2912882 w 5703216"/>
              <a:gd name="connsiteY2" fmla="*/ 62 h 3205176"/>
              <a:gd name="connsiteX3" fmla="*/ 4515439 w 5703216"/>
              <a:gd name="connsiteY3" fmla="*/ 2479312 h 3205176"/>
              <a:gd name="connsiteX4" fmla="*/ 5703216 w 5703216"/>
              <a:gd name="connsiteY4" fmla="*/ 3158042 h 3205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3216" h="3205176">
                <a:moveTo>
                  <a:pt x="0" y="3205176"/>
                </a:moveTo>
                <a:cubicBezTo>
                  <a:pt x="435990" y="3071629"/>
                  <a:pt x="871980" y="2938083"/>
                  <a:pt x="1357460" y="2403897"/>
                </a:cubicBezTo>
                <a:cubicBezTo>
                  <a:pt x="1842940" y="1869711"/>
                  <a:pt x="2386552" y="-12507"/>
                  <a:pt x="2912882" y="62"/>
                </a:cubicBezTo>
                <a:cubicBezTo>
                  <a:pt x="3439212" y="12631"/>
                  <a:pt x="4050383" y="1952982"/>
                  <a:pt x="4515439" y="2479312"/>
                </a:cubicBezTo>
                <a:cubicBezTo>
                  <a:pt x="4980495" y="3005642"/>
                  <a:pt x="5341855" y="3081842"/>
                  <a:pt x="5703216" y="315804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ine 8">
            <a:extLst>
              <a:ext uri="{FF2B5EF4-FFF2-40B4-BE49-F238E27FC236}">
                <a16:creationId xmlns:a16="http://schemas.microsoft.com/office/drawing/2014/main" id="{9C495EEC-7E5F-4BFF-95FF-8B8C3C622A29}"/>
              </a:ext>
            </a:extLst>
          </p:cNvPr>
          <p:cNvSpPr>
            <a:spLocks noChangeShapeType="1"/>
          </p:cNvSpPr>
          <p:nvPr/>
        </p:nvSpPr>
        <p:spPr bwMode="auto">
          <a:xfrm flipH="1" flipV="1">
            <a:off x="6172200" y="4884656"/>
            <a:ext cx="0" cy="432062"/>
          </a:xfrm>
          <a:prstGeom prst="line">
            <a:avLst/>
          </a:prstGeom>
          <a:noFill/>
          <a:ln w="38100">
            <a:solidFill>
              <a:srgbClr val="FF0000"/>
            </a:solidFill>
            <a:round/>
            <a:headEnd type="triangle" w="med" len="med"/>
            <a:tailEnd type="triangle" w="med" len="med"/>
          </a:ln>
          <a:effectLst/>
        </p:spPr>
        <p:txBody>
          <a:bodyPr/>
          <a:lstStyle/>
          <a:p>
            <a:endParaRPr lang="en-US">
              <a:latin typeface="Arial" panose="020B0604020202020204" pitchFamily="34" charset="0"/>
              <a:cs typeface="Arial" panose="020B0604020202020204" pitchFamily="34" charset="0"/>
            </a:endParaRPr>
          </a:p>
        </p:txBody>
      </p:sp>
      <p:sp>
        <p:nvSpPr>
          <p:cNvPr id="14" name="Line 8">
            <a:extLst>
              <a:ext uri="{FF2B5EF4-FFF2-40B4-BE49-F238E27FC236}">
                <a16:creationId xmlns:a16="http://schemas.microsoft.com/office/drawing/2014/main" id="{0639E3F5-8692-454A-A700-2B3215BB7EAC}"/>
              </a:ext>
            </a:extLst>
          </p:cNvPr>
          <p:cNvSpPr>
            <a:spLocks noChangeShapeType="1"/>
          </p:cNvSpPr>
          <p:nvPr/>
        </p:nvSpPr>
        <p:spPr bwMode="auto">
          <a:xfrm flipH="1" flipV="1">
            <a:off x="2514600" y="4901938"/>
            <a:ext cx="0" cy="432062"/>
          </a:xfrm>
          <a:prstGeom prst="line">
            <a:avLst/>
          </a:prstGeom>
          <a:noFill/>
          <a:ln w="38100">
            <a:solidFill>
              <a:srgbClr val="FF0000"/>
            </a:solidFill>
            <a:round/>
            <a:headEnd type="triangle" w="med" len="med"/>
            <a:tailEnd type="triangle" w="med" len="med"/>
          </a:ln>
          <a:effectLst/>
        </p:spPr>
        <p:txBody>
          <a:bodyP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3467351"/>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742950" indent="-742950">
              <a:buFont typeface="+mj-lt"/>
              <a:buAutoNum type="arabicPeriod"/>
            </a:pPr>
            <a:endParaRPr lang="en-US" dirty="0"/>
          </a:p>
          <a:p>
            <a:pPr marL="742950" indent="-742950">
              <a:buFont typeface="+mj-lt"/>
              <a:buAutoNum type="arabicPeriod"/>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Overview</a:t>
            </a:r>
          </a:p>
        </p:txBody>
      </p:sp>
      <p:sp>
        <p:nvSpPr>
          <p:cNvPr id="4" name="Text Placeholder 1">
            <a:extLst>
              <a:ext uri="{FF2B5EF4-FFF2-40B4-BE49-F238E27FC236}">
                <a16:creationId xmlns:a16="http://schemas.microsoft.com/office/drawing/2014/main" id="{C593C3AF-0D9E-483D-9BF2-60225C707924}"/>
              </a:ext>
            </a:extLst>
          </p:cNvPr>
          <p:cNvSpPr txBox="1">
            <a:spLocks/>
          </p:cNvSpPr>
          <p:nvPr/>
        </p:nvSpPr>
        <p:spPr>
          <a:xfrm>
            <a:off x="610171" y="1752600"/>
            <a:ext cx="8229600" cy="4525963"/>
          </a:xfrm>
          <a:prstGeom prst="rect">
            <a:avLst/>
          </a:prstGeom>
        </p:spPr>
        <p:txBody>
          <a:bodyPr>
            <a:normAutofit/>
          </a:bodyPr>
          <a:lstStyle>
            <a:defPPr>
              <a:defRPr>
                <a:solidFill>
                  <a:schemeClr val="tx1"/>
                </a:solidFill>
                <a:latin typeface="+mn-lt"/>
                <a:ea typeface="+mn-ea"/>
                <a:cs typeface="+mn-cs"/>
              </a:defRPr>
            </a:defPPr>
            <a:lvl1pPr marL="342900" indent="-342900" eaLnBrk="1" hangingPunct="1">
              <a:buChar char="•"/>
              <a:defRPr sz="3600">
                <a:latin typeface="Arial" panose="020B0604020202020204" pitchFamily="34" charset="0"/>
                <a:cs typeface="Arial" panose="020B0604020202020204" pitchFamily="34" charset="0"/>
              </a:defRPr>
            </a:lvl1pPr>
            <a:lvl2pPr marL="742950" indent="-285750" eaLnBrk="1" hangingPunct="1">
              <a:buChar char="–"/>
              <a:defRPr sz="2800">
                <a:latin typeface="Arial" panose="020B0604020202020204" pitchFamily="34" charset="0"/>
                <a:cs typeface="Arial" panose="020B0604020202020204" pitchFamily="34" charset="0"/>
              </a:defRPr>
            </a:lvl2pPr>
            <a:lvl3pPr marL="1143000" indent="-228600" eaLnBrk="1" hangingPunct="1">
              <a:buChar char="•"/>
              <a:defRPr sz="2400">
                <a:latin typeface="Arial" panose="020B0604020202020204" pitchFamily="34" charset="0"/>
                <a:cs typeface="Arial" panose="020B0604020202020204" pitchFamily="34" charset="0"/>
              </a:defRPr>
            </a:lvl3pPr>
            <a:lvl4pPr marL="1600200" indent="-228600" eaLnBrk="1" hangingPunct="1">
              <a:buChar char="–"/>
              <a:defRPr sz="2000">
                <a:latin typeface="Arial" panose="020B0604020202020204" pitchFamily="34" charset="0"/>
                <a:cs typeface="Arial" panose="020B0604020202020204" pitchFamily="34" charset="0"/>
              </a:defRPr>
            </a:lvl4pPr>
            <a:lvl5pPr marL="2057400" indent="-228600" eaLnBrk="1" hangingPunct="1">
              <a:buChar char="»"/>
              <a:defRPr sz="1800">
                <a:latin typeface="Arial" panose="020B0604020202020204" pitchFamily="34" charset="0"/>
                <a:cs typeface="Arial" panose="020B0604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a:lstStyle>
          <a:p>
            <a:pPr marL="742950" indent="-742950" fontAlgn="auto">
              <a:spcBef>
                <a:spcPts val="0"/>
              </a:spcBef>
              <a:spcAft>
                <a:spcPts val="0"/>
              </a:spcAft>
              <a:buFont typeface="+mj-lt"/>
              <a:buAutoNum type="arabicPeriod"/>
            </a:pPr>
            <a:r>
              <a:rPr lang="en-US" dirty="0"/>
              <a:t>Probability Measures</a:t>
            </a:r>
          </a:p>
          <a:p>
            <a:pPr marL="742950" indent="-742950" fontAlgn="auto">
              <a:spcBef>
                <a:spcPts val="0"/>
              </a:spcBef>
              <a:spcAft>
                <a:spcPts val="0"/>
              </a:spcAft>
              <a:buFont typeface="+mj-lt"/>
              <a:buAutoNum type="arabicPeriod"/>
            </a:pPr>
            <a:endParaRPr lang="en-US" kern="0" dirty="0">
              <a:solidFill>
                <a:sysClr val="windowText" lastClr="000000"/>
              </a:solidFill>
            </a:endParaRPr>
          </a:p>
          <a:p>
            <a:pPr marL="742950" indent="-742950" fontAlgn="auto">
              <a:spcBef>
                <a:spcPts val="0"/>
              </a:spcBef>
              <a:spcAft>
                <a:spcPts val="0"/>
              </a:spcAft>
              <a:buFont typeface="+mj-lt"/>
              <a:buAutoNum type="arabicPeriod"/>
            </a:pPr>
            <a:r>
              <a:rPr lang="en-US" dirty="0"/>
              <a:t>Uncertainty Techniques</a:t>
            </a:r>
            <a:endParaRPr lang="en-US" kern="0" dirty="0">
              <a:solidFill>
                <a:sysClr val="windowText" lastClr="000000"/>
              </a:solidFill>
            </a:endParaRPr>
          </a:p>
          <a:p>
            <a:pPr marL="742950" indent="-742950" fontAlgn="auto">
              <a:spcBef>
                <a:spcPts val="0"/>
              </a:spcBef>
              <a:spcAft>
                <a:spcPts val="0"/>
              </a:spcAft>
              <a:buFont typeface="+mj-lt"/>
              <a:buAutoNum type="arabicPeriod"/>
            </a:pPr>
            <a:endParaRPr lang="en-US" kern="0" dirty="0">
              <a:solidFill>
                <a:sysClr val="windowText" lastClr="000000"/>
              </a:solidFill>
            </a:endParaRPr>
          </a:p>
          <a:p>
            <a:pPr marL="0" indent="0" fontAlgn="auto">
              <a:spcBef>
                <a:spcPts val="0"/>
              </a:spcBef>
              <a:spcAft>
                <a:spcPts val="0"/>
              </a:spcAft>
              <a:buFontTx/>
              <a:buNone/>
            </a:pPr>
            <a:endParaRPr lang="en-US" kern="0" dirty="0">
              <a:solidFill>
                <a:sysClr val="windowText" lastClr="000000"/>
              </a:solidFill>
            </a:endParaRPr>
          </a:p>
        </p:txBody>
      </p:sp>
    </p:spTree>
    <p:extLst>
      <p:ext uri="{BB962C8B-B14F-4D97-AF65-F5344CB8AC3E}">
        <p14:creationId xmlns:p14="http://schemas.microsoft.com/office/powerpoint/2010/main" val="1544689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marL="800100" indent="-800100"/>
            <a:r>
              <a:rPr lang="en-US" dirty="0">
                <a:latin typeface="Arial" panose="020B0604020202020204" pitchFamily="34" charset="0"/>
                <a:cs typeface="Arial" panose="020B0604020202020204" pitchFamily="34" charset="0"/>
              </a:rPr>
              <a:t>Kurtosis</a:t>
            </a:r>
          </a:p>
        </p:txBody>
      </p:sp>
      <p:sp>
        <p:nvSpPr>
          <p:cNvPr id="134147" name="Rectangle 3"/>
          <p:cNvSpPr>
            <a:spLocks noGrp="1" noChangeArrowheads="1"/>
          </p:cNvSpPr>
          <p:nvPr>
            <p:ph type="body" idx="1"/>
          </p:nvPr>
        </p:nvSpPr>
        <p:spPr/>
        <p:txBody>
          <a:bodyPr>
            <a:normAutofit/>
          </a:bodyPr>
          <a:lstStyle/>
          <a:p>
            <a:pPr marL="609600" indent="-609600"/>
            <a:r>
              <a:rPr lang="en-US" sz="2800" dirty="0">
                <a:latin typeface="Arial" panose="020B0604020202020204" pitchFamily="34" charset="0"/>
                <a:cs typeface="Arial" panose="020B0604020202020204" pitchFamily="34" charset="0"/>
              </a:rPr>
              <a:t>‘Fat Tails’</a:t>
            </a:r>
          </a:p>
          <a:p>
            <a:pPr marL="609600" indent="-609600"/>
            <a:endParaRPr lang="en-US" sz="2800" dirty="0">
              <a:latin typeface="Arial" panose="020B0604020202020204" pitchFamily="34" charset="0"/>
              <a:cs typeface="Arial" panose="020B0604020202020204" pitchFamily="34" charset="0"/>
            </a:endParaRPr>
          </a:p>
          <a:p>
            <a:pPr marL="609600" indent="-609600"/>
            <a:r>
              <a:rPr lang="en-US" sz="2800" dirty="0">
                <a:latin typeface="Arial" panose="020B0604020202020204" pitchFamily="34" charset="0"/>
                <a:cs typeface="Arial" panose="020B0604020202020204" pitchFamily="34" charset="0"/>
              </a:rPr>
              <a:t>Normal = 3</a:t>
            </a:r>
          </a:p>
          <a:p>
            <a:pPr marL="609600" indent="-609600"/>
            <a:endParaRPr lang="en-US" sz="2800" dirty="0">
              <a:latin typeface="Arial" panose="020B0604020202020204" pitchFamily="34" charset="0"/>
              <a:cs typeface="Arial" panose="020B0604020202020204" pitchFamily="34" charset="0"/>
            </a:endParaRPr>
          </a:p>
          <a:p>
            <a:pPr marL="609600" indent="-609600"/>
            <a:r>
              <a:rPr lang="en-US" sz="2800" dirty="0">
                <a:latin typeface="Arial" panose="020B0604020202020204" pitchFamily="34" charset="0"/>
                <a:cs typeface="Arial" panose="020B0604020202020204" pitchFamily="34" charset="0"/>
              </a:rPr>
              <a:t>Applications</a:t>
            </a:r>
          </a:p>
          <a:p>
            <a:pPr marL="609600" indent="-609600"/>
            <a:endParaRPr lang="en-US" sz="2800" dirty="0">
              <a:latin typeface="Arial" panose="020B0604020202020204" pitchFamily="34" charset="0"/>
              <a:cs typeface="Arial" panose="020B0604020202020204" pitchFamily="34" charset="0"/>
            </a:endParaRPr>
          </a:p>
          <a:p>
            <a:pPr marL="609600" indent="-609600"/>
            <a:r>
              <a:rPr lang="en-US" sz="2800" dirty="0">
                <a:latin typeface="Arial" panose="020B0604020202020204" pitchFamily="34" charset="0"/>
                <a:cs typeface="Arial" panose="020B0604020202020204" pitchFamily="34" charset="0"/>
              </a:rPr>
              <a:t>Excel:</a:t>
            </a:r>
          </a:p>
          <a:p>
            <a:pPr marL="1009650" lvl="1" indent="-609600"/>
            <a:r>
              <a:rPr lang="en-US" b="1" dirty="0">
                <a:latin typeface="Arial" panose="020B0604020202020204" pitchFamily="34" charset="0"/>
                <a:cs typeface="Arial" panose="020B0604020202020204" pitchFamily="34" charset="0"/>
              </a:rPr>
              <a:t>SKEW</a:t>
            </a:r>
            <a:r>
              <a:rPr lang="en-US" dirty="0">
                <a:latin typeface="Arial" panose="020B0604020202020204" pitchFamily="34" charset="0"/>
                <a:cs typeface="Arial" panose="020B0604020202020204" pitchFamily="34" charset="0"/>
              </a:rPr>
              <a:t>(number1, [number2], ...)</a:t>
            </a:r>
            <a:endParaRPr lang="en-US" sz="2800" dirty="0">
              <a:latin typeface="Arial" panose="020B0604020202020204" pitchFamily="34" charset="0"/>
              <a:cs typeface="Arial" panose="020B0604020202020204" pitchFamily="34" charset="0"/>
            </a:endParaRPr>
          </a:p>
          <a:p>
            <a:pPr marL="609600" indent="-609600"/>
            <a:endParaRPr lang="en-US" sz="2800" dirty="0">
              <a:latin typeface="Arial" panose="020B0604020202020204" pitchFamily="34" charset="0"/>
              <a:cs typeface="Arial" panose="020B0604020202020204" pitchFamily="34" charset="0"/>
            </a:endParaRPr>
          </a:p>
          <a:p>
            <a:pPr marL="609600" indent="-609600"/>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134150" name="Rectangle 6"/>
          <p:cNvSpPr>
            <a:spLocks noChangeArrowheads="1"/>
          </p:cNvSpPr>
          <p:nvPr/>
        </p:nvSpPr>
        <p:spPr bwMode="auto">
          <a:xfrm>
            <a:off x="0" y="2939534"/>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8408698"/>
      </p:ext>
    </p:extLst>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normAutofit/>
          </a:bodyPr>
          <a:lstStyle/>
          <a:p>
            <a:r>
              <a:rPr lang="en-US" sz="4000" dirty="0"/>
              <a:t>2. </a:t>
            </a:r>
            <a:r>
              <a:rPr lang="en-US" dirty="0"/>
              <a:t>Uncertainty Techniques</a:t>
            </a:r>
            <a:r>
              <a:rPr lang="en-US" sz="4000" dirty="0"/>
              <a:t> </a:t>
            </a:r>
            <a:endParaRPr lang="en-US" dirty="0"/>
          </a:p>
        </p:txBody>
      </p:sp>
    </p:spTree>
    <p:extLst>
      <p:ext uri="{BB962C8B-B14F-4D97-AF65-F5344CB8AC3E}">
        <p14:creationId xmlns:p14="http://schemas.microsoft.com/office/powerpoint/2010/main" val="1067326749"/>
      </p:ext>
    </p:extLst>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B67D-376D-419B-9A77-1C8DC2BDD63C}"/>
              </a:ext>
            </a:extLst>
          </p:cNvPr>
          <p:cNvSpPr>
            <a:spLocks noGrp="1"/>
          </p:cNvSpPr>
          <p:nvPr>
            <p:ph type="title"/>
          </p:nvPr>
        </p:nvSpPr>
        <p:spPr/>
        <p:txBody>
          <a:bodyPr/>
          <a:lstStyle/>
          <a:p>
            <a:r>
              <a:rPr lang="en-US" dirty="0"/>
              <a:t>Introducing Uncertainty</a:t>
            </a:r>
            <a:endParaRPr lang="en-IN" dirty="0"/>
          </a:p>
        </p:txBody>
      </p:sp>
      <p:sp>
        <p:nvSpPr>
          <p:cNvPr id="3" name="Content Placeholder 2">
            <a:extLst>
              <a:ext uri="{FF2B5EF4-FFF2-40B4-BE49-F238E27FC236}">
                <a16:creationId xmlns:a16="http://schemas.microsoft.com/office/drawing/2014/main" id="{DFEDAAE9-76E8-48EB-B8EF-7AF5F7F13169}"/>
              </a:ext>
            </a:extLst>
          </p:cNvPr>
          <p:cNvSpPr>
            <a:spLocks noGrp="1"/>
          </p:cNvSpPr>
          <p:nvPr>
            <p:ph sz="quarter" idx="18"/>
          </p:nvPr>
        </p:nvSpPr>
        <p:spPr>
          <a:xfrm>
            <a:off x="557212" y="1638301"/>
            <a:ext cx="8034338" cy="4457699"/>
          </a:xfrm>
        </p:spPr>
        <p:txBody>
          <a:bodyPr>
            <a:normAutofit/>
          </a:bodyPr>
          <a:lstStyle/>
          <a:p>
            <a:pPr lvl="0"/>
            <a:r>
              <a:rPr lang="en-US" sz="2000" dirty="0"/>
              <a:t>Tools for dealing with uncertain variables :</a:t>
            </a:r>
          </a:p>
          <a:p>
            <a:pPr lvl="1"/>
            <a:r>
              <a:rPr lang="en-US" sz="2000" dirty="0"/>
              <a:t>Sensitivity Analysis</a:t>
            </a:r>
          </a:p>
          <a:p>
            <a:pPr lvl="1"/>
            <a:r>
              <a:rPr lang="en-US" sz="2000" dirty="0"/>
              <a:t>Scenario Analysis</a:t>
            </a:r>
          </a:p>
          <a:p>
            <a:pPr lvl="1"/>
            <a:r>
              <a:rPr lang="en-US" sz="2000" dirty="0"/>
              <a:t>Monte Carlo Simulation</a:t>
            </a:r>
          </a:p>
          <a:p>
            <a:pPr lvl="1"/>
            <a:r>
              <a:rPr lang="en-US" sz="2000" dirty="0"/>
              <a:t>The Risk-Adjusted Discount Rate Method</a:t>
            </a:r>
          </a:p>
          <a:p>
            <a:pPr lvl="1"/>
            <a:r>
              <a:rPr lang="en-US" sz="2000" dirty="0"/>
              <a:t>The Certainty-Equivalent Approach</a:t>
            </a:r>
            <a:endParaRPr lang="en-IN" sz="2000" dirty="0"/>
          </a:p>
        </p:txBody>
      </p:sp>
    </p:spTree>
    <p:extLst>
      <p:ext uri="{BB962C8B-B14F-4D97-AF65-F5344CB8AC3E}">
        <p14:creationId xmlns:p14="http://schemas.microsoft.com/office/powerpoint/2010/main" val="226826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11D56-B82E-4475-8C9E-128C389BB7A6}"/>
              </a:ext>
            </a:extLst>
          </p:cNvPr>
          <p:cNvSpPr>
            <a:spLocks noGrp="1"/>
          </p:cNvSpPr>
          <p:nvPr>
            <p:ph type="title"/>
          </p:nvPr>
        </p:nvSpPr>
        <p:spPr/>
        <p:txBody>
          <a:bodyPr/>
          <a:lstStyle/>
          <a:p>
            <a:r>
              <a:rPr lang="en-US" dirty="0"/>
              <a:t>Sensitivity Analysis</a:t>
            </a:r>
            <a:endParaRPr lang="en-IN" dirty="0"/>
          </a:p>
        </p:txBody>
      </p:sp>
      <p:sp>
        <p:nvSpPr>
          <p:cNvPr id="3" name="Content Placeholder 2">
            <a:extLst>
              <a:ext uri="{FF2B5EF4-FFF2-40B4-BE49-F238E27FC236}">
                <a16:creationId xmlns:a16="http://schemas.microsoft.com/office/drawing/2014/main" id="{3158D0CB-30ED-4B6F-9E4D-3609CA484618}"/>
              </a:ext>
            </a:extLst>
          </p:cNvPr>
          <p:cNvSpPr>
            <a:spLocks noGrp="1"/>
          </p:cNvSpPr>
          <p:nvPr>
            <p:ph sz="quarter" idx="18"/>
          </p:nvPr>
        </p:nvSpPr>
        <p:spPr>
          <a:xfrm>
            <a:off x="381000" y="1502465"/>
            <a:ext cx="4953000" cy="4593535"/>
          </a:xfrm>
        </p:spPr>
        <p:txBody>
          <a:bodyPr>
            <a:noAutofit/>
          </a:bodyPr>
          <a:lstStyle/>
          <a:p>
            <a:pPr marL="214313" indent="-214313"/>
            <a:r>
              <a:rPr lang="en-US" sz="2000" dirty="0"/>
              <a:t>Vary each uncertain variable and examine the effect on decision variable </a:t>
            </a:r>
          </a:p>
          <a:p>
            <a:pPr marL="214313" indent="-214313"/>
            <a:r>
              <a:rPr lang="en-US" sz="2000" dirty="0"/>
              <a:t>Identify which uncertain variables are most important (have biggest impact)</a:t>
            </a:r>
          </a:p>
          <a:p>
            <a:pPr marL="214313" indent="-214313"/>
            <a:r>
              <a:rPr lang="en-US" sz="2000" dirty="0"/>
              <a:t>Most important variables will be used in a scenario analysis</a:t>
            </a:r>
          </a:p>
          <a:p>
            <a:pPr marL="214313" indent="-214313"/>
            <a:r>
              <a:rPr lang="en-US" sz="2000" dirty="0"/>
              <a:t>Data tables  are helpful for sensitivity analysis</a:t>
            </a:r>
          </a:p>
          <a:p>
            <a:pPr marL="462713" lvl="1" indent="-214313"/>
            <a:r>
              <a:rPr lang="en-US" sz="2000" dirty="0"/>
              <a:t>Data tab → What-If Analysis → Data Table</a:t>
            </a:r>
          </a:p>
          <a:p>
            <a:pPr marL="214313" indent="-214313"/>
            <a:r>
              <a:rPr lang="en-US" sz="2000" dirty="0"/>
              <a:t>Data Table dialog box and data tables showing the NPV when each variable changes</a:t>
            </a:r>
            <a:endParaRPr lang="en-IN" sz="2000" dirty="0"/>
          </a:p>
        </p:txBody>
      </p:sp>
      <p:pic>
        <p:nvPicPr>
          <p:cNvPr id="11" name="Content Placeholder 10" descr="A Data Table Dialog Box is displayed. There are 2 edit box options: Row input cell, $B$9; and Column input cell, blank. The bottom of the dialog box has two options buttons OK and Cancel in which OK button is enabled.">
            <a:extLst>
              <a:ext uri="{FF2B5EF4-FFF2-40B4-BE49-F238E27FC236}">
                <a16:creationId xmlns:a16="http://schemas.microsoft.com/office/drawing/2014/main" id="{AE7D732E-73A0-4FD8-A4A6-520836CE6AFC}"/>
              </a:ext>
            </a:extLst>
          </p:cNvPr>
          <p:cNvPicPr>
            <a:picLocks noGrp="1" noChangeAspect="1"/>
          </p:cNvPicPr>
          <p:nvPr>
            <p:ph sz="quarter" idx="19"/>
          </p:nvPr>
        </p:nvPicPr>
        <p:blipFill>
          <a:blip r:embed="rId2" cstate="print">
            <a:extLst>
              <a:ext uri="{28A0092B-C50C-407E-A947-70E740481C1C}">
                <a14:useLocalDpi xmlns:a14="http://schemas.microsoft.com/office/drawing/2010/main" val="0"/>
              </a:ext>
            </a:extLst>
          </a:blip>
          <a:srcRect/>
          <a:stretch/>
        </p:blipFill>
        <p:spPr>
          <a:xfrm>
            <a:off x="6324600" y="1942417"/>
            <a:ext cx="1888504" cy="1057448"/>
          </a:xfrm>
          <a:prstGeom prst="rect">
            <a:avLst/>
          </a:prstGeom>
        </p:spPr>
      </p:pic>
      <p:pic>
        <p:nvPicPr>
          <p:cNvPr id="12" name="Content Placeholder 11" descr="An excel output worksheet for Sensitivity Tables. There are 8 columns; the first column displays account names and the other columns are numeric columns. The data are as follows:&#10;Terminal Value of Land: negative 30%; negative 20%; negative 10%; 0%; 10%; 20%; 30%;&#10;91,975; 108,274; 124,573; 140,873; 157,172; 173,471; 189,770;&#10;Value of Buildings &amp; Equipment: negative 30%; negative 20%; negative 10%; 0%; 10%; 20%; 30%;&#10;112,931; 122,245; 131,559; 140,873; 150,186; 159,500; 168,814;&#10;First Year Catfish Sales (pounds): negative 30%; negative 20%; negative 10%; 0%; 10%; 20%; 30%;&#10;56,369 (set in parentheses); 9,378; 75,125; 140,873; 206,620; 272,367; 338,114;&#10;Price per Pound: negative 30%; negative 20%; negative 10%; 0%; 10%; 20%; 30%;&#10;56,369 (set in parentheses); 9,378; 75,125; 140,873; 206,620; 272,367; 338,114;&#10;Unit Sales Growth Rate: negative 30%; negative 20%; negative 10%; 0%; 10%; 20%; 30%;&#10;112,812; 122,028; 131,381; 140,873; 150,505; 160,279; 170,196;&#10;Variable Costs as % of Sales: negative 30%; negative 20%; negative 10%; 0%; 10%; 20%; 30%;&#10;436,735; 338,114; 239,493; 140,873; 42,252; 56,369 (set in parentheses); 154,990 (set in parentheses).">
            <a:extLst>
              <a:ext uri="{FF2B5EF4-FFF2-40B4-BE49-F238E27FC236}">
                <a16:creationId xmlns:a16="http://schemas.microsoft.com/office/drawing/2014/main" id="{D99D5033-484E-4B3C-B589-43A4F1497401}"/>
              </a:ext>
            </a:extLst>
          </p:cNvPr>
          <p:cNvPicPr>
            <a:picLocks noGrp="1" noChangeAspect="1"/>
          </p:cNvPicPr>
          <p:nvPr>
            <p:ph sz="quarter" idx="20"/>
          </p:nvPr>
        </p:nvPicPr>
        <p:blipFill>
          <a:blip r:embed="rId3">
            <a:extLst>
              <a:ext uri="{28A0092B-C50C-407E-A947-70E740481C1C}">
                <a14:useLocalDpi xmlns:a14="http://schemas.microsoft.com/office/drawing/2010/main" val="0"/>
              </a:ext>
            </a:extLst>
          </a:blip>
          <a:srcRect/>
          <a:stretch/>
        </p:blipFill>
        <p:spPr>
          <a:xfrm>
            <a:off x="5486400" y="3487556"/>
            <a:ext cx="3514979" cy="1665451"/>
          </a:xfrm>
          <a:prstGeom prst="rect">
            <a:avLst/>
          </a:prstGeom>
        </p:spPr>
      </p:pic>
    </p:spTree>
    <p:extLst>
      <p:ext uri="{BB962C8B-B14F-4D97-AF65-F5344CB8AC3E}">
        <p14:creationId xmlns:p14="http://schemas.microsoft.com/office/powerpoint/2010/main" val="4026377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11D56-B82E-4475-8C9E-128C389BB7A6}"/>
              </a:ext>
            </a:extLst>
          </p:cNvPr>
          <p:cNvSpPr>
            <a:spLocks noGrp="1"/>
          </p:cNvSpPr>
          <p:nvPr>
            <p:ph type="title"/>
          </p:nvPr>
        </p:nvSpPr>
        <p:spPr/>
        <p:txBody>
          <a:bodyPr/>
          <a:lstStyle/>
          <a:p>
            <a:r>
              <a:rPr lang="en-US" dirty="0"/>
              <a:t>Scenario Analysis</a:t>
            </a:r>
            <a:endParaRPr lang="en-IN" dirty="0"/>
          </a:p>
        </p:txBody>
      </p:sp>
      <p:sp>
        <p:nvSpPr>
          <p:cNvPr id="3" name="Content Placeholder 2">
            <a:extLst>
              <a:ext uri="{FF2B5EF4-FFF2-40B4-BE49-F238E27FC236}">
                <a16:creationId xmlns:a16="http://schemas.microsoft.com/office/drawing/2014/main" id="{3158D0CB-30ED-4B6F-9E4D-3609CA484618}"/>
              </a:ext>
            </a:extLst>
          </p:cNvPr>
          <p:cNvSpPr>
            <a:spLocks noGrp="1"/>
          </p:cNvSpPr>
          <p:nvPr>
            <p:ph sz="quarter" idx="18"/>
          </p:nvPr>
        </p:nvSpPr>
        <p:spPr>
          <a:xfrm>
            <a:off x="213090" y="1534349"/>
            <a:ext cx="4206510" cy="4517335"/>
          </a:xfrm>
        </p:spPr>
        <p:txBody>
          <a:bodyPr>
            <a:noAutofit/>
          </a:bodyPr>
          <a:lstStyle/>
          <a:p>
            <a:pPr marL="214313" indent="-214313"/>
            <a:r>
              <a:rPr lang="en-US" sz="2000" dirty="0"/>
              <a:t>Sensitivity analysis identifies most important variables, but only analyzes them in isolation</a:t>
            </a:r>
          </a:p>
          <a:p>
            <a:pPr marL="214313" indent="-214313"/>
            <a:r>
              <a:rPr lang="en-US" sz="2000" dirty="0"/>
              <a:t>Scenario analysis shows combined effects of variables simultaneously</a:t>
            </a:r>
          </a:p>
          <a:p>
            <a:pPr marL="214313" indent="-214313"/>
            <a:r>
              <a:rPr lang="en-US" sz="2000" dirty="0"/>
              <a:t>Output from Scenario Manager</a:t>
            </a:r>
          </a:p>
          <a:p>
            <a:pPr marL="462713" lvl="1" indent="-214313"/>
            <a:r>
              <a:rPr lang="en-US" sz="2000" dirty="0"/>
              <a:t>Data tab → What-If Analysis → Scenario Manager</a:t>
            </a:r>
          </a:p>
          <a:p>
            <a:pPr marL="214313" indent="-214313"/>
            <a:r>
              <a:rPr lang="en-US" sz="2000" dirty="0"/>
              <a:t>Calculation of the Expected NPV, NPV Variance/Standard Deviation, and the probability NPV is negative</a:t>
            </a:r>
          </a:p>
        </p:txBody>
      </p:sp>
      <p:pic>
        <p:nvPicPr>
          <p:cNvPr id="15" name="Content Placeholder 14" descr="An excel output worksheet for Completed Scenario Summary. There are 4 columns; the first column displays account names and the other columns are numeric columns. The headers of the numeric columns are: Worst Case; Base Case; Best Case. There are 2 sections titled Changing Cells and Result Cells.&#10;The data for Changing Cells section are as follows:&#10;Catfish Sales Pounds: Worst Case, 125,000; Base Case, 200,000; Best Case, 275,000.&#10;Price Per Pound: Worst Case, 2.25; Base Case, 2.50; Best Case, 2.65.&#10;Variable Costs Percent: Worst Case, 65%; Base Case, 60%; Best Case, 55%.&#10;The data for Result Cells section are as follows:&#10;Net Present Value: Worst Case, $ 192,999.73 (set in parentheses); Base Case, $ 140,872.52; Best Case, $ 561,448.82.&#10;The text in the worksheet reads, Notes: Current Values column represents values of changing cells at time Scenario Summary Report was created. Changing cells for each scenario are highlighted in gray.&#10;Probabilities: Worst Case, 20%; Base Case, 60%; Best Case, 20%.&#10;Expected N P V: Worst Case, $ 158,213.33; Base Case, no data; Best Case, no data.&#10;Variance: Worst Case, $ 57,370,316,314.24; Base Case, no data; Best Case, no data.&#10;Standard Deviation: Worst Case, 239,521.01; Base Case, no data; Best Case, no data.&#10;Probability (N P V less then or equals 0): Worst Case, 25.45% Base Case, no data; Best Case, no data.&#10;">
            <a:extLst>
              <a:ext uri="{FF2B5EF4-FFF2-40B4-BE49-F238E27FC236}">
                <a16:creationId xmlns:a16="http://schemas.microsoft.com/office/drawing/2014/main" id="{E79F5778-5110-4EEB-80CA-7841C37D2C6E}"/>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4471020" y="2423166"/>
            <a:ext cx="4459890" cy="2529833"/>
          </a:xfrm>
          <a:prstGeom prst="rect">
            <a:avLst/>
          </a:prstGeom>
        </p:spPr>
      </p:pic>
    </p:spTree>
    <p:extLst>
      <p:ext uri="{BB962C8B-B14F-4D97-AF65-F5344CB8AC3E}">
        <p14:creationId xmlns:p14="http://schemas.microsoft.com/office/powerpoint/2010/main" val="2752070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11D56-B82E-4475-8C9E-128C389BB7A6}"/>
              </a:ext>
            </a:extLst>
          </p:cNvPr>
          <p:cNvSpPr>
            <a:spLocks noGrp="1"/>
          </p:cNvSpPr>
          <p:nvPr>
            <p:ph type="title"/>
          </p:nvPr>
        </p:nvSpPr>
        <p:spPr>
          <a:xfrm>
            <a:off x="609600" y="810932"/>
            <a:ext cx="7524750" cy="504079"/>
          </a:xfrm>
        </p:spPr>
        <p:txBody>
          <a:bodyPr>
            <a:normAutofit fontScale="90000"/>
          </a:bodyPr>
          <a:lstStyle/>
          <a:p>
            <a:r>
              <a:rPr lang="en-US" dirty="0"/>
              <a:t>Monte Carlo Simulation</a:t>
            </a:r>
            <a:endParaRPr lang="en-IN" dirty="0"/>
          </a:p>
        </p:txBody>
      </p:sp>
      <p:sp>
        <p:nvSpPr>
          <p:cNvPr id="3" name="Content Placeholder 2">
            <a:extLst>
              <a:ext uri="{FF2B5EF4-FFF2-40B4-BE49-F238E27FC236}">
                <a16:creationId xmlns:a16="http://schemas.microsoft.com/office/drawing/2014/main" id="{3158D0CB-30ED-4B6F-9E4D-3609CA484618}"/>
              </a:ext>
            </a:extLst>
          </p:cNvPr>
          <p:cNvSpPr>
            <a:spLocks noGrp="1"/>
          </p:cNvSpPr>
          <p:nvPr>
            <p:ph sz="quarter" idx="18"/>
          </p:nvPr>
        </p:nvSpPr>
        <p:spPr>
          <a:xfrm>
            <a:off x="557212" y="1408535"/>
            <a:ext cx="5086922" cy="4458865"/>
          </a:xfrm>
        </p:spPr>
        <p:txBody>
          <a:bodyPr>
            <a:noAutofit/>
          </a:bodyPr>
          <a:lstStyle/>
          <a:p>
            <a:pPr marL="214313" indent="-214313"/>
            <a:r>
              <a:rPr lang="en-US" sz="2000" dirty="0"/>
              <a:t>Monte Carlo simulation create many scenarios </a:t>
            </a:r>
          </a:p>
          <a:p>
            <a:pPr marL="214313" indent="-214313"/>
            <a:r>
              <a:rPr lang="en-US" sz="2000" dirty="0"/>
              <a:t>Uncertain variables assumed to be random variables with known probability distribution </a:t>
            </a:r>
          </a:p>
          <a:p>
            <a:pPr marL="214313" indent="-214313"/>
            <a:r>
              <a:rPr lang="en-US" sz="2000" dirty="0"/>
              <a:t>Randomly draw values for each variable from distribution and plug into the model</a:t>
            </a:r>
          </a:p>
          <a:p>
            <a:pPr marL="214313" indent="-214313"/>
            <a:r>
              <a:rPr lang="en-US" sz="2000" dirty="0"/>
              <a:t>Repeat thousands of times, generating thousands of possible NPVs</a:t>
            </a:r>
          </a:p>
          <a:p>
            <a:pPr marL="214313" indent="-214313"/>
            <a:r>
              <a:rPr lang="en-US" sz="2000" dirty="0"/>
              <a:t>Better estimates of distribution (expected value and standard deviation) of NPV</a:t>
            </a:r>
          </a:p>
          <a:p>
            <a:pPr marL="214313" indent="-214313"/>
            <a:r>
              <a:rPr lang="en-US" sz="2000" dirty="0" err="1"/>
              <a:t>ExcelSim</a:t>
            </a:r>
            <a:r>
              <a:rPr lang="en-US" sz="2000" dirty="0"/>
              <a:t> Textbook Add-in: Main dialog box and distribution dialog box from</a:t>
            </a:r>
            <a:endParaRPr lang="en-IN" sz="2000" dirty="0"/>
          </a:p>
        </p:txBody>
      </p:sp>
      <p:pic>
        <p:nvPicPr>
          <p:cNvPr id="8" name="Content Placeholder 7" descr="An ExcelSim Dialog Box. There are 3 edit box options Changing Cells with input value of B 8, B 9, B 11; Watch Cells with input value of B 30; and Watch Names with input value of A 30. A text below reads as To enter non-contiguous cells, hold down Ctrl while clicking cell, or separate with commas when entering cell addresses by hand. Below the text, there 2 edit box options: Iterations with input value of 500, and Sheet Name with input value of Frozen Catfish Simulation. There is an enabled check option for Screen Updating off.  Three buttons OK, Cancel and About are shown at the right.">
            <a:extLst>
              <a:ext uri="{FF2B5EF4-FFF2-40B4-BE49-F238E27FC236}">
                <a16:creationId xmlns:a16="http://schemas.microsoft.com/office/drawing/2014/main" id="{54B6F9F1-5637-4679-8781-9C885A78FB45}"/>
              </a:ext>
            </a:extLst>
          </p:cNvPr>
          <p:cNvPicPr>
            <a:picLocks noGrp="1" noChangeAspect="1"/>
          </p:cNvPicPr>
          <p:nvPr>
            <p:ph sz="quarter" idx="19"/>
          </p:nvPr>
        </p:nvPicPr>
        <p:blipFill>
          <a:blip r:embed="rId2" cstate="print">
            <a:extLst>
              <a:ext uri="{28A0092B-C50C-407E-A947-70E740481C1C}">
                <a14:useLocalDpi xmlns:a14="http://schemas.microsoft.com/office/drawing/2010/main" val="0"/>
              </a:ext>
            </a:extLst>
          </a:blip>
          <a:srcRect/>
          <a:stretch/>
        </p:blipFill>
        <p:spPr>
          <a:xfrm>
            <a:off x="6142672" y="1408535"/>
            <a:ext cx="2144648" cy="2006357"/>
          </a:xfrm>
          <a:prstGeom prst="rect">
            <a:avLst/>
          </a:prstGeom>
        </p:spPr>
      </p:pic>
      <p:pic>
        <p:nvPicPr>
          <p:cNvPr id="9" name="Content Placeholder 8" descr="A Distribution Dialog Box for Unit Sales. There is a drop down edit box for Distribution with input value of Normal. There are 2 edit box options: Mean with input value of 200,000, and Standard Deviation with input value of 25,000. Two buttons OK and Cancel are displayed at the right of the dialog box.">
            <a:extLst>
              <a:ext uri="{FF2B5EF4-FFF2-40B4-BE49-F238E27FC236}">
                <a16:creationId xmlns:a16="http://schemas.microsoft.com/office/drawing/2014/main" id="{CF4A7BF4-1EE8-4AEF-975D-2BBC47E89F96}"/>
              </a:ext>
            </a:extLst>
          </p:cNvPr>
          <p:cNvPicPr>
            <a:picLocks noGrp="1" noChangeAspect="1"/>
          </p:cNvPicPr>
          <p:nvPr>
            <p:ph sz="quarter" idx="20"/>
          </p:nvPr>
        </p:nvPicPr>
        <p:blipFill>
          <a:blip r:embed="rId3" cstate="print">
            <a:extLst>
              <a:ext uri="{28A0092B-C50C-407E-A947-70E740481C1C}">
                <a14:useLocalDpi xmlns:a14="http://schemas.microsoft.com/office/drawing/2010/main" val="0"/>
              </a:ext>
            </a:extLst>
          </a:blip>
          <a:srcRect/>
          <a:stretch/>
        </p:blipFill>
        <p:spPr>
          <a:xfrm>
            <a:off x="6149176" y="3538728"/>
            <a:ext cx="2253229" cy="2016045"/>
          </a:xfrm>
          <a:prstGeom prst="rect">
            <a:avLst/>
          </a:prstGeom>
        </p:spPr>
      </p:pic>
    </p:spTree>
    <p:extLst>
      <p:ext uri="{BB962C8B-B14F-4D97-AF65-F5344CB8AC3E}">
        <p14:creationId xmlns:p14="http://schemas.microsoft.com/office/powerpoint/2010/main" val="1337080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85A17-FD0A-498D-ADD3-CA676ADCDEF4}"/>
              </a:ext>
            </a:extLst>
          </p:cNvPr>
          <p:cNvSpPr>
            <a:spLocks noGrp="1"/>
          </p:cNvSpPr>
          <p:nvPr>
            <p:ph type="title"/>
          </p:nvPr>
        </p:nvSpPr>
        <p:spPr/>
        <p:txBody>
          <a:bodyPr>
            <a:normAutofit/>
          </a:bodyPr>
          <a:lstStyle/>
          <a:p>
            <a:r>
              <a:rPr lang="en-US" dirty="0"/>
              <a:t>Adjusting for Risk</a:t>
            </a:r>
            <a:endParaRPr lang="en-IN" dirty="0"/>
          </a:p>
        </p:txBody>
      </p:sp>
      <p:sp>
        <p:nvSpPr>
          <p:cNvPr id="3" name="Content Placeholder 2">
            <a:extLst>
              <a:ext uri="{FF2B5EF4-FFF2-40B4-BE49-F238E27FC236}">
                <a16:creationId xmlns:a16="http://schemas.microsoft.com/office/drawing/2014/main" id="{A4A8FCB6-4666-42F4-A962-5CDCA479659E}"/>
              </a:ext>
            </a:extLst>
          </p:cNvPr>
          <p:cNvSpPr>
            <a:spLocks noGrp="1"/>
          </p:cNvSpPr>
          <p:nvPr>
            <p:ph sz="quarter" idx="18"/>
          </p:nvPr>
        </p:nvSpPr>
        <p:spPr>
          <a:xfrm>
            <a:off x="381000" y="1502465"/>
            <a:ext cx="8305229" cy="4593535"/>
          </a:xfrm>
        </p:spPr>
        <p:txBody>
          <a:bodyPr>
            <a:noAutofit/>
          </a:bodyPr>
          <a:lstStyle/>
          <a:p>
            <a:r>
              <a:rPr lang="en-US" sz="2000" dirty="0"/>
              <a:t>Risk-Adjusted Discount Rate Method (RADR)</a:t>
            </a:r>
          </a:p>
          <a:p>
            <a:pPr lvl="1"/>
            <a:r>
              <a:rPr lang="en-US" sz="2000" dirty="0"/>
              <a:t>Adjust </a:t>
            </a:r>
            <a:r>
              <a:rPr lang="en-US" sz="2000" u="sng" dirty="0"/>
              <a:t>discount rate</a:t>
            </a:r>
            <a:r>
              <a:rPr lang="en-US" sz="2000" dirty="0"/>
              <a:t> for non-average risk</a:t>
            </a:r>
          </a:p>
          <a:p>
            <a:pPr lvl="1"/>
            <a:r>
              <a:rPr lang="en-US" sz="2000" dirty="0"/>
              <a:t>WACC represents average firm risk</a:t>
            </a:r>
          </a:p>
          <a:p>
            <a:pPr lvl="1"/>
            <a:r>
              <a:rPr lang="en-US" sz="2000" dirty="0"/>
              <a:t>If project risk above/below average, WACC not correct discount rate</a:t>
            </a:r>
          </a:p>
          <a:p>
            <a:pPr lvl="1"/>
            <a:r>
              <a:rPr lang="en-US" sz="2000" dirty="0"/>
              <a:t>Adjust rate by adding risk premium (relative to average risk project)</a:t>
            </a:r>
          </a:p>
          <a:p>
            <a:pPr marL="1302750" lvl="4" indent="0">
              <a:buNone/>
            </a:pPr>
            <a:r>
              <a:rPr lang="pl-PL" sz="2000" dirty="0"/>
              <a:t>RADR = </a:t>
            </a:r>
            <a:r>
              <a:rPr lang="en-US" sz="2000" dirty="0"/>
              <a:t>W</a:t>
            </a:r>
            <a:r>
              <a:rPr lang="pl-PL" sz="2000" dirty="0"/>
              <a:t>ACC + Risk Premium</a:t>
            </a:r>
            <a:r>
              <a:rPr lang="en-US" sz="2000" dirty="0"/>
              <a:t>	</a:t>
            </a:r>
          </a:p>
          <a:p>
            <a:r>
              <a:rPr lang="en-US" sz="2000" dirty="0"/>
              <a:t>Certainty Equivalents Method</a:t>
            </a:r>
          </a:p>
          <a:p>
            <a:pPr lvl="1"/>
            <a:r>
              <a:rPr lang="en-US" sz="2000" dirty="0"/>
              <a:t>Adjust </a:t>
            </a:r>
            <a:r>
              <a:rPr lang="en-US" sz="2000" u="sng" dirty="0"/>
              <a:t>cash flows</a:t>
            </a:r>
            <a:r>
              <a:rPr lang="en-US" sz="2000" dirty="0"/>
              <a:t> for risk</a:t>
            </a:r>
          </a:p>
          <a:p>
            <a:pPr lvl="1"/>
            <a:r>
              <a:rPr lang="en-US" sz="2000" dirty="0"/>
              <a:t>What risk free CFs are equivalent to the risky CFs?</a:t>
            </a:r>
          </a:p>
          <a:p>
            <a:pPr lvl="1"/>
            <a:r>
              <a:rPr lang="en-US" sz="2000" dirty="0"/>
              <a:t>Multiply CFs by certainty equivalent coefficient to remove risk</a:t>
            </a:r>
          </a:p>
          <a:p>
            <a:pPr lvl="1"/>
            <a:r>
              <a:rPr lang="en-US" sz="2000" dirty="0"/>
              <a:t>Discount (now risk free) cash flows using risk-free rate </a:t>
            </a:r>
          </a:p>
        </p:txBody>
      </p:sp>
    </p:spTree>
    <p:extLst>
      <p:ext uri="{BB962C8B-B14F-4D97-AF65-F5344CB8AC3E}">
        <p14:creationId xmlns:p14="http://schemas.microsoft.com/office/powerpoint/2010/main" val="1365565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normAutofit/>
          </a:bodyPr>
          <a:lstStyle/>
          <a:p>
            <a:r>
              <a:rPr lang="en-US" sz="4000" dirty="0"/>
              <a:t>1. </a:t>
            </a:r>
            <a:r>
              <a:rPr lang="en-US" dirty="0"/>
              <a:t>Probability</a:t>
            </a:r>
            <a:r>
              <a:rPr lang="en-US" sz="4000" dirty="0"/>
              <a:t> </a:t>
            </a:r>
            <a:endParaRPr lang="en-US" dirty="0"/>
          </a:p>
        </p:txBody>
      </p:sp>
    </p:spTree>
    <p:extLst>
      <p:ext uri="{BB962C8B-B14F-4D97-AF65-F5344CB8AC3E}">
        <p14:creationId xmlns:p14="http://schemas.microsoft.com/office/powerpoint/2010/main" val="3887655154"/>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BF2B788-41B6-435C-B572-00F3319A22AC}"/>
              </a:ext>
            </a:extLst>
          </p:cNvPr>
          <p:cNvSpPr>
            <a:spLocks noGrp="1"/>
          </p:cNvSpPr>
          <p:nvPr>
            <p:ph type="title"/>
          </p:nvPr>
        </p:nvSpPr>
        <p:spPr/>
        <p:txBody>
          <a:bodyPr/>
          <a:lstStyle/>
          <a:p>
            <a:r>
              <a:rPr lang="en-US" dirty="0"/>
              <a:t>Probability Distributions</a:t>
            </a:r>
            <a:endParaRPr lang="en-IN" dirty="0"/>
          </a:p>
        </p:txBody>
      </p:sp>
      <p:sp>
        <p:nvSpPr>
          <p:cNvPr id="11" name="Content Placeholder 10">
            <a:extLst>
              <a:ext uri="{FF2B5EF4-FFF2-40B4-BE49-F238E27FC236}">
                <a16:creationId xmlns:a16="http://schemas.microsoft.com/office/drawing/2014/main" id="{5D66EFE4-6212-4D46-8305-508E1073872A}"/>
              </a:ext>
            </a:extLst>
          </p:cNvPr>
          <p:cNvSpPr>
            <a:spLocks noGrp="1"/>
          </p:cNvSpPr>
          <p:nvPr>
            <p:ph sz="quarter" idx="18"/>
          </p:nvPr>
        </p:nvSpPr>
        <p:spPr>
          <a:xfrm>
            <a:off x="557212" y="1502465"/>
            <a:ext cx="3735896" cy="4593535"/>
          </a:xfrm>
        </p:spPr>
        <p:txBody>
          <a:bodyPr>
            <a:noAutofit/>
          </a:bodyPr>
          <a:lstStyle/>
          <a:p>
            <a:pPr marL="214313" indent="-214313"/>
            <a:r>
              <a:rPr lang="en-US" sz="2000" dirty="0"/>
              <a:t>Any situation with an uncertain outcome has a </a:t>
            </a:r>
            <a:r>
              <a:rPr lang="en-US" sz="2000" i="1" dirty="0"/>
              <a:t>probability distribution</a:t>
            </a:r>
            <a:r>
              <a:rPr lang="en-US" sz="2000" dirty="0"/>
              <a:t>, a listing of outcomes and associated probabilities</a:t>
            </a:r>
          </a:p>
          <a:p>
            <a:pPr marL="214313" indent="-214313"/>
            <a:r>
              <a:rPr lang="en-US" sz="2000" dirty="0"/>
              <a:t>It discrete if outcomes are finite and continuous if infinite </a:t>
            </a:r>
          </a:p>
          <a:p>
            <a:pPr marL="214313" indent="-214313"/>
            <a:r>
              <a:rPr lang="en-US" sz="2000" dirty="0"/>
              <a:t>A discrete distribution can approximate an underlying continuous distribution to </a:t>
            </a:r>
            <a:r>
              <a:rPr lang="en-US" sz="2000" dirty="0" err="1"/>
              <a:t>maks</a:t>
            </a:r>
            <a:r>
              <a:rPr lang="en-US" sz="2000" dirty="0"/>
              <a:t> the math simpler</a:t>
            </a:r>
            <a:endParaRPr lang="en-IN" sz="2000" dirty="0"/>
          </a:p>
        </p:txBody>
      </p:sp>
      <p:pic>
        <p:nvPicPr>
          <p:cNvPr id="19" name="Content Placeholder 18" descr="Two graphs plot Continuous versus Discrete Probability Distributions. A Continuous Distribution curve has a horizontal axis ranging from negative 40% to 40% in increments of 20%. The peak of the curve corresponds to 0% on the horizontal axis. A Discrete Distribution curve displays a bar graph with a horizontal axis ranging from negative 40% to 40% in increments of 20%. Bars continuously increase in height from negative 40% till 0% and continuously decrease in height from 0% till negative 40%. The bar at 0% is the tallest while the bars at negative 30% and 30% are the smallest.">
            <a:extLst>
              <a:ext uri="{FF2B5EF4-FFF2-40B4-BE49-F238E27FC236}">
                <a16:creationId xmlns:a16="http://schemas.microsoft.com/office/drawing/2014/main" id="{A620013C-CCBE-409B-AA47-B4657F269119}"/>
              </a:ext>
            </a:extLst>
          </p:cNvPr>
          <p:cNvPicPr>
            <a:picLocks noGrp="1" noChangeAspect="1"/>
          </p:cNvPicPr>
          <p:nvPr>
            <p:ph sz="quarter" idx="19"/>
          </p:nvPr>
        </p:nvPicPr>
        <p:blipFill>
          <a:blip r:embed="rId2"/>
          <a:stretch>
            <a:fillRect/>
          </a:stretch>
        </p:blipFill>
        <p:spPr>
          <a:xfrm>
            <a:off x="4568222" y="2653175"/>
            <a:ext cx="4338814" cy="1642851"/>
          </a:xfrm>
          <a:prstGeom prst="rect">
            <a:avLst/>
          </a:prstGeom>
        </p:spPr>
      </p:pic>
    </p:spTree>
    <p:extLst>
      <p:ext uri="{BB962C8B-B14F-4D97-AF65-F5344CB8AC3E}">
        <p14:creationId xmlns:p14="http://schemas.microsoft.com/office/powerpoint/2010/main" val="900839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fontScale="90000"/>
          </a:bodyPr>
          <a:lstStyle/>
          <a:p>
            <a:r>
              <a:rPr lang="en-US">
                <a:latin typeface="Arial" panose="020B0604020202020204" pitchFamily="34" charset="0"/>
                <a:cs typeface="Arial" panose="020B0604020202020204" pitchFamily="34" charset="0"/>
              </a:rPr>
              <a:t>Measures of Central Tendency</a:t>
            </a:r>
          </a:p>
        </p:txBody>
      </p:sp>
      <p:sp>
        <p:nvSpPr>
          <p:cNvPr id="94212" name="Line 4"/>
          <p:cNvSpPr>
            <a:spLocks noChangeShapeType="1"/>
          </p:cNvSpPr>
          <p:nvPr/>
        </p:nvSpPr>
        <p:spPr bwMode="auto">
          <a:xfrm>
            <a:off x="1447800" y="5334000"/>
            <a:ext cx="5791200" cy="0"/>
          </a:xfrm>
          <a:prstGeom prst="line">
            <a:avLst/>
          </a:prstGeom>
          <a:noFill/>
          <a:ln w="12700">
            <a:solidFill>
              <a:schemeClr val="tx1"/>
            </a:solidFill>
            <a:round/>
            <a:headEnd type="none" w="sm" len="sm"/>
            <a:tailEnd type="none" w="sm" len="sm"/>
          </a:ln>
          <a:effectLst/>
        </p:spPr>
        <p:txBody>
          <a:bodyPr/>
          <a:lstStyle/>
          <a:p>
            <a:endParaRPr lang="en-US">
              <a:latin typeface="Arial" panose="020B0604020202020204" pitchFamily="34" charset="0"/>
              <a:cs typeface="Arial" panose="020B0604020202020204" pitchFamily="34" charset="0"/>
            </a:endParaRPr>
          </a:p>
        </p:txBody>
      </p:sp>
      <p:sp>
        <p:nvSpPr>
          <p:cNvPr id="94213" name="Freeform 5"/>
          <p:cNvSpPr>
            <a:spLocks/>
          </p:cNvSpPr>
          <p:nvPr/>
        </p:nvSpPr>
        <p:spPr bwMode="auto">
          <a:xfrm>
            <a:off x="1600200" y="2895600"/>
            <a:ext cx="5562600" cy="2438400"/>
          </a:xfrm>
          <a:custGeom>
            <a:avLst/>
            <a:gdLst/>
            <a:ahLst/>
            <a:cxnLst>
              <a:cxn ang="0">
                <a:pos x="0" y="1536"/>
              </a:cxn>
              <a:cxn ang="0">
                <a:pos x="1392" y="0"/>
              </a:cxn>
              <a:cxn ang="0">
                <a:pos x="3504" y="1536"/>
              </a:cxn>
            </a:cxnLst>
            <a:rect l="0" t="0" r="r" b="b"/>
            <a:pathLst>
              <a:path w="3504" h="1536">
                <a:moveTo>
                  <a:pt x="0" y="1536"/>
                </a:moveTo>
                <a:cubicBezTo>
                  <a:pt x="404" y="768"/>
                  <a:pt x="808" y="0"/>
                  <a:pt x="1392" y="0"/>
                </a:cubicBezTo>
                <a:cubicBezTo>
                  <a:pt x="1976" y="0"/>
                  <a:pt x="2740" y="768"/>
                  <a:pt x="3504" y="1536"/>
                </a:cubicBezTo>
              </a:path>
            </a:pathLst>
          </a:custGeom>
          <a:noFill/>
          <a:ln w="12700" cap="flat" cmpd="sng">
            <a:solidFill>
              <a:schemeClr val="tx1"/>
            </a:solidFill>
            <a:prstDash val="solid"/>
            <a:round/>
            <a:headEnd type="none" w="sm" len="sm"/>
            <a:tailEnd type="none" w="sm" len="sm"/>
          </a:ln>
          <a:effectLst/>
        </p:spPr>
        <p:txBody>
          <a:bodyPr/>
          <a:lstStyle/>
          <a:p>
            <a:endParaRPr lang="en-US">
              <a:latin typeface="Arial" panose="020B0604020202020204" pitchFamily="34" charset="0"/>
              <a:cs typeface="Arial" panose="020B0604020202020204" pitchFamily="34" charset="0"/>
            </a:endParaRPr>
          </a:p>
        </p:txBody>
      </p:sp>
      <p:sp>
        <p:nvSpPr>
          <p:cNvPr id="94214" name="Line 6"/>
          <p:cNvSpPr>
            <a:spLocks noChangeShapeType="1"/>
          </p:cNvSpPr>
          <p:nvPr/>
        </p:nvSpPr>
        <p:spPr bwMode="auto">
          <a:xfrm>
            <a:off x="3810000" y="2286000"/>
            <a:ext cx="0" cy="3048000"/>
          </a:xfrm>
          <a:prstGeom prst="line">
            <a:avLst/>
          </a:prstGeom>
          <a:noFill/>
          <a:ln w="12700">
            <a:solidFill>
              <a:srgbClr val="FF0000"/>
            </a:solidFill>
            <a:round/>
            <a:headEnd type="none" w="sm" len="sm"/>
            <a:tailEnd type="none" w="sm" len="sm"/>
          </a:ln>
          <a:effectLst/>
        </p:spPr>
        <p:txBody>
          <a:bodyPr/>
          <a:lstStyle/>
          <a:p>
            <a:endParaRPr lang="en-US">
              <a:latin typeface="Arial" panose="020B0604020202020204" pitchFamily="34" charset="0"/>
              <a:cs typeface="Arial" panose="020B0604020202020204" pitchFamily="34" charset="0"/>
            </a:endParaRPr>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marL="800100" indent="-800100"/>
            <a:r>
              <a:rPr lang="en-US" dirty="0">
                <a:latin typeface="Arial" panose="020B0604020202020204" pitchFamily="34" charset="0"/>
                <a:cs typeface="Arial" panose="020B0604020202020204" pitchFamily="34" charset="0"/>
              </a:rPr>
              <a:t>Mean (Average)</a:t>
            </a:r>
          </a:p>
        </p:txBody>
      </p:sp>
      <p:sp>
        <p:nvSpPr>
          <p:cNvPr id="95235" name="Rectangle 3"/>
          <p:cNvSpPr>
            <a:spLocks noGrp="1" noChangeArrowheads="1"/>
          </p:cNvSpPr>
          <p:nvPr>
            <p:ph type="body" idx="1"/>
          </p:nvPr>
        </p:nvSpPr>
        <p:spPr/>
        <p:txBody>
          <a:bodyPr/>
          <a:lstStyle/>
          <a:p>
            <a:r>
              <a:rPr lang="en-US" sz="2800" dirty="0"/>
              <a:t>Equally Weighted Average (m,   ) </a:t>
            </a:r>
          </a:p>
          <a:p>
            <a:endParaRPr lang="en-US" sz="2800" dirty="0"/>
          </a:p>
          <a:p>
            <a:r>
              <a:rPr lang="en-US" sz="2800" dirty="0"/>
              <a:t>Applications</a:t>
            </a:r>
          </a:p>
          <a:p>
            <a:endParaRPr lang="en-US" sz="2800" dirty="0"/>
          </a:p>
          <a:p>
            <a:r>
              <a:rPr lang="en-US" sz="2800" dirty="0"/>
              <a:t>Calculation:</a:t>
            </a:r>
          </a:p>
          <a:p>
            <a:endParaRPr lang="en-US" sz="2800" dirty="0"/>
          </a:p>
          <a:p>
            <a:r>
              <a:rPr lang="en-US" sz="2800" dirty="0"/>
              <a:t>Excel:</a:t>
            </a:r>
          </a:p>
          <a:p>
            <a:pPr marL="0" indent="-173250">
              <a:buNone/>
            </a:pPr>
            <a:r>
              <a:rPr lang="en-US" sz="2800" dirty="0"/>
              <a:t>	</a:t>
            </a:r>
            <a:r>
              <a:rPr lang="en-US" sz="2800" b="1" dirty="0"/>
              <a:t>AVERAGE</a:t>
            </a:r>
            <a:r>
              <a:rPr lang="en-US" sz="2800" dirty="0"/>
              <a:t>(number1, [number2], ...)</a:t>
            </a:r>
          </a:p>
          <a:p>
            <a:pPr marL="660400" indent="-660400"/>
            <a:endParaRPr lang="en-US" dirty="0">
              <a:latin typeface="Arial" panose="020B0604020202020204" pitchFamily="34" charset="0"/>
              <a:cs typeface="Arial" panose="020B0604020202020204" pitchFamily="34" charset="0"/>
            </a:endParaRPr>
          </a:p>
        </p:txBody>
      </p:sp>
      <p:sp>
        <p:nvSpPr>
          <p:cNvPr id="95237" name="Rectangle 5"/>
          <p:cNvSpPr>
            <a:spLocks noChangeArrowheads="1"/>
          </p:cNvSpPr>
          <p:nvPr/>
        </p:nvSpPr>
        <p:spPr bwMode="auto">
          <a:xfrm>
            <a:off x="0" y="3030022"/>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sp>
        <p:nvSpPr>
          <p:cNvPr id="95239" name="Rectangle 7"/>
          <p:cNvSpPr>
            <a:spLocks noChangeArrowheads="1"/>
          </p:cNvSpPr>
          <p:nvPr/>
        </p:nvSpPr>
        <p:spPr bwMode="auto">
          <a:xfrm>
            <a:off x="0" y="2939534"/>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graphicFrame>
        <p:nvGraphicFramePr>
          <p:cNvPr id="95238" name="Object 6"/>
          <p:cNvGraphicFramePr>
            <a:graphicFrameLocks noChangeAspect="1"/>
          </p:cNvGraphicFramePr>
          <p:nvPr>
            <p:extLst>
              <p:ext uri="{D42A27DB-BD31-4B8C-83A1-F6EECF244321}">
                <p14:modId xmlns:p14="http://schemas.microsoft.com/office/powerpoint/2010/main" val="1459212643"/>
              </p:ext>
            </p:extLst>
          </p:nvPr>
        </p:nvGraphicFramePr>
        <p:xfrm>
          <a:off x="4038600" y="2705100"/>
          <a:ext cx="2473203" cy="1447800"/>
        </p:xfrm>
        <a:graphic>
          <a:graphicData uri="http://schemas.openxmlformats.org/presentationml/2006/ole">
            <mc:AlternateContent xmlns:mc="http://schemas.openxmlformats.org/markup-compatibility/2006">
              <mc:Choice xmlns:v="urn:schemas-microsoft-com:vml" Requires="v">
                <p:oleObj spid="_x0000_s3094" name="Equation" r:id="rId4" imgW="1041120" imgH="609480" progId="Equation.DSMT4">
                  <p:embed/>
                </p:oleObj>
              </mc:Choice>
              <mc:Fallback>
                <p:oleObj name="Equation" r:id="rId4" imgW="1041120" imgH="609480" progId="Equation.DSMT4">
                  <p:embed/>
                  <p:pic>
                    <p:nvPicPr>
                      <p:cNvPr id="95238" name="Object 6"/>
                      <p:cNvPicPr>
                        <a:picLocks noChangeAspect="1" noChangeArrowheads="1"/>
                      </p:cNvPicPr>
                      <p:nvPr/>
                    </p:nvPicPr>
                    <p:blipFill>
                      <a:blip r:embed="rId5"/>
                      <a:srcRect/>
                      <a:stretch>
                        <a:fillRect/>
                      </a:stretch>
                    </p:blipFill>
                    <p:spPr bwMode="auto">
                      <a:xfrm>
                        <a:off x="4038600" y="2705100"/>
                        <a:ext cx="2473203" cy="1447800"/>
                      </a:xfrm>
                      <a:prstGeom prst="rect">
                        <a:avLst/>
                      </a:prstGeom>
                      <a:noFill/>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37128934"/>
              </p:ext>
            </p:extLst>
          </p:nvPr>
        </p:nvGraphicFramePr>
        <p:xfrm>
          <a:off x="5715000" y="1695450"/>
          <a:ext cx="306266" cy="361950"/>
        </p:xfrm>
        <a:graphic>
          <a:graphicData uri="http://schemas.openxmlformats.org/presentationml/2006/ole">
            <mc:AlternateContent xmlns:mc="http://schemas.openxmlformats.org/markup-compatibility/2006">
              <mc:Choice xmlns:v="urn:schemas-microsoft-com:vml" Requires="v">
                <p:oleObj spid="_x0000_s3095" name="Equation" r:id="rId6" imgW="139680" imgH="164880" progId="Equation.DSMT4">
                  <p:embed/>
                </p:oleObj>
              </mc:Choice>
              <mc:Fallback>
                <p:oleObj name="Equation" r:id="rId6" imgW="139680" imgH="164880" progId="Equation.DSMT4">
                  <p:embed/>
                  <p:pic>
                    <p:nvPicPr>
                      <p:cNvPr id="2" name="Object 1"/>
                      <p:cNvPicPr/>
                      <p:nvPr/>
                    </p:nvPicPr>
                    <p:blipFill>
                      <a:blip r:embed="rId7"/>
                      <a:stretch>
                        <a:fillRect/>
                      </a:stretch>
                    </p:blipFill>
                    <p:spPr>
                      <a:xfrm>
                        <a:off x="5715000" y="1695450"/>
                        <a:ext cx="306266" cy="361950"/>
                      </a:xfrm>
                      <a:prstGeom prst="rect">
                        <a:avLst/>
                      </a:prstGeom>
                    </p:spPr>
                  </p:pic>
                </p:oleObj>
              </mc:Fallback>
            </mc:AlternateContent>
          </a:graphicData>
        </a:graphic>
      </p:graphicFrame>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marL="800100" indent="-800100"/>
            <a:r>
              <a:rPr lang="en-US" dirty="0">
                <a:latin typeface="Arial" panose="020B0604020202020204" pitchFamily="34" charset="0"/>
                <a:cs typeface="Arial" panose="020B0604020202020204" pitchFamily="34" charset="0"/>
              </a:rPr>
              <a:t>Mean (Weighted Average)</a:t>
            </a:r>
          </a:p>
        </p:txBody>
      </p:sp>
      <p:sp>
        <p:nvSpPr>
          <p:cNvPr id="96259" name="Rectangle 3"/>
          <p:cNvSpPr>
            <a:spLocks noGrp="1" noChangeArrowheads="1"/>
          </p:cNvSpPr>
          <p:nvPr>
            <p:ph type="body" idx="1"/>
          </p:nvPr>
        </p:nvSpPr>
        <p:spPr>
          <a:xfrm>
            <a:off x="228600" y="1600200"/>
            <a:ext cx="8610600" cy="4525963"/>
          </a:xfrm>
        </p:spPr>
        <p:txBody>
          <a:bodyPr>
            <a:normAutofit/>
          </a:bodyPr>
          <a:lstStyle/>
          <a:p>
            <a:pPr marL="660400" indent="-660400"/>
            <a:r>
              <a:rPr lang="en-US" sz="2800" dirty="0">
                <a:latin typeface="Arial" panose="020B0604020202020204" pitchFamily="34" charset="0"/>
                <a:cs typeface="Arial" panose="020B0604020202020204" pitchFamily="34" charset="0"/>
              </a:rPr>
              <a:t>(Unequally) Weighted Average</a:t>
            </a:r>
          </a:p>
          <a:p>
            <a:pPr marL="660400" indent="-660400"/>
            <a:endParaRPr lang="en-US" sz="2800" dirty="0">
              <a:latin typeface="Arial" panose="020B0604020202020204" pitchFamily="34" charset="0"/>
              <a:cs typeface="Arial" panose="020B0604020202020204" pitchFamily="34" charset="0"/>
            </a:endParaRPr>
          </a:p>
          <a:p>
            <a:pPr marL="660400" indent="-660400"/>
            <a:r>
              <a:rPr lang="en-US" sz="2800" dirty="0">
                <a:latin typeface="Arial" panose="020B0604020202020204" pitchFamily="34" charset="0"/>
                <a:cs typeface="Arial" panose="020B0604020202020204" pitchFamily="34" charset="0"/>
              </a:rPr>
              <a:t>Applications</a:t>
            </a:r>
          </a:p>
          <a:p>
            <a:pPr marL="660400" indent="-660400"/>
            <a:endParaRPr lang="en-US" sz="2800" dirty="0">
              <a:latin typeface="Arial" panose="020B0604020202020204" pitchFamily="34" charset="0"/>
              <a:cs typeface="Arial" panose="020B0604020202020204" pitchFamily="34" charset="0"/>
            </a:endParaRPr>
          </a:p>
          <a:p>
            <a:pPr marL="660400" indent="-660400"/>
            <a:r>
              <a:rPr lang="en-US" sz="2800" dirty="0">
                <a:latin typeface="Arial" panose="020B0604020202020204" pitchFamily="34" charset="0"/>
                <a:cs typeface="Arial" panose="020B0604020202020204" pitchFamily="34" charset="0"/>
              </a:rPr>
              <a:t>Calculation:</a:t>
            </a:r>
          </a:p>
          <a:p>
            <a:pPr marL="660400" indent="-660400"/>
            <a:endParaRPr lang="en-US" sz="2800" dirty="0"/>
          </a:p>
          <a:p>
            <a:pPr marL="660400" indent="-660400"/>
            <a:r>
              <a:rPr lang="en-US" sz="2800" dirty="0">
                <a:latin typeface="Arial" panose="020B0604020202020204" pitchFamily="34" charset="0"/>
                <a:cs typeface="Arial" panose="020B0604020202020204" pitchFamily="34" charset="0"/>
              </a:rPr>
              <a:t>Excel:</a:t>
            </a:r>
          </a:p>
          <a:p>
            <a:pPr marL="1060450" lvl="1" indent="-660400"/>
            <a:r>
              <a:rPr lang="en-US" sz="2400" b="1" dirty="0">
                <a:latin typeface="Arial" panose="020B0604020202020204" pitchFamily="34" charset="0"/>
                <a:cs typeface="Arial" panose="020B0604020202020204" pitchFamily="34" charset="0"/>
              </a:rPr>
              <a:t>SUMPRODUCT</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Values,Weights</a:t>
            </a:r>
            <a:r>
              <a:rPr lang="en-US" sz="2400"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SUM</a:t>
            </a:r>
            <a:r>
              <a:rPr lang="en-US" sz="2400" dirty="0">
                <a:latin typeface="Arial" panose="020B0604020202020204" pitchFamily="34" charset="0"/>
                <a:cs typeface="Arial" panose="020B0604020202020204" pitchFamily="34" charset="0"/>
              </a:rPr>
              <a:t>(Weights)</a:t>
            </a:r>
          </a:p>
          <a:p>
            <a:pPr marL="1060450" lvl="1" indent="-660400"/>
            <a:r>
              <a:rPr lang="en-US" sz="2400" dirty="0"/>
              <a:t>If weights = 1</a:t>
            </a:r>
          </a:p>
          <a:p>
            <a:pPr marL="1060450" lvl="1" indent="-660400"/>
            <a:r>
              <a:rPr lang="en-US" sz="2400" b="1" dirty="0">
                <a:latin typeface="Arial" panose="020B0604020202020204" pitchFamily="34" charset="0"/>
                <a:cs typeface="Arial" panose="020B0604020202020204" pitchFamily="34" charset="0"/>
              </a:rPr>
              <a:t>SUMPRODUCT</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Values,Weights</a:t>
            </a:r>
            <a:r>
              <a:rPr lang="en-US" sz="2400" dirty="0">
                <a:latin typeface="Arial" panose="020B0604020202020204" pitchFamily="34" charset="0"/>
                <a:cs typeface="Arial" panose="020B0604020202020204" pitchFamily="34" charset="0"/>
              </a:rPr>
              <a:t>)</a:t>
            </a:r>
          </a:p>
        </p:txBody>
      </p:sp>
      <p:sp>
        <p:nvSpPr>
          <p:cNvPr id="96260" name="Rectangle 4"/>
          <p:cNvSpPr>
            <a:spLocks noChangeArrowheads="1"/>
          </p:cNvSpPr>
          <p:nvPr/>
        </p:nvSpPr>
        <p:spPr bwMode="auto">
          <a:xfrm>
            <a:off x="0" y="3030022"/>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sp>
        <p:nvSpPr>
          <p:cNvPr id="96261" name="Rectangle 5"/>
          <p:cNvSpPr>
            <a:spLocks noChangeArrowheads="1"/>
          </p:cNvSpPr>
          <p:nvPr/>
        </p:nvSpPr>
        <p:spPr bwMode="auto">
          <a:xfrm>
            <a:off x="0" y="2939534"/>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sp>
        <p:nvSpPr>
          <p:cNvPr id="96264" name="Rectangle 8"/>
          <p:cNvSpPr>
            <a:spLocks noChangeArrowheads="1"/>
          </p:cNvSpPr>
          <p:nvPr/>
        </p:nvSpPr>
        <p:spPr bwMode="auto">
          <a:xfrm>
            <a:off x="0" y="3030022"/>
            <a:ext cx="184731" cy="369332"/>
          </a:xfrm>
          <a:prstGeom prst="rect">
            <a:avLst/>
          </a:prstGeom>
          <a:noFill/>
          <a:ln w="12700">
            <a:noFill/>
            <a:miter lim="800000"/>
            <a:headEnd type="none" w="sm" len="sm"/>
            <a:tailEnd type="none" w="sm" len="sm"/>
          </a:ln>
          <a:effectLst/>
        </p:spPr>
        <p:txBody>
          <a:bodyPr wrap="none" anchor="ctr">
            <a:spAutoFit/>
          </a:bodyPr>
          <a:lstStyle/>
          <a:p>
            <a:endParaRPr lang="en-US">
              <a:latin typeface="Arial" panose="020B0604020202020204" pitchFamily="34" charset="0"/>
              <a:cs typeface="Arial" panose="020B0604020202020204" pitchFamily="34" charset="0"/>
            </a:endParaRPr>
          </a:p>
        </p:txBody>
      </p:sp>
      <p:graphicFrame>
        <p:nvGraphicFramePr>
          <p:cNvPr id="96263" name="Object 7"/>
          <p:cNvGraphicFramePr>
            <a:graphicFrameLocks noChangeAspect="1"/>
          </p:cNvGraphicFramePr>
          <p:nvPr>
            <p:extLst>
              <p:ext uri="{D42A27DB-BD31-4B8C-83A1-F6EECF244321}">
                <p14:modId xmlns:p14="http://schemas.microsoft.com/office/powerpoint/2010/main" val="2214330244"/>
              </p:ext>
            </p:extLst>
          </p:nvPr>
        </p:nvGraphicFramePr>
        <p:xfrm>
          <a:off x="3314700" y="3124200"/>
          <a:ext cx="2514600" cy="938996"/>
        </p:xfrm>
        <a:graphic>
          <a:graphicData uri="http://schemas.openxmlformats.org/presentationml/2006/ole">
            <mc:AlternateContent xmlns:mc="http://schemas.openxmlformats.org/markup-compatibility/2006">
              <mc:Choice xmlns:v="urn:schemas-microsoft-com:vml" Requires="v">
                <p:oleObj spid="_x0000_s4108" name="Equation" r:id="rId4" imgW="1143000" imgH="431640" progId="Equation.DSMT4">
                  <p:embed/>
                </p:oleObj>
              </mc:Choice>
              <mc:Fallback>
                <p:oleObj name="Equation" r:id="rId4" imgW="1143000" imgH="431640" progId="Equation.DSMT4">
                  <p:embed/>
                  <p:pic>
                    <p:nvPicPr>
                      <p:cNvPr id="96263" name="Object 7"/>
                      <p:cNvPicPr>
                        <a:picLocks noChangeAspect="1" noChangeArrowheads="1"/>
                      </p:cNvPicPr>
                      <p:nvPr/>
                    </p:nvPicPr>
                    <p:blipFill>
                      <a:blip r:embed="rId5"/>
                      <a:srcRect/>
                      <a:stretch>
                        <a:fillRect/>
                      </a:stretch>
                    </p:blipFill>
                    <p:spPr bwMode="auto">
                      <a:xfrm>
                        <a:off x="3314700" y="3124200"/>
                        <a:ext cx="2514600" cy="938996"/>
                      </a:xfrm>
                      <a:prstGeom prst="rect">
                        <a:avLst/>
                      </a:prstGeom>
                      <a:noFill/>
                    </p:spPr>
                  </p:pic>
                </p:oleObj>
              </mc:Fallback>
            </mc:AlternateContent>
          </a:graphicData>
        </a:graphic>
      </p:graphicFrame>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atin typeface="Arial" panose="020B0604020202020204" pitchFamily="34" charset="0"/>
                <a:cs typeface="Arial" panose="020B0604020202020204" pitchFamily="34" charset="0"/>
              </a:rPr>
              <a:t>Median</a:t>
            </a:r>
          </a:p>
        </p:txBody>
      </p:sp>
      <p:sp>
        <p:nvSpPr>
          <p:cNvPr id="98307" name="Rectangle 3"/>
          <p:cNvSpPr>
            <a:spLocks noGrp="1" noChangeArrowheads="1"/>
          </p:cNvSpPr>
          <p:nvPr>
            <p:ph type="body" idx="1"/>
          </p:nvPr>
        </p:nvSpPr>
        <p:spPr/>
        <p:txBody>
          <a:bodyPr/>
          <a:lstStyle/>
          <a:p>
            <a:r>
              <a:rPr lang="en-US" sz="2800" dirty="0">
                <a:latin typeface="Arial" panose="020B0604020202020204" pitchFamily="34" charset="0"/>
                <a:cs typeface="Arial" panose="020B0604020202020204" pitchFamily="34" charset="0"/>
              </a:rPr>
              <a:t>The median is the ‘middle’ number.</a:t>
            </a:r>
          </a:p>
          <a:p>
            <a:endParaRPr lang="en-US" sz="28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Ordered: 2, 2, 2, 3, </a:t>
            </a:r>
            <a:r>
              <a:rPr lang="en-US" dirty="0">
                <a:solidFill>
                  <a:srgbClr val="FF0000"/>
                </a:solidFill>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4, 5, 7, 8</a:t>
            </a:r>
          </a:p>
          <a:p>
            <a:pPr lvl="1"/>
            <a:endParaRPr lang="en-US" dirty="0"/>
          </a:p>
          <a:p>
            <a:r>
              <a:rPr lang="en-US" sz="2800" dirty="0">
                <a:latin typeface="Arial" panose="020B0604020202020204" pitchFamily="34" charset="0"/>
                <a:cs typeface="Arial" panose="020B0604020202020204" pitchFamily="34" charset="0"/>
              </a:rPr>
              <a:t>Excel:</a:t>
            </a:r>
          </a:p>
          <a:p>
            <a:pPr lvl="1"/>
            <a:r>
              <a:rPr lang="en-US" b="1" dirty="0">
                <a:latin typeface="Arial" panose="020B0604020202020204" pitchFamily="34" charset="0"/>
                <a:cs typeface="Arial" panose="020B0604020202020204" pitchFamily="34" charset="0"/>
              </a:rPr>
              <a:t>MEDIAN</a:t>
            </a:r>
            <a:r>
              <a:rPr lang="en-US" dirty="0">
                <a:latin typeface="Arial" panose="020B0604020202020204" pitchFamily="34" charset="0"/>
                <a:cs typeface="Arial" panose="020B0604020202020204" pitchFamily="34" charset="0"/>
              </a:rPr>
              <a:t>(number1, [number2], ...)</a:t>
            </a:r>
          </a:p>
          <a:p>
            <a:pPr lvl="1"/>
            <a:r>
              <a:rPr lang="en-US" dirty="0">
                <a:latin typeface="Arial" panose="020B0604020202020204" pitchFamily="34" charset="0"/>
                <a:cs typeface="Arial" panose="020B0604020202020204" pitchFamily="34" charset="0"/>
              </a:rPr>
              <a:t>If there is an even number of numbers in the set, then </a:t>
            </a:r>
            <a:r>
              <a:rPr lang="en-US" b="1" dirty="0">
                <a:latin typeface="Arial" panose="020B0604020202020204" pitchFamily="34" charset="0"/>
                <a:cs typeface="Arial" panose="020B0604020202020204" pitchFamily="34" charset="0"/>
              </a:rPr>
              <a:t>MEDIAN</a:t>
            </a:r>
            <a:r>
              <a:rPr lang="en-US" dirty="0">
                <a:latin typeface="Arial" panose="020B0604020202020204" pitchFamily="34" charset="0"/>
                <a:cs typeface="Arial" panose="020B0604020202020204" pitchFamily="34" charset="0"/>
              </a:rPr>
              <a:t> calculates the average of the two numbers in the middle</a:t>
            </a: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atin typeface="Arial" panose="020B0604020202020204" pitchFamily="34" charset="0"/>
                <a:cs typeface="Arial" panose="020B0604020202020204" pitchFamily="34" charset="0"/>
              </a:rPr>
              <a:t>Mode</a:t>
            </a:r>
          </a:p>
        </p:txBody>
      </p:sp>
      <p:sp>
        <p:nvSpPr>
          <p:cNvPr id="97283" name="Rectangle 3"/>
          <p:cNvSpPr>
            <a:spLocks noGrp="1" noChangeArrowheads="1"/>
          </p:cNvSpPr>
          <p:nvPr>
            <p:ph type="body" idx="1"/>
          </p:nvPr>
        </p:nvSpPr>
        <p:spPr/>
        <p:txBody>
          <a:bodyPr>
            <a:normAutofit/>
          </a:bodyPr>
          <a:lstStyle/>
          <a:p>
            <a:r>
              <a:rPr lang="en-US" sz="2800" dirty="0">
                <a:latin typeface="Arial" panose="020B0604020202020204" pitchFamily="34" charset="0"/>
                <a:cs typeface="Arial" panose="020B0604020202020204" pitchFamily="34" charset="0"/>
              </a:rPr>
              <a:t>The mode is the most frequent number.</a:t>
            </a:r>
          </a:p>
          <a:p>
            <a:endParaRPr lang="en-US" sz="2800" dirty="0">
              <a:latin typeface="Arial" panose="020B0604020202020204" pitchFamily="34" charset="0"/>
              <a:cs typeface="Arial" panose="020B0604020202020204" pitchFamily="34" charset="0"/>
            </a:endParaRPr>
          </a:p>
          <a:p>
            <a:pPr lvl="1"/>
            <a:r>
              <a:rPr lang="en-US" dirty="0">
                <a:solidFill>
                  <a:srgbClr val="FF0000"/>
                </a:solidFill>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3, 4, </a:t>
            </a:r>
            <a:r>
              <a:rPr lang="en-US" dirty="0">
                <a:solidFill>
                  <a:srgbClr val="FF0000"/>
                </a:solidFill>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5, 7, 8, </a:t>
            </a:r>
            <a:r>
              <a:rPr lang="en-US" dirty="0">
                <a:solidFill>
                  <a:srgbClr val="FF0000"/>
                </a:solidFill>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3</a:t>
            </a:r>
          </a:p>
          <a:p>
            <a:pPr lvl="1"/>
            <a:endParaRPr lang="en-US" dirty="0">
              <a:latin typeface="Arial" panose="020B0604020202020204" pitchFamily="34" charset="0"/>
              <a:cs typeface="Arial" panose="020B0604020202020204" pitchFamily="34" charset="0"/>
            </a:endParaRPr>
          </a:p>
          <a:p>
            <a:r>
              <a:rPr lang="en-US" dirty="0"/>
              <a:t>Excel:</a:t>
            </a:r>
          </a:p>
          <a:p>
            <a:pPr lvl="1"/>
            <a:r>
              <a:rPr lang="en-US" b="1" dirty="0"/>
              <a:t>MODE</a:t>
            </a:r>
            <a:r>
              <a:rPr lang="en-US" dirty="0"/>
              <a:t>(number1,[number2],...)</a:t>
            </a:r>
          </a:p>
          <a:p>
            <a:pPr lvl="2"/>
            <a:r>
              <a:rPr lang="en-US" dirty="0"/>
              <a:t>Old Function</a:t>
            </a:r>
          </a:p>
          <a:p>
            <a:pPr lvl="1"/>
            <a:r>
              <a:rPr lang="en-US" b="1" dirty="0"/>
              <a:t>MODE.MULT</a:t>
            </a:r>
            <a:r>
              <a:rPr lang="en-US" dirty="0"/>
              <a:t>(number1,[number2],...)</a:t>
            </a:r>
          </a:p>
          <a:p>
            <a:pPr lvl="1"/>
            <a:r>
              <a:rPr lang="en-US" b="1" dirty="0"/>
              <a:t>MODE.SNGL</a:t>
            </a:r>
            <a:r>
              <a:rPr lang="en-US" dirty="0"/>
              <a:t>(number1,[number2],...)</a:t>
            </a:r>
          </a:p>
          <a:p>
            <a:pPr lvl="2"/>
            <a:r>
              <a:rPr lang="en-US" dirty="0"/>
              <a:t>See MS documentation</a:t>
            </a:r>
          </a:p>
          <a:p>
            <a:pPr lvl="2"/>
            <a:endParaRPr lang="en-US" dirty="0"/>
          </a:p>
          <a:p>
            <a:pPr lvl="1"/>
            <a:endParaRPr lang="en-US" dirty="0">
              <a:latin typeface="Arial" panose="020B0604020202020204" pitchFamily="34" charset="0"/>
              <a:cs typeface="Arial" panose="020B0604020202020204" pitchFamily="34" charset="0"/>
            </a:endParaRPr>
          </a:p>
        </p:txBody>
      </p:sp>
    </p:spTree>
  </p:cSld>
  <p:clrMapOvr>
    <a:masterClrMapping/>
  </p:clrMapOvr>
  <p:transition spd="med">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3980</TotalTime>
  <Words>847</Words>
  <Application>Microsoft Office PowerPoint</Application>
  <PresentationFormat>On-screen Show (4:3)</PresentationFormat>
  <Paragraphs>181</Paragraphs>
  <Slides>26</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Arial</vt:lpstr>
      <vt:lpstr>Calibri</vt:lpstr>
      <vt:lpstr>Century Gothic</vt:lpstr>
      <vt:lpstr>Corbel</vt:lpstr>
      <vt:lpstr>Helvetica</vt:lpstr>
      <vt:lpstr>LucidaGrande</vt:lpstr>
      <vt:lpstr>Symbol</vt:lpstr>
      <vt:lpstr>Contemporary blue</vt:lpstr>
      <vt:lpstr>Equation</vt:lpstr>
      <vt:lpstr>FIN 470: Financial Analysis in Excel</vt:lpstr>
      <vt:lpstr>Overview</vt:lpstr>
      <vt:lpstr>1. Probability </vt:lpstr>
      <vt:lpstr>Probability Distributions</vt:lpstr>
      <vt:lpstr>Measures of Central Tendency</vt:lpstr>
      <vt:lpstr>Mean (Average)</vt:lpstr>
      <vt:lpstr>Mean (Weighted Average)</vt:lpstr>
      <vt:lpstr>Median</vt:lpstr>
      <vt:lpstr>Mode</vt:lpstr>
      <vt:lpstr>Measures of Dispersion</vt:lpstr>
      <vt:lpstr>Measures of Dispersion</vt:lpstr>
      <vt:lpstr>Variance</vt:lpstr>
      <vt:lpstr>Standard Deviation </vt:lpstr>
      <vt:lpstr>Measures of Dependence</vt:lpstr>
      <vt:lpstr>Covariance</vt:lpstr>
      <vt:lpstr>Correlation</vt:lpstr>
      <vt:lpstr>Higher Moments: Skewness</vt:lpstr>
      <vt:lpstr>Skewness</vt:lpstr>
      <vt:lpstr>Higher Moments: Kurtosis</vt:lpstr>
      <vt:lpstr>Kurtosis</vt:lpstr>
      <vt:lpstr>2. Uncertainty Techniques </vt:lpstr>
      <vt:lpstr>Introducing Uncertainty</vt:lpstr>
      <vt:lpstr>Sensitivity Analysis</vt:lpstr>
      <vt:lpstr>Scenario Analysis</vt:lpstr>
      <vt:lpstr>Monte Carlo Simulation</vt:lpstr>
      <vt:lpstr>Adjusting for Risk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dc:creator>
  <cp:lastModifiedBy>Schrenk, Lawrence</cp:lastModifiedBy>
  <cp:revision>495</cp:revision>
  <dcterms:created xsi:type="dcterms:W3CDTF">2004-10-03T21:09:17Z</dcterms:created>
  <dcterms:modified xsi:type="dcterms:W3CDTF">2022-11-08T14:50:35Z</dcterms:modified>
</cp:coreProperties>
</file>