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42"/>
  </p:notesMasterIdLst>
  <p:handoutMasterIdLst>
    <p:handoutMasterId r:id="rId43"/>
  </p:handoutMasterIdLst>
  <p:sldIdLst>
    <p:sldId id="397" r:id="rId2"/>
    <p:sldId id="383" r:id="rId3"/>
    <p:sldId id="384" r:id="rId4"/>
    <p:sldId id="265" r:id="rId5"/>
    <p:sldId id="401" r:id="rId6"/>
    <p:sldId id="735" r:id="rId7"/>
    <p:sldId id="266" r:id="rId8"/>
    <p:sldId id="267" r:id="rId9"/>
    <p:sldId id="268" r:id="rId10"/>
    <p:sldId id="736" r:id="rId11"/>
    <p:sldId id="398" r:id="rId12"/>
    <p:sldId id="269" r:id="rId13"/>
    <p:sldId id="278" r:id="rId14"/>
    <p:sldId id="279" r:id="rId15"/>
    <p:sldId id="270" r:id="rId16"/>
    <p:sldId id="285" r:id="rId17"/>
    <p:sldId id="289" r:id="rId18"/>
    <p:sldId id="271" r:id="rId19"/>
    <p:sldId id="272" r:id="rId20"/>
    <p:sldId id="294" r:id="rId21"/>
    <p:sldId id="273" r:id="rId22"/>
    <p:sldId id="302" r:id="rId23"/>
    <p:sldId id="737" r:id="rId24"/>
    <p:sldId id="744" r:id="rId25"/>
    <p:sldId id="741" r:id="rId26"/>
    <p:sldId id="743" r:id="rId27"/>
    <p:sldId id="742" r:id="rId28"/>
    <p:sldId id="274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399" r:id="rId38"/>
    <p:sldId id="275" r:id="rId39"/>
    <p:sldId id="276" r:id="rId40"/>
    <p:sldId id="277" r:id="rId41"/>
  </p:sldIdLst>
  <p:sldSz cx="9144000" cy="6858000" type="screen4x3"/>
  <p:notesSz cx="6858000" cy="9144000"/>
  <p:custDataLst>
    <p:tags r:id="rId4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3C3D3"/>
    <a:srgbClr val="002B5C"/>
    <a:srgbClr val="ADC6D7"/>
    <a:srgbClr val="00BEB9"/>
    <a:srgbClr val="00CAC5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6163" autoAdjust="0"/>
  </p:normalViewPr>
  <p:slideViewPr>
    <p:cSldViewPr>
      <p:cViewPr varScale="1">
        <p:scale>
          <a:sx n="81" d="100"/>
          <a:sy n="81" d="100"/>
        </p:scale>
        <p:origin x="156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714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73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61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53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374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05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61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63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34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62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51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91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31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8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27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FCE23-AF64-4B06-9BAD-B6606BBFB7D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57212" y="1638300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200150" lvl="3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LucidaGrande" charset="0"/>
              <a:buChar char="▶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Font typeface="Helvetica" charset="0"/>
              <a:buChar char="⁃"/>
            </a:pPr>
            <a:r>
              <a:rPr lang="en-US" dirty="0"/>
              <a:t>Fifth level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6D794AB-597F-405D-B722-77A335A1124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64356" y="2171700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4EF11EA-9635-4730-A53F-CD0E7B3CE293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64356" y="2743200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6B2C209C-E767-4E02-BB45-51CF771A556E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64356" y="3286125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353F37-C644-446D-8D22-8AF529D9128B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64356" y="3876675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200150" lvl="3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LucidaGrande" charset="0"/>
              <a:buChar char="▶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Font typeface="Helvetica" charset="0"/>
              <a:buChar char="⁃"/>
            </a:pPr>
            <a:r>
              <a:rPr lang="en-US" dirty="0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4FC72971-3BA5-4D91-964A-CC8B740A038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71500" y="4410075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5810924-46F9-49F6-90E9-1CAD0195296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71500" y="4981575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17E4622-2D35-4929-909A-99EC9229DC7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571500" y="5524500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49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D83F45-6396-4543-8285-F45C6685AE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5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5CF33-6F97-4284-8E43-0657B3BB12D0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638300"/>
            <a:ext cx="8101013" cy="4394200"/>
          </a:xfrm>
        </p:spPr>
        <p:txBody>
          <a:bodyPr/>
          <a:lstStyle>
            <a:lvl1pPr marL="218700" indent="-218700"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</a:lstStyle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81484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FCE23-AF64-4B06-9BAD-B6606BBFB7D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57212" y="1638301"/>
            <a:ext cx="8034338" cy="3906157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200150" lvl="3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LucidaGrande" charset="0"/>
              <a:buChar char="▶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Font typeface="Helvetica" charset="0"/>
              <a:buChar char="⁃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618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40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4:11 PM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2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r>
              <a:rPr lang="en-US" dirty="0"/>
              <a:t>Topic 10.1: </a:t>
            </a:r>
            <a:r>
              <a:rPr lang="en-US" dirty="0">
                <a:effectLst/>
              </a:rPr>
              <a:t>Capital Budgeting, Theory</a:t>
            </a:r>
            <a:endParaRPr lang="en-US" dirty="0"/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470: Financial Analysis in Excel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07208CB-5544-4A24-BEB8-B31091042B95}"/>
              </a:ext>
            </a:extLst>
          </p:cNvPr>
          <p:cNvSpPr txBox="1">
            <a:spLocks/>
          </p:cNvSpPr>
          <p:nvPr/>
        </p:nvSpPr>
        <p:spPr>
          <a:xfrm>
            <a:off x="76200" y="5986490"/>
            <a:ext cx="8839200" cy="849023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Century Gothic" pitchFamily="34" charset="0"/>
                <a:cs typeface="Arial" panose="020B0604020202020204" pitchFamily="34" charset="0"/>
              </a:defRPr>
            </a:lvl1pPr>
            <a:lvl2pPr marL="457200" indent="0" algn="ctr" eaLnBrk="1" hangingPunct="1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 eaLnBrk="1" hangingPunct="1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 eaLnBrk="1" hangingPunct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 eaLnBrk="1" hangingPunct="1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The slides for this course are adapted from: Timothy R. Mayes, </a:t>
            </a:r>
            <a:r>
              <a:rPr lang="en-US" sz="1800" i="1" dirty="0"/>
              <a:t>Financial Analysis with Microsoft Excel</a:t>
            </a:r>
            <a:r>
              <a:rPr lang="en-US" sz="1800" dirty="0"/>
              <a:t>, 9</a:t>
            </a:r>
            <a:r>
              <a:rPr lang="en-US" sz="1800" baseline="30000" dirty="0"/>
              <a:t>th</a:t>
            </a:r>
            <a:r>
              <a:rPr lang="en-US" sz="1800" dirty="0"/>
              <a:t> Edition. © 2021 Cengage.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376058667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547A8-3803-4371-81C2-B0CE94010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Here: Capital Budgeting Steps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0722-459F-4029-82D2-AE673EECB0F3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4400" dirty="0"/>
              <a:t>Initial Cash Flows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4400" dirty="0"/>
              <a:t>Forecasting Cash Flows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4400" dirty="0"/>
              <a:t>Terminal Value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4400" dirty="0"/>
              <a:t>Discount Rate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4400" dirty="0"/>
              <a:t>Apply Decision Criteria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9C09D81-8357-4EBF-B857-2F244B9ED58C}"/>
              </a:ext>
            </a:extLst>
          </p:cNvPr>
          <p:cNvSpPr/>
          <p:nvPr/>
        </p:nvSpPr>
        <p:spPr>
          <a:xfrm>
            <a:off x="457771" y="4953000"/>
            <a:ext cx="6881241" cy="76200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04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2. </a:t>
            </a:r>
            <a:r>
              <a:rPr lang="en-US" dirty="0"/>
              <a:t>Decision Criteria</a:t>
            </a:r>
          </a:p>
        </p:txBody>
      </p:sp>
    </p:spTree>
    <p:extLst>
      <p:ext uri="{BB962C8B-B14F-4D97-AF65-F5344CB8AC3E}">
        <p14:creationId xmlns:p14="http://schemas.microsoft.com/office/powerpoint/2010/main" val="2982541736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8C6C13-AFAB-4E69-BE32-57103F653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Six Common Decision Criteria</a:t>
            </a:r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A1864D-4511-4187-8C94-56ECED6CAAA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5"/>
            <a:ext cx="8034338" cy="45935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Payback Period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Discounted Payback Period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Net Present Value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Profitability Index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Internal Rate of Return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Modified Internal Rate of Return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246493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/>
              <a:t>Optimal Rules in Capital Budgeting I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Goal: Only do projects that increase firm value</a:t>
            </a:r>
          </a:p>
          <a:p>
            <a:endParaRPr lang="en-US" dirty="0"/>
          </a:p>
          <a:p>
            <a:r>
              <a:rPr lang="en-US" dirty="0"/>
              <a:t>Criteria: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C1 TVM) Recognize the time value of money.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dirty="0"/>
              <a:t>C2 CFs) Incorporate all relevant free cash flows.</a:t>
            </a:r>
          </a:p>
        </p:txBody>
      </p:sp>
    </p:spTree>
    <p:extLst>
      <p:ext uri="{BB962C8B-B14F-4D97-AF65-F5344CB8AC3E}">
        <p14:creationId xmlns:p14="http://schemas.microsoft.com/office/powerpoint/2010/main" val="2540790652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/>
              <a:t>Optimal Rules in Capital Budgeting II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Avoid (if possible):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C3 Arb) Arbitrary assumptions,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C4 </a:t>
            </a:r>
            <a:r>
              <a:rPr lang="en-US" dirty="0" err="1"/>
              <a:t>Unc</a:t>
            </a:r>
            <a:r>
              <a:rPr lang="en-US" dirty="0"/>
              <a:t>) The need for data that has great uncertainty,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C5 Comp) Excessive complexity of calculation, and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C6 Tech) Technical problems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849215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804AD-2754-408C-9A49-AA779F18B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Payback and Discounted Payback Period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0587D-A2EE-45D1-ACEE-118BCAECB11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5"/>
            <a:ext cx="8034338" cy="4593535"/>
          </a:xfrm>
        </p:spPr>
        <p:txBody>
          <a:bodyPr>
            <a:noAutofit/>
          </a:bodyPr>
          <a:lstStyle/>
          <a:p>
            <a:r>
              <a:rPr lang="en-US" sz="2800" dirty="0"/>
              <a:t>How long will it take to recoup the initial investment?</a:t>
            </a:r>
          </a:p>
          <a:p>
            <a:r>
              <a:rPr lang="en-US" sz="2800" b="1" dirty="0"/>
              <a:t>RULE</a:t>
            </a:r>
            <a:r>
              <a:rPr lang="en-US" sz="2800" dirty="0"/>
              <a:t>: Accept if the payback is shorter than time horizon</a:t>
            </a:r>
          </a:p>
          <a:p>
            <a:pPr lvl="1"/>
            <a:r>
              <a:rPr lang="en-US" sz="2800" b="1" dirty="0"/>
              <a:t>Payback Period </a:t>
            </a:r>
            <a:r>
              <a:rPr lang="en-US" sz="2800" dirty="0"/>
              <a:t>– Subtract annual cash flows from initial outlay </a:t>
            </a:r>
          </a:p>
          <a:p>
            <a:r>
              <a:rPr lang="en-US" sz="2950" b="1" dirty="0"/>
              <a:t>Discounted Payback Period </a:t>
            </a:r>
            <a:r>
              <a:rPr lang="en-US" sz="2950" dirty="0"/>
              <a:t>– Same but use PV of cash flows </a:t>
            </a:r>
          </a:p>
          <a:p>
            <a:r>
              <a:rPr lang="en-US" sz="2800" b="1" dirty="0"/>
              <a:t>Excel</a:t>
            </a:r>
            <a:r>
              <a:rPr lang="en-US" sz="2800" dirty="0"/>
              <a:t>: Use IF statement to calculate either payback method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547717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Payback Period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419600"/>
          </a:xfrm>
        </p:spPr>
        <p:txBody>
          <a:bodyPr/>
          <a:lstStyle/>
          <a:p>
            <a:r>
              <a:rPr lang="en-US" sz="2800" dirty="0"/>
              <a:t>Evaluation</a:t>
            </a:r>
          </a:p>
          <a:p>
            <a:pPr lvl="1"/>
            <a:r>
              <a:rPr lang="en-US" sz="2600" dirty="0"/>
              <a:t>C1 TVM) </a:t>
            </a:r>
            <a:r>
              <a:rPr lang="en-US" sz="2600" dirty="0">
                <a:solidFill>
                  <a:srgbClr val="FF0000"/>
                </a:solidFill>
              </a:rPr>
              <a:t>Fails</a:t>
            </a:r>
            <a:r>
              <a:rPr lang="en-US" sz="2600" dirty="0"/>
              <a:t> (no discounting)</a:t>
            </a:r>
          </a:p>
          <a:p>
            <a:pPr lvl="1"/>
            <a:r>
              <a:rPr lang="en-US" sz="2600" dirty="0"/>
              <a:t>C2 CFs) </a:t>
            </a:r>
            <a:r>
              <a:rPr lang="en-US" sz="2600" dirty="0">
                <a:solidFill>
                  <a:srgbClr val="FF0000"/>
                </a:solidFill>
              </a:rPr>
              <a:t>Fails</a:t>
            </a:r>
            <a:r>
              <a:rPr lang="en-US" sz="2600" dirty="0"/>
              <a:t> (not after payback period)</a:t>
            </a:r>
          </a:p>
          <a:p>
            <a:pPr lvl="1"/>
            <a:r>
              <a:rPr lang="en-US" sz="2600" dirty="0"/>
              <a:t>C3 Arb) </a:t>
            </a:r>
            <a:r>
              <a:rPr lang="en-US" sz="2600" dirty="0">
                <a:solidFill>
                  <a:srgbClr val="FF0000"/>
                </a:solidFill>
              </a:rPr>
              <a:t>Fails</a:t>
            </a:r>
            <a:r>
              <a:rPr lang="en-US" sz="2600" dirty="0"/>
              <a:t> (length of payback period)</a:t>
            </a:r>
          </a:p>
          <a:p>
            <a:pPr lvl="1"/>
            <a:r>
              <a:rPr lang="en-US" sz="2600" dirty="0"/>
              <a:t>C4 </a:t>
            </a:r>
            <a:r>
              <a:rPr lang="en-US" sz="2600" dirty="0" err="1"/>
              <a:t>Unc</a:t>
            </a:r>
            <a:r>
              <a:rPr lang="en-US" sz="2600" dirty="0"/>
              <a:t>) Passes</a:t>
            </a:r>
          </a:p>
          <a:p>
            <a:pPr lvl="1"/>
            <a:r>
              <a:rPr lang="en-US" sz="2600" dirty="0"/>
              <a:t>C5 Comp) Passes</a:t>
            </a:r>
          </a:p>
          <a:p>
            <a:pPr lvl="1"/>
            <a:r>
              <a:rPr lang="en-US" sz="2600" dirty="0"/>
              <a:t>C6 Tech) Passes</a:t>
            </a:r>
          </a:p>
          <a:p>
            <a:pPr lvl="1"/>
            <a:endParaRPr lang="en-US" sz="2600" dirty="0"/>
          </a:p>
          <a:p>
            <a:r>
              <a:rPr lang="en-US" sz="2800" dirty="0"/>
              <a:t>Result: </a:t>
            </a:r>
            <a:r>
              <a:rPr lang="en-US" sz="2800" b="1" dirty="0">
                <a:solidFill>
                  <a:srgbClr val="FF0000"/>
                </a:solidFill>
              </a:rPr>
              <a:t>Fails</a:t>
            </a:r>
          </a:p>
          <a:p>
            <a:pPr lvl="1"/>
            <a:endParaRPr lang="en-US" sz="26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0957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Discounted Payback Period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419600"/>
          </a:xfrm>
        </p:spPr>
        <p:txBody>
          <a:bodyPr/>
          <a:lstStyle/>
          <a:p>
            <a:r>
              <a:rPr lang="en-US" sz="2800" dirty="0"/>
              <a:t>Evaluation</a:t>
            </a:r>
          </a:p>
          <a:p>
            <a:pPr lvl="1"/>
            <a:r>
              <a:rPr lang="en-US" sz="2600" dirty="0"/>
              <a:t>C1</a:t>
            </a:r>
            <a:r>
              <a:rPr lang="en-US" sz="2800" dirty="0"/>
              <a:t> TVM</a:t>
            </a:r>
            <a:r>
              <a:rPr lang="en-US" sz="2600" dirty="0"/>
              <a:t>) Passes</a:t>
            </a:r>
          </a:p>
          <a:p>
            <a:pPr lvl="1"/>
            <a:r>
              <a:rPr lang="en-US" sz="2600" dirty="0"/>
              <a:t>C2 CFs) </a:t>
            </a:r>
            <a:r>
              <a:rPr lang="en-US" sz="2600" dirty="0">
                <a:solidFill>
                  <a:srgbClr val="FF0000"/>
                </a:solidFill>
              </a:rPr>
              <a:t>Fails</a:t>
            </a:r>
            <a:r>
              <a:rPr lang="en-US" sz="2600" dirty="0"/>
              <a:t> (not after payback period)</a:t>
            </a:r>
          </a:p>
          <a:p>
            <a:pPr lvl="1"/>
            <a:r>
              <a:rPr lang="en-US" sz="2600" dirty="0"/>
              <a:t>C3 Arb) </a:t>
            </a:r>
            <a:r>
              <a:rPr lang="en-US" sz="2600" dirty="0">
                <a:solidFill>
                  <a:srgbClr val="FF0000"/>
                </a:solidFill>
              </a:rPr>
              <a:t>Fails</a:t>
            </a:r>
            <a:r>
              <a:rPr lang="en-US" sz="2600" dirty="0"/>
              <a:t> (length of payback period)</a:t>
            </a:r>
          </a:p>
          <a:p>
            <a:pPr lvl="1"/>
            <a:r>
              <a:rPr lang="en-US" sz="2600" dirty="0"/>
              <a:t>C4 </a:t>
            </a:r>
            <a:r>
              <a:rPr lang="en-US" sz="2600" dirty="0" err="1"/>
              <a:t>Unc</a:t>
            </a:r>
            <a:r>
              <a:rPr lang="en-US" sz="2600" dirty="0"/>
              <a:t>) Passes</a:t>
            </a:r>
          </a:p>
          <a:p>
            <a:pPr lvl="1"/>
            <a:r>
              <a:rPr lang="en-US" sz="2600" dirty="0"/>
              <a:t>C5 Comp) Passes</a:t>
            </a:r>
          </a:p>
          <a:p>
            <a:pPr lvl="1"/>
            <a:r>
              <a:rPr lang="en-US" sz="2600" dirty="0"/>
              <a:t>C6 Tech) Passes</a:t>
            </a:r>
          </a:p>
          <a:p>
            <a:pPr lvl="1"/>
            <a:endParaRPr lang="en-US" sz="2600" dirty="0"/>
          </a:p>
          <a:p>
            <a:r>
              <a:rPr lang="en-US" sz="2800" dirty="0"/>
              <a:t>Result: </a:t>
            </a:r>
            <a:r>
              <a:rPr lang="en-US" sz="2800" b="1" dirty="0">
                <a:solidFill>
                  <a:srgbClr val="FF0000"/>
                </a:solidFill>
              </a:rPr>
              <a:t>Fails</a:t>
            </a:r>
          </a:p>
          <a:p>
            <a:pPr lvl="1"/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95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B0251-E286-42D9-8CFC-F53F2AA1E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Present Value (NPV)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61DEB-778D-47AC-BC56-33D1EED2FD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1" y="1502464"/>
            <a:ext cx="8129017" cy="4593535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NPV directly compares PV benefit of project with PV cost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b="1" dirty="0"/>
              <a:t>IMPORTANT</a:t>
            </a:r>
            <a:r>
              <a:rPr lang="en-US" sz="2800" dirty="0"/>
              <a:t>: Excel NPV function calculates present value of uneven cash flows (NOT net present value) so must subtract the IO</a:t>
            </a:r>
          </a:p>
          <a:p>
            <a:r>
              <a:rPr lang="en-US" sz="2800" b="1" dirty="0"/>
              <a:t>RULE</a:t>
            </a:r>
            <a:r>
              <a:rPr lang="en-US" sz="2800" dirty="0"/>
              <a:t>: Accepted if NPV ≥ 0</a:t>
            </a:r>
          </a:p>
          <a:p>
            <a:r>
              <a:rPr lang="en-US" sz="2800" b="1" dirty="0"/>
              <a:t>Excel</a:t>
            </a:r>
            <a:r>
              <a:rPr lang="en-US" sz="2800" dirty="0"/>
              <a:t>: Use NPV – IO</a:t>
            </a:r>
          </a:p>
          <a:p>
            <a:pPr marL="0" indent="0">
              <a:buNone/>
            </a:pPr>
            <a:r>
              <a:rPr lang="en-US" sz="2800" dirty="0"/>
              <a:t>	NPV(rate,value1,[value2],...) – IO</a:t>
            </a:r>
          </a:p>
          <a:p>
            <a:pPr marL="0" indent="0">
              <a:buNone/>
            </a:pPr>
            <a:endParaRPr lang="en-IN" sz="2150" dirty="0"/>
          </a:p>
          <a:p>
            <a:pPr lvl="1"/>
            <a:endParaRPr lang="en-US" sz="2000" dirty="0"/>
          </a:p>
          <a:p>
            <a:endParaRPr lang="en-IN" sz="2000" dirty="0"/>
          </a:p>
        </p:txBody>
      </p:sp>
      <p:pic>
        <p:nvPicPr>
          <p:cNvPr id="11" name="Content Placeholder 10" descr="NPV = (sum_t = 1 to N)(CF_t/(1 + WACC)^t) minus IO = Benifit minus Cost"/>
          <p:cNvPicPr>
            <a:picLocks noGrp="1"/>
          </p:cNvPicPr>
          <p:nvPr>
            <p:ph sz="quarter" idx="19"/>
          </p:nvPr>
        </p:nvPicPr>
        <p:blipFill>
          <a:blip r:embed="rId2"/>
          <a:stretch>
            <a:fillRect/>
          </a:stretch>
        </p:blipFill>
        <p:spPr>
          <a:xfrm>
            <a:off x="2103559" y="2362200"/>
            <a:ext cx="503632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241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B0251-E286-42D9-8CFC-F53F2AA1E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Profitability Index (P</a:t>
            </a:r>
            <a:r>
              <a:rPr lang="en-US" sz="100" dirty="0"/>
              <a:t> </a:t>
            </a:r>
            <a:r>
              <a:rPr lang="en-US" dirty="0"/>
              <a:t>I)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61DEB-778D-47AC-BC56-33D1EED2FD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4831" y="1371600"/>
            <a:ext cx="8034338" cy="4669734"/>
          </a:xfrm>
        </p:spPr>
        <p:txBody>
          <a:bodyPr>
            <a:noAutofit/>
          </a:bodyPr>
          <a:lstStyle/>
          <a:p>
            <a:r>
              <a:rPr lang="en-US" sz="2800" dirty="0"/>
              <a:t>PI (like NPV) directly compares benefit of project with cost, but as a ratio (instead of as absolute difference)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b="1" dirty="0"/>
              <a:t>RULE</a:t>
            </a:r>
            <a:r>
              <a:rPr lang="en-US" sz="2800" dirty="0"/>
              <a:t>: Accepted if PI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≥ 1</a:t>
            </a:r>
            <a:endParaRPr lang="en-US" sz="2800" dirty="0"/>
          </a:p>
          <a:p>
            <a:r>
              <a:rPr lang="en-US" sz="2800" dirty="0"/>
              <a:t>NOTE: NPV and PI </a:t>
            </a:r>
            <a:r>
              <a:rPr lang="en-US" sz="2800" u="sng" dirty="0"/>
              <a:t>always</a:t>
            </a:r>
            <a:r>
              <a:rPr lang="en-US" sz="2800" dirty="0"/>
              <a:t> make the same decision</a:t>
            </a:r>
          </a:p>
          <a:p>
            <a:r>
              <a:rPr lang="en-US" sz="2800" b="1" dirty="0"/>
              <a:t>Excel</a:t>
            </a:r>
            <a:r>
              <a:rPr lang="en-US" sz="2800" dirty="0"/>
              <a:t>: Use NPV/IO</a:t>
            </a:r>
          </a:p>
          <a:p>
            <a:pPr marL="0" indent="0">
              <a:buNone/>
            </a:pPr>
            <a:r>
              <a:rPr lang="en-US" sz="2800" dirty="0"/>
              <a:t>	NPV(rate,value1,[value2],...)/IO</a:t>
            </a:r>
          </a:p>
          <a:p>
            <a:endParaRPr lang="en-IN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11" name="Content Placeholder 10" descr="PI = ((sum_t = 1 to N)(CF_t/(1 + WACC)^t)/IO) = (Benifit/Cost)">
            <a:extLst>
              <a:ext uri="{FF2B5EF4-FFF2-40B4-BE49-F238E27FC236}">
                <a16:creationId xmlns:a16="http://schemas.microsoft.com/office/drawing/2014/main" id="{A935BC58-6C7F-4E4C-AE90-FE3E23A14967}"/>
              </a:ext>
            </a:extLst>
          </p:cNvPr>
          <p:cNvPicPr>
            <a:picLocks noGrp="1"/>
          </p:cNvPicPr>
          <p:nvPr>
            <p:ph sz="quarter" idx="19"/>
          </p:nvPr>
        </p:nvPicPr>
        <p:blipFill>
          <a:blip r:embed="rId2"/>
          <a:stretch>
            <a:fillRect/>
          </a:stretch>
        </p:blipFill>
        <p:spPr>
          <a:xfrm>
            <a:off x="2514600" y="2703600"/>
            <a:ext cx="3962400" cy="100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506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C593C3AF-0D9E-483D-9BF2-60225C707924}"/>
              </a:ext>
            </a:extLst>
          </p:cNvPr>
          <p:cNvSpPr txBox="1">
            <a:spLocks/>
          </p:cNvSpPr>
          <p:nvPr/>
        </p:nvSpPr>
        <p:spPr>
          <a:xfrm>
            <a:off x="610171" y="17526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Capital Budgeting</a:t>
            </a:r>
            <a:r>
              <a:rPr lang="en-US" kern="0" dirty="0">
                <a:solidFill>
                  <a:sysClr val="windowText" lastClr="000000"/>
                </a:solidFill>
              </a:rPr>
              <a:t> Basics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Decision Criteria</a:t>
            </a:r>
            <a:endParaRPr lang="en-US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NPV Profile/Scenario Analysis</a:t>
            </a:r>
            <a:endParaRPr lang="en-US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89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90513" y="457200"/>
            <a:ext cx="8015287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Net Present Value (NPV)/ </a:t>
            </a:r>
            <a:r>
              <a:rPr lang="en-US" dirty="0" err="1"/>
              <a:t>Profitabilty</a:t>
            </a:r>
            <a:r>
              <a:rPr lang="en-US" dirty="0"/>
              <a:t> Index (PI)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419600"/>
          </a:xfrm>
        </p:spPr>
        <p:txBody>
          <a:bodyPr/>
          <a:lstStyle/>
          <a:p>
            <a:r>
              <a:rPr lang="en-US" sz="2800" dirty="0"/>
              <a:t>Evaluation</a:t>
            </a:r>
          </a:p>
          <a:p>
            <a:pPr lvl="1"/>
            <a:r>
              <a:rPr lang="en-US" sz="2600" dirty="0"/>
              <a:t>C1</a:t>
            </a:r>
            <a:r>
              <a:rPr lang="en-US" sz="2800" dirty="0"/>
              <a:t> TVM</a:t>
            </a:r>
            <a:r>
              <a:rPr lang="en-US" sz="2600" dirty="0"/>
              <a:t>) Passes</a:t>
            </a:r>
          </a:p>
          <a:p>
            <a:pPr lvl="1"/>
            <a:r>
              <a:rPr lang="en-US" sz="2600" dirty="0"/>
              <a:t>C2 CFs) Passes</a:t>
            </a:r>
          </a:p>
          <a:p>
            <a:pPr lvl="1"/>
            <a:r>
              <a:rPr lang="en-US" sz="2600" dirty="0"/>
              <a:t>C3 Arb) Passes</a:t>
            </a:r>
          </a:p>
          <a:p>
            <a:pPr lvl="1"/>
            <a:r>
              <a:rPr lang="en-US" sz="2600" dirty="0"/>
              <a:t>C4 </a:t>
            </a:r>
            <a:r>
              <a:rPr lang="en-US" sz="2600" dirty="0" err="1"/>
              <a:t>Unc</a:t>
            </a:r>
            <a:r>
              <a:rPr lang="en-US" sz="2600" dirty="0"/>
              <a:t>) </a:t>
            </a:r>
            <a:r>
              <a:rPr lang="en-US" sz="2600" dirty="0">
                <a:solidFill>
                  <a:srgbClr val="0000FF"/>
                </a:solidFill>
              </a:rPr>
              <a:t>Require estimating long term cash flows</a:t>
            </a:r>
          </a:p>
          <a:p>
            <a:pPr lvl="1"/>
            <a:r>
              <a:rPr lang="en-US" sz="2600" dirty="0"/>
              <a:t>C5 Comp) </a:t>
            </a:r>
            <a:r>
              <a:rPr lang="en-US" sz="2600" dirty="0">
                <a:solidFill>
                  <a:srgbClr val="0000FF"/>
                </a:solidFill>
              </a:rPr>
              <a:t>Moderate complexity</a:t>
            </a:r>
          </a:p>
          <a:p>
            <a:pPr lvl="1"/>
            <a:r>
              <a:rPr lang="en-US" sz="2600" dirty="0"/>
              <a:t>C6 Tech) Passes</a:t>
            </a:r>
          </a:p>
          <a:p>
            <a:pPr lvl="1"/>
            <a:endParaRPr lang="en-US" sz="2600" dirty="0"/>
          </a:p>
          <a:p>
            <a:r>
              <a:rPr lang="en-US" sz="2800" dirty="0"/>
              <a:t>Result: </a:t>
            </a:r>
            <a:r>
              <a:rPr lang="en-US" sz="2800" b="1" dirty="0">
                <a:solidFill>
                  <a:srgbClr val="FF0000"/>
                </a:solidFill>
              </a:rPr>
              <a:t>Passes</a:t>
            </a:r>
          </a:p>
        </p:txBody>
      </p:sp>
    </p:spTree>
    <p:extLst>
      <p:ext uri="{BB962C8B-B14F-4D97-AF65-F5344CB8AC3E}">
        <p14:creationId xmlns:p14="http://schemas.microsoft.com/office/powerpoint/2010/main" val="6275190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B0251-E286-42D9-8CFC-F53F2AA1E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Rate of Return (I</a:t>
            </a:r>
            <a:r>
              <a:rPr lang="en-US" sz="100" dirty="0"/>
              <a:t> </a:t>
            </a:r>
            <a:r>
              <a:rPr lang="en-US" dirty="0"/>
              <a:t>R</a:t>
            </a:r>
            <a:r>
              <a:rPr lang="en-US" sz="100" dirty="0"/>
              <a:t> </a:t>
            </a:r>
            <a:r>
              <a:rPr lang="en-US" dirty="0"/>
              <a:t>R)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61DEB-778D-47AC-BC56-33D1EED2FD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5"/>
            <a:ext cx="8034338" cy="2434028"/>
          </a:xfrm>
        </p:spPr>
        <p:txBody>
          <a:bodyPr>
            <a:noAutofit/>
          </a:bodyPr>
          <a:lstStyle/>
          <a:p>
            <a:r>
              <a:rPr lang="en-US" sz="2400" dirty="0"/>
              <a:t>IRR measures compound average annual rate of return of a project </a:t>
            </a:r>
          </a:p>
          <a:p>
            <a:r>
              <a:rPr lang="en-US" sz="2400" dirty="0"/>
              <a:t>IRR is discount rate that makes NPV = 0</a:t>
            </a:r>
          </a:p>
          <a:p>
            <a:r>
              <a:rPr lang="en-US" sz="2400" b="1" dirty="0"/>
              <a:t>RULE</a:t>
            </a:r>
            <a:r>
              <a:rPr lang="en-US" sz="2400" dirty="0"/>
              <a:t>: Accepted if IRR ≥ WACC </a:t>
            </a:r>
          </a:p>
          <a:p>
            <a:r>
              <a:rPr lang="en-US" sz="2400" dirty="0"/>
              <a:t>The IRR cannot be calculated directly (trial and error must be used):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Excel</a:t>
            </a:r>
            <a:r>
              <a:rPr lang="en-US" sz="2400" dirty="0"/>
              <a:t>: IRR function</a:t>
            </a:r>
          </a:p>
          <a:p>
            <a:pPr marL="0" indent="0">
              <a:buNone/>
            </a:pPr>
            <a:r>
              <a:rPr lang="en-US" sz="2400" dirty="0"/>
              <a:t>	IRR(values, [guess])</a:t>
            </a:r>
            <a:endParaRPr lang="en-IN" sz="24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IN" sz="2000" dirty="0"/>
          </a:p>
        </p:txBody>
      </p:sp>
      <p:pic>
        <p:nvPicPr>
          <p:cNvPr id="11" name="Content Placeholder 10" descr="(sum_t = 1 to N)(CF_t/(1 + IRR)^t) minus IO = 0">
            <a:extLst>
              <a:ext uri="{FF2B5EF4-FFF2-40B4-BE49-F238E27FC236}">
                <a16:creationId xmlns:a16="http://schemas.microsoft.com/office/drawing/2014/main" id="{A935BC58-6C7F-4E4C-AE90-FE3E23A14967}"/>
              </a:ext>
            </a:extLst>
          </p:cNvPr>
          <p:cNvPicPr>
            <a:picLocks noGrp="1"/>
          </p:cNvPicPr>
          <p:nvPr>
            <p:ph sz="quarter" idx="19"/>
          </p:nvPr>
        </p:nvPicPr>
        <p:blipFill>
          <a:blip r:embed="rId2"/>
          <a:stretch>
            <a:fillRect/>
          </a:stretch>
        </p:blipFill>
        <p:spPr>
          <a:xfrm>
            <a:off x="3352800" y="4038600"/>
            <a:ext cx="3200399" cy="85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500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Rate of Return (IRR)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Evaluation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C1 </a:t>
            </a:r>
            <a:r>
              <a:rPr lang="en-US" sz="2400" dirty="0"/>
              <a:t>TVM</a:t>
            </a:r>
            <a:r>
              <a:rPr lang="en-US" sz="2200" dirty="0"/>
              <a:t>) Passes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C2</a:t>
            </a:r>
            <a:r>
              <a:rPr lang="en-US" sz="2400" dirty="0"/>
              <a:t> CFs</a:t>
            </a:r>
            <a:r>
              <a:rPr lang="en-US" sz="2200" dirty="0"/>
              <a:t>) Passes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C3</a:t>
            </a:r>
            <a:r>
              <a:rPr lang="en-US" sz="2400" dirty="0"/>
              <a:t> Arb</a:t>
            </a:r>
            <a:r>
              <a:rPr lang="en-US" sz="2200" dirty="0"/>
              <a:t>) Passes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C4</a:t>
            </a:r>
            <a:r>
              <a:rPr lang="en-US" sz="2400" dirty="0"/>
              <a:t> </a:t>
            </a:r>
            <a:r>
              <a:rPr lang="en-US" sz="2400" dirty="0" err="1"/>
              <a:t>Unc</a:t>
            </a:r>
            <a:r>
              <a:rPr lang="en-US" sz="2200" dirty="0"/>
              <a:t>) </a:t>
            </a:r>
            <a:r>
              <a:rPr lang="en-US" sz="2200" dirty="0">
                <a:solidFill>
                  <a:srgbClr val="0000FF"/>
                </a:solidFill>
              </a:rPr>
              <a:t>Requires estimating long term cash flows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C5</a:t>
            </a:r>
            <a:r>
              <a:rPr lang="en-US" sz="2400" dirty="0"/>
              <a:t> Comp</a:t>
            </a:r>
            <a:r>
              <a:rPr lang="en-US" sz="2200" dirty="0"/>
              <a:t>) </a:t>
            </a:r>
            <a:r>
              <a:rPr lang="en-US" sz="2200" dirty="0">
                <a:solidFill>
                  <a:srgbClr val="0000FF"/>
                </a:solidFill>
              </a:rPr>
              <a:t>Moderate complexity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C6</a:t>
            </a:r>
            <a:r>
              <a:rPr lang="en-US" sz="2400" dirty="0"/>
              <a:t> Tech</a:t>
            </a:r>
            <a:r>
              <a:rPr lang="en-US" sz="2200" dirty="0"/>
              <a:t>) </a:t>
            </a:r>
            <a:r>
              <a:rPr lang="en-US" sz="2200" dirty="0">
                <a:solidFill>
                  <a:srgbClr val="0000FF"/>
                </a:solidFill>
              </a:rPr>
              <a:t>Technical Problems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solidFill>
                  <a:srgbClr val="0000FF"/>
                </a:solidFill>
              </a:rPr>
              <a:t>1) Reinvestment Rate Assumption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solidFill>
                  <a:srgbClr val="0000FF"/>
                </a:solidFill>
              </a:rPr>
              <a:t>2) Multiple IRR Results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solidFill>
                  <a:srgbClr val="0000FF"/>
                </a:solidFill>
              </a:rPr>
              <a:t>3) Project Comparisons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Result: </a:t>
            </a:r>
            <a:r>
              <a:rPr lang="en-US" sz="2400" b="1" dirty="0">
                <a:solidFill>
                  <a:srgbClr val="FF0000"/>
                </a:solidFill>
              </a:rPr>
              <a:t>Passes</a:t>
            </a:r>
            <a:r>
              <a:rPr lang="en-US" sz="2400" dirty="0"/>
              <a:t> (assuming the technical problems do not occur)</a:t>
            </a:r>
          </a:p>
        </p:txBody>
      </p:sp>
    </p:spTree>
    <p:extLst>
      <p:ext uri="{BB962C8B-B14F-4D97-AF65-F5344CB8AC3E}">
        <p14:creationId xmlns:p14="http://schemas.microsoft.com/office/powerpoint/2010/main" val="14987057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FEFC6EB-CBD0-41CF-9941-97684E1E44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948" y="1600200"/>
            <a:ext cx="6607246" cy="4525963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3B0251-E286-42D9-8CFC-F53F2AA1E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</p:spPr>
        <p:txBody>
          <a:bodyPr anchor="b">
            <a:normAutofit/>
          </a:bodyPr>
          <a:lstStyle/>
          <a:p>
            <a:r>
              <a:rPr lang="en-US" dirty="0"/>
              <a:t>NPV/IRR Graph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5200286"/>
      </p:ext>
    </p:extLst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B0251-E286-42D9-8CFC-F53F2AA1E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NPV and I</a:t>
            </a:r>
            <a:r>
              <a:rPr lang="en-US" sz="100" dirty="0"/>
              <a:t> </a:t>
            </a:r>
            <a:r>
              <a:rPr lang="en-US" dirty="0"/>
              <a:t>R</a:t>
            </a:r>
            <a:r>
              <a:rPr lang="en-US" sz="100" dirty="0"/>
              <a:t> </a:t>
            </a:r>
            <a:r>
              <a:rPr lang="en-US" dirty="0" err="1"/>
              <a:t>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61DEB-778D-47AC-BC56-33D1EED2FD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4"/>
            <a:ext cx="8034338" cy="4593535"/>
          </a:xfrm>
        </p:spPr>
        <p:txBody>
          <a:bodyPr>
            <a:noAutofit/>
          </a:bodyPr>
          <a:lstStyle/>
          <a:p>
            <a:pPr marL="924300" lvl="2" indent="0">
              <a:buNone/>
            </a:pPr>
            <a:r>
              <a:rPr lang="en-US" sz="2500" dirty="0"/>
              <a:t>When NPV = 0, IRR = k</a:t>
            </a:r>
          </a:p>
          <a:p>
            <a:pPr marL="924300" lvl="2" indent="0">
              <a:buNone/>
            </a:pPr>
            <a:r>
              <a:rPr lang="en-US" sz="2500" dirty="0"/>
              <a:t>When NPV &gt; 0, IRR &gt; k</a:t>
            </a:r>
          </a:p>
          <a:p>
            <a:pPr marL="924300" lvl="2" indent="0">
              <a:buNone/>
            </a:pPr>
            <a:r>
              <a:rPr lang="en-US" sz="2500" dirty="0"/>
              <a:t>When NPV &lt; 0. IRR &lt; k</a:t>
            </a:r>
          </a:p>
          <a:p>
            <a:r>
              <a:rPr lang="en-US" sz="2800" dirty="0"/>
              <a:t>If normal cash flows, no capital rationing, and independence, NPV and IRR always same</a:t>
            </a:r>
          </a:p>
          <a:p>
            <a:r>
              <a:rPr lang="en-US" sz="2800" dirty="0"/>
              <a:t>Ranking problems if:</a:t>
            </a:r>
          </a:p>
          <a:p>
            <a:pPr marL="741150" lvl="1" indent="-514350">
              <a:buFont typeface="+mj-lt"/>
              <a:buAutoNum type="arabicPeriod"/>
            </a:pPr>
            <a:r>
              <a:rPr lang="en-US" sz="2650" dirty="0"/>
              <a:t>Initial investments differ</a:t>
            </a:r>
          </a:p>
          <a:p>
            <a:pPr marL="741150" lvl="1" indent="-514350">
              <a:buFont typeface="+mj-lt"/>
              <a:buAutoNum type="arabicPeriod"/>
            </a:pPr>
            <a:r>
              <a:rPr lang="en-US" sz="2650" dirty="0"/>
              <a:t>Timing of future cash flows differ</a:t>
            </a:r>
          </a:p>
          <a:p>
            <a:pPr marL="741150" lvl="1" indent="-514350">
              <a:buFont typeface="+mj-lt"/>
              <a:buAutoNum type="arabicPeriod"/>
            </a:pPr>
            <a:r>
              <a:rPr lang="en-US" sz="2650" dirty="0"/>
              <a:t>Non- normal cash flows</a:t>
            </a:r>
            <a:endParaRPr lang="en-US" sz="2000" dirty="0"/>
          </a:p>
          <a:p>
            <a:endParaRPr lang="en-US" sz="2000" dirty="0"/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6459452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B0251-E286-42D9-8CFC-F53F2AA1E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NPV (vs I</a:t>
            </a:r>
            <a:r>
              <a:rPr lang="en-US" sz="100" dirty="0"/>
              <a:t> </a:t>
            </a:r>
            <a:r>
              <a:rPr lang="en-US" dirty="0"/>
              <a:t>R</a:t>
            </a:r>
            <a:r>
              <a:rPr lang="en-US" sz="100" dirty="0"/>
              <a:t> </a:t>
            </a:r>
            <a:r>
              <a:rPr lang="en-US" dirty="0"/>
              <a:t>R)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61DEB-778D-47AC-BC56-33D1EED2FD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4"/>
            <a:ext cx="8034338" cy="4593535"/>
          </a:xfrm>
        </p:spPr>
        <p:txBody>
          <a:bodyPr>
            <a:noAutofit/>
          </a:bodyPr>
          <a:lstStyle/>
          <a:p>
            <a:r>
              <a:rPr lang="en-US" sz="2400" dirty="0"/>
              <a:t>Result expressed in dollars</a:t>
            </a:r>
          </a:p>
          <a:p>
            <a:pPr lvl="1"/>
            <a:r>
              <a:rPr lang="en-US" sz="2400" dirty="0"/>
              <a:t>IRR expressed in </a:t>
            </a:r>
            <a:r>
              <a:rPr lang="en-US" sz="2400" u="sng" dirty="0"/>
              <a:t>percentages</a:t>
            </a:r>
          </a:p>
          <a:p>
            <a:r>
              <a:rPr lang="en-US" sz="2400" dirty="0"/>
              <a:t>Individual projects can be added</a:t>
            </a:r>
          </a:p>
          <a:p>
            <a:pPr lvl="1"/>
            <a:r>
              <a:rPr lang="en-US" sz="2400" dirty="0"/>
              <a:t>IRR Individual projects </a:t>
            </a:r>
            <a:r>
              <a:rPr lang="en-US" sz="2400" u="sng" dirty="0"/>
              <a:t>cannot</a:t>
            </a:r>
            <a:r>
              <a:rPr lang="en-US" sz="2400" dirty="0"/>
              <a:t> be added</a:t>
            </a:r>
          </a:p>
          <a:p>
            <a:r>
              <a:rPr lang="en-US" sz="2400" dirty="0"/>
              <a:t>Required rate of return can vary over project</a:t>
            </a:r>
          </a:p>
          <a:p>
            <a:pPr lvl="1"/>
            <a:r>
              <a:rPr lang="en-US" sz="2400" dirty="0"/>
              <a:t>IRR required rate of return </a:t>
            </a:r>
            <a:r>
              <a:rPr lang="en-US" sz="2400" u="sng" dirty="0"/>
              <a:t>cannot</a:t>
            </a:r>
            <a:r>
              <a:rPr lang="en-US" sz="2400" dirty="0"/>
              <a:t> vary </a:t>
            </a:r>
          </a:p>
          <a:p>
            <a:r>
              <a:rPr lang="en-US" sz="2400" dirty="0"/>
              <a:t>Can evaluate mutually exclusive projects</a:t>
            </a:r>
          </a:p>
          <a:p>
            <a:pPr lvl="1"/>
            <a:r>
              <a:rPr lang="en-US" sz="2400" dirty="0"/>
              <a:t>IRR </a:t>
            </a:r>
            <a:r>
              <a:rPr lang="en-US" sz="2400" u="sng" dirty="0"/>
              <a:t>cannot</a:t>
            </a:r>
            <a:r>
              <a:rPr lang="en-US" sz="2400" dirty="0"/>
              <a:t> evaluate mutually exclusive projects</a:t>
            </a:r>
          </a:p>
          <a:p>
            <a:r>
              <a:rPr lang="en-US" sz="2400" dirty="0"/>
              <a:t>No multiple results </a:t>
            </a:r>
          </a:p>
          <a:p>
            <a:pPr lvl="1"/>
            <a:r>
              <a:rPr lang="en-US" sz="2400" dirty="0"/>
              <a:t>IRR </a:t>
            </a:r>
            <a:r>
              <a:rPr lang="en-US" sz="2400" u="sng" dirty="0"/>
              <a:t>multiple</a:t>
            </a:r>
            <a:r>
              <a:rPr lang="en-US" sz="2400" dirty="0"/>
              <a:t> results (non-normal cash </a:t>
            </a:r>
            <a:r>
              <a:rPr lang="en-US" sz="2400" dirty="0" err="1"/>
              <a:t>fklows</a:t>
            </a:r>
            <a:r>
              <a:rPr lang="en-US" sz="2400" dirty="0"/>
              <a:t>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6237121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B0251-E286-42D9-8CFC-F53F2AA1E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Multiple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61DEB-778D-47AC-BC56-33D1EED2FD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4"/>
            <a:ext cx="8034338" cy="4593535"/>
          </a:xfrm>
        </p:spPr>
        <p:txBody>
          <a:bodyPr>
            <a:noAutofit/>
          </a:bodyPr>
          <a:lstStyle/>
          <a:p>
            <a:r>
              <a:rPr lang="en-US" sz="3200" dirty="0"/>
              <a:t>Ideal: Maximize firm value…do all positive NPV projects</a:t>
            </a:r>
          </a:p>
          <a:p>
            <a:r>
              <a:rPr lang="en-US" sz="3200" dirty="0"/>
              <a:t>Constraints:</a:t>
            </a:r>
          </a:p>
          <a:p>
            <a:pPr lvl="1"/>
            <a:r>
              <a:rPr lang="en-US" sz="2800" dirty="0"/>
              <a:t>Capital Rationing: Constraint on available funds </a:t>
            </a:r>
          </a:p>
          <a:p>
            <a:pPr lvl="1"/>
            <a:r>
              <a:rPr lang="en-US" sz="2800" dirty="0"/>
              <a:t>Mutually Exclusive Projects</a:t>
            </a:r>
            <a:endParaRPr lang="en-US" sz="3200" dirty="0"/>
          </a:p>
          <a:p>
            <a:r>
              <a:rPr lang="en-US" sz="3200" dirty="0"/>
              <a:t>Do projects that maximize total NPV</a:t>
            </a:r>
          </a:p>
          <a:p>
            <a:pPr lvl="1"/>
            <a:r>
              <a:rPr lang="en-US" sz="2800" dirty="0"/>
              <a:t>Cannot use IRR</a:t>
            </a:r>
          </a:p>
          <a:p>
            <a:pPr lvl="1"/>
            <a:r>
              <a:rPr lang="en-US" sz="2800" dirty="0"/>
              <a:t>Crossover point</a:t>
            </a:r>
          </a:p>
          <a:p>
            <a:endParaRPr lang="en-US" sz="2000" dirty="0"/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8838678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B0251-E286-42D9-8CFC-F53F2AA1E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NPV/I</a:t>
            </a:r>
            <a:r>
              <a:rPr lang="en-US" sz="100" dirty="0"/>
              <a:t> </a:t>
            </a:r>
            <a:r>
              <a:rPr lang="en-US" dirty="0"/>
              <a:t>R</a:t>
            </a:r>
            <a:r>
              <a:rPr lang="en-US" sz="100" dirty="0"/>
              <a:t> </a:t>
            </a:r>
            <a:r>
              <a:rPr lang="en-US" dirty="0" err="1"/>
              <a:t>R</a:t>
            </a:r>
            <a:r>
              <a:rPr lang="en-US" dirty="0"/>
              <a:t> Comparison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61DEB-778D-47AC-BC56-33D1EED2FD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4"/>
            <a:ext cx="8034338" cy="4593535"/>
          </a:xfrm>
        </p:spPr>
        <p:txBody>
          <a:bodyPr>
            <a:noAutofit/>
          </a:bodyPr>
          <a:lstStyle/>
          <a:p>
            <a:r>
              <a:rPr lang="en-US" sz="3200" dirty="0"/>
              <a:t>NPV method is more conservative (reinvestment rate assumptions)</a:t>
            </a:r>
          </a:p>
          <a:p>
            <a:pPr lvl="1"/>
            <a:r>
              <a:rPr lang="en-US" sz="2800" dirty="0"/>
              <a:t>NPV assumes reinvestment at the </a:t>
            </a:r>
            <a:r>
              <a:rPr lang="en-US" sz="2800" u="sng" dirty="0"/>
              <a:t>cost of capital</a:t>
            </a:r>
            <a:r>
              <a:rPr lang="en-US" sz="2800" dirty="0"/>
              <a:t>.</a:t>
            </a:r>
          </a:p>
          <a:p>
            <a:pPr lvl="1"/>
            <a:r>
              <a:rPr lang="en-US" sz="2800" dirty="0"/>
              <a:t>IRR assumes reinvestment at the </a:t>
            </a:r>
            <a:r>
              <a:rPr lang="en-US" sz="2800" u="sng" dirty="0"/>
              <a:t>project’s IRR</a:t>
            </a:r>
            <a:r>
              <a:rPr lang="en-US" sz="2800" dirty="0"/>
              <a:t>.</a:t>
            </a:r>
          </a:p>
          <a:p>
            <a:r>
              <a:rPr lang="en-US" sz="3200" dirty="0"/>
              <a:t>In addition, the NPV method maximizes the value of the firm.</a:t>
            </a:r>
          </a:p>
          <a:p>
            <a:r>
              <a:rPr lang="en-US" sz="3200" dirty="0"/>
              <a:t>NPV preferred decision criterion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428730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B0251-E286-42D9-8CFC-F53F2AA1E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Modified Internal Rate of Return (M</a:t>
            </a:r>
            <a:r>
              <a:rPr lang="en-US" sz="100" dirty="0"/>
              <a:t> </a:t>
            </a:r>
            <a:r>
              <a:rPr lang="en-US" dirty="0"/>
              <a:t>I</a:t>
            </a:r>
            <a:r>
              <a:rPr lang="en-US" sz="100" dirty="0"/>
              <a:t> </a:t>
            </a:r>
            <a:r>
              <a:rPr lang="en-US" dirty="0"/>
              <a:t>R</a:t>
            </a:r>
            <a:r>
              <a:rPr lang="en-US" sz="100" dirty="0"/>
              <a:t> </a:t>
            </a:r>
            <a:r>
              <a:rPr lang="en-US" dirty="0"/>
              <a:t>R)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61DEB-778D-47AC-BC56-33D1EED2FD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4831" y="1371600"/>
            <a:ext cx="8034338" cy="4690872"/>
          </a:xfrm>
        </p:spPr>
        <p:txBody>
          <a:bodyPr>
            <a:noAutofit/>
          </a:bodyPr>
          <a:lstStyle/>
          <a:p>
            <a:r>
              <a:rPr lang="en-US" sz="2400" dirty="0"/>
              <a:t>Drawbacks of IRR </a:t>
            </a:r>
            <a:r>
              <a:rPr lang="en-IN" sz="2400" dirty="0"/>
              <a:t> − </a:t>
            </a:r>
            <a:r>
              <a:rPr lang="en-US" sz="2400" dirty="0"/>
              <a:t>Assumes cash flows reinvested at the IRR</a:t>
            </a:r>
          </a:p>
          <a:p>
            <a:r>
              <a:rPr lang="en-US" sz="2400" dirty="0"/>
              <a:t>High IRRs can overstate reinvestment rate of return</a:t>
            </a:r>
          </a:p>
          <a:p>
            <a:r>
              <a:rPr lang="en-US" sz="2400" dirty="0"/>
              <a:t>Better assumption: MIRR assumes cash flows reinvested at WACC</a:t>
            </a:r>
          </a:p>
          <a:p>
            <a:r>
              <a:rPr lang="en-US" sz="2400" b="1" dirty="0"/>
              <a:t>RULE</a:t>
            </a:r>
            <a:r>
              <a:rPr lang="en-US" sz="2400" dirty="0"/>
              <a:t>: Accepted if </a:t>
            </a:r>
            <a:r>
              <a:rPr lang="en-US" sz="2400" dirty="0" err="1"/>
              <a:t>If</a:t>
            </a:r>
            <a:r>
              <a:rPr lang="en-US" sz="2400" dirty="0"/>
              <a:t> MIRR ≥ WACC</a:t>
            </a:r>
          </a:p>
          <a:p>
            <a:r>
              <a:rPr lang="en-US" sz="2400" dirty="0"/>
              <a:t>Excel MIRR function</a:t>
            </a:r>
          </a:p>
          <a:p>
            <a:pPr marL="0" indent="0">
              <a:buNone/>
            </a:pPr>
            <a:r>
              <a:rPr lang="en-US" sz="2400" dirty="0"/>
              <a:t>	 MIRR(values, </a:t>
            </a:r>
            <a:r>
              <a:rPr lang="en-US" sz="2400" dirty="0" err="1"/>
              <a:t>finance_rate</a:t>
            </a:r>
            <a:r>
              <a:rPr lang="en-US" sz="2400" dirty="0"/>
              <a:t>, </a:t>
            </a:r>
            <a:r>
              <a:rPr lang="en-US" sz="2400" dirty="0" err="1"/>
              <a:t>reinvest_rate</a:t>
            </a:r>
            <a:r>
              <a:rPr lang="en-US" sz="2400" dirty="0"/>
              <a:t>) </a:t>
            </a:r>
          </a:p>
          <a:p>
            <a:pPr lvl="1"/>
            <a:r>
              <a:rPr lang="en-US" sz="2400" dirty="0"/>
              <a:t>Note: both rates should equal WACC</a:t>
            </a:r>
            <a:endParaRPr lang="en-IN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00178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‘Modification’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Allows the reinvestment rate of cash flows to be specified.</a:t>
            </a:r>
          </a:p>
          <a:p>
            <a:endParaRPr lang="en-US" dirty="0"/>
          </a:p>
          <a:p>
            <a:r>
              <a:rPr lang="en-US" dirty="0"/>
              <a:t>Allows the reinvestment rate of cash flows to be different than the discount rate.</a:t>
            </a:r>
          </a:p>
        </p:txBody>
      </p:sp>
    </p:spTree>
    <p:extLst>
      <p:ext uri="{BB962C8B-B14F-4D97-AF65-F5344CB8AC3E}">
        <p14:creationId xmlns:p14="http://schemas.microsoft.com/office/powerpoint/2010/main" val="3440683026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1. </a:t>
            </a:r>
            <a:r>
              <a:rPr lang="en-US" dirty="0"/>
              <a:t>Capital Budgeting</a:t>
            </a:r>
            <a:r>
              <a:rPr lang="en-US" kern="0" dirty="0">
                <a:solidFill>
                  <a:sysClr val="windowText" lastClr="000000"/>
                </a:solidFill>
              </a:rPr>
              <a:t> Basics</a:t>
            </a:r>
            <a:r>
              <a:rPr lang="en-US" sz="40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55154"/>
      </p:ext>
    </p:extLst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MIRR Diagram</a:t>
            </a:r>
          </a:p>
        </p:txBody>
      </p:sp>
      <p:sp>
        <p:nvSpPr>
          <p:cNvPr id="274436" name="AutoShape 4"/>
          <p:cNvSpPr>
            <a:spLocks noChangeArrowheads="1"/>
          </p:cNvSpPr>
          <p:nvPr/>
        </p:nvSpPr>
        <p:spPr bwMode="auto">
          <a:xfrm>
            <a:off x="6096000" y="1981200"/>
            <a:ext cx="914400" cy="609600"/>
          </a:xfrm>
          <a:prstGeom prst="flowChart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37" name="AutoShape 5"/>
          <p:cNvSpPr>
            <a:spLocks noChangeArrowheads="1"/>
          </p:cNvSpPr>
          <p:nvPr/>
        </p:nvSpPr>
        <p:spPr bwMode="auto">
          <a:xfrm>
            <a:off x="3810000" y="1981200"/>
            <a:ext cx="914400" cy="609600"/>
          </a:xfrm>
          <a:prstGeom prst="flowChart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39" name="AutoShape 7"/>
          <p:cNvSpPr>
            <a:spLocks noChangeArrowheads="1"/>
          </p:cNvSpPr>
          <p:nvPr/>
        </p:nvSpPr>
        <p:spPr bwMode="auto">
          <a:xfrm>
            <a:off x="4953000" y="1981200"/>
            <a:ext cx="914400" cy="609600"/>
          </a:xfrm>
          <a:prstGeom prst="flowChart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4442" name="AutoShape 10"/>
          <p:cNvCxnSpPr>
            <a:cxnSpLocks noChangeShapeType="1"/>
            <a:stCxn id="274439" idx="2"/>
          </p:cNvCxnSpPr>
          <p:nvPr/>
        </p:nvCxnSpPr>
        <p:spPr bwMode="auto">
          <a:xfrm rot="16200000" flipH="1">
            <a:off x="5486400" y="2514600"/>
            <a:ext cx="1676400" cy="18288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274444" name="AutoShape 12"/>
          <p:cNvCxnSpPr>
            <a:cxnSpLocks noChangeShapeType="1"/>
            <a:stCxn id="274437" idx="2"/>
          </p:cNvCxnSpPr>
          <p:nvPr/>
        </p:nvCxnSpPr>
        <p:spPr bwMode="auto">
          <a:xfrm rot="16200000" flipH="1">
            <a:off x="4610100" y="2247900"/>
            <a:ext cx="2286000" cy="29718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274445" name="AutoShape 13"/>
          <p:cNvCxnSpPr>
            <a:cxnSpLocks noChangeShapeType="1"/>
            <a:stCxn id="274436" idx="2"/>
          </p:cNvCxnSpPr>
          <p:nvPr/>
        </p:nvCxnSpPr>
        <p:spPr bwMode="auto">
          <a:xfrm rot="16200000" flipH="1">
            <a:off x="6362700" y="2781300"/>
            <a:ext cx="1066800" cy="685800"/>
          </a:xfrm>
          <a:prstGeom prst="bentConnector3">
            <a:avLst>
              <a:gd name="adj1" fmla="val 101190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sp>
        <p:nvSpPr>
          <p:cNvPr id="274446" name="AutoShape 14"/>
          <p:cNvSpPr>
            <a:spLocks noChangeArrowheads="1"/>
          </p:cNvSpPr>
          <p:nvPr/>
        </p:nvSpPr>
        <p:spPr bwMode="auto">
          <a:xfrm>
            <a:off x="2667000" y="1981200"/>
            <a:ext cx="914400" cy="609600"/>
          </a:xfrm>
          <a:prstGeom prst="flowChart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4448" name="AutoShape 16"/>
          <p:cNvCxnSpPr>
            <a:cxnSpLocks noChangeShapeType="1"/>
            <a:stCxn id="274446" idx="2"/>
            <a:endCxn id="274470" idx="0"/>
          </p:cNvCxnSpPr>
          <p:nvPr/>
        </p:nvCxnSpPr>
        <p:spPr bwMode="auto">
          <a:xfrm rot="5400000">
            <a:off x="2133600" y="3581400"/>
            <a:ext cx="1981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74452" name="Text Box 20"/>
          <p:cNvSpPr txBox="1">
            <a:spLocks noChangeArrowheads="1"/>
          </p:cNvSpPr>
          <p:nvPr/>
        </p:nvSpPr>
        <p:spPr bwMode="auto">
          <a:xfrm>
            <a:off x="2895600" y="2209800"/>
            <a:ext cx="457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-C</a:t>
            </a:r>
            <a:r>
              <a:rPr lang="en-US" sz="1200" baseline="-25000"/>
              <a:t>0</a:t>
            </a:r>
          </a:p>
        </p:txBody>
      </p:sp>
      <p:sp>
        <p:nvSpPr>
          <p:cNvPr id="274453" name="Text Box 21"/>
          <p:cNvSpPr txBox="1">
            <a:spLocks noChangeArrowheads="1"/>
          </p:cNvSpPr>
          <p:nvPr/>
        </p:nvSpPr>
        <p:spPr bwMode="auto">
          <a:xfrm>
            <a:off x="4038600" y="2209800"/>
            <a:ext cx="457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</a:t>
            </a:r>
            <a:r>
              <a:rPr lang="en-US" sz="1200" baseline="-25000"/>
              <a:t>1</a:t>
            </a:r>
          </a:p>
        </p:txBody>
      </p:sp>
      <p:sp>
        <p:nvSpPr>
          <p:cNvPr id="274455" name="Text Box 23"/>
          <p:cNvSpPr txBox="1">
            <a:spLocks noChangeArrowheads="1"/>
          </p:cNvSpPr>
          <p:nvPr/>
        </p:nvSpPr>
        <p:spPr bwMode="auto">
          <a:xfrm>
            <a:off x="5181600" y="2209800"/>
            <a:ext cx="457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</a:t>
            </a:r>
            <a:r>
              <a:rPr lang="en-US" sz="1200" baseline="-25000"/>
              <a:t>2</a:t>
            </a:r>
          </a:p>
        </p:txBody>
      </p:sp>
      <p:sp>
        <p:nvSpPr>
          <p:cNvPr id="274456" name="Text Box 24"/>
          <p:cNvSpPr txBox="1">
            <a:spLocks noChangeArrowheads="1"/>
          </p:cNvSpPr>
          <p:nvPr/>
        </p:nvSpPr>
        <p:spPr bwMode="auto">
          <a:xfrm>
            <a:off x="6324600" y="2209800"/>
            <a:ext cx="457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</a:t>
            </a:r>
            <a:r>
              <a:rPr lang="en-US" sz="1200" baseline="-25000"/>
              <a:t>3</a:t>
            </a:r>
          </a:p>
        </p:txBody>
      </p:sp>
      <p:sp>
        <p:nvSpPr>
          <p:cNvPr id="274457" name="AutoShape 25"/>
          <p:cNvSpPr>
            <a:spLocks noChangeArrowheads="1"/>
          </p:cNvSpPr>
          <p:nvPr/>
        </p:nvSpPr>
        <p:spPr bwMode="auto">
          <a:xfrm>
            <a:off x="7315200" y="1981200"/>
            <a:ext cx="914400" cy="609600"/>
          </a:xfrm>
          <a:prstGeom prst="flowChart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58" name="Text Box 26"/>
          <p:cNvSpPr txBox="1">
            <a:spLocks noChangeArrowheads="1"/>
          </p:cNvSpPr>
          <p:nvPr/>
        </p:nvSpPr>
        <p:spPr bwMode="auto">
          <a:xfrm>
            <a:off x="7543800" y="2209800"/>
            <a:ext cx="457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</a:t>
            </a:r>
            <a:r>
              <a:rPr lang="en-US" sz="1200" baseline="-25000"/>
              <a:t>4</a:t>
            </a:r>
          </a:p>
        </p:txBody>
      </p:sp>
      <p:cxnSp>
        <p:nvCxnSpPr>
          <p:cNvPr id="274459" name="AutoShape 27"/>
          <p:cNvCxnSpPr>
            <a:cxnSpLocks noChangeShapeType="1"/>
          </p:cNvCxnSpPr>
          <p:nvPr/>
        </p:nvCxnSpPr>
        <p:spPr bwMode="auto">
          <a:xfrm>
            <a:off x="7772400" y="2590800"/>
            <a:ext cx="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</p:cxnSp>
      <p:sp>
        <p:nvSpPr>
          <p:cNvPr id="274460" name="AutoShape 28"/>
          <p:cNvSpPr>
            <a:spLocks noChangeArrowheads="1"/>
          </p:cNvSpPr>
          <p:nvPr/>
        </p:nvSpPr>
        <p:spPr bwMode="auto">
          <a:xfrm>
            <a:off x="7239000" y="3429000"/>
            <a:ext cx="1066800" cy="3810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61" name="Text Box 29"/>
          <p:cNvSpPr txBox="1">
            <a:spLocks noChangeArrowheads="1"/>
          </p:cNvSpPr>
          <p:nvPr/>
        </p:nvSpPr>
        <p:spPr bwMode="auto">
          <a:xfrm>
            <a:off x="7391400" y="3505200"/>
            <a:ext cx="685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FV(C</a:t>
            </a:r>
            <a:r>
              <a:rPr lang="en-US" sz="1200" baseline="-25000"/>
              <a:t>3</a:t>
            </a:r>
            <a:r>
              <a:rPr lang="en-US" sz="1200"/>
              <a:t>)</a:t>
            </a:r>
            <a:endParaRPr lang="en-US" sz="1200" baseline="-25000"/>
          </a:p>
        </p:txBody>
      </p:sp>
      <p:sp>
        <p:nvSpPr>
          <p:cNvPr id="274462" name="AutoShape 30"/>
          <p:cNvSpPr>
            <a:spLocks noChangeArrowheads="1"/>
          </p:cNvSpPr>
          <p:nvPr/>
        </p:nvSpPr>
        <p:spPr bwMode="auto">
          <a:xfrm>
            <a:off x="7239000" y="2819400"/>
            <a:ext cx="1066800" cy="3810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63" name="Text Box 31"/>
          <p:cNvSpPr txBox="1">
            <a:spLocks noChangeArrowheads="1"/>
          </p:cNvSpPr>
          <p:nvPr/>
        </p:nvSpPr>
        <p:spPr bwMode="auto">
          <a:xfrm>
            <a:off x="7391400" y="2895600"/>
            <a:ext cx="685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FV(C</a:t>
            </a:r>
            <a:r>
              <a:rPr lang="en-US" sz="1200" baseline="-25000"/>
              <a:t>4</a:t>
            </a:r>
            <a:r>
              <a:rPr lang="en-US" sz="1200"/>
              <a:t>)</a:t>
            </a:r>
            <a:endParaRPr lang="en-US" sz="1200" baseline="-25000"/>
          </a:p>
        </p:txBody>
      </p:sp>
      <p:sp>
        <p:nvSpPr>
          <p:cNvPr id="274464" name="AutoShape 32"/>
          <p:cNvSpPr>
            <a:spLocks noChangeArrowheads="1"/>
          </p:cNvSpPr>
          <p:nvPr/>
        </p:nvSpPr>
        <p:spPr bwMode="auto">
          <a:xfrm>
            <a:off x="7239000" y="4038600"/>
            <a:ext cx="1066800" cy="3810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65" name="Text Box 33"/>
          <p:cNvSpPr txBox="1">
            <a:spLocks noChangeArrowheads="1"/>
          </p:cNvSpPr>
          <p:nvPr/>
        </p:nvSpPr>
        <p:spPr bwMode="auto">
          <a:xfrm>
            <a:off x="7391400" y="4114800"/>
            <a:ext cx="685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FV(C</a:t>
            </a:r>
            <a:r>
              <a:rPr lang="en-US" sz="1200" baseline="-25000"/>
              <a:t>2</a:t>
            </a:r>
            <a:r>
              <a:rPr lang="en-US" sz="1200"/>
              <a:t>)</a:t>
            </a:r>
            <a:endParaRPr lang="en-US" sz="1200" baseline="-25000"/>
          </a:p>
        </p:txBody>
      </p:sp>
      <p:sp>
        <p:nvSpPr>
          <p:cNvPr id="274466" name="AutoShape 34"/>
          <p:cNvSpPr>
            <a:spLocks noChangeArrowheads="1"/>
          </p:cNvSpPr>
          <p:nvPr/>
        </p:nvSpPr>
        <p:spPr bwMode="auto">
          <a:xfrm>
            <a:off x="7239000" y="4648200"/>
            <a:ext cx="1066800" cy="3810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67" name="Text Box 35"/>
          <p:cNvSpPr txBox="1">
            <a:spLocks noChangeArrowheads="1"/>
          </p:cNvSpPr>
          <p:nvPr/>
        </p:nvSpPr>
        <p:spPr bwMode="auto">
          <a:xfrm>
            <a:off x="7391400" y="4724400"/>
            <a:ext cx="685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FV(C</a:t>
            </a:r>
            <a:r>
              <a:rPr lang="en-US" sz="1200" baseline="-25000"/>
              <a:t>1</a:t>
            </a:r>
            <a:r>
              <a:rPr lang="en-US" sz="1200"/>
              <a:t>)</a:t>
            </a:r>
            <a:endParaRPr lang="en-US" sz="1200" baseline="-25000"/>
          </a:p>
        </p:txBody>
      </p:sp>
      <p:sp>
        <p:nvSpPr>
          <p:cNvPr id="274470" name="AutoShape 38"/>
          <p:cNvSpPr>
            <a:spLocks noChangeArrowheads="1"/>
          </p:cNvSpPr>
          <p:nvPr/>
        </p:nvSpPr>
        <p:spPr bwMode="auto">
          <a:xfrm>
            <a:off x="2590800" y="4572000"/>
            <a:ext cx="1066800" cy="381000"/>
          </a:xfrm>
          <a:prstGeom prst="flowChartProcess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71" name="Text Box 39"/>
          <p:cNvSpPr txBox="1">
            <a:spLocks noChangeArrowheads="1"/>
          </p:cNvSpPr>
          <p:nvPr/>
        </p:nvSpPr>
        <p:spPr bwMode="auto">
          <a:xfrm>
            <a:off x="2895600" y="46482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|-C</a:t>
            </a:r>
            <a:r>
              <a:rPr lang="en-US" sz="1200" baseline="-25000"/>
              <a:t>0</a:t>
            </a:r>
            <a:r>
              <a:rPr lang="en-US" sz="1200"/>
              <a:t>|</a:t>
            </a:r>
          </a:p>
        </p:txBody>
      </p:sp>
      <p:sp>
        <p:nvSpPr>
          <p:cNvPr id="274473" name="Text Box 41"/>
          <p:cNvSpPr txBox="1">
            <a:spLocks noChangeArrowheads="1"/>
          </p:cNvSpPr>
          <p:nvPr/>
        </p:nvSpPr>
        <p:spPr bwMode="auto">
          <a:xfrm>
            <a:off x="7620000" y="31242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</a:t>
            </a:r>
          </a:p>
        </p:txBody>
      </p:sp>
      <p:sp>
        <p:nvSpPr>
          <p:cNvPr id="274474" name="Text Box 42"/>
          <p:cNvSpPr txBox="1">
            <a:spLocks noChangeArrowheads="1"/>
          </p:cNvSpPr>
          <p:nvPr/>
        </p:nvSpPr>
        <p:spPr bwMode="auto">
          <a:xfrm>
            <a:off x="7620000" y="43434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</a:t>
            </a:r>
          </a:p>
        </p:txBody>
      </p:sp>
      <p:sp>
        <p:nvSpPr>
          <p:cNvPr id="274475" name="Text Box 43"/>
          <p:cNvSpPr txBox="1">
            <a:spLocks noChangeArrowheads="1"/>
          </p:cNvSpPr>
          <p:nvPr/>
        </p:nvSpPr>
        <p:spPr bwMode="auto">
          <a:xfrm>
            <a:off x="7620000" y="37338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</a:t>
            </a:r>
          </a:p>
        </p:txBody>
      </p:sp>
      <p:sp>
        <p:nvSpPr>
          <p:cNvPr id="274476" name="Text Box 44"/>
          <p:cNvSpPr txBox="1">
            <a:spLocks noChangeArrowheads="1"/>
          </p:cNvSpPr>
          <p:nvPr/>
        </p:nvSpPr>
        <p:spPr bwMode="auto">
          <a:xfrm>
            <a:off x="7620000" y="49530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</a:p>
        </p:txBody>
      </p:sp>
      <p:sp>
        <p:nvSpPr>
          <p:cNvPr id="274478" name="AutoShape 46"/>
          <p:cNvSpPr>
            <a:spLocks noChangeArrowheads="1"/>
          </p:cNvSpPr>
          <p:nvPr/>
        </p:nvSpPr>
        <p:spPr bwMode="auto">
          <a:xfrm>
            <a:off x="7239000" y="5257800"/>
            <a:ext cx="1066800" cy="3810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79" name="Text Box 47"/>
          <p:cNvSpPr txBox="1">
            <a:spLocks noChangeArrowheads="1"/>
          </p:cNvSpPr>
          <p:nvPr/>
        </p:nvSpPr>
        <p:spPr bwMode="auto">
          <a:xfrm>
            <a:off x="7391400" y="53340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Total FV</a:t>
            </a:r>
            <a:endParaRPr lang="en-US" sz="1200" baseline="-25000"/>
          </a:p>
        </p:txBody>
      </p:sp>
      <p:cxnSp>
        <p:nvCxnSpPr>
          <p:cNvPr id="274480" name="AutoShape 48"/>
          <p:cNvCxnSpPr>
            <a:cxnSpLocks noChangeShapeType="1"/>
            <a:stCxn id="274478" idx="1"/>
            <a:endCxn id="274487" idx="3"/>
          </p:cNvCxnSpPr>
          <p:nvPr/>
        </p:nvCxnSpPr>
        <p:spPr bwMode="auto">
          <a:xfrm flipH="1">
            <a:off x="3657600" y="5448300"/>
            <a:ext cx="35814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74481" name="Text Box 49"/>
          <p:cNvSpPr txBox="1">
            <a:spLocks noChangeArrowheads="1"/>
          </p:cNvSpPr>
          <p:nvPr/>
        </p:nvSpPr>
        <p:spPr bwMode="auto">
          <a:xfrm>
            <a:off x="6477000" y="33528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</a:t>
            </a:r>
            <a:r>
              <a:rPr lang="en-US" sz="1200" baseline="-25000"/>
              <a:t>3</a:t>
            </a:r>
            <a:r>
              <a:rPr lang="en-US" sz="1200"/>
              <a:t>(1+r</a:t>
            </a:r>
            <a:r>
              <a:rPr lang="en-US" sz="1200" baseline="-25000"/>
              <a:t>RI</a:t>
            </a:r>
            <a:r>
              <a:rPr lang="en-US" sz="1200"/>
              <a:t>)</a:t>
            </a:r>
          </a:p>
        </p:txBody>
      </p:sp>
      <p:sp>
        <p:nvSpPr>
          <p:cNvPr id="274482" name="Text Box 50"/>
          <p:cNvSpPr txBox="1">
            <a:spLocks noChangeArrowheads="1"/>
          </p:cNvSpPr>
          <p:nvPr/>
        </p:nvSpPr>
        <p:spPr bwMode="auto">
          <a:xfrm>
            <a:off x="5791200" y="39624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</a:t>
            </a:r>
            <a:r>
              <a:rPr lang="en-US" sz="1200" baseline="-25000"/>
              <a:t>2</a:t>
            </a:r>
            <a:r>
              <a:rPr lang="en-US" sz="1200"/>
              <a:t>(1+r</a:t>
            </a:r>
            <a:r>
              <a:rPr lang="en-US" sz="1200" baseline="-25000"/>
              <a:t>RI</a:t>
            </a:r>
            <a:r>
              <a:rPr lang="en-US" sz="1200"/>
              <a:t>)</a:t>
            </a:r>
            <a:r>
              <a:rPr lang="en-US" sz="1200" baseline="30000"/>
              <a:t>2</a:t>
            </a:r>
          </a:p>
        </p:txBody>
      </p:sp>
      <p:sp>
        <p:nvSpPr>
          <p:cNvPr id="274483" name="Text Box 51"/>
          <p:cNvSpPr txBox="1">
            <a:spLocks noChangeArrowheads="1"/>
          </p:cNvSpPr>
          <p:nvPr/>
        </p:nvSpPr>
        <p:spPr bwMode="auto">
          <a:xfrm>
            <a:off x="4648200" y="5486400"/>
            <a:ext cx="1447800" cy="549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u="sng"/>
              <a:t>Total FV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(1+</a:t>
            </a:r>
            <a:r>
              <a:rPr lang="en-US" sz="1200" b="1"/>
              <a:t>MIRR</a:t>
            </a:r>
            <a:r>
              <a:rPr lang="en-US" sz="1200"/>
              <a:t>)</a:t>
            </a:r>
            <a:r>
              <a:rPr lang="en-US" sz="1200" baseline="30000"/>
              <a:t>4</a:t>
            </a:r>
          </a:p>
        </p:txBody>
      </p:sp>
      <p:sp>
        <p:nvSpPr>
          <p:cNvPr id="274484" name="Text Box 52"/>
          <p:cNvSpPr txBox="1">
            <a:spLocks noChangeArrowheads="1"/>
          </p:cNvSpPr>
          <p:nvPr/>
        </p:nvSpPr>
        <p:spPr bwMode="auto">
          <a:xfrm>
            <a:off x="5029200" y="4572000"/>
            <a:ext cx="91440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C</a:t>
            </a:r>
            <a:r>
              <a:rPr lang="en-US" sz="1200" baseline="-25000" dirty="0"/>
              <a:t>1</a:t>
            </a:r>
            <a:r>
              <a:rPr lang="en-US" sz="1200" dirty="0"/>
              <a:t>(1+r</a:t>
            </a:r>
            <a:r>
              <a:rPr lang="en-US" sz="1200" baseline="-25000" dirty="0"/>
              <a:t>RI</a:t>
            </a:r>
            <a:r>
              <a:rPr lang="en-US" sz="1200" dirty="0"/>
              <a:t>)</a:t>
            </a:r>
            <a:r>
              <a:rPr lang="en-US" sz="1200" baseline="30000" dirty="0"/>
              <a:t>3</a:t>
            </a:r>
          </a:p>
        </p:txBody>
      </p:sp>
      <p:sp>
        <p:nvSpPr>
          <p:cNvPr id="274485" name="Text Box 53"/>
          <p:cNvSpPr txBox="1">
            <a:spLocks noChangeArrowheads="1"/>
          </p:cNvSpPr>
          <p:nvPr/>
        </p:nvSpPr>
        <p:spPr bwMode="auto">
          <a:xfrm>
            <a:off x="609600" y="2667000"/>
            <a:ext cx="1447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74486" name="Text Box 54"/>
          <p:cNvSpPr txBox="1">
            <a:spLocks noChangeArrowheads="1"/>
          </p:cNvSpPr>
          <p:nvPr/>
        </p:nvSpPr>
        <p:spPr bwMode="auto">
          <a:xfrm>
            <a:off x="533400" y="2819400"/>
            <a:ext cx="2514600" cy="1054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MIRR is the discount rate that makes </a:t>
            </a:r>
          </a:p>
          <a:p>
            <a:pPr>
              <a:spcBef>
                <a:spcPct val="50000"/>
              </a:spcBef>
            </a:pPr>
            <a:r>
              <a:rPr lang="en-US"/>
              <a:t>PV(Total FV) =|C</a:t>
            </a:r>
            <a:r>
              <a:rPr lang="en-US" baseline="-25000"/>
              <a:t>0</a:t>
            </a:r>
            <a:r>
              <a:rPr lang="en-US"/>
              <a:t>|</a:t>
            </a:r>
          </a:p>
        </p:txBody>
      </p:sp>
      <p:sp>
        <p:nvSpPr>
          <p:cNvPr id="274487" name="AutoShape 55"/>
          <p:cNvSpPr>
            <a:spLocks noChangeArrowheads="1"/>
          </p:cNvSpPr>
          <p:nvPr/>
        </p:nvSpPr>
        <p:spPr bwMode="auto">
          <a:xfrm>
            <a:off x="2590800" y="5257800"/>
            <a:ext cx="1066800" cy="3810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88" name="Text Box 56"/>
          <p:cNvSpPr txBox="1">
            <a:spLocks noChangeArrowheads="1"/>
          </p:cNvSpPr>
          <p:nvPr/>
        </p:nvSpPr>
        <p:spPr bwMode="auto">
          <a:xfrm>
            <a:off x="2590800" y="5334000"/>
            <a:ext cx="1066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PV(Total FV)</a:t>
            </a:r>
            <a:endParaRPr lang="en-US" sz="1200" baseline="-25000"/>
          </a:p>
        </p:txBody>
      </p:sp>
      <p:sp>
        <p:nvSpPr>
          <p:cNvPr id="274489" name="Text Box 57"/>
          <p:cNvSpPr txBox="1">
            <a:spLocks noChangeArrowheads="1"/>
          </p:cNvSpPr>
          <p:nvPr/>
        </p:nvSpPr>
        <p:spPr bwMode="auto">
          <a:xfrm>
            <a:off x="2971800" y="4876800"/>
            <a:ext cx="304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=</a:t>
            </a:r>
          </a:p>
        </p:txBody>
      </p:sp>
      <p:cxnSp>
        <p:nvCxnSpPr>
          <p:cNvPr id="274491" name="AutoShape 59"/>
          <p:cNvCxnSpPr>
            <a:cxnSpLocks noChangeShapeType="1"/>
            <a:endCxn id="274489" idx="1"/>
          </p:cNvCxnSpPr>
          <p:nvPr/>
        </p:nvCxnSpPr>
        <p:spPr bwMode="auto">
          <a:xfrm>
            <a:off x="1600200" y="3886200"/>
            <a:ext cx="1371600" cy="1189038"/>
          </a:xfrm>
          <a:prstGeom prst="bentConnector3">
            <a:avLst>
              <a:gd name="adj1" fmla="val -231"/>
            </a:avLst>
          </a:prstGeom>
          <a:noFill/>
          <a:ln w="57150">
            <a:solidFill>
              <a:srgbClr val="FF0000"/>
            </a:solidFill>
            <a:miter lim="800000"/>
            <a:headEnd type="none" w="sm" len="sm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77878793"/>
      </p:ext>
    </p:extLst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Modified Internal Rate of Return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876800"/>
          </a:xfrm>
        </p:spPr>
        <p:txBody>
          <a:bodyPr/>
          <a:lstStyle/>
          <a:p>
            <a:r>
              <a:rPr lang="en-US" sz="2800" dirty="0"/>
              <a:t>Steps:</a:t>
            </a:r>
          </a:p>
          <a:p>
            <a:pPr marL="457200" lvl="1" indent="0">
              <a:buNone/>
            </a:pPr>
            <a:r>
              <a:rPr lang="en-US" dirty="0"/>
              <a:t>1) Determine all cash flows.</a:t>
            </a:r>
          </a:p>
          <a:p>
            <a:pPr marL="457200" lvl="1" indent="0">
              <a:buNone/>
            </a:pPr>
            <a:r>
              <a:rPr lang="en-US" dirty="0"/>
              <a:t>2) Find the ‘terminal value’, i.e., the future value, of all cash </a:t>
            </a:r>
            <a:r>
              <a:rPr lang="en-US" i="1" dirty="0"/>
              <a:t>in</a:t>
            </a:r>
            <a:r>
              <a:rPr lang="en-US" dirty="0"/>
              <a:t>flows.</a:t>
            </a:r>
          </a:p>
          <a:p>
            <a:pPr marL="457200" lvl="1" indent="0">
              <a:buNone/>
            </a:pPr>
            <a:r>
              <a:rPr lang="en-US" dirty="0"/>
              <a:t>3) Find the present value of all cash </a:t>
            </a:r>
            <a:r>
              <a:rPr lang="en-US" i="1" dirty="0"/>
              <a:t>out</a:t>
            </a:r>
            <a:r>
              <a:rPr lang="en-US" dirty="0"/>
              <a:t>flows.</a:t>
            </a:r>
          </a:p>
          <a:p>
            <a:pPr marL="457200" lvl="1" indent="0">
              <a:buNone/>
            </a:pPr>
            <a:r>
              <a:rPr lang="en-US" dirty="0"/>
              <a:t>4) Find the MIRR which is the discount rate that makes the present value of all cash </a:t>
            </a:r>
            <a:r>
              <a:rPr lang="en-US" i="1" dirty="0"/>
              <a:t>out</a:t>
            </a:r>
            <a:r>
              <a:rPr lang="en-US" dirty="0"/>
              <a:t>flows equal to the present value of the terminal value. </a:t>
            </a:r>
          </a:p>
        </p:txBody>
      </p:sp>
    </p:spTree>
    <p:extLst>
      <p:ext uri="{BB962C8B-B14F-4D97-AF65-F5344CB8AC3E}">
        <p14:creationId xmlns:p14="http://schemas.microsoft.com/office/powerpoint/2010/main" val="3435946975"/>
      </p:ext>
    </p:extLst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Modified Internal Rate of Return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648200"/>
          </a:xfrm>
        </p:spPr>
        <p:txBody>
          <a:bodyPr/>
          <a:lstStyle/>
          <a:p>
            <a:r>
              <a:rPr lang="en-US" sz="2800" dirty="0"/>
              <a:t>EXAMPLE (r = 10%):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MIRR Step 1: Determine Cash Flows </a:t>
            </a:r>
          </a:p>
          <a:p>
            <a:pPr lvl="1"/>
            <a:r>
              <a:rPr lang="en-US" sz="2600" dirty="0"/>
              <a:t>Above</a:t>
            </a:r>
          </a:p>
          <a:p>
            <a:endParaRPr lang="en-US" sz="2800" dirty="0"/>
          </a:p>
        </p:txBody>
      </p:sp>
      <p:graphicFrame>
        <p:nvGraphicFramePr>
          <p:cNvPr id="187396" name="Group 4"/>
          <p:cNvGraphicFramePr>
            <a:graphicFrameLocks noGrp="1"/>
          </p:cNvGraphicFramePr>
          <p:nvPr>
            <p:ph sz="half" idx="2"/>
          </p:nvPr>
        </p:nvGraphicFramePr>
        <p:xfrm>
          <a:off x="1371600" y="2209800"/>
          <a:ext cx="6172200" cy="1036320"/>
        </p:xfrm>
        <a:graphic>
          <a:graphicData uri="http://schemas.openxmlformats.org/drawingml/2006/table">
            <a:tbl>
              <a:tblPr/>
              <a:tblGrid>
                <a:gridCol w="123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74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511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Modified Internal Rate of Return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648200"/>
          </a:xfrm>
        </p:spPr>
        <p:txBody>
          <a:bodyPr/>
          <a:lstStyle/>
          <a:p>
            <a:r>
              <a:rPr lang="en-US" sz="2800" dirty="0"/>
              <a:t>EXAMPLE (r = 10%):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MIRR Step 2: Calculate Terminal Value (TV), i.e., the future value of cash </a:t>
            </a:r>
            <a:r>
              <a:rPr lang="en-US" sz="2800" i="1" dirty="0"/>
              <a:t>in</a:t>
            </a:r>
            <a:r>
              <a:rPr lang="en-US" sz="2800" dirty="0"/>
              <a:t>flows.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224260" name="Group 4"/>
          <p:cNvGraphicFramePr>
            <a:graphicFrameLocks noGrp="1"/>
          </p:cNvGraphicFramePr>
          <p:nvPr>
            <p:ph sz="half" idx="2"/>
          </p:nvPr>
        </p:nvGraphicFramePr>
        <p:xfrm>
          <a:off x="1371600" y="2057400"/>
          <a:ext cx="6172200" cy="1036320"/>
        </p:xfrm>
        <a:graphic>
          <a:graphicData uri="http://schemas.openxmlformats.org/drawingml/2006/table">
            <a:tbl>
              <a:tblPr/>
              <a:tblGrid>
                <a:gridCol w="123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428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4281" name="Object 25"/>
          <p:cNvGraphicFramePr>
            <a:graphicFrameLocks noChangeAspect="1"/>
          </p:cNvGraphicFramePr>
          <p:nvPr/>
        </p:nvGraphicFramePr>
        <p:xfrm>
          <a:off x="1066800" y="4572000"/>
          <a:ext cx="67833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3657600" imgH="228600" progId="Equation.DSMT4">
                  <p:embed/>
                </p:oleObj>
              </mc:Choice>
              <mc:Fallback>
                <p:oleObj name="Equation" r:id="rId4" imgW="3657600" imgH="228600" progId="Equation.DSMT4">
                  <p:embed/>
                  <p:pic>
                    <p:nvPicPr>
                      <p:cNvPr id="22428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572000"/>
                        <a:ext cx="678338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72010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Modified Internal Rate of Return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648200"/>
          </a:xfrm>
        </p:spPr>
        <p:txBody>
          <a:bodyPr/>
          <a:lstStyle/>
          <a:p>
            <a:r>
              <a:rPr lang="en-US" sz="2800"/>
              <a:t>EXAMPLE (r = 10%):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MIRR Step 3: Find the present value of all cash </a:t>
            </a:r>
            <a:r>
              <a:rPr lang="en-US" sz="2800" i="1"/>
              <a:t>out</a:t>
            </a:r>
            <a:r>
              <a:rPr lang="en-US" sz="2800"/>
              <a:t>flows.</a:t>
            </a:r>
          </a:p>
          <a:p>
            <a:pPr lvl="1"/>
            <a:r>
              <a:rPr lang="en-US" sz="2600"/>
              <a:t>The only cash outflow is at t = 0 and its present value is -1,000.</a:t>
            </a:r>
          </a:p>
        </p:txBody>
      </p:sp>
      <p:graphicFrame>
        <p:nvGraphicFramePr>
          <p:cNvPr id="226308" name="Group 4"/>
          <p:cNvGraphicFramePr>
            <a:graphicFrameLocks noGrp="1"/>
          </p:cNvGraphicFramePr>
          <p:nvPr>
            <p:ph sz="half" idx="2"/>
          </p:nvPr>
        </p:nvGraphicFramePr>
        <p:xfrm>
          <a:off x="1371600" y="2057400"/>
          <a:ext cx="6172200" cy="1036320"/>
        </p:xfrm>
        <a:graphic>
          <a:graphicData uri="http://schemas.openxmlformats.org/drawingml/2006/table">
            <a:tbl>
              <a:tblPr/>
              <a:tblGrid>
                <a:gridCol w="123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632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098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Modified Internal Rate of Return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447800"/>
            <a:ext cx="7696200" cy="48006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EXAMPLE (r = 10%):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MIRR Step 4: Find the MIRR that makes the present value of all cash </a:t>
            </a:r>
            <a:r>
              <a:rPr lang="en-US" sz="2400" i="1" dirty="0"/>
              <a:t>out</a:t>
            </a:r>
            <a:r>
              <a:rPr lang="en-US" sz="2400" dirty="0"/>
              <a:t>flows equal to the present value of the terminal value.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>
                <a:solidFill>
                  <a:srgbClr val="FF0000"/>
                </a:solidFill>
              </a:rPr>
              <a:t>Result: 15.53% &gt; 10% </a:t>
            </a:r>
            <a:r>
              <a:rPr lang="en-US" sz="2400" b="1" i="1" dirty="0">
                <a:solidFill>
                  <a:srgbClr val="FF0000"/>
                </a:solidFill>
              </a:rPr>
              <a:t>Good Project</a:t>
            </a:r>
          </a:p>
        </p:txBody>
      </p:sp>
      <p:graphicFrame>
        <p:nvGraphicFramePr>
          <p:cNvPr id="230404" name="Group 4"/>
          <p:cNvGraphicFramePr>
            <a:graphicFrameLocks noGrp="1"/>
          </p:cNvGraphicFramePr>
          <p:nvPr>
            <p:ph sz="half" idx="2"/>
          </p:nvPr>
        </p:nvGraphicFramePr>
        <p:xfrm>
          <a:off x="1371600" y="2057400"/>
          <a:ext cx="6172200" cy="1036320"/>
        </p:xfrm>
        <a:graphic>
          <a:graphicData uri="http://schemas.openxmlformats.org/drawingml/2006/table">
            <a:tbl>
              <a:tblPr/>
              <a:tblGrid>
                <a:gridCol w="123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042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0425" name="Object 25"/>
          <p:cNvGraphicFramePr>
            <a:graphicFrameLocks noChangeAspect="1"/>
          </p:cNvGraphicFramePr>
          <p:nvPr/>
        </p:nvGraphicFramePr>
        <p:xfrm>
          <a:off x="1600200" y="4191000"/>
          <a:ext cx="41148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1981080" imgH="634680" progId="Equation.DSMT4">
                  <p:embed/>
                </p:oleObj>
              </mc:Choice>
              <mc:Fallback>
                <p:oleObj name="Equation" r:id="rId4" imgW="1981080" imgH="634680" progId="Equation.DSMT4">
                  <p:embed/>
                  <p:pic>
                    <p:nvPicPr>
                      <p:cNvPr id="23042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91000"/>
                        <a:ext cx="4114800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85125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Modified Internal Rate of Return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419600"/>
          </a:xfrm>
        </p:spPr>
        <p:txBody>
          <a:bodyPr/>
          <a:lstStyle/>
          <a:p>
            <a:r>
              <a:rPr lang="en-US" sz="2800" dirty="0"/>
              <a:t>Evaluation</a:t>
            </a:r>
          </a:p>
          <a:p>
            <a:pPr lvl="1"/>
            <a:r>
              <a:rPr lang="en-US" sz="2600" dirty="0"/>
              <a:t>C1 TVM) Passes</a:t>
            </a:r>
          </a:p>
          <a:p>
            <a:pPr lvl="1"/>
            <a:r>
              <a:rPr lang="en-US" sz="2600" dirty="0"/>
              <a:t>C2 CFs) Passes</a:t>
            </a:r>
          </a:p>
          <a:p>
            <a:pPr lvl="1"/>
            <a:r>
              <a:rPr lang="en-US" sz="2600" dirty="0"/>
              <a:t>C3 Arb) Passes (</a:t>
            </a:r>
            <a:r>
              <a:rPr lang="en-US" sz="2600" dirty="0">
                <a:solidFill>
                  <a:srgbClr val="0000FF"/>
                </a:solidFill>
              </a:rPr>
              <a:t>Reinvestment rate???)</a:t>
            </a:r>
          </a:p>
          <a:p>
            <a:pPr lvl="1"/>
            <a:r>
              <a:rPr lang="en-US" sz="2600" dirty="0"/>
              <a:t>C4 </a:t>
            </a:r>
            <a:r>
              <a:rPr lang="en-US" sz="2600" dirty="0" err="1"/>
              <a:t>Unc</a:t>
            </a:r>
            <a:r>
              <a:rPr lang="en-US" sz="2600" dirty="0"/>
              <a:t>) </a:t>
            </a:r>
            <a:r>
              <a:rPr lang="en-US" sz="2600" dirty="0">
                <a:solidFill>
                  <a:srgbClr val="0000FF"/>
                </a:solidFill>
              </a:rPr>
              <a:t>Requires estimating long term cash flows</a:t>
            </a:r>
          </a:p>
          <a:p>
            <a:pPr lvl="1"/>
            <a:r>
              <a:rPr lang="en-US" sz="2600" dirty="0"/>
              <a:t>C5 Comp) </a:t>
            </a:r>
            <a:r>
              <a:rPr lang="en-US" sz="2600" dirty="0">
                <a:solidFill>
                  <a:srgbClr val="0000FF"/>
                </a:solidFill>
              </a:rPr>
              <a:t>Most complexity</a:t>
            </a:r>
          </a:p>
          <a:p>
            <a:pPr lvl="1"/>
            <a:r>
              <a:rPr lang="en-US" sz="2600" dirty="0"/>
              <a:t>C6 Tech) Passes</a:t>
            </a:r>
          </a:p>
          <a:p>
            <a:pPr lvl="1"/>
            <a:endParaRPr lang="en-US" sz="2600" dirty="0">
              <a:solidFill>
                <a:schemeClr val="folHlink"/>
              </a:solidFill>
            </a:endParaRPr>
          </a:p>
          <a:p>
            <a:r>
              <a:rPr lang="en-US" sz="2800" dirty="0"/>
              <a:t>Result: </a:t>
            </a:r>
            <a:r>
              <a:rPr lang="en-US" sz="2800" b="1" dirty="0">
                <a:solidFill>
                  <a:srgbClr val="FF0000"/>
                </a:solidFill>
              </a:rPr>
              <a:t>Passes</a:t>
            </a:r>
          </a:p>
        </p:txBody>
      </p:sp>
    </p:spTree>
    <p:extLst>
      <p:ext uri="{BB962C8B-B14F-4D97-AF65-F5344CB8AC3E}">
        <p14:creationId xmlns:p14="http://schemas.microsoft.com/office/powerpoint/2010/main" val="40940959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3. </a:t>
            </a:r>
            <a:r>
              <a:rPr lang="en-US" dirty="0"/>
              <a:t>NPV Profile/Scenario Analysis</a:t>
            </a:r>
          </a:p>
        </p:txBody>
      </p:sp>
    </p:spTree>
    <p:extLst>
      <p:ext uri="{BB962C8B-B14F-4D97-AF65-F5344CB8AC3E}">
        <p14:creationId xmlns:p14="http://schemas.microsoft.com/office/powerpoint/2010/main" val="1642839486"/>
      </p:ext>
    </p:extLst>
  </p:cSld>
  <p:clrMapOvr>
    <a:masterClrMapping/>
  </p:clrMapOvr>
  <p:transition spd="med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5E09A-4646-4AE3-8906-2FB9C2F23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Sensitivity/Scenario Analysis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86C9B-42F9-44F6-87DD-A6F3586F9B27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200000"/>
              </a:lnSpc>
            </a:pPr>
            <a:r>
              <a:rPr lang="en-US" sz="2400" dirty="0"/>
              <a:t>Test alternatives inputs to see how decision might change</a:t>
            </a:r>
          </a:p>
          <a:p>
            <a:pPr lvl="0">
              <a:lnSpc>
                <a:spcPct val="200000"/>
              </a:lnSpc>
            </a:pPr>
            <a:r>
              <a:rPr lang="en-US" sz="2400" dirty="0"/>
              <a:t>We will look at two techniques here:</a:t>
            </a:r>
          </a:p>
          <a:p>
            <a:pPr lvl="1">
              <a:lnSpc>
                <a:spcPct val="200000"/>
              </a:lnSpc>
            </a:pPr>
            <a:r>
              <a:rPr lang="en-US" sz="2400" dirty="0"/>
              <a:t>NPV Profile Charts (Using Data Tables)</a:t>
            </a:r>
          </a:p>
          <a:p>
            <a:pPr lvl="1">
              <a:lnSpc>
                <a:spcPct val="200000"/>
              </a:lnSpc>
            </a:pPr>
            <a:r>
              <a:rPr lang="en-US" sz="2400" dirty="0"/>
              <a:t>Scenario Analysis</a:t>
            </a:r>
          </a:p>
        </p:txBody>
      </p:sp>
    </p:spTree>
    <p:extLst>
      <p:ext uri="{BB962C8B-B14F-4D97-AF65-F5344CB8AC3E}">
        <p14:creationId xmlns:p14="http://schemas.microsoft.com/office/powerpoint/2010/main" val="12251220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007E3-E7A0-46E3-AC96-41531388C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NPV Profile Charts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23E3C-1E15-4D88-BEF4-A103262C9F0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5"/>
            <a:ext cx="4852988" cy="4593535"/>
          </a:xfrm>
        </p:spPr>
        <p:txBody>
          <a:bodyPr>
            <a:noAutofit/>
          </a:bodyPr>
          <a:lstStyle/>
          <a:p>
            <a:pPr marL="214313" indent="-214313">
              <a:spcBef>
                <a:spcPts val="600"/>
              </a:spcBef>
            </a:pPr>
            <a:r>
              <a:rPr lang="en-US" sz="2000" dirty="0"/>
              <a:t>NPV profile chart – How sensitive NPV is to WACC; how NPV changes as WACC</a:t>
            </a:r>
          </a:p>
          <a:p>
            <a:pPr marL="214313" indent="-214313">
              <a:spcBef>
                <a:spcPts val="600"/>
              </a:spcBef>
            </a:pPr>
            <a:r>
              <a:rPr lang="en-US" sz="2000" dirty="0"/>
              <a:t>NPV Profile chart can compare two projects</a:t>
            </a:r>
          </a:p>
          <a:p>
            <a:pPr marL="214313" indent="-214313">
              <a:spcBef>
                <a:spcPts val="600"/>
              </a:spcBef>
            </a:pPr>
            <a:r>
              <a:rPr lang="en-US" sz="2000" dirty="0"/>
              <a:t>Calculate the NPV at many different WACCs and create scatter chart</a:t>
            </a:r>
          </a:p>
          <a:p>
            <a:pPr marL="214313" indent="-214313">
              <a:spcBef>
                <a:spcPts val="600"/>
              </a:spcBef>
            </a:pPr>
            <a:r>
              <a:rPr lang="en-US" sz="2000" dirty="0"/>
              <a:t>Important points on chart:</a:t>
            </a:r>
          </a:p>
          <a:p>
            <a:pPr marL="557213" lvl="1" indent="-2143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Crossover rate – where the NPVs are same (Choice depends on whether WACC higher or lower)</a:t>
            </a:r>
          </a:p>
          <a:p>
            <a:pPr marL="557213" lvl="1" indent="-2143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IRR is where NPV profile crosses x axis (where the NPV = 0)</a:t>
            </a:r>
            <a:endParaRPr lang="en-IN" sz="2000" dirty="0"/>
          </a:p>
        </p:txBody>
      </p:sp>
      <p:pic>
        <p:nvPicPr>
          <p:cNvPr id="11" name="Content Placeholder 10" descr="A graph for NPV Profile. The vertical axis ranges from ($400) (set in parentheses) to $1,000 in increments of 200 and the horizontal axis ranges from 0% to 30% in increments of 5. An N P V_A curve starts from (0, 900) passes through (12.5, 200) and ends at (26, negative 200). An N P V_B curve starts from (0, 600) passes through (12.5, 200) and ends at (26, negative 100). A dashed vertical line and a dashed horizontal line extend from (12.5%, 0) and (0, 200) to meet at the point on the curve, labeled Crossover Rate, 12.48%. All values are approximated.">
            <a:extLst>
              <a:ext uri="{FF2B5EF4-FFF2-40B4-BE49-F238E27FC236}">
                <a16:creationId xmlns:a16="http://schemas.microsoft.com/office/drawing/2014/main" id="{4EBF9452-3C26-4804-915F-6FC2BD2F048D}"/>
              </a:ext>
            </a:extLst>
          </p:cNvPr>
          <p:cNvPicPr>
            <a:picLocks noGrp="1" noChangeAspect="1"/>
          </p:cNvPicPr>
          <p:nvPr>
            <p:ph sz="quarter" idx="1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05400" y="2645465"/>
            <a:ext cx="3736663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883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547A8-3803-4371-81C2-B0CE94010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Capital Budgeting?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0722-459F-4029-82D2-AE673EECB0F3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Determine how a firm should allocate capital resources to long-term investment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Select investments that increase firm value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Comparison of PV costs versus PV benefits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Discounted Cash Flow Analysis (DCF)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Value = PV(CFs)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Parallel to stock absolute valuation or FCF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899407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007E3-E7A0-46E3-AC96-41531388C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Manager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23E3C-1E15-4D88-BEF4-A103262C9F0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56629" y="1502465"/>
            <a:ext cx="4801171" cy="4745935"/>
          </a:xfrm>
        </p:spPr>
        <p:txBody>
          <a:bodyPr>
            <a:noAutofit/>
          </a:bodyPr>
          <a:lstStyle/>
          <a:p>
            <a:pPr marL="214313" indent="-214313"/>
            <a:r>
              <a:rPr lang="en-US" sz="2000" dirty="0"/>
              <a:t>“What would happen if unit sales decreases, but selling price increases”</a:t>
            </a:r>
          </a:p>
          <a:p>
            <a:pPr marL="214313" indent="-214313"/>
            <a:r>
              <a:rPr lang="en-US" sz="2000" dirty="0"/>
              <a:t>Evaluate by changing assumptions and recalculating</a:t>
            </a:r>
          </a:p>
          <a:p>
            <a:pPr marL="214313" indent="-214313"/>
            <a:r>
              <a:rPr lang="en-US" sz="2000" dirty="0"/>
              <a:t>Very tedious with many changing variables or scenarios</a:t>
            </a:r>
          </a:p>
          <a:p>
            <a:pPr marL="214313" indent="-214313"/>
            <a:r>
              <a:rPr lang="en-US" sz="2000" dirty="0"/>
              <a:t>Scenario Manager handles details of making changes to assumptions </a:t>
            </a:r>
          </a:p>
          <a:p>
            <a:pPr marL="214313" indent="-214313"/>
            <a:r>
              <a:rPr lang="en-US" sz="2000" dirty="0"/>
              <a:t>Provide addresses of the changing cells, and values to be substituted for each scenario</a:t>
            </a:r>
          </a:p>
          <a:p>
            <a:pPr marL="214313" indent="-214313"/>
            <a:r>
              <a:rPr lang="en-US" sz="2000" dirty="0"/>
              <a:t>Scenario Manager summarize all on another worksheet</a:t>
            </a:r>
          </a:p>
        </p:txBody>
      </p:sp>
      <p:pic>
        <p:nvPicPr>
          <p:cNvPr id="6" name="Content Placeholder 5" descr="A Scenario Manager Dialog box. The Scenario section has 3 text options: Best Case, Expected Case, and Worst Case. On the right, there are 5 button options: Add, Delete, Edit, Merge, and Summary. Below the Scenario section, there are 2 text box options Changing Cells and Comments. Two buttons labeled Show and Close are displayed at the bottom right in which Show button is enabled.">
            <a:extLst>
              <a:ext uri="{FF2B5EF4-FFF2-40B4-BE49-F238E27FC236}">
                <a16:creationId xmlns:a16="http://schemas.microsoft.com/office/drawing/2014/main" id="{ACD6A0E0-FA9E-42DF-BC78-422808B50FE8}"/>
              </a:ext>
            </a:extLst>
          </p:cNvPr>
          <p:cNvPicPr>
            <a:picLocks noGrp="1" noChangeAspect="1"/>
          </p:cNvPicPr>
          <p:nvPr>
            <p:ph sz="quarter" idx="19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68798" y="2124521"/>
            <a:ext cx="2969427" cy="304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003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547A8-3803-4371-81C2-B0CE94010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Budgeting Steps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0722-459F-4029-82D2-AE673EECB0F3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4400" dirty="0"/>
              <a:t>Initial Cash Flows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4400" dirty="0"/>
              <a:t>Forecasting Cash Flows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4400" dirty="0"/>
              <a:t>Terminal Value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4400" dirty="0"/>
              <a:t>Discount Rate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4400" dirty="0"/>
              <a:t>Apply Decision Criteria</a:t>
            </a:r>
          </a:p>
        </p:txBody>
      </p:sp>
    </p:spTree>
    <p:extLst>
      <p:ext uri="{BB962C8B-B14F-4D97-AF65-F5344CB8AC3E}">
        <p14:creationId xmlns:p14="http://schemas.microsoft.com/office/powerpoint/2010/main" val="919887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8004B99-031E-4429-8198-E25198C5D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999" y="2772209"/>
            <a:ext cx="2057401" cy="4676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1) CF</a:t>
            </a:r>
            <a:r>
              <a:rPr lang="en-US" sz="3200" baseline="-25000" dirty="0"/>
              <a:t>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700DD0-5C0B-458F-A2F0-A77AFEBC8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Budgeting Diagram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9623FC7F-8279-4E29-8AFD-D67E4AB2B8B6}"/>
              </a:ext>
            </a:extLst>
          </p:cNvPr>
          <p:cNvSpPr txBox="1">
            <a:spLocks/>
          </p:cNvSpPr>
          <p:nvPr/>
        </p:nvSpPr>
        <p:spPr>
          <a:xfrm>
            <a:off x="2819400" y="2743200"/>
            <a:ext cx="4953000" cy="467686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3200" kern="0" dirty="0">
                <a:solidFill>
                  <a:sysClr val="windowText" lastClr="000000"/>
                </a:solidFill>
              </a:rPr>
              <a:t>2) </a:t>
            </a:r>
            <a:r>
              <a:rPr lang="en-US" sz="3200" dirty="0"/>
              <a:t>CF</a:t>
            </a:r>
            <a:r>
              <a:rPr lang="en-US" sz="3200" kern="0" baseline="-25000" dirty="0">
                <a:solidFill>
                  <a:sysClr val="windowText" lastClr="000000"/>
                </a:solidFill>
              </a:rPr>
              <a:t>1</a:t>
            </a:r>
            <a:r>
              <a:rPr lang="en-US" sz="3200" kern="0" dirty="0">
                <a:solidFill>
                  <a:sysClr val="windowText" lastClr="000000"/>
                </a:solidFill>
              </a:rPr>
              <a:t> </a:t>
            </a:r>
            <a:r>
              <a:rPr lang="en-US" sz="3200" dirty="0"/>
              <a:t>CF</a:t>
            </a:r>
            <a:r>
              <a:rPr lang="en-US" sz="3200" kern="0" baseline="-25000" dirty="0">
                <a:solidFill>
                  <a:sysClr val="windowText" lastClr="000000"/>
                </a:solidFill>
              </a:rPr>
              <a:t>2</a:t>
            </a:r>
            <a:r>
              <a:rPr lang="en-US" sz="3200" kern="0" dirty="0">
                <a:solidFill>
                  <a:sysClr val="windowText" lastClr="000000"/>
                </a:solidFill>
              </a:rPr>
              <a:t> </a:t>
            </a:r>
            <a:r>
              <a:rPr lang="en-US" sz="3200" dirty="0"/>
              <a:t>CF</a:t>
            </a:r>
            <a:r>
              <a:rPr lang="en-US" sz="3200" kern="0" baseline="-25000" dirty="0">
                <a:solidFill>
                  <a:sysClr val="windowText" lastClr="000000"/>
                </a:solidFill>
              </a:rPr>
              <a:t>3</a:t>
            </a:r>
            <a:r>
              <a:rPr lang="en-US" sz="3200" kern="0" dirty="0">
                <a:solidFill>
                  <a:sysClr val="windowText" lastClr="000000"/>
                </a:solidFill>
              </a:rPr>
              <a:t>…</a:t>
            </a: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9999D407-624D-4848-815C-2FD7A20A0579}"/>
              </a:ext>
            </a:extLst>
          </p:cNvPr>
          <p:cNvSpPr txBox="1">
            <a:spLocks/>
          </p:cNvSpPr>
          <p:nvPr/>
        </p:nvSpPr>
        <p:spPr>
          <a:xfrm>
            <a:off x="6400800" y="2777492"/>
            <a:ext cx="1371600" cy="478171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3200" kern="0" dirty="0">
                <a:solidFill>
                  <a:sysClr val="windowText" lastClr="000000"/>
                </a:solidFill>
              </a:rPr>
              <a:t>3) TV</a:t>
            </a:r>
            <a:endParaRPr lang="en-US" sz="3200" kern="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24D07035-D7A5-4A6B-8E2F-FD02D6EEA1D6}"/>
              </a:ext>
            </a:extLst>
          </p:cNvPr>
          <p:cNvSpPr txBox="1">
            <a:spLocks/>
          </p:cNvSpPr>
          <p:nvPr/>
        </p:nvSpPr>
        <p:spPr>
          <a:xfrm>
            <a:off x="3314700" y="4203565"/>
            <a:ext cx="3962400" cy="478171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3200" kern="0" dirty="0">
                <a:solidFill>
                  <a:sysClr val="windowText" lastClr="000000"/>
                </a:solidFill>
              </a:rPr>
              <a:t>4) Discount Rate</a:t>
            </a:r>
            <a:endParaRPr lang="en-US" sz="3200" kern="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89B06496-1E81-4970-BC88-141811CA259F}"/>
              </a:ext>
            </a:extLst>
          </p:cNvPr>
          <p:cNvSpPr txBox="1">
            <a:spLocks/>
          </p:cNvSpPr>
          <p:nvPr/>
        </p:nvSpPr>
        <p:spPr>
          <a:xfrm>
            <a:off x="795205" y="3534208"/>
            <a:ext cx="2209800" cy="478171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3200" kern="0" dirty="0">
                <a:solidFill>
                  <a:sysClr val="windowText" lastClr="000000"/>
                </a:solidFill>
              </a:rPr>
              <a:t>5) Value</a:t>
            </a:r>
            <a:endParaRPr lang="en-US" sz="3200" kern="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66806E9D-D6CF-49D6-A2E3-A5C84A859C70}"/>
              </a:ext>
            </a:extLst>
          </p:cNvPr>
          <p:cNvSpPr/>
          <p:nvPr/>
        </p:nvSpPr>
        <p:spPr>
          <a:xfrm rot="16200000">
            <a:off x="5257800" y="1700123"/>
            <a:ext cx="304800" cy="3962400"/>
          </a:xfrm>
          <a:prstGeom prst="leftBrace">
            <a:avLst>
              <a:gd name="adj1" fmla="val 8333"/>
              <a:gd name="adj2" fmla="val 5038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DD842E0D-E93E-4D89-A74D-7854821826D5}"/>
              </a:ext>
            </a:extLst>
          </p:cNvPr>
          <p:cNvSpPr/>
          <p:nvPr/>
        </p:nvSpPr>
        <p:spPr>
          <a:xfrm rot="5400000">
            <a:off x="4967503" y="2797197"/>
            <a:ext cx="351993" cy="2514600"/>
          </a:xfrm>
          <a:prstGeom prst="leftBrace">
            <a:avLst>
              <a:gd name="adj1" fmla="val 8333"/>
              <a:gd name="adj2" fmla="val 5038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CF05DC7-5473-40DA-8A14-247DF74C4088}"/>
              </a:ext>
            </a:extLst>
          </p:cNvPr>
          <p:cNvCxnSpPr>
            <a:cxnSpLocks/>
          </p:cNvCxnSpPr>
          <p:nvPr/>
        </p:nvCxnSpPr>
        <p:spPr>
          <a:xfrm flipH="1">
            <a:off x="2667000" y="3878500"/>
            <a:ext cx="27432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67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  <p:bldP spid="6" grpId="0"/>
      <p:bldP spid="7" grpId="0"/>
      <p:bldP spid="8" grpId="0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56862-EB4F-410F-B529-597B1EBEA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Relevant vs Irrelevant Cash Flows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10EEA-3761-4021-B7F0-954D2412934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371600"/>
            <a:ext cx="8351330" cy="4800599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Relevant cash flows must be:</a:t>
            </a:r>
          </a:p>
          <a:p>
            <a:pPr lvl="1"/>
            <a:r>
              <a:rPr lang="en-US" sz="2400" b="1" dirty="0"/>
              <a:t>Incremental</a:t>
            </a:r>
            <a:r>
              <a:rPr lang="en-US" sz="2400" dirty="0"/>
              <a:t> – Additional to current cash flows</a:t>
            </a:r>
          </a:p>
          <a:p>
            <a:pPr lvl="1"/>
            <a:r>
              <a:rPr lang="en-US" sz="2400" b="1" dirty="0"/>
              <a:t>After-tax</a:t>
            </a:r>
            <a:r>
              <a:rPr lang="en-US" sz="2400" dirty="0"/>
              <a:t> – Cash flows can’t be reinvested or paid out as dividends until taxes paid</a:t>
            </a:r>
          </a:p>
          <a:p>
            <a:r>
              <a:rPr lang="en-US" sz="2400" dirty="0"/>
              <a:t>Relevant cash flows must not be:</a:t>
            </a:r>
          </a:p>
          <a:p>
            <a:pPr lvl="1"/>
            <a:r>
              <a:rPr lang="en-US" sz="2400" b="1" dirty="0"/>
              <a:t>Sunk costs </a:t>
            </a:r>
            <a:r>
              <a:rPr lang="en-US" sz="2400" dirty="0"/>
              <a:t>- Cash flows in the past that cannot be recovered regardless of the investment decision</a:t>
            </a:r>
          </a:p>
          <a:p>
            <a:pPr lvl="1"/>
            <a:r>
              <a:rPr lang="en-US" sz="2400" b="1" dirty="0"/>
              <a:t>Additional financing costs </a:t>
            </a:r>
            <a:r>
              <a:rPr lang="en-US" sz="2400" dirty="0"/>
              <a:t>– Don’t double count financing costs  – we already account for them when discounting the cash flows at the WACC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374696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CD33F-D616-4EB9-8BAE-CEE532F33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59465"/>
            <a:ext cx="8420101" cy="1143000"/>
          </a:xfrm>
        </p:spPr>
        <p:txBody>
          <a:bodyPr>
            <a:noAutofit/>
          </a:bodyPr>
          <a:lstStyle/>
          <a:p>
            <a:r>
              <a:rPr lang="en-US" sz="3600" dirty="0"/>
              <a:t>Calculating the Relevant Cash Flows I</a:t>
            </a:r>
            <a:endParaRPr lang="en-IN" sz="14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A18B3-8A31-49B1-B23C-62C59DF413E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5"/>
            <a:ext cx="8358188" cy="3831536"/>
          </a:xfrm>
        </p:spPr>
        <p:txBody>
          <a:bodyPr>
            <a:noAutofit/>
          </a:bodyPr>
          <a:lstStyle/>
          <a:p>
            <a:pPr marL="214313" indent="-214313"/>
            <a:r>
              <a:rPr lang="en-US" sz="2000" dirty="0"/>
              <a:t>Three types of cash flows:</a:t>
            </a:r>
          </a:p>
          <a:p>
            <a:pPr marL="471488" lvl="1" indent="-128588">
              <a:buFont typeface="Arial" panose="020B0604020202020204" pitchFamily="34" charset="0"/>
              <a:buChar char="•"/>
            </a:pPr>
            <a:r>
              <a:rPr lang="en-US" sz="2000" b="1" dirty="0"/>
              <a:t>Initial Outlay </a:t>
            </a:r>
            <a:r>
              <a:rPr lang="en-US" sz="2000" dirty="0"/>
              <a:t>(IO) – Net, upfront </a:t>
            </a:r>
            <a:r>
              <a:rPr lang="en-US" sz="2000" i="1" dirty="0"/>
              <a:t>nonoperating</a:t>
            </a:r>
            <a:r>
              <a:rPr lang="en-US" sz="2000" dirty="0"/>
              <a:t> cash flows required to acquire project</a:t>
            </a:r>
          </a:p>
          <a:p>
            <a:pPr marL="471488" lvl="1" indent="-128588">
              <a:buFont typeface="Arial" panose="020B0604020202020204" pitchFamily="34" charset="0"/>
              <a:buChar char="•"/>
            </a:pPr>
            <a:r>
              <a:rPr lang="en-US" sz="2000" b="1" dirty="0"/>
              <a:t>Annual After-Tax Cash Flows </a:t>
            </a:r>
            <a:r>
              <a:rPr lang="en-US" sz="2000" dirty="0"/>
              <a:t>(ATCF) – Annual </a:t>
            </a:r>
            <a:r>
              <a:rPr lang="en-US" sz="2000" i="1" dirty="0"/>
              <a:t>operating</a:t>
            </a:r>
            <a:r>
              <a:rPr lang="en-US" sz="2000" dirty="0"/>
              <a:t> cash flows project generates after taxes</a:t>
            </a:r>
          </a:p>
          <a:p>
            <a:pPr marL="471488" lvl="1" indent="-128588">
              <a:buFont typeface="Arial" panose="020B0604020202020204" pitchFamily="34" charset="0"/>
              <a:buChar char="•"/>
            </a:pPr>
            <a:r>
              <a:rPr lang="en-US" sz="2000" b="1" dirty="0"/>
              <a:t>Terminal Cash Flow </a:t>
            </a:r>
            <a:r>
              <a:rPr lang="en-US" sz="2000" dirty="0"/>
              <a:t>(TCF) – </a:t>
            </a:r>
            <a:r>
              <a:rPr lang="en-US" sz="2000" i="1" dirty="0"/>
              <a:t>Nonoperating</a:t>
            </a:r>
            <a:r>
              <a:rPr lang="en-US" sz="2000" dirty="0"/>
              <a:t> cash flows at the end of the project</a:t>
            </a:r>
          </a:p>
          <a:p>
            <a:pPr marL="214313" indent="-214313"/>
            <a:r>
              <a:rPr lang="en-US" sz="2000" dirty="0"/>
              <a:t>Note: ATCF occur each year during the project (generally at different levels); IO and TCF each occur only once</a:t>
            </a:r>
            <a:endParaRPr lang="en-IN" sz="2000" dirty="0"/>
          </a:p>
        </p:txBody>
      </p:sp>
      <p:pic>
        <p:nvPicPr>
          <p:cNvPr id="11" name="Picture 3" descr="The values on the each level are as follows:&#10;0: IO;&#10;1: ATCF suffix 1;&#10;2: ATCF suffix 2;&#10;3: ATCF suffix 3;&#10;4: ATCF suffix 4;&#10;5: ATCF suffix 5;&#10;The final level of 5 represents TCF.">
            <a:extLst>
              <a:ext uri="{FF2B5EF4-FFF2-40B4-BE49-F238E27FC236}">
                <a16:creationId xmlns:a16="http://schemas.microsoft.com/office/drawing/2014/main" id="{19D835CB-3830-4418-BB00-D53114C017BF}"/>
              </a:ext>
            </a:extLst>
          </p:cNvPr>
          <p:cNvPicPr>
            <a:picLocks noGrp="1" noChangeAspect="1"/>
          </p:cNvPicPr>
          <p:nvPr>
            <p:ph sz="quarter" idx="19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4876800"/>
            <a:ext cx="5750870" cy="108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270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014F7-0F14-46C6-A130-6C8344FB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59465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/>
              <a:t>Calculating the Relevant Cash Flows II</a:t>
            </a:r>
            <a:endParaRPr lang="en-IN" sz="14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EA2CB-A685-48E6-A1D0-4839F56B56E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638300"/>
            <a:ext cx="8034338" cy="647700"/>
          </a:xfrm>
        </p:spPr>
        <p:txBody>
          <a:bodyPr>
            <a:normAutofit/>
          </a:bodyPr>
          <a:lstStyle/>
          <a:p>
            <a:r>
              <a:rPr lang="en-US" sz="2000" dirty="0"/>
              <a:t>Rough guideline to calculate each cash flow:</a:t>
            </a:r>
            <a:endParaRPr lang="en-IN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B5617-D0EC-413E-A7AD-C99BD276239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236611" y="2488874"/>
            <a:ext cx="6858000" cy="7703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000" dirty="0"/>
              <a:t>IO = Price of Project + Shipping + Installation + Training </a:t>
            </a:r>
          </a:p>
          <a:p>
            <a:pPr marL="0" indent="0">
              <a:buNone/>
            </a:pPr>
            <a:r>
              <a:rPr lang="en-IN" sz="2000" dirty="0"/>
              <a:t>	− (Salvage Value − Taxes on Salvage) + ΔNOWC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A29653-31BB-4C46-BA6A-9C0D2389296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65482" y="4953000"/>
            <a:ext cx="7611142" cy="7703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TCF = (    DNOWC</a:t>
            </a:r>
            <a:r>
              <a:rPr lang="en-IN" sz="2000" kern="0" dirty="0">
                <a:solidFill>
                  <a:sysClr val="windowText" lastClr="000000"/>
                </a:solidFill>
              </a:rPr>
              <a:t> − (Shut-Down Expenses x (1 − tax rate))</a:t>
            </a:r>
          </a:p>
          <a:p>
            <a:pPr marL="0" indent="0">
              <a:buNone/>
            </a:pPr>
            <a:r>
              <a:rPr lang="en-IN" sz="2000" dirty="0"/>
              <a:t>	+ Salvage Value</a:t>
            </a:r>
            <a:r>
              <a:rPr lang="en-IN" sz="2000" kern="0" dirty="0">
                <a:solidFill>
                  <a:sysClr val="windowText" lastClr="000000"/>
                </a:solidFill>
              </a:rPr>
              <a:t> − </a:t>
            </a:r>
            <a:r>
              <a:rPr lang="en-IN" sz="2000" dirty="0"/>
              <a:t>Taxes on Salvage of New Machine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2D84837E-29DB-496C-8569-D137C2120159}"/>
              </a:ext>
            </a:extLst>
          </p:cNvPr>
          <p:cNvSpPr txBox="1">
            <a:spLocks/>
          </p:cNvSpPr>
          <p:nvPr/>
        </p:nvSpPr>
        <p:spPr>
          <a:xfrm>
            <a:off x="436511" y="3657600"/>
            <a:ext cx="8458200" cy="770382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218700" indent="-218700" eaLnBrk="1" hangingPunct="1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7100" indent="-240300" eaLnBrk="1" hangingPunct="1">
              <a:spcBef>
                <a:spcPts val="750"/>
              </a:spcBef>
              <a:buClr>
                <a:srgbClr val="C00000"/>
              </a:buClr>
              <a:buChar char="–"/>
              <a:defRPr sz="165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spcBef>
                <a:spcPts val="750"/>
              </a:spcBef>
              <a:buClr>
                <a:srgbClr val="000000"/>
              </a:buClr>
              <a:buChar char="•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 eaLnBrk="1" hangingPunct="1">
              <a:spcBef>
                <a:spcPts val="750"/>
              </a:spcBef>
              <a:buClr>
                <a:srgbClr val="000000"/>
              </a:buClr>
              <a:buChar char="–"/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eaLnBrk="1" hangingPunct="1">
              <a:spcBef>
                <a:spcPts val="750"/>
              </a:spcBef>
              <a:buChar char="»"/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IN" sz="2000" kern="0" dirty="0">
                <a:solidFill>
                  <a:sysClr val="windowText" lastClr="000000"/>
                </a:solidFill>
              </a:rPr>
              <a:t>ATCF = (</a:t>
            </a:r>
            <a:r>
              <a:rPr lang="el-GR" sz="2000" kern="0" dirty="0">
                <a:solidFill>
                  <a:sysClr val="windowText" lastClr="000000"/>
                </a:solidFill>
              </a:rPr>
              <a:t>Δ</a:t>
            </a:r>
            <a:r>
              <a:rPr lang="en-IN" sz="2000" kern="0" dirty="0">
                <a:solidFill>
                  <a:sysClr val="windowText" lastClr="000000"/>
                </a:solidFill>
              </a:rPr>
              <a:t>Revenues − </a:t>
            </a:r>
            <a:r>
              <a:rPr lang="el-GR" sz="2000" kern="0" dirty="0">
                <a:solidFill>
                  <a:sysClr val="windowText" lastClr="000000"/>
                </a:solidFill>
              </a:rPr>
              <a:t>Δ</a:t>
            </a:r>
            <a:r>
              <a:rPr lang="en-IN" sz="2000" kern="0" dirty="0">
                <a:solidFill>
                  <a:sysClr val="windowText" lastClr="000000"/>
                </a:solidFill>
              </a:rPr>
              <a:t>Net Expenses − </a:t>
            </a:r>
            <a:r>
              <a:rPr lang="el-GR" sz="2000" kern="0" dirty="0">
                <a:solidFill>
                  <a:sysClr val="windowText" lastClr="000000"/>
                </a:solidFill>
              </a:rPr>
              <a:t>Δ</a:t>
            </a:r>
            <a:r>
              <a:rPr lang="en-IN" sz="2000" kern="0" dirty="0">
                <a:solidFill>
                  <a:sysClr val="windowText" lastClr="000000"/>
                </a:solidFill>
              </a:rPr>
              <a:t>Depreciation) × (1 − tax rate)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IN" sz="2000" kern="0" dirty="0">
                <a:solidFill>
                  <a:sysClr val="windowText" lastClr="000000"/>
                </a:solidFill>
              </a:rPr>
              <a:t>	+ </a:t>
            </a:r>
            <a:r>
              <a:rPr lang="el-GR" sz="2000" kern="0" dirty="0">
                <a:solidFill>
                  <a:sysClr val="windowText" lastClr="000000"/>
                </a:solidFill>
              </a:rPr>
              <a:t>Δ</a:t>
            </a:r>
            <a:r>
              <a:rPr lang="en-IN" sz="2000" kern="0" dirty="0">
                <a:solidFill>
                  <a:sysClr val="windowText" lastClr="000000"/>
                </a:solidFill>
              </a:rPr>
              <a:t>Depreciation − </a:t>
            </a:r>
            <a:r>
              <a:rPr lang="el-GR" sz="2000" kern="0" dirty="0">
                <a:solidFill>
                  <a:sysClr val="windowText" lastClr="000000"/>
                </a:solidFill>
              </a:rPr>
              <a:t>Δ</a:t>
            </a:r>
            <a:r>
              <a:rPr lang="en-IN" sz="2000" kern="0" dirty="0">
                <a:solidFill>
                  <a:sysClr val="windowText" lastClr="000000"/>
                </a:solidFill>
              </a:rPr>
              <a:t>NOWC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6E504A-4B97-4269-9F29-217E78013C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4921102"/>
            <a:ext cx="236240" cy="35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318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4008</TotalTime>
  <Words>1841</Words>
  <Application>Microsoft Office PowerPoint</Application>
  <PresentationFormat>On-screen Show (4:3)</PresentationFormat>
  <Paragraphs>352</Paragraphs>
  <Slides>40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Calibri</vt:lpstr>
      <vt:lpstr>Century Gothic</vt:lpstr>
      <vt:lpstr>Corbel</vt:lpstr>
      <vt:lpstr>Helvetica</vt:lpstr>
      <vt:lpstr>LucidaGrande</vt:lpstr>
      <vt:lpstr>Wingdings</vt:lpstr>
      <vt:lpstr>Contemporary blue</vt:lpstr>
      <vt:lpstr>Equation</vt:lpstr>
      <vt:lpstr>FIN 470: Financial Analysis in Excel</vt:lpstr>
      <vt:lpstr>Overview</vt:lpstr>
      <vt:lpstr>1. Capital Budgeting Basics </vt:lpstr>
      <vt:lpstr>What is Capital Budgeting?</vt:lpstr>
      <vt:lpstr>Capital Budgeting Steps</vt:lpstr>
      <vt:lpstr>Capital Budgeting Diagram</vt:lpstr>
      <vt:lpstr>Relevant vs Irrelevant Cash Flows</vt:lpstr>
      <vt:lpstr>Calculating the Relevant Cash Flows I</vt:lpstr>
      <vt:lpstr>Calculating the Relevant Cash Flows II</vt:lpstr>
      <vt:lpstr>Here: Capital Budgeting Steps</vt:lpstr>
      <vt:lpstr>2. Decision Criteria</vt:lpstr>
      <vt:lpstr>Six Common Decision Criteria</vt:lpstr>
      <vt:lpstr>Optimal Rules in Capital Budgeting I</vt:lpstr>
      <vt:lpstr>Optimal Rules in Capital Budgeting II</vt:lpstr>
      <vt:lpstr>Payback and Discounted Payback Period</vt:lpstr>
      <vt:lpstr>Payback Period</vt:lpstr>
      <vt:lpstr>Discounted Payback Period</vt:lpstr>
      <vt:lpstr>Net Present Value (NPV)</vt:lpstr>
      <vt:lpstr>Profitability Index (P I)</vt:lpstr>
      <vt:lpstr>Net Present Value (NPV)/ Profitabilty Index (PI)</vt:lpstr>
      <vt:lpstr>Internal Rate of Return (I R R)</vt:lpstr>
      <vt:lpstr>Internal Rate of Return (IRR)</vt:lpstr>
      <vt:lpstr>NPV/IRR Graph</vt:lpstr>
      <vt:lpstr>NPV and I R R</vt:lpstr>
      <vt:lpstr>NPV (vs I R R)</vt:lpstr>
      <vt:lpstr>Multiple Projects</vt:lpstr>
      <vt:lpstr>NPV/I R R Comparison</vt:lpstr>
      <vt:lpstr>Modified Internal Rate of Return (M I R R)</vt:lpstr>
      <vt:lpstr>‘Modification’</vt:lpstr>
      <vt:lpstr>MIRR Diagram</vt:lpstr>
      <vt:lpstr>Modified Internal Rate of Return</vt:lpstr>
      <vt:lpstr>Modified Internal Rate of Return</vt:lpstr>
      <vt:lpstr>Modified Internal Rate of Return</vt:lpstr>
      <vt:lpstr>Modified Internal Rate of Return</vt:lpstr>
      <vt:lpstr>Modified Internal Rate of Return</vt:lpstr>
      <vt:lpstr>Modified Internal Rate of Return</vt:lpstr>
      <vt:lpstr>3. NPV Profile/Scenario Analysis</vt:lpstr>
      <vt:lpstr>Sensitivity/Scenario Analysis</vt:lpstr>
      <vt:lpstr>NPV Profile Charts</vt:lpstr>
      <vt:lpstr>Scenario Manager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501</cp:revision>
  <dcterms:created xsi:type="dcterms:W3CDTF">2004-10-03T21:09:17Z</dcterms:created>
  <dcterms:modified xsi:type="dcterms:W3CDTF">2022-10-31T21:22:11Z</dcterms:modified>
</cp:coreProperties>
</file>